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435" r:id="rId97"/>
    <p:sldId id="446" r:id="rId98"/>
    <p:sldId id="436" r:id="rId99"/>
    <p:sldId id="437" r:id="rId100"/>
    <p:sldId id="438" r:id="rId101"/>
    <p:sldId id="439" r:id="rId102"/>
    <p:sldId id="440" r:id="rId103"/>
    <p:sldId id="441" r:id="rId104"/>
    <p:sldId id="442" r:id="rId105"/>
    <p:sldId id="443" r:id="rId106"/>
    <p:sldId id="444" r:id="rId107"/>
    <p:sldId id="445" r:id="rId108"/>
    <p:sldId id="447" r:id="rId109"/>
    <p:sldId id="351" r:id="rId110"/>
    <p:sldId id="352" r:id="rId111"/>
    <p:sldId id="353" r:id="rId112"/>
    <p:sldId id="354" r:id="rId113"/>
    <p:sldId id="355" r:id="rId114"/>
    <p:sldId id="448" r:id="rId115"/>
    <p:sldId id="449" r:id="rId116"/>
    <p:sldId id="450" r:id="rId117"/>
    <p:sldId id="451" r:id="rId118"/>
    <p:sldId id="457" r:id="rId119"/>
    <p:sldId id="452" r:id="rId120"/>
    <p:sldId id="458" r:id="rId121"/>
    <p:sldId id="453" r:id="rId122"/>
    <p:sldId id="454" r:id="rId123"/>
    <p:sldId id="459" r:id="rId124"/>
    <p:sldId id="455" r:id="rId125"/>
    <p:sldId id="456" r:id="rId126"/>
    <p:sldId id="363" r:id="rId127"/>
    <p:sldId id="364" r:id="rId128"/>
    <p:sldId id="365" r:id="rId129"/>
    <p:sldId id="366" r:id="rId130"/>
    <p:sldId id="367" r:id="rId131"/>
    <p:sldId id="368" r:id="rId132"/>
    <p:sldId id="369" r:id="rId133"/>
    <p:sldId id="372" r:id="rId134"/>
    <p:sldId id="373" r:id="rId135"/>
    <p:sldId id="464" r:id="rId136"/>
    <p:sldId id="376" r:id="rId137"/>
    <p:sldId id="463" r:id="rId138"/>
    <p:sldId id="465" r:id="rId139"/>
    <p:sldId id="460" r:id="rId140"/>
    <p:sldId id="461" r:id="rId141"/>
    <p:sldId id="387" r:id="rId142"/>
    <p:sldId id="388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398" r:id="rId153"/>
    <p:sldId id="399" r:id="rId154"/>
    <p:sldId id="400" r:id="rId155"/>
    <p:sldId id="401" r:id="rId156"/>
    <p:sldId id="402" r:id="rId157"/>
    <p:sldId id="403" r:id="rId158"/>
    <p:sldId id="404" r:id="rId159"/>
    <p:sldId id="405" r:id="rId160"/>
    <p:sldId id="406" r:id="rId161"/>
    <p:sldId id="407" r:id="rId162"/>
    <p:sldId id="408" r:id="rId163"/>
    <p:sldId id="409" r:id="rId164"/>
    <p:sldId id="410" r:id="rId165"/>
    <p:sldId id="411" r:id="rId166"/>
    <p:sldId id="469" r:id="rId167"/>
    <p:sldId id="412" r:id="rId168"/>
    <p:sldId id="413" r:id="rId169"/>
    <p:sldId id="466" r:id="rId170"/>
    <p:sldId id="471" r:id="rId171"/>
    <p:sldId id="414" r:id="rId172"/>
    <p:sldId id="415" r:id="rId173"/>
    <p:sldId id="416" r:id="rId174"/>
    <p:sldId id="417" r:id="rId175"/>
    <p:sldId id="467" r:id="rId176"/>
    <p:sldId id="418" r:id="rId177"/>
    <p:sldId id="419" r:id="rId178"/>
    <p:sldId id="468" r:id="rId179"/>
    <p:sldId id="420" r:id="rId180"/>
    <p:sldId id="421" r:id="rId181"/>
    <p:sldId id="422" r:id="rId182"/>
    <p:sldId id="423" r:id="rId183"/>
    <p:sldId id="424" r:id="rId184"/>
    <p:sldId id="470" r:id="rId185"/>
    <p:sldId id="425" r:id="rId186"/>
    <p:sldId id="426" r:id="rId187"/>
    <p:sldId id="427" r:id="rId188"/>
    <p:sldId id="428" r:id="rId189"/>
    <p:sldId id="429" r:id="rId190"/>
    <p:sldId id="430" r:id="rId191"/>
    <p:sldId id="431" r:id="rId192"/>
    <p:sldId id="432" r:id="rId193"/>
    <p:sldId id="433" r:id="rId194"/>
    <p:sldId id="434" r:id="rId195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17977-40BC-5FAB-B77E-0242586B8AAC}" v="12" dt="2021-09-28T03:32:59.7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ustomXml" Target="../customXml/item3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203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customXml" Target="../customXml/item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201" Type="http://schemas.microsoft.com/office/2016/11/relationships/changesInfo" Target="changesInfos/changesInfo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202" Type="http://schemas.microsoft.com/office/2015/10/relationships/revisionInfo" Target="revisionInfo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D (CSE)" userId="S::d_bharathi@cb.amrita.edu::0b27461a-d24e-4814-9121-c3d3ce0aa476" providerId="AD" clId="Web-{41317977-40BC-5FAB-B77E-0242586B8AAC}"/>
    <pc:docChg chg="modSld">
      <pc:chgData name="Bharathi D (CSE)" userId="S::d_bharathi@cb.amrita.edu::0b27461a-d24e-4814-9121-c3d3ce0aa476" providerId="AD" clId="Web-{41317977-40BC-5FAB-B77E-0242586B8AAC}" dt="2021-09-28T03:32:57.324" v="4" actId="20577"/>
      <pc:docMkLst>
        <pc:docMk/>
      </pc:docMkLst>
      <pc:sldChg chg="modSp">
        <pc:chgData name="Bharathi D (CSE)" userId="S::d_bharathi@cb.amrita.edu::0b27461a-d24e-4814-9121-c3d3ce0aa476" providerId="AD" clId="Web-{41317977-40BC-5FAB-B77E-0242586B8AAC}" dt="2021-09-28T03:32:57.324" v="4" actId="20577"/>
        <pc:sldMkLst>
          <pc:docMk/>
          <pc:sldMk cId="0" sldId="256"/>
        </pc:sldMkLst>
        <pc:spChg chg="mod">
          <ac:chgData name="Bharathi D (CSE)" userId="S::d_bharathi@cb.amrita.edu::0b27461a-d24e-4814-9121-c3d3ce0aa476" providerId="AD" clId="Web-{41317977-40BC-5FAB-B77E-0242586B8AAC}" dt="2021-09-28T03:32:57.324" v="4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85923-F18F-4464-9093-41BC0638684D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AE8CD-689C-4A21-98AC-2CBFA15A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8CD-689C-4A21-98AC-2CBFA15A367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8CD-689C-4A21-98AC-2CBFA15A3677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3190" y="95250"/>
            <a:ext cx="475741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6429" y="4589779"/>
            <a:ext cx="625094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5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0" y="7556500"/>
                </a:moveTo>
                <a:lnTo>
                  <a:pt x="10078719" y="7556500"/>
                </a:lnTo>
                <a:lnTo>
                  <a:pt x="1007872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1060" y="-24130"/>
            <a:ext cx="524954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9520" y="1687830"/>
            <a:ext cx="4872990" cy="400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29" y="309879"/>
            <a:ext cx="9266555" cy="266739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00025" algn="ctr">
              <a:lnSpc>
                <a:spcPts val="6925"/>
              </a:lnSpc>
              <a:spcBef>
                <a:spcPts val="100"/>
              </a:spcBef>
            </a:pPr>
            <a:r>
              <a:rPr lang="en-US"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CSE402</a:t>
            </a:r>
            <a:endParaRPr sz="6000" dirty="0">
              <a:latin typeface="Times New Roman"/>
              <a:cs typeface="Times New Roman"/>
            </a:endParaRPr>
          </a:p>
          <a:p>
            <a:pPr marL="1652270" marR="5080" indent="-1639570">
              <a:lnSpc>
                <a:spcPts val="6650"/>
              </a:lnSpc>
              <a:spcBef>
                <a:spcPts val="405"/>
              </a:spcBef>
            </a:pP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Structure and Interpretation </a:t>
            </a:r>
            <a:r>
              <a:rPr sz="6000" dirty="0">
                <a:solidFill>
                  <a:srgbClr val="FFFF00"/>
                </a:solidFill>
                <a:latin typeface="Times New Roman"/>
                <a:cs typeface="Times New Roman"/>
              </a:rPr>
              <a:t>of  Computer</a:t>
            </a: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 Programs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0"/>
              </a:spcBef>
              <a:tabLst>
                <a:tab pos="4416425" algn="l"/>
              </a:tabLst>
            </a:pPr>
            <a:r>
              <a:rPr spc="-10" dirty="0"/>
              <a:t>S</a:t>
            </a:r>
            <a:r>
              <a:rPr dirty="0"/>
              <a:t>y</a:t>
            </a:r>
            <a:r>
              <a:rPr spc="-10" dirty="0"/>
              <a:t>m</a:t>
            </a:r>
            <a:r>
              <a:rPr dirty="0"/>
              <a:t>bolic	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85419"/>
            <a:ext cx="8021955" cy="667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Times New Roman"/>
              <a:cs typeface="Times New Roman"/>
            </a:endParaRPr>
          </a:p>
          <a:p>
            <a:pPr marL="12700" marR="766445">
              <a:lnSpc>
                <a:spcPct val="110300"/>
              </a:lnSpc>
            </a:pPr>
            <a:r>
              <a:rPr sz="5000" b="1" spc="-10" dirty="0">
                <a:solidFill>
                  <a:srgbClr val="00FFFF"/>
                </a:solidFill>
                <a:latin typeface="Courier New"/>
                <a:cs typeface="Courier New"/>
              </a:rPr>
              <a:t>a: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undefined;  cannot reference</a:t>
            </a:r>
            <a:r>
              <a:rPr sz="5000" b="1" spc="-6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an</a:t>
            </a:r>
            <a:endParaRPr sz="5000">
              <a:latin typeface="Courier New"/>
              <a:cs typeface="Courier New"/>
            </a:endParaRPr>
          </a:p>
          <a:p>
            <a:pPr marL="12700" marR="5080">
              <a:lnSpc>
                <a:spcPts val="6609"/>
              </a:lnSpc>
              <a:spcBef>
                <a:spcPts val="325"/>
              </a:spcBef>
            </a:pP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identifier before</a:t>
            </a:r>
            <a:r>
              <a:rPr sz="5000" b="1" spc="-5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its  definition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" y="2176779"/>
            <a:ext cx="9740900" cy="2120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536700" marR="13385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((or (null? set1) (null? set2)) '())  ((element-of-set? (car set1)</a:t>
            </a:r>
            <a:r>
              <a:rPr sz="25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2870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" y="2176779"/>
            <a:ext cx="9740900" cy="4667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536700" marR="13385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((or (null? set1) (null? set2)) '())  ((element-of-set? (car set1)</a:t>
            </a:r>
            <a:r>
              <a:rPr sz="25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 set2)))  (else (intersection-set (cdr set1)</a:t>
            </a:r>
            <a:r>
              <a:rPr sz="2500" spc="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SET1: {1, 4, 3 , 8}</a:t>
            </a:r>
          </a:p>
          <a:p>
            <a:pPr marL="1536700" marR="5080" indent="1333500">
              <a:lnSpc>
                <a:spcPct val="110000"/>
              </a:lnSpc>
            </a:pP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SET2: {10, 4, 1}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	l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43180" y="1727200"/>
            <a:ext cx="6883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68834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82169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338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</a:t>
            </a:r>
            <a:r>
              <a:rPr sz="25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9740900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862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529715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9740900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862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529715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  <a:p>
            <a:pPr marL="2489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40"/>
            <a:ext cx="960120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intersection-set</a:t>
            </a:r>
            <a:endParaRPr sz="3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z="4000" spc="-5" dirty="0"/>
              <a:t>(</a:t>
            </a:r>
            <a:r>
              <a:rPr sz="4000" spc="5" dirty="0"/>
              <a:t>s</a:t>
            </a:r>
            <a:r>
              <a:rPr sz="4000" spc="-5" dirty="0"/>
              <a:t>e</a:t>
            </a:r>
            <a:r>
              <a:rPr sz="4000" spc="5" dirty="0"/>
              <a:t>t</a:t>
            </a:r>
            <a:r>
              <a:rPr sz="4000" dirty="0"/>
              <a:t>s </a:t>
            </a:r>
            <a:r>
              <a:rPr sz="4000" spc="-5" dirty="0"/>
              <a:t>a</a:t>
            </a:r>
            <a:r>
              <a:rPr sz="4000" dirty="0"/>
              <a:t>s	</a:t>
            </a:r>
            <a:r>
              <a:rPr sz="4000" spc="-5" dirty="0"/>
              <a:t>or</a:t>
            </a:r>
            <a:r>
              <a:rPr sz="4000" dirty="0"/>
              <a:t>d</a:t>
            </a:r>
            <a:r>
              <a:rPr sz="4000" spc="-5" dirty="0"/>
              <a:t>ere</a:t>
            </a:r>
            <a:r>
              <a:rPr sz="4000" dirty="0"/>
              <a:t>d	l</a:t>
            </a:r>
            <a:r>
              <a:rPr sz="4000" spc="-5" dirty="0"/>
              <a:t>i</a:t>
            </a:r>
            <a:r>
              <a:rPr sz="4000" dirty="0"/>
              <a:t>s</a:t>
            </a:r>
            <a:r>
              <a:rPr sz="4000" spc="-5" dirty="0"/>
              <a:t>t</a:t>
            </a:r>
            <a:r>
              <a:rPr sz="4000"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263650"/>
            <a:ext cx="10121900" cy="636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3244215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910714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  <a:p>
            <a:pPr marL="2489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x1</a:t>
            </a:r>
            <a:r>
              <a:rPr sz="25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489200" marR="767715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 set2)) 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((&gt; x</a:t>
            </a: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1</a:t>
            </a:r>
            <a:r>
              <a:rPr sz="2500" spc="-1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2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set1 (cdr</a:t>
            </a:r>
            <a:r>
              <a:rPr sz="2500" spc="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set2)))))))</a:t>
            </a: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SET1: {2, 4, 6, 8}</a:t>
            </a: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lang="en-IN" sz="2500" spc="-5" dirty="0">
                <a:solidFill>
                  <a:srgbClr val="FFFF00"/>
                </a:solidFill>
                <a:latin typeface="Courier New"/>
                <a:cs typeface="Courier New"/>
              </a:rPr>
              <a:t>SET2: {3, 4, 5, 6}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2540"/>
            <a:ext cx="7848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latin typeface="Courier New"/>
                <a:cs typeface="Courier New"/>
              </a:rPr>
              <a:t>Ordered sets as Binary Trees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41300" y="1568450"/>
            <a:ext cx="9842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 Ordered sets can be represented as </a:t>
            </a:r>
            <a:r>
              <a:rPr lang="en-IN" sz="2800" dirty="0">
                <a:solidFill>
                  <a:srgbClr val="FF0000"/>
                </a:solidFill>
              </a:rPr>
              <a:t>Binary Trees.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One ordered set can have </a:t>
            </a:r>
            <a:r>
              <a:rPr lang="en-IN" sz="2800" dirty="0">
                <a:solidFill>
                  <a:srgbClr val="00B0F0"/>
                </a:solidFill>
              </a:rPr>
              <a:t>multiple representations</a:t>
            </a:r>
            <a:r>
              <a:rPr lang="en-IN" sz="2800" dirty="0">
                <a:solidFill>
                  <a:srgbClr val="FFFF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Each node contains </a:t>
            </a:r>
            <a:r>
              <a:rPr lang="en-IN" sz="2800" dirty="0">
                <a:solidFill>
                  <a:srgbClr val="FF0000"/>
                </a:solidFill>
              </a:rPr>
              <a:t>3 elements</a:t>
            </a:r>
            <a:r>
              <a:rPr lang="en-IN" sz="2800" dirty="0">
                <a:solidFill>
                  <a:srgbClr val="FFFF00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 Entry node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Left sub-tree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Right sub-tree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 Empty left-</a:t>
            </a:r>
            <a:r>
              <a:rPr lang="en-IN" sz="2800" dirty="0" err="1">
                <a:solidFill>
                  <a:srgbClr val="FFFF00"/>
                </a:solidFill>
              </a:rPr>
              <a:t>subtree</a:t>
            </a:r>
            <a:r>
              <a:rPr lang="en-IN" sz="2800" dirty="0">
                <a:solidFill>
                  <a:srgbClr val="FFFF00"/>
                </a:solidFill>
              </a:rPr>
              <a:t> and right-</a:t>
            </a:r>
            <a:r>
              <a:rPr lang="en-IN" sz="2800" dirty="0" err="1">
                <a:solidFill>
                  <a:srgbClr val="FFFF00"/>
                </a:solidFill>
              </a:rPr>
              <a:t>subtree</a:t>
            </a:r>
            <a:r>
              <a:rPr lang="en-IN" sz="2800" dirty="0">
                <a:solidFill>
                  <a:srgbClr val="FFFF00"/>
                </a:solidFill>
              </a:rPr>
              <a:t> is represented as </a:t>
            </a:r>
            <a:r>
              <a:rPr lang="en-IN" sz="2800" dirty="0">
                <a:solidFill>
                  <a:srgbClr val="00B0F0"/>
                </a:solidFill>
              </a:rPr>
              <a:t>empty list.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Rule</a:t>
            </a:r>
            <a:r>
              <a:rPr lang="en-IN" sz="2800" dirty="0">
                <a:solidFill>
                  <a:srgbClr val="FFFF00"/>
                </a:solidFill>
              </a:rPr>
              <a:t>: </a:t>
            </a:r>
            <a:r>
              <a:rPr lang="en-US" sz="2800" dirty="0">
                <a:solidFill>
                  <a:srgbClr val="FFFF00"/>
                </a:solidFill>
              </a:rPr>
              <a:t>Elements in </a:t>
            </a:r>
            <a:r>
              <a:rPr lang="en-US" sz="2800" b="1" dirty="0">
                <a:solidFill>
                  <a:srgbClr val="92D050"/>
                </a:solidFill>
              </a:rPr>
              <a:t>left sub-tree always lesser than entry node</a:t>
            </a:r>
          </a:p>
          <a:p>
            <a:pPr lvl="2">
              <a:buFont typeface="Arial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</a:rPr>
              <a:t>Elements in </a:t>
            </a:r>
            <a:r>
              <a:rPr lang="en-IN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right sub-tree always greater than entry node</a:t>
            </a:r>
            <a:r>
              <a:rPr lang="en-IN" sz="2800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547620" y="2142489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3757929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160270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367919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434720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489204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7429" y="432054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6620" y="502792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9719" y="565150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1240" y="658495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37780" y="522985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6920" y="532892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9669" y="681355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2909" y="388874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739" y="400557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695959"/>
            <a:ext cx="504698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644525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Binary tree representation for {2, 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" y="1827529"/>
            <a:ext cx="9899650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547620" y="2142489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3757929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160270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367919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434720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489204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869" y="446405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10" h="764539">
                <a:moveTo>
                  <a:pt x="588010" y="0"/>
                </a:moveTo>
                <a:lnTo>
                  <a:pt x="0" y="76453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7789" y="5171440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40" y="4347209"/>
            <a:ext cx="643890" cy="680720"/>
          </a:xfrm>
          <a:custGeom>
            <a:avLst/>
            <a:gdLst/>
            <a:ahLst/>
            <a:cxnLst/>
            <a:rect l="l" t="t" r="r" b="b"/>
            <a:pathLst>
              <a:path w="643890" h="680720">
                <a:moveTo>
                  <a:pt x="643889" y="0"/>
                </a:moveTo>
                <a:lnTo>
                  <a:pt x="0" y="6807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520" y="4964429"/>
            <a:ext cx="214629" cy="219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4659" y="393319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695959"/>
            <a:ext cx="5046980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2065" algn="ctr">
              <a:lnSpc>
                <a:spcPct val="100000"/>
              </a:lnSpc>
              <a:spcBef>
                <a:spcPts val="262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5390" y="5185409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9309" y="518540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19" y="55181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829" y="400557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644525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Binary tree representation for {2, 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908300" y="2076449"/>
            <a:ext cx="1844040" cy="1397001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5900" y="339725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094230"/>
            <a:ext cx="1508760" cy="130302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3321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0521" y="3931919"/>
            <a:ext cx="1078230" cy="1181100"/>
          </a:xfrm>
          <a:custGeom>
            <a:avLst/>
            <a:gdLst/>
            <a:ahLst/>
            <a:cxnLst/>
            <a:rect l="l" t="t" r="r" b="b"/>
            <a:pathLst>
              <a:path w="1078229" h="1181100">
                <a:moveTo>
                  <a:pt x="0" y="0"/>
                </a:moveTo>
                <a:lnTo>
                  <a:pt x="1078229" y="11811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2710" y="5050789"/>
            <a:ext cx="212089" cy="222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8910" y="3990341"/>
            <a:ext cx="1093470" cy="1430020"/>
          </a:xfrm>
          <a:custGeom>
            <a:avLst/>
            <a:gdLst/>
            <a:ahLst/>
            <a:cxnLst/>
            <a:rect l="l" t="t" r="r" b="b"/>
            <a:pathLst>
              <a:path w="1093470" h="1430020">
                <a:moveTo>
                  <a:pt x="1093470" y="0"/>
                </a:moveTo>
                <a:lnTo>
                  <a:pt x="0" y="1430019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8100" y="5363211"/>
            <a:ext cx="20193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2379" y="3990341"/>
            <a:ext cx="1158240" cy="1383030"/>
          </a:xfrm>
          <a:custGeom>
            <a:avLst/>
            <a:gdLst/>
            <a:ahLst/>
            <a:cxnLst/>
            <a:rect l="l" t="t" r="r" b="b"/>
            <a:pathLst>
              <a:path w="1158239" h="1383029">
                <a:moveTo>
                  <a:pt x="0" y="0"/>
                </a:moveTo>
                <a:lnTo>
                  <a:pt x="1158240" y="13830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0770" y="5312411"/>
            <a:ext cx="208279" cy="22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1419" y="566547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9350" y="570992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6371" y="538988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700" y="34734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35496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695959"/>
            <a:ext cx="504698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369" y="676023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Binary tree representation for {2, 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pre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ts</a:t>
            </a:r>
            <a:endParaRPr sz="5000">
              <a:latin typeface="Arial"/>
              <a:cs typeface="Arial"/>
            </a:endParaRPr>
          </a:p>
          <a:p>
            <a:pPr marL="116205">
              <a:lnSpc>
                <a:spcPts val="4635"/>
              </a:lnSpc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8" y="2132329"/>
            <a:ext cx="961263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make-tree?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entry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r>
              <a:rPr sz="30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pre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ts</a:t>
            </a:r>
            <a:endParaRPr sz="5000">
              <a:latin typeface="Arial"/>
              <a:cs typeface="Arial"/>
            </a:endParaRPr>
          </a:p>
          <a:p>
            <a:pPr marL="116205">
              <a:lnSpc>
                <a:spcPts val="4635"/>
              </a:lnSpc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30783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? 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entry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left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  (list entry left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453641" y="1143184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2191" y="2758624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8361" y="1160965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9061" y="2679885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9751" y="3347904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11" y="3892735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3450" y="3321235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2641" y="4028624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5740" y="4652195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7261" y="5585645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3801" y="4230554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2941" y="4329615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5690" y="5814245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8930" y="2889435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3760" y="3006274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300" y="5683250"/>
            <a:ext cx="9802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Binary tree representation for {2, 3, 5, 7, 9, 11}</a:t>
            </a:r>
          </a:p>
          <a:p>
            <a:endParaRPr lang="en-IN" sz="3200" dirty="0">
              <a:solidFill>
                <a:srgbClr val="00B0F0"/>
              </a:solidFill>
            </a:endParaRPr>
          </a:p>
          <a:p>
            <a:r>
              <a:rPr lang="en-IN" sz="3200" b="1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3200" b="1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3200" b="1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3200" b="1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3200" b="1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3200" b="1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3200" b="1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3200" b="1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  <a:endParaRPr lang="en-US" sz="32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7620" y="1187450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280289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1205231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2724151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3392170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3937001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869" y="3509011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10" h="764539">
                <a:moveTo>
                  <a:pt x="588010" y="0"/>
                </a:moveTo>
                <a:lnTo>
                  <a:pt x="0" y="76453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7789" y="4216401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40" y="3392170"/>
            <a:ext cx="643890" cy="680720"/>
          </a:xfrm>
          <a:custGeom>
            <a:avLst/>
            <a:gdLst/>
            <a:ahLst/>
            <a:cxnLst/>
            <a:rect l="l" t="t" r="r" b="b"/>
            <a:pathLst>
              <a:path w="643890" h="680720">
                <a:moveTo>
                  <a:pt x="643889" y="0"/>
                </a:moveTo>
                <a:lnTo>
                  <a:pt x="0" y="6807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520" y="4009390"/>
            <a:ext cx="214629" cy="219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4659" y="297815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695959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262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5390" y="423037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9309" y="423037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19" y="456311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829" y="305054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5607050"/>
            <a:ext cx="8890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Binary tree representation for {2, 3, 5, 7, 9, 11}</a:t>
            </a:r>
          </a:p>
          <a:p>
            <a:r>
              <a:rPr lang="en-US" sz="3600" dirty="0">
                <a:solidFill>
                  <a:srgbClr val="00B0F0"/>
                </a:solidFill>
                <a:latin typeface="Arial Rounded MT Bold" pitchFamily="34" charset="0"/>
              </a:rPr>
              <a:t>'(5 </a:t>
            </a:r>
            <a:r>
              <a:rPr lang="en-US" sz="3600" dirty="0">
                <a:solidFill>
                  <a:srgbClr val="FF0000"/>
                </a:solidFill>
                <a:latin typeface="Arial Rounded MT Bold" pitchFamily="34" charset="0"/>
              </a:rPr>
              <a:t>(3 </a:t>
            </a:r>
            <a:r>
              <a:rPr lang="en-US" sz="3600" dirty="0">
                <a:solidFill>
                  <a:srgbClr val="FFC000"/>
                </a:solidFill>
                <a:latin typeface="Arial Rounded MT Bold" pitchFamily="34" charset="0"/>
              </a:rPr>
              <a:t>(2 () ()) </a:t>
            </a:r>
            <a:r>
              <a:rPr lang="en-US" sz="3600" dirty="0">
                <a:solidFill>
                  <a:srgbClr val="92D050"/>
                </a:solidFill>
                <a:latin typeface="Arial Rounded MT Bold" pitchFamily="34" charset="0"/>
              </a:rPr>
              <a:t>()</a:t>
            </a:r>
            <a:r>
              <a:rPr lang="en-US" sz="3600" dirty="0">
                <a:solidFill>
                  <a:srgbClr val="FF0000"/>
                </a:solidFill>
                <a:latin typeface="Arial Rounded MT Bold" pitchFamily="34" charset="0"/>
              </a:rPr>
              <a:t>) </a:t>
            </a:r>
            <a:r>
              <a:rPr lang="en-US" sz="3600" dirty="0">
                <a:solidFill>
                  <a:srgbClr val="FF0066"/>
                </a:solidFill>
                <a:latin typeface="Arial Rounded MT Bold" pitchFamily="34" charset="0"/>
              </a:rPr>
              <a:t>(9 </a:t>
            </a:r>
            <a:r>
              <a:rPr lang="en-US" sz="3600" dirty="0">
                <a:solidFill>
                  <a:srgbClr val="92D050"/>
                </a:solidFill>
                <a:latin typeface="Arial Rounded MT Bold" pitchFamily="34" charset="0"/>
              </a:rPr>
              <a:t>(7 () ()) </a:t>
            </a:r>
            <a:r>
              <a:rPr lang="en-US" sz="3600" dirty="0">
                <a:solidFill>
                  <a:srgbClr val="0070C0"/>
                </a:solidFill>
                <a:latin typeface="Arial Rounded MT Bold" pitchFamily="34" charset="0"/>
              </a:rPr>
              <a:t>(11 () ())</a:t>
            </a:r>
            <a:r>
              <a:rPr lang="en-US" sz="3600" dirty="0">
                <a:solidFill>
                  <a:srgbClr val="FF0066"/>
                </a:solidFill>
                <a:latin typeface="Arial Rounded MT Bold" pitchFamily="34" charset="0"/>
              </a:rPr>
              <a:t>)</a:t>
            </a:r>
            <a:r>
              <a:rPr lang="en-US" sz="3600" dirty="0">
                <a:solidFill>
                  <a:srgbClr val="00B0F0"/>
                </a:solidFill>
                <a:latin typeface="Arial Rounded MT Bold" pitchFamily="34" charset="0"/>
              </a:rPr>
              <a:t>)</a:t>
            </a: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41300" y="4445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Representing Sets as Binary</a:t>
            </a:r>
            <a:r>
              <a:rPr kumimoji="0" lang="en-US" sz="3200" b="0" i="0" u="none" strike="noStrike" kern="0" cap="none" spc="-10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Trees)</a:t>
            </a:r>
            <a:b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5000" b="0" i="0" u="none" strike="noStrike" kern="0" cap="none" spc="-5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101850"/>
            <a:ext cx="9765031" cy="206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make-tree?</a:t>
            </a:r>
            <a:r>
              <a:rPr lang="en-IN" sz="3000" spc="-5" dirty="0">
                <a:solidFill>
                  <a:srgbClr val="FF0000"/>
                </a:solidFill>
                <a:latin typeface="Courier New"/>
                <a:cs typeface="Courier New"/>
              </a:rPr>
              <a:t> entry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left right)  (list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  <a:endParaRPr sz="300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231631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endParaRPr lang="en-IN" sz="3000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  <a:endParaRPr sz="300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endParaRPr lang="en-IN" sz="3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car</a:t>
            </a:r>
            <a:r>
              <a:rPr sz="3000" b="1" spc="3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(entry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=&gt; (car tree2) 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=&gt; 3</a:t>
            </a: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1979930"/>
            <a:ext cx="9536431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endParaRPr lang="en-IN" sz="3000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  <a:endParaRPr lang="en-IN" sz="3000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endParaRPr sz="300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5080">
              <a:spcBef>
                <a:spcPts val="98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endParaRPr lang="en-IN" sz="3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spcBef>
                <a:spcPts val="980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car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endParaRPr lang="en-IN" sz="3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7950"/>
              </a:lnSpc>
              <a:spcBef>
                <a:spcPts val="980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(left-branch tree)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" y="1827529"/>
            <a:ext cx="9899650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0270" y="4679950"/>
            <a:ext cx="5615940" cy="504190"/>
          </a:xfrm>
          <a:custGeom>
            <a:avLst/>
            <a:gdLst/>
            <a:ahLst/>
            <a:cxnLst/>
            <a:rect l="l" t="t" r="r" b="b"/>
            <a:pathLst>
              <a:path w="5615940" h="504189">
                <a:moveTo>
                  <a:pt x="2807970" y="0"/>
                </a:moveTo>
                <a:lnTo>
                  <a:pt x="2889940" y="97"/>
                </a:lnTo>
                <a:lnTo>
                  <a:pt x="2971217" y="386"/>
                </a:lnTo>
                <a:lnTo>
                  <a:pt x="3051773" y="866"/>
                </a:lnTo>
                <a:lnTo>
                  <a:pt x="3131584" y="1533"/>
                </a:lnTo>
                <a:lnTo>
                  <a:pt x="3210623" y="2386"/>
                </a:lnTo>
                <a:lnTo>
                  <a:pt x="3288864" y="3422"/>
                </a:lnTo>
                <a:lnTo>
                  <a:pt x="3366282" y="4638"/>
                </a:lnTo>
                <a:lnTo>
                  <a:pt x="3442850" y="6033"/>
                </a:lnTo>
                <a:lnTo>
                  <a:pt x="3518543" y="7604"/>
                </a:lnTo>
                <a:lnTo>
                  <a:pt x="3593334" y="9349"/>
                </a:lnTo>
                <a:lnTo>
                  <a:pt x="3667199" y="11265"/>
                </a:lnTo>
                <a:lnTo>
                  <a:pt x="3740110" y="13351"/>
                </a:lnTo>
                <a:lnTo>
                  <a:pt x="3812042" y="15602"/>
                </a:lnTo>
                <a:lnTo>
                  <a:pt x="3882970" y="18019"/>
                </a:lnTo>
                <a:lnTo>
                  <a:pt x="3952867" y="20597"/>
                </a:lnTo>
                <a:lnTo>
                  <a:pt x="4021707" y="23335"/>
                </a:lnTo>
                <a:lnTo>
                  <a:pt x="4089465" y="26230"/>
                </a:lnTo>
                <a:lnTo>
                  <a:pt x="4156114" y="29280"/>
                </a:lnTo>
                <a:lnTo>
                  <a:pt x="4221629" y="32483"/>
                </a:lnTo>
                <a:lnTo>
                  <a:pt x="4285984" y="35836"/>
                </a:lnTo>
                <a:lnTo>
                  <a:pt x="4349152" y="39337"/>
                </a:lnTo>
                <a:lnTo>
                  <a:pt x="4411109" y="42983"/>
                </a:lnTo>
                <a:lnTo>
                  <a:pt x="4471828" y="46773"/>
                </a:lnTo>
                <a:lnTo>
                  <a:pt x="4531283" y="50704"/>
                </a:lnTo>
                <a:lnTo>
                  <a:pt x="4589448" y="54773"/>
                </a:lnTo>
                <a:lnTo>
                  <a:pt x="4646298" y="58979"/>
                </a:lnTo>
                <a:lnTo>
                  <a:pt x="4701807" y="63318"/>
                </a:lnTo>
                <a:lnTo>
                  <a:pt x="4755948" y="67789"/>
                </a:lnTo>
                <a:lnTo>
                  <a:pt x="4808696" y="72390"/>
                </a:lnTo>
                <a:lnTo>
                  <a:pt x="4860025" y="77116"/>
                </a:lnTo>
                <a:lnTo>
                  <a:pt x="4909908" y="81968"/>
                </a:lnTo>
                <a:lnTo>
                  <a:pt x="4958321" y="86942"/>
                </a:lnTo>
                <a:lnTo>
                  <a:pt x="5005237" y="92035"/>
                </a:lnTo>
                <a:lnTo>
                  <a:pt x="5050630" y="97246"/>
                </a:lnTo>
                <a:lnTo>
                  <a:pt x="5094475" y="102572"/>
                </a:lnTo>
                <a:lnTo>
                  <a:pt x="5136745" y="108011"/>
                </a:lnTo>
                <a:lnTo>
                  <a:pt x="5177415" y="113560"/>
                </a:lnTo>
                <a:lnTo>
                  <a:pt x="5216459" y="119218"/>
                </a:lnTo>
                <a:lnTo>
                  <a:pt x="5289564" y="130848"/>
                </a:lnTo>
                <a:lnTo>
                  <a:pt x="5355853" y="142882"/>
                </a:lnTo>
                <a:lnTo>
                  <a:pt x="5415119" y="155301"/>
                </a:lnTo>
                <a:lnTo>
                  <a:pt x="5467155" y="168088"/>
                </a:lnTo>
                <a:lnTo>
                  <a:pt x="5511754" y="181222"/>
                </a:lnTo>
                <a:lnTo>
                  <a:pt x="5548708" y="194686"/>
                </a:lnTo>
                <a:lnTo>
                  <a:pt x="5589354" y="215458"/>
                </a:lnTo>
                <a:lnTo>
                  <a:pt x="5614859" y="244132"/>
                </a:lnTo>
                <a:lnTo>
                  <a:pt x="5615939" y="251460"/>
                </a:lnTo>
                <a:lnTo>
                  <a:pt x="5614859" y="258788"/>
                </a:lnTo>
                <a:lnTo>
                  <a:pt x="5589354" y="287487"/>
                </a:lnTo>
                <a:lnTo>
                  <a:pt x="5548708" y="308299"/>
                </a:lnTo>
                <a:lnTo>
                  <a:pt x="5511754" y="321797"/>
                </a:lnTo>
                <a:lnTo>
                  <a:pt x="5467155" y="334972"/>
                </a:lnTo>
                <a:lnTo>
                  <a:pt x="5415119" y="347804"/>
                </a:lnTo>
                <a:lnTo>
                  <a:pt x="5355853" y="360274"/>
                </a:lnTo>
                <a:lnTo>
                  <a:pt x="5289564" y="372362"/>
                </a:lnTo>
                <a:lnTo>
                  <a:pt x="5216459" y="384050"/>
                </a:lnTo>
                <a:lnTo>
                  <a:pt x="5177415" y="389737"/>
                </a:lnTo>
                <a:lnTo>
                  <a:pt x="5136745" y="395317"/>
                </a:lnTo>
                <a:lnTo>
                  <a:pt x="5094475" y="400788"/>
                </a:lnTo>
                <a:lnTo>
                  <a:pt x="5050630" y="406145"/>
                </a:lnTo>
                <a:lnTo>
                  <a:pt x="5005237" y="411388"/>
                </a:lnTo>
                <a:lnTo>
                  <a:pt x="4958321" y="416514"/>
                </a:lnTo>
                <a:lnTo>
                  <a:pt x="4909908" y="421520"/>
                </a:lnTo>
                <a:lnTo>
                  <a:pt x="4860025" y="426405"/>
                </a:lnTo>
                <a:lnTo>
                  <a:pt x="4808696" y="431165"/>
                </a:lnTo>
                <a:lnTo>
                  <a:pt x="4755948" y="435797"/>
                </a:lnTo>
                <a:lnTo>
                  <a:pt x="4701807" y="440301"/>
                </a:lnTo>
                <a:lnTo>
                  <a:pt x="4646298" y="444673"/>
                </a:lnTo>
                <a:lnTo>
                  <a:pt x="4589448" y="448911"/>
                </a:lnTo>
                <a:lnTo>
                  <a:pt x="4531283" y="453012"/>
                </a:lnTo>
                <a:lnTo>
                  <a:pt x="4471828" y="456975"/>
                </a:lnTo>
                <a:lnTo>
                  <a:pt x="4411109" y="460796"/>
                </a:lnTo>
                <a:lnTo>
                  <a:pt x="4349152" y="464473"/>
                </a:lnTo>
                <a:lnTo>
                  <a:pt x="4285984" y="468004"/>
                </a:lnTo>
                <a:lnTo>
                  <a:pt x="4221629" y="471387"/>
                </a:lnTo>
                <a:lnTo>
                  <a:pt x="4156114" y="474618"/>
                </a:lnTo>
                <a:lnTo>
                  <a:pt x="4089465" y="477696"/>
                </a:lnTo>
                <a:lnTo>
                  <a:pt x="4021707" y="480618"/>
                </a:lnTo>
                <a:lnTo>
                  <a:pt x="3952867" y="483381"/>
                </a:lnTo>
                <a:lnTo>
                  <a:pt x="3882970" y="485984"/>
                </a:lnTo>
                <a:lnTo>
                  <a:pt x="3812042" y="488424"/>
                </a:lnTo>
                <a:lnTo>
                  <a:pt x="3740110" y="490698"/>
                </a:lnTo>
                <a:lnTo>
                  <a:pt x="3667199" y="492804"/>
                </a:lnTo>
                <a:lnTo>
                  <a:pt x="3593334" y="494740"/>
                </a:lnTo>
                <a:lnTo>
                  <a:pt x="3518543" y="496502"/>
                </a:lnTo>
                <a:lnTo>
                  <a:pt x="3442850" y="498090"/>
                </a:lnTo>
                <a:lnTo>
                  <a:pt x="3366282" y="499500"/>
                </a:lnTo>
                <a:lnTo>
                  <a:pt x="3288864" y="500729"/>
                </a:lnTo>
                <a:lnTo>
                  <a:pt x="3210623" y="501777"/>
                </a:lnTo>
                <a:lnTo>
                  <a:pt x="3131584" y="502639"/>
                </a:lnTo>
                <a:lnTo>
                  <a:pt x="3051773" y="503314"/>
                </a:lnTo>
                <a:lnTo>
                  <a:pt x="2971217" y="503799"/>
                </a:lnTo>
                <a:lnTo>
                  <a:pt x="2889940" y="504091"/>
                </a:lnTo>
                <a:lnTo>
                  <a:pt x="2807970" y="504189"/>
                </a:lnTo>
                <a:lnTo>
                  <a:pt x="2725935" y="504091"/>
                </a:lnTo>
                <a:lnTo>
                  <a:pt x="2644600" y="503799"/>
                </a:lnTo>
                <a:lnTo>
                  <a:pt x="2563988" y="503314"/>
                </a:lnTo>
                <a:lnTo>
                  <a:pt x="2484127" y="502639"/>
                </a:lnTo>
                <a:lnTo>
                  <a:pt x="2405042" y="501777"/>
                </a:lnTo>
                <a:lnTo>
                  <a:pt x="2326758" y="500729"/>
                </a:lnTo>
                <a:lnTo>
                  <a:pt x="2249302" y="499500"/>
                </a:lnTo>
                <a:lnTo>
                  <a:pt x="2172699" y="498090"/>
                </a:lnTo>
                <a:lnTo>
                  <a:pt x="2096974" y="496502"/>
                </a:lnTo>
                <a:lnTo>
                  <a:pt x="2022155" y="494740"/>
                </a:lnTo>
                <a:lnTo>
                  <a:pt x="1948266" y="492804"/>
                </a:lnTo>
                <a:lnTo>
                  <a:pt x="1875333" y="490698"/>
                </a:lnTo>
                <a:lnTo>
                  <a:pt x="1803383" y="488424"/>
                </a:lnTo>
                <a:lnTo>
                  <a:pt x="1732440" y="485984"/>
                </a:lnTo>
                <a:lnTo>
                  <a:pt x="1662531" y="483381"/>
                </a:lnTo>
                <a:lnTo>
                  <a:pt x="1593681" y="480618"/>
                </a:lnTo>
                <a:lnTo>
                  <a:pt x="1525916" y="477696"/>
                </a:lnTo>
                <a:lnTo>
                  <a:pt x="1459263" y="474618"/>
                </a:lnTo>
                <a:lnTo>
                  <a:pt x="1393746" y="471387"/>
                </a:lnTo>
                <a:lnTo>
                  <a:pt x="1329391" y="468004"/>
                </a:lnTo>
                <a:lnTo>
                  <a:pt x="1266225" y="464473"/>
                </a:lnTo>
                <a:lnTo>
                  <a:pt x="1204273" y="460796"/>
                </a:lnTo>
                <a:lnTo>
                  <a:pt x="1143561" y="456975"/>
                </a:lnTo>
                <a:lnTo>
                  <a:pt x="1084114" y="453012"/>
                </a:lnTo>
                <a:lnTo>
                  <a:pt x="1025959" y="448911"/>
                </a:lnTo>
                <a:lnTo>
                  <a:pt x="969121" y="444673"/>
                </a:lnTo>
                <a:lnTo>
                  <a:pt x="913626" y="440301"/>
                </a:lnTo>
                <a:lnTo>
                  <a:pt x="859499" y="435797"/>
                </a:lnTo>
                <a:lnTo>
                  <a:pt x="806767" y="431164"/>
                </a:lnTo>
                <a:lnTo>
                  <a:pt x="755455" y="426405"/>
                </a:lnTo>
                <a:lnTo>
                  <a:pt x="705589" y="421520"/>
                </a:lnTo>
                <a:lnTo>
                  <a:pt x="657196" y="416514"/>
                </a:lnTo>
                <a:lnTo>
                  <a:pt x="610299" y="411388"/>
                </a:lnTo>
                <a:lnTo>
                  <a:pt x="564926" y="406145"/>
                </a:lnTo>
                <a:lnTo>
                  <a:pt x="521102" y="400788"/>
                </a:lnTo>
                <a:lnTo>
                  <a:pt x="478853" y="395317"/>
                </a:lnTo>
                <a:lnTo>
                  <a:pt x="438205" y="389737"/>
                </a:lnTo>
                <a:lnTo>
                  <a:pt x="399183" y="384050"/>
                </a:lnTo>
                <a:lnTo>
                  <a:pt x="326122" y="372362"/>
                </a:lnTo>
                <a:lnTo>
                  <a:pt x="259876" y="360274"/>
                </a:lnTo>
                <a:lnTo>
                  <a:pt x="200652" y="347804"/>
                </a:lnTo>
                <a:lnTo>
                  <a:pt x="148655" y="334972"/>
                </a:lnTo>
                <a:lnTo>
                  <a:pt x="104091" y="321797"/>
                </a:lnTo>
                <a:lnTo>
                  <a:pt x="67168" y="308299"/>
                </a:lnTo>
                <a:lnTo>
                  <a:pt x="26559" y="287487"/>
                </a:lnTo>
                <a:lnTo>
                  <a:pt x="1079" y="258788"/>
                </a:lnTo>
                <a:lnTo>
                  <a:pt x="0" y="251460"/>
                </a:lnTo>
                <a:lnTo>
                  <a:pt x="1079" y="244132"/>
                </a:lnTo>
                <a:lnTo>
                  <a:pt x="26559" y="215458"/>
                </a:lnTo>
                <a:lnTo>
                  <a:pt x="67168" y="194686"/>
                </a:lnTo>
                <a:lnTo>
                  <a:pt x="104091" y="181222"/>
                </a:lnTo>
                <a:lnTo>
                  <a:pt x="148655" y="168088"/>
                </a:lnTo>
                <a:lnTo>
                  <a:pt x="200652" y="155301"/>
                </a:lnTo>
                <a:lnTo>
                  <a:pt x="259876" y="142882"/>
                </a:lnTo>
                <a:lnTo>
                  <a:pt x="326122" y="130848"/>
                </a:lnTo>
                <a:lnTo>
                  <a:pt x="399183" y="119218"/>
                </a:lnTo>
                <a:lnTo>
                  <a:pt x="438205" y="113560"/>
                </a:lnTo>
                <a:lnTo>
                  <a:pt x="478853" y="108011"/>
                </a:lnTo>
                <a:lnTo>
                  <a:pt x="521102" y="102572"/>
                </a:lnTo>
                <a:lnTo>
                  <a:pt x="564926" y="97246"/>
                </a:lnTo>
                <a:lnTo>
                  <a:pt x="610299" y="92035"/>
                </a:lnTo>
                <a:lnTo>
                  <a:pt x="657196" y="86942"/>
                </a:lnTo>
                <a:lnTo>
                  <a:pt x="705589" y="81968"/>
                </a:lnTo>
                <a:lnTo>
                  <a:pt x="755455" y="77116"/>
                </a:lnTo>
                <a:lnTo>
                  <a:pt x="806767" y="72390"/>
                </a:lnTo>
                <a:lnTo>
                  <a:pt x="859499" y="67789"/>
                </a:lnTo>
                <a:lnTo>
                  <a:pt x="913626" y="63318"/>
                </a:lnTo>
                <a:lnTo>
                  <a:pt x="969121" y="58979"/>
                </a:lnTo>
                <a:lnTo>
                  <a:pt x="1025959" y="54773"/>
                </a:lnTo>
                <a:lnTo>
                  <a:pt x="1084114" y="50704"/>
                </a:lnTo>
                <a:lnTo>
                  <a:pt x="1143561" y="46773"/>
                </a:lnTo>
                <a:lnTo>
                  <a:pt x="1204273" y="42983"/>
                </a:lnTo>
                <a:lnTo>
                  <a:pt x="1266225" y="39337"/>
                </a:lnTo>
                <a:lnTo>
                  <a:pt x="1329391" y="35836"/>
                </a:lnTo>
                <a:lnTo>
                  <a:pt x="1393746" y="32483"/>
                </a:lnTo>
                <a:lnTo>
                  <a:pt x="1459263" y="29280"/>
                </a:lnTo>
                <a:lnTo>
                  <a:pt x="1525916" y="26230"/>
                </a:lnTo>
                <a:lnTo>
                  <a:pt x="1593681" y="23335"/>
                </a:lnTo>
                <a:lnTo>
                  <a:pt x="1662531" y="20597"/>
                </a:lnTo>
                <a:lnTo>
                  <a:pt x="1732440" y="18019"/>
                </a:lnTo>
                <a:lnTo>
                  <a:pt x="1803383" y="15602"/>
                </a:lnTo>
                <a:lnTo>
                  <a:pt x="1875333" y="13351"/>
                </a:lnTo>
                <a:lnTo>
                  <a:pt x="1948266" y="11265"/>
                </a:lnTo>
                <a:lnTo>
                  <a:pt x="2022155" y="9349"/>
                </a:lnTo>
                <a:lnTo>
                  <a:pt x="2096974" y="7604"/>
                </a:lnTo>
                <a:lnTo>
                  <a:pt x="2172699" y="6033"/>
                </a:lnTo>
                <a:lnTo>
                  <a:pt x="2249302" y="4638"/>
                </a:lnTo>
                <a:lnTo>
                  <a:pt x="2326758" y="3422"/>
                </a:lnTo>
                <a:lnTo>
                  <a:pt x="2405042" y="2386"/>
                </a:lnTo>
                <a:lnTo>
                  <a:pt x="2484127" y="1533"/>
                </a:lnTo>
                <a:lnTo>
                  <a:pt x="2563988" y="866"/>
                </a:lnTo>
                <a:lnTo>
                  <a:pt x="2644600" y="386"/>
                </a:lnTo>
                <a:lnTo>
                  <a:pt x="2725935" y="97"/>
                </a:lnTo>
                <a:lnTo>
                  <a:pt x="280797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0270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400" y="4112259"/>
            <a:ext cx="3378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ourier New"/>
                <a:cs typeface="Courier New"/>
              </a:rPr>
              <a:t>'(cons a</a:t>
            </a:r>
            <a:r>
              <a:rPr sz="4000" b="1" spc="-65" dirty="0">
                <a:latin typeface="Courier New"/>
                <a:cs typeface="Courier New"/>
              </a:rPr>
              <a:t> </a:t>
            </a:r>
            <a:r>
              <a:rPr sz="4000" b="1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4785359"/>
            <a:ext cx="1854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00"/>
                </a:solidFill>
                <a:latin typeface="Courier New"/>
                <a:cs typeface="Courier New"/>
              </a:rPr>
              <a:t>'(a.b)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(left-branch tree2) i.e. Fetching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</a:p>
          <a:p>
            <a:endParaRPr lang="en-IN" sz="2800" dirty="0">
              <a:solidFill>
                <a:srgbClr val="FF000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</a:t>
            </a:r>
            <a:r>
              <a:rPr lang="en-IN" sz="2800" dirty="0" err="1">
                <a:solidFill>
                  <a:srgbClr val="FF000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tree2) =&gt; ((2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(car 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tree2)) =&gt;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765031" cy="3323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endParaRPr lang="en-IN" sz="3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(left-branch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r>
              <a:rPr sz="3000" b="1" spc="-5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cadr</a:t>
            </a:r>
            <a:r>
              <a:rPr sz="3000" b="1" spc="5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9" y="2085339"/>
            <a:ext cx="894080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tree))  (define (left-branch tree) (cadr tree))  (define (right-branch tree)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(right-branch tree2) = Fetch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</a:p>
          <a:p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tree2)=&gt; (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tree2)) =&gt; ((7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(car 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(</a:t>
            </a:r>
            <a:r>
              <a:rPr lang="en-IN" sz="2800" dirty="0" err="1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 tree2))) =&gt; 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</a:p>
          <a:p>
            <a:endParaRPr lang="en-IN" sz="2800" dirty="0">
              <a:solidFill>
                <a:srgbClr val="92D05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10006332" cy="4093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462280">
              <a:lnSpc>
                <a:spcPts val="7940"/>
              </a:lnSpc>
              <a:spcBef>
                <a:spcPts val="985"/>
              </a:spcBef>
            </a:pP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(entry</a:t>
            </a:r>
            <a:r>
              <a:rPr lang="en-IN" sz="3000" spc="-5" dirty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tree))  (define (left-branch tree) (cadr</a:t>
            </a:r>
            <a:r>
              <a:rPr sz="3000" spc="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(right-branch tree)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(caddr</a:t>
            </a:r>
            <a:r>
              <a:rPr sz="3000" b="1" spc="6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4879"/>
            <a:ext cx="5930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593090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(cond ((null? set) false)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6121400" cy="1266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955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00B0F0"/>
                </a:solidFill>
                <a:latin typeface="Courier New"/>
                <a:cs typeface="Courier New"/>
              </a:rPr>
              <a:t>((= x (entry set))</a:t>
            </a:r>
            <a:r>
              <a:rPr sz="24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ourier New"/>
                <a:cs typeface="Courier New"/>
              </a:rPr>
              <a:t>true)</a:t>
            </a:r>
            <a:endParaRPr sz="24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6121400" cy="169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955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50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((&lt; x (entry</a:t>
            </a:r>
            <a:r>
              <a:rPr sz="2500" b="1" spc="-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set))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0" y="2178050"/>
            <a:ext cx="9918700" cy="2174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053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28632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(element-of-set? x (left-branch</a:t>
            </a:r>
            <a:r>
              <a:rPr sz="2800" b="1" spc="5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set)))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8978900" cy="2602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053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28632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536700" marR="5080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(element-of-set? x (left-branch set))) 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((&gt; x (entry</a:t>
            </a:r>
            <a:r>
              <a:rPr sz="28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set))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9550400" cy="295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625215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34347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536700" marR="577215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(element-of-set? x (left-branch set)))  ((&gt; x (entry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(element-of-set? x (right-branch</a:t>
            </a:r>
            <a:r>
              <a:rPr sz="2500" b="1" spc="7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set)))))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3729" y="2540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adjoin-set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" y="1299209"/>
            <a:ext cx="7950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2540"/>
            <a:ext cx="46342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ourier New"/>
                <a:cs typeface="Courier New"/>
              </a:rPr>
              <a:t>adjoin-set</a:t>
            </a:r>
            <a:endParaRPr sz="4800" b="1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980" y="1340866"/>
          <a:ext cx="7988300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067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(adjoin-set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(cons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100" y="2635250"/>
            <a:ext cx="602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Insert ‘1’ into this tree at appropriate location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0"/>
            <a:ext cx="595566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adjoin-set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552575" algn="l"/>
                <a:tab pos="4306570" algn="l"/>
              </a:tabLst>
            </a:pPr>
            <a:r>
              <a:rPr dirty="0"/>
              <a:t>(</a:t>
            </a:r>
            <a:r>
              <a:rPr spc="5" dirty="0"/>
              <a:t>s</a:t>
            </a:r>
            <a:r>
              <a:rPr spc="-5" dirty="0"/>
              <a:t>et</a:t>
            </a:r>
            <a:r>
              <a:rPr dirty="0"/>
              <a:t>s	</a:t>
            </a:r>
            <a:r>
              <a:rPr spc="-5" dirty="0"/>
              <a:t>a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b</a:t>
            </a:r>
            <a:r>
              <a:rPr dirty="0"/>
              <a:t>i</a:t>
            </a:r>
            <a:r>
              <a:rPr spc="-5" dirty="0"/>
              <a:t>nar</a:t>
            </a:r>
            <a:r>
              <a:rPr dirty="0"/>
              <a:t>y	</a:t>
            </a:r>
            <a:r>
              <a:rPr spc="-5" dirty="0"/>
              <a:t>tr</a:t>
            </a:r>
            <a:r>
              <a:rPr dirty="0"/>
              <a:t>e</a:t>
            </a:r>
            <a:r>
              <a:rPr spc="-5" dirty="0"/>
              <a:t>e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31950"/>
            <a:ext cx="9928860" cy="593752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1346200" marR="19100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((null?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x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'()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'()))  ((=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r>
              <a:rPr sz="2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1534795" marR="4194175" indent="-189230">
              <a:lnSpc>
                <a:spcPct val="109700"/>
              </a:lnSpc>
              <a:spcBef>
                <a:spcPts val="1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 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(entry</a:t>
            </a:r>
            <a:r>
              <a:rPr sz="25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 marR="1955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(adjoin-set x (left-branch set))  (right-branch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set)))</a:t>
            </a:r>
            <a:endParaRPr sz="2500">
              <a:latin typeface="Courier New"/>
              <a:cs typeface="Courier New"/>
            </a:endParaRPr>
          </a:p>
          <a:p>
            <a:pPr marL="1534795" marR="4194175" indent="-18923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((&gt;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 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(entry</a:t>
            </a:r>
            <a:r>
              <a:rPr sz="25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(left-branch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(adjoin-set x (right-branch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endParaRPr lang="en-IN" sz="2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130"/>
            <a:ext cx="9537700" cy="738664"/>
          </a:xfrm>
        </p:spPr>
        <p:txBody>
          <a:bodyPr/>
          <a:lstStyle/>
          <a:p>
            <a:r>
              <a:rPr lang="en-US" sz="4800" spc="-5" dirty="0">
                <a:latin typeface="Courier New"/>
                <a:cs typeface="Courier New"/>
              </a:rPr>
              <a:t>adjoin-set (step by step)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806450"/>
            <a:ext cx="9753600" cy="9910405"/>
          </a:xfrm>
        </p:spPr>
        <p:txBody>
          <a:bodyPr/>
          <a:lstStyle/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(adjoin-set   1   tree2)</a:t>
            </a:r>
          </a:p>
          <a:p>
            <a:endParaRPr lang="en-IN" sz="2800" dirty="0"/>
          </a:p>
          <a:p>
            <a:r>
              <a:rPr lang="en-IN" sz="2800" dirty="0"/>
              <a:t>(make-tree  3 (adjoin-set 1 </a:t>
            </a:r>
            <a:r>
              <a:rPr lang="en-IN" sz="2800" dirty="0">
                <a:solidFill>
                  <a:srgbClr val="00B0F0"/>
                </a:solidFill>
              </a:rPr>
              <a:t>(2 () ()))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r>
              <a:rPr lang="en-IN" sz="2800" dirty="0"/>
              <a:t>(make-tree  3  </a:t>
            </a:r>
            <a:r>
              <a:rPr lang="en-IN" sz="2800" dirty="0">
                <a:solidFill>
                  <a:srgbClr val="00B0F0"/>
                </a:solidFill>
              </a:rPr>
              <a:t>(make-tree 2 (</a:t>
            </a:r>
            <a:r>
              <a:rPr lang="en-IN" sz="2800" dirty="0" err="1">
                <a:solidFill>
                  <a:srgbClr val="00B0F0"/>
                </a:solidFill>
              </a:rPr>
              <a:t>adset</a:t>
            </a:r>
            <a:r>
              <a:rPr lang="en-IN" sz="2800" dirty="0">
                <a:solidFill>
                  <a:srgbClr val="00B0F0"/>
                </a:solidFill>
              </a:rPr>
              <a:t> 1 ()) ())   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r>
              <a:rPr lang="en-IN" sz="2800" dirty="0"/>
              <a:t>(make-tree  3  </a:t>
            </a:r>
            <a:r>
              <a:rPr lang="en-IN" sz="2800" dirty="0">
                <a:solidFill>
                  <a:srgbClr val="00B0F0"/>
                </a:solidFill>
              </a:rPr>
              <a:t>(make-tree 2 (make-tree 1 ‘() ‘()) ())   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r>
              <a:rPr lang="en-IN" sz="2800" dirty="0"/>
              <a:t>(make-tree  3  </a:t>
            </a:r>
            <a:r>
              <a:rPr lang="en-IN" sz="2800" dirty="0">
                <a:solidFill>
                  <a:srgbClr val="00B0F0"/>
                </a:solidFill>
              </a:rPr>
              <a:t>(make-tree 2 (1 () ()) ())   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r>
              <a:rPr lang="en-IN" sz="2800" dirty="0"/>
              <a:t>(make-tree  3  </a:t>
            </a:r>
            <a:r>
              <a:rPr lang="en-IN" sz="2800" dirty="0">
                <a:solidFill>
                  <a:srgbClr val="00B0F0"/>
                </a:solidFill>
              </a:rPr>
              <a:t>(2 (1 () ()) ())   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r>
              <a:rPr lang="en-IN" sz="2800" dirty="0"/>
              <a:t>(3  </a:t>
            </a:r>
            <a:r>
              <a:rPr lang="en-IN" sz="2800" dirty="0">
                <a:solidFill>
                  <a:srgbClr val="00B0F0"/>
                </a:solidFill>
              </a:rPr>
              <a:t>(2 (1 () ()) ())   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/>
              <a:t>Representing Sets as Binary</a:t>
            </a:r>
            <a:r>
              <a:rPr lang="en-US" sz="3200" spc="-105" dirty="0"/>
              <a:t> </a:t>
            </a:r>
            <a:r>
              <a:rPr lang="en-US" sz="3200" spc="-35" dirty="0"/>
              <a:t>Trees)</a:t>
            </a:r>
            <a:br>
              <a:rPr lang="en-US" sz="5400" dirty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(2 () ())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5450"/>
            <a:ext cx="602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Insert ‘1’ into this tree at appropriate location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object 3"/>
          <p:cNvSpPr/>
          <p:nvPr/>
        </p:nvSpPr>
        <p:spPr>
          <a:xfrm>
            <a:off x="4127499" y="23623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4"/>
          <p:cNvSpPr/>
          <p:nvPr/>
        </p:nvSpPr>
        <p:spPr>
          <a:xfrm>
            <a:off x="3961131" y="29565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3822700" y="32042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1833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((equal?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" y="31750"/>
            <a:ext cx="4597400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a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5000">
              <a:latin typeface="Courier New"/>
              <a:cs typeface="Courier New"/>
            </a:endParaRPr>
          </a:p>
          <a:p>
            <a:pPr marL="12700" marR="5080">
              <a:lnSpc>
                <a:spcPts val="13230"/>
              </a:lnSpc>
              <a:spcBef>
                <a:spcPts val="16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b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  (list a</a:t>
            </a:r>
            <a:r>
              <a:rPr sz="5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0"/>
            <a:ext cx="685165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look-up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704850" algn="l"/>
                <a:tab pos="1550670" algn="l"/>
                <a:tab pos="4853940" algn="l"/>
              </a:tabLst>
            </a:pPr>
            <a:r>
              <a:rPr sz="4000" spc="-5" dirty="0"/>
              <a:t>(i</a:t>
            </a:r>
            <a:r>
              <a:rPr sz="4000" dirty="0"/>
              <a:t>n	</a:t>
            </a:r>
            <a:r>
              <a:rPr sz="4000" spc="-5" dirty="0"/>
              <a:t>t</a:t>
            </a:r>
            <a:r>
              <a:rPr sz="4000" spc="-10" dirty="0"/>
              <a:t>h</a:t>
            </a:r>
            <a:r>
              <a:rPr sz="4000" dirty="0"/>
              <a:t>e	c</a:t>
            </a:r>
            <a:r>
              <a:rPr sz="4000" spc="-5" dirty="0"/>
              <a:t>on</a:t>
            </a:r>
            <a:r>
              <a:rPr sz="4000" dirty="0"/>
              <a:t>t</a:t>
            </a:r>
            <a:r>
              <a:rPr sz="4000" spc="-5" dirty="0"/>
              <a:t>e</a:t>
            </a:r>
            <a:r>
              <a:rPr sz="4000" dirty="0"/>
              <a:t>xt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5" dirty="0"/>
              <a:t> </a:t>
            </a:r>
            <a:r>
              <a:rPr sz="4000" spc="-10" dirty="0"/>
              <a:t>i</a:t>
            </a:r>
            <a:r>
              <a:rPr sz="4000" spc="-5" dirty="0"/>
              <a:t>n</a:t>
            </a:r>
            <a:r>
              <a:rPr sz="4000" dirty="0"/>
              <a:t>fo	</a:t>
            </a:r>
            <a:r>
              <a:rPr sz="4000" spc="-5" dirty="0"/>
              <a:t>ret</a:t>
            </a:r>
            <a:r>
              <a:rPr sz="4000" dirty="0"/>
              <a:t>r</a:t>
            </a:r>
            <a:r>
              <a:rPr sz="4000" spc="-10" dirty="0"/>
              <a:t>i</a:t>
            </a:r>
            <a:r>
              <a:rPr sz="4000" spc="-5" dirty="0"/>
              <a:t>e</a:t>
            </a:r>
            <a:r>
              <a:rPr sz="4000" spc="5" dirty="0"/>
              <a:t>v</a:t>
            </a:r>
            <a:r>
              <a:rPr sz="4000" spc="-5" dirty="0"/>
              <a:t>a</a:t>
            </a:r>
            <a:r>
              <a:rPr sz="4000" spc="-10" dirty="0"/>
              <a:t>l</a:t>
            </a:r>
            <a:r>
              <a:rPr sz="4000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5509"/>
            <a:ext cx="8978900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58215" indent="-3810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(look-up given-key set-of-records)  (cond ((null? set-of-records)</a:t>
            </a:r>
            <a:r>
              <a:rPr sz="2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false)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((equal?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given-key</a:t>
            </a:r>
            <a:endParaRPr sz="2500">
              <a:latin typeface="Courier New"/>
              <a:cs typeface="Courier New"/>
            </a:endParaRPr>
          </a:p>
          <a:p>
            <a:pPr marL="1727200" marR="577215" indent="1524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(key (car set-of-records))) 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(else (look-up given-key</a:t>
            </a:r>
            <a:endParaRPr sz="2500">
              <a:latin typeface="Courier New"/>
              <a:cs typeface="Courier New"/>
            </a:endParaRPr>
          </a:p>
          <a:p>
            <a:pPr marL="4394200">
              <a:lnSpc>
                <a:spcPct val="100000"/>
              </a:lnSpc>
              <a:spcBef>
                <a:spcPts val="5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set-of-records)))))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300" y="6216650"/>
            <a:ext cx="657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Here, key is a user-define procedure to generate key for a document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0"/>
            <a:ext cx="5321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9789" y="17945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9789" y="23609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9789" y="29286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789" y="34950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9789" y="40627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9789" y="462915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9789" y="519557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9789" y="576325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6660" y="1620520"/>
            <a:ext cx="1718310" cy="460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-</a:t>
            </a:r>
            <a:r>
              <a:rPr sz="40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B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D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011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G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H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9220" y="17945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9220" y="23609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9220" y="29286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9220" y="34950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9220" y="40627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9220" y="462915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9220" y="519557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9220" y="576325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7359" y="1620520"/>
            <a:ext cx="1999614" cy="460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-</a:t>
            </a:r>
            <a:r>
              <a:rPr sz="4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B -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 -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D -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 -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G -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H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840" y="1530350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3959" y="1971039"/>
            <a:ext cx="23495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2340" y="154813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5779" y="2241550"/>
            <a:ext cx="226060" cy="2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629" y="3554729"/>
            <a:ext cx="1201420" cy="988060"/>
          </a:xfrm>
          <a:custGeom>
            <a:avLst/>
            <a:gdLst/>
            <a:ahLst/>
            <a:cxnLst/>
            <a:rect l="l" t="t" r="r" b="b"/>
            <a:pathLst>
              <a:path w="1201420" h="988060">
                <a:moveTo>
                  <a:pt x="1201420" y="0"/>
                </a:moveTo>
                <a:lnTo>
                  <a:pt x="0" y="9880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260" y="4474209"/>
            <a:ext cx="22606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1690" y="2429510"/>
            <a:ext cx="1200150" cy="963930"/>
          </a:xfrm>
          <a:custGeom>
            <a:avLst/>
            <a:gdLst/>
            <a:ahLst/>
            <a:cxnLst/>
            <a:rect l="l" t="t" r="r" b="b"/>
            <a:pathLst>
              <a:path w="1200150" h="963929">
                <a:moveTo>
                  <a:pt x="1200150" y="0"/>
                </a:moveTo>
                <a:lnTo>
                  <a:pt x="0" y="963929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4050" y="3323590"/>
            <a:ext cx="227329" cy="204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4050" y="3528059"/>
            <a:ext cx="652780" cy="770890"/>
          </a:xfrm>
          <a:custGeom>
            <a:avLst/>
            <a:gdLst/>
            <a:ahLst/>
            <a:cxnLst/>
            <a:rect l="l" t="t" r="r" b="b"/>
            <a:pathLst>
              <a:path w="652779" h="770889">
                <a:moveTo>
                  <a:pt x="0" y="0"/>
                </a:moveTo>
                <a:lnTo>
                  <a:pt x="652779" y="770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250" y="4239259"/>
            <a:ext cx="208279" cy="224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61160" y="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6830" algn="l"/>
              </a:tabLst>
            </a:pPr>
            <a:r>
              <a:rPr spc="-15" dirty="0"/>
              <a:t>Huffman	</a:t>
            </a:r>
            <a:r>
              <a:rPr spc="-5" dirty="0"/>
              <a:t>Encoding</a:t>
            </a:r>
            <a:r>
              <a:rPr spc="-125" dirty="0"/>
              <a:t> </a:t>
            </a:r>
            <a:r>
              <a:rPr spc="-60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13050" y="981709"/>
            <a:ext cx="5713730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algn="ctr">
              <a:lnSpc>
                <a:spcPct val="100000"/>
              </a:lnSpc>
              <a:spcBef>
                <a:spcPts val="100"/>
              </a:spcBef>
              <a:tabLst>
                <a:tab pos="3155315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{A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 C D E F</a:t>
            </a:r>
            <a:r>
              <a:rPr sz="26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H}	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17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893060">
              <a:lnSpc>
                <a:spcPts val="2835"/>
              </a:lnSpc>
              <a:tabLst>
                <a:tab pos="551688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E F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9</a:t>
            </a:r>
            <a:endParaRPr sz="2600">
              <a:latin typeface="Arial"/>
              <a:cs typeface="Arial"/>
            </a:endParaRPr>
          </a:p>
          <a:p>
            <a:pPr marL="660400">
              <a:lnSpc>
                <a:spcPts val="2835"/>
              </a:lnSpc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  <a:tabLst>
                <a:tab pos="1350645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{B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D}	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3050" y="4617720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4059" y="2484120"/>
            <a:ext cx="1940560" cy="1625600"/>
          </a:xfrm>
          <a:custGeom>
            <a:avLst/>
            <a:gdLst/>
            <a:ahLst/>
            <a:cxnLst/>
            <a:rect l="l" t="t" r="r" b="b"/>
            <a:pathLst>
              <a:path w="1940559" h="1625600">
                <a:moveTo>
                  <a:pt x="0" y="0"/>
                </a:moveTo>
                <a:lnTo>
                  <a:pt x="1940560" y="16256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4930" y="4041140"/>
            <a:ext cx="224790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0" y="4464050"/>
            <a:ext cx="494030" cy="480059"/>
          </a:xfrm>
          <a:custGeom>
            <a:avLst/>
            <a:gdLst/>
            <a:ahLst/>
            <a:cxnLst/>
            <a:rect l="l" t="t" r="r" b="b"/>
            <a:pathLst>
              <a:path w="494029" h="480060">
                <a:moveTo>
                  <a:pt x="494029" y="0"/>
                </a:moveTo>
                <a:lnTo>
                  <a:pt x="0" y="48006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7559" y="4878070"/>
            <a:ext cx="21971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6529" y="4464050"/>
            <a:ext cx="624840" cy="511809"/>
          </a:xfrm>
          <a:custGeom>
            <a:avLst/>
            <a:gdLst/>
            <a:ahLst/>
            <a:cxnLst/>
            <a:rect l="l" t="t" r="r" b="b"/>
            <a:pathLst>
              <a:path w="624839" h="511810">
                <a:moveTo>
                  <a:pt x="0" y="0"/>
                </a:moveTo>
                <a:lnTo>
                  <a:pt x="624840" y="51181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1679" y="4906009"/>
            <a:ext cx="226060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380" y="4230370"/>
            <a:ext cx="815340" cy="1206500"/>
          </a:xfrm>
          <a:custGeom>
            <a:avLst/>
            <a:gdLst/>
            <a:ahLst/>
            <a:cxnLst/>
            <a:rect l="l" t="t" r="r" b="b"/>
            <a:pathLst>
              <a:path w="815340" h="1206500">
                <a:moveTo>
                  <a:pt x="815340" y="0"/>
                </a:moveTo>
                <a:lnTo>
                  <a:pt x="0" y="120649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3730" y="5383529"/>
            <a:ext cx="194310" cy="2324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0970" y="5633720"/>
            <a:ext cx="492759" cy="480059"/>
          </a:xfrm>
          <a:custGeom>
            <a:avLst/>
            <a:gdLst/>
            <a:ahLst/>
            <a:cxnLst/>
            <a:rect l="l" t="t" r="r" b="b"/>
            <a:pathLst>
              <a:path w="492759" h="480060">
                <a:moveTo>
                  <a:pt x="492759" y="0"/>
                </a:moveTo>
                <a:lnTo>
                  <a:pt x="0" y="48005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6029" y="6047740"/>
            <a:ext cx="21844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3730" y="5633720"/>
            <a:ext cx="626110" cy="511809"/>
          </a:xfrm>
          <a:custGeom>
            <a:avLst/>
            <a:gdLst/>
            <a:ahLst/>
            <a:cxnLst/>
            <a:rect l="l" t="t" r="r" b="b"/>
            <a:pathLst>
              <a:path w="626109" h="511810">
                <a:moveTo>
                  <a:pt x="0" y="0"/>
                </a:moveTo>
                <a:lnTo>
                  <a:pt x="626110" y="51180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0150" y="6075679"/>
            <a:ext cx="226059" cy="205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9719" y="424815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430" y="4941570"/>
            <a:ext cx="226060" cy="2070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06459" y="5148579"/>
            <a:ext cx="494030" cy="478790"/>
          </a:xfrm>
          <a:custGeom>
            <a:avLst/>
            <a:gdLst/>
            <a:ahLst/>
            <a:cxnLst/>
            <a:rect l="l" t="t" r="r" b="b"/>
            <a:pathLst>
              <a:path w="494029" h="478789">
                <a:moveTo>
                  <a:pt x="494030" y="0"/>
                </a:moveTo>
                <a:lnTo>
                  <a:pt x="0" y="47879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51519" y="5562600"/>
            <a:ext cx="219709" cy="215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0490" y="5148579"/>
            <a:ext cx="624840" cy="510540"/>
          </a:xfrm>
          <a:custGeom>
            <a:avLst/>
            <a:gdLst/>
            <a:ahLst/>
            <a:cxnLst/>
            <a:rect l="l" t="t" r="r" b="b"/>
            <a:pathLst>
              <a:path w="624840" h="510539">
                <a:moveTo>
                  <a:pt x="0" y="0"/>
                </a:moveTo>
                <a:lnTo>
                  <a:pt x="624839" y="510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65640" y="5590540"/>
            <a:ext cx="226059" cy="2057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81290" y="3672840"/>
            <a:ext cx="18415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E F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7170" y="3888740"/>
            <a:ext cx="1217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6740" y="5121909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77509" y="50495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89650" y="62369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600" b="1" spc="-9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01809" y="584200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spc="-9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57440" y="627380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600" b="1" spc="-9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7530" y="58051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600" b="1" spc="-9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IN" sz="2600" b="1" spc="-9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17280" y="4536440"/>
            <a:ext cx="1235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9400" y="4824729"/>
            <a:ext cx="1070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{E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F}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Representing </a:t>
            </a:r>
            <a:r>
              <a:rPr sz="5000" spc="-15" dirty="0">
                <a:solidFill>
                  <a:srgbClr val="FFFF00"/>
                </a:solidFill>
                <a:latin typeface="Arial"/>
                <a:cs typeface="Arial"/>
              </a:rPr>
              <a:t>Huffman</a:t>
            </a:r>
            <a:r>
              <a:rPr sz="5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50" dirty="0">
                <a:solidFill>
                  <a:srgbClr val="FFFF00"/>
                </a:solidFill>
                <a:latin typeface="Arial"/>
                <a:cs typeface="Arial"/>
              </a:rPr>
              <a:t>Trees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990465" algn="l"/>
              </a:tabLst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(make-leaf</a:t>
            </a:r>
            <a:r>
              <a:rPr sz="35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'A</a:t>
            </a:r>
            <a:r>
              <a:rPr sz="3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r>
              <a:rPr sz="3500" spc="-5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('leaf 'A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091295" cy="531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7241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220500"/>
              </a:lnSpc>
              <a:spcBef>
                <a:spcPts val="1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(cadr x))  (define (weight-leaf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2847339" y="3329940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3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4460" y="3771900"/>
            <a:ext cx="233679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1570" y="3312159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6279" y="4005579"/>
            <a:ext cx="226060" cy="2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6840" y="4193540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9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959" y="4635500"/>
            <a:ext cx="234950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2340" y="424815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5779" y="4941570"/>
            <a:ext cx="226060" cy="207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6340" y="514857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20">
                <a:moveTo>
                  <a:pt x="82550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3459" y="5589270"/>
            <a:ext cx="234950" cy="189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1840" y="512952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9900" y="564895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2560" y="1666240"/>
            <a:ext cx="9331325" cy="355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right)</a:t>
            </a:r>
            <a:endParaRPr sz="35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??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2159000">
              <a:lnSpc>
                <a:spcPct val="100000"/>
              </a:lnSpc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2113915" algn="ct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909" y="58051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2909" y="5877559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78909"/>
            <a:ext cx="8559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</a:t>
            </a:r>
            <a:r>
              <a:rPr sz="3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1386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09320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469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594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make-leaf </a:t>
            </a:r>
            <a:r>
              <a:rPr sz="3500" spc="-1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lang="en-IN" sz="3500" spc="-10" dirty="0">
                <a:solidFill>
                  <a:srgbClr val="FFFF00"/>
                </a:solidFill>
                <a:latin typeface="Courier New"/>
                <a:cs typeface="Courier New"/>
              </a:rPr>
              <a:t>C</a:t>
            </a:r>
            <a:r>
              <a:rPr sz="350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911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6985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make-leaf </a:t>
            </a:r>
            <a:r>
              <a:rPr sz="3500" spc="-1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lang="en-IN" sz="3500" spc="-10" dirty="0">
                <a:solidFill>
                  <a:srgbClr val="FFFF00"/>
                </a:solidFill>
                <a:latin typeface="Courier New"/>
                <a:cs typeface="Courier New"/>
              </a:rPr>
              <a:t>C</a:t>
            </a:r>
            <a:r>
              <a:rPr sz="350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make-leaf '</a:t>
            </a: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D</a:t>
            </a:r>
            <a:r>
              <a:rPr sz="3500" spc="-4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356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 right)  (list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4410" y="3522916"/>
          <a:ext cx="6463663" cy="235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56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(append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69264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(symbols</a:t>
            </a:r>
            <a:r>
              <a:rPr sz="35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endParaRPr lang="en-IN" sz="3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6129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(list (symbol-leaf 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pPr marL="1612900" marR="5080">
              <a:lnSpc>
                <a:spcPct val="110200"/>
              </a:lnSpc>
            </a:pP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caddr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187450"/>
            <a:ext cx="9616440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(symbols</a:t>
            </a:r>
            <a:r>
              <a:rPr sz="35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endParaRPr lang="en-IN" sz="35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6129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(list 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symbol-leaf tree)</a:t>
            </a: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pPr marL="1612900" marR="5080">
              <a:lnSpc>
                <a:spcPct val="110200"/>
              </a:lnSpc>
            </a:pP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caddr</a:t>
            </a:r>
            <a:r>
              <a:rPr sz="3500" spc="-1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278765" marR="2404745" indent="-26670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(weight</a:t>
            </a:r>
            <a:r>
              <a:rPr sz="35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500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endParaRPr lang="en-IN" sz="35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78765" marR="2404745" indent="-266700">
              <a:lnSpc>
                <a:spcPct val="110200"/>
              </a:lnSpc>
            </a:pP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346200" marR="18719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(weight-leaf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 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(cadddr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722503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271780" indent="-2667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(left-branch tree)  (car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278765" marR="5080" indent="-26670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(right-branch</a:t>
            </a:r>
            <a:r>
              <a:rPr sz="3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tree) 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356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 right)  (list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4410" y="3522916"/>
          <a:ext cx="6463663" cy="235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56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(append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29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make-leaf '</a:t>
            </a:r>
            <a:r>
              <a:rPr lang="en-IN" sz="3500" spc="-5" dirty="0">
                <a:solidFill>
                  <a:srgbClr val="FF00FF"/>
                </a:solidFill>
                <a:latin typeface="Courier New"/>
                <a:cs typeface="Courier New"/>
              </a:rPr>
              <a:t>C</a:t>
            </a:r>
            <a:r>
              <a:rPr sz="3500" spc="3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make-leaf '</a:t>
            </a:r>
            <a:r>
              <a:rPr lang="en-IN" sz="3500" spc="-5" dirty="0">
                <a:solidFill>
                  <a:srgbClr val="FF00FF"/>
                </a:solidFill>
                <a:latin typeface="Courier New"/>
                <a:cs typeface="Courier New"/>
              </a:rPr>
              <a:t>D</a:t>
            </a:r>
            <a:r>
              <a:rPr sz="3500" spc="-4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269" y="1619186"/>
          <a:ext cx="6995157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('leaf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'C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r>
                        <a:rPr sz="3500" spc="-9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13867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'b)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make-code-tree (make-leaf 'B</a:t>
            </a:r>
            <a:r>
              <a:rPr sz="35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(make-leaf 'D</a:t>
            </a:r>
            <a:r>
              <a:rPr sz="3500" spc="3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(make-leaf 'C</a:t>
            </a:r>
            <a:r>
              <a:rPr sz="3500" spc="-4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269" y="1619186"/>
          <a:ext cx="6995157" cy="176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('leaf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'C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r>
                        <a:rPr sz="3500" spc="-9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5319" y="3346450"/>
            <a:ext cx="2957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(B (DC))</a:t>
            </a:r>
            <a:r>
              <a:rPr sz="35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make-code-tree (make-leaf 'B</a:t>
            </a:r>
            <a:r>
              <a:rPr sz="35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(make-leaf 'D</a:t>
            </a:r>
            <a:r>
              <a:rPr sz="3500" spc="3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(make-leaf 'C</a:t>
            </a:r>
            <a:r>
              <a:rPr sz="3500" spc="-4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19" y="1526540"/>
            <a:ext cx="6958330" cy="35547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'A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(('leaf 'B </a:t>
            </a:r>
            <a:r>
              <a:rPr sz="3500">
                <a:solidFill>
                  <a:srgbClr val="FFFFFF"/>
                </a:solidFill>
                <a:latin typeface="Courier New"/>
                <a:cs typeface="Courier New"/>
              </a:rPr>
              <a:t>2)</a:t>
            </a:r>
            <a:r>
              <a:rPr sz="3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(('leaf 'D </a:t>
            </a:r>
            <a:r>
              <a:rPr sz="3500">
                <a:solidFill>
                  <a:srgbClr val="FF00FF"/>
                </a:solidFill>
                <a:latin typeface="Courier New"/>
                <a:cs typeface="Courier New"/>
              </a:rPr>
              <a:t>1) 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('leaf </a:t>
            </a:r>
            <a:r>
              <a:rPr sz="3500" spc="-10">
                <a:solidFill>
                  <a:srgbClr val="FF00FF"/>
                </a:solidFill>
                <a:latin typeface="Courier New"/>
                <a:cs typeface="Courier New"/>
              </a:rPr>
              <a:t>'C</a:t>
            </a:r>
            <a:r>
              <a:rPr sz="3500" spc="-45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278765" marR="3470910" indent="266700">
              <a:lnSpc>
                <a:spcPct val="110200"/>
              </a:lnSpc>
              <a:spcBef>
                <a:spcPts val="10"/>
              </a:spcBef>
            </a:pP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D C) 2)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 (B </a:t>
            </a:r>
            <a:r>
              <a:rPr sz="3500" spc="-10" dirty="0">
                <a:solidFill>
                  <a:srgbClr val="FFFFFF"/>
                </a:solidFill>
                <a:latin typeface="Courier New"/>
                <a:cs typeface="Courier New"/>
              </a:rPr>
              <a:t>(D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C))</a:t>
            </a:r>
            <a:r>
              <a:rPr sz="35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(A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(B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 C)))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8)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0"/>
            <a:ext cx="70396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2740" algn="l"/>
              </a:tabLst>
            </a:pPr>
            <a:r>
              <a:rPr spc="-5" dirty="0"/>
              <a:t>Decoding	</a:t>
            </a:r>
            <a:r>
              <a:rPr spc="-15" dirty="0"/>
              <a:t>Huffman</a:t>
            </a:r>
            <a:r>
              <a:rPr spc="-125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1429" y="975359"/>
            <a:ext cx="10121900" cy="6731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(decode bits tree)</a:t>
            </a:r>
            <a:endParaRPr sz="2500">
              <a:latin typeface="Courier New"/>
              <a:cs typeface="Courier New"/>
            </a:endParaRPr>
          </a:p>
          <a:p>
            <a:pPr marL="393700" marR="2672080" indent="-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(decode-1 bits current-branch)  (if (null?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bits)</a:t>
            </a:r>
            <a:endParaRPr sz="2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</a:t>
            </a:r>
            <a:endParaRPr sz="2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((next-branch</a:t>
            </a:r>
            <a:endParaRPr sz="2500">
              <a:latin typeface="Courier New"/>
              <a:cs typeface="Courier New"/>
            </a:endParaRPr>
          </a:p>
          <a:p>
            <a:pPr marL="774700" marR="5080" indent="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(choose-branch (car bits) current-branch)))  (if (leaf? next-branch)</a:t>
            </a:r>
            <a:endParaRPr sz="2500">
              <a:latin typeface="Courier New"/>
              <a:cs typeface="Courier New"/>
            </a:endParaRPr>
          </a:p>
          <a:p>
            <a:pPr marL="2679700" marR="22910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(symbol-leaf next-branch)  (decode-1 (cdr bits)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2500">
              <a:latin typeface="Courier New"/>
              <a:cs typeface="Courier New"/>
            </a:endParaRPr>
          </a:p>
          <a:p>
            <a:pPr marL="203200" marR="1529080" indent="1333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(decode-1 (cdr bits) next-branch)))))  (decode-1 bits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3200" marR="2672080" indent="-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(choose-branch bit branch)  (cond ((= bit 0) (left-branch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branch))</a:t>
            </a:r>
            <a:endParaRPr sz="2500">
              <a:latin typeface="Courier New"/>
              <a:cs typeface="Courier New"/>
            </a:endParaRPr>
          </a:p>
          <a:p>
            <a:pPr marL="1346200" marR="24815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bit 1) (right-branch branch))  (else (error “bad bit”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bit))))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7779" y="1513840"/>
            <a:ext cx="10160000" cy="178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'A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'B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((('leaf 'D 1) ('leaf 'C 1) '(D</a:t>
            </a:r>
            <a:r>
              <a:rPr sz="3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C)2)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569" y="3370516"/>
          <a:ext cx="459740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8)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-17779" y="5097779"/>
            <a:ext cx="5892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bits '(0 1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0))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0"/>
            <a:ext cx="685165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look-up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704850" algn="l"/>
                <a:tab pos="1550670" algn="l"/>
                <a:tab pos="4853940" algn="l"/>
              </a:tabLst>
            </a:pPr>
            <a:r>
              <a:rPr sz="4000" spc="-5" dirty="0"/>
              <a:t>(i</a:t>
            </a:r>
            <a:r>
              <a:rPr sz="4000" dirty="0"/>
              <a:t>n	</a:t>
            </a:r>
            <a:r>
              <a:rPr sz="4000" spc="-5" dirty="0"/>
              <a:t>t</a:t>
            </a:r>
            <a:r>
              <a:rPr sz="4000" spc="-10" dirty="0"/>
              <a:t>h</a:t>
            </a:r>
            <a:r>
              <a:rPr sz="4000" dirty="0"/>
              <a:t>e	c</a:t>
            </a:r>
            <a:r>
              <a:rPr sz="4000" spc="-5" dirty="0"/>
              <a:t>on</a:t>
            </a:r>
            <a:r>
              <a:rPr sz="4000" dirty="0"/>
              <a:t>t</a:t>
            </a:r>
            <a:r>
              <a:rPr sz="4000" spc="-5" dirty="0"/>
              <a:t>e</a:t>
            </a:r>
            <a:r>
              <a:rPr sz="4000" dirty="0"/>
              <a:t>xt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5" dirty="0"/>
              <a:t> </a:t>
            </a:r>
            <a:r>
              <a:rPr sz="4000" spc="-10" dirty="0"/>
              <a:t>i</a:t>
            </a:r>
            <a:r>
              <a:rPr sz="4000" spc="-5" dirty="0"/>
              <a:t>n</a:t>
            </a:r>
            <a:r>
              <a:rPr sz="4000" dirty="0"/>
              <a:t>fo	</a:t>
            </a:r>
            <a:r>
              <a:rPr sz="4000" spc="-5" dirty="0"/>
              <a:t>ret</a:t>
            </a:r>
            <a:r>
              <a:rPr sz="4000" dirty="0"/>
              <a:t>r</a:t>
            </a:r>
            <a:r>
              <a:rPr sz="4000" spc="-10" dirty="0"/>
              <a:t>i</a:t>
            </a:r>
            <a:r>
              <a:rPr sz="4000" spc="-5" dirty="0"/>
              <a:t>e</a:t>
            </a:r>
            <a:r>
              <a:rPr sz="4000" spc="5" dirty="0"/>
              <a:t>v</a:t>
            </a:r>
            <a:r>
              <a:rPr sz="4000" spc="-5" dirty="0"/>
              <a:t>a</a:t>
            </a:r>
            <a:r>
              <a:rPr sz="4000" spc="-10" dirty="0"/>
              <a:t>l</a:t>
            </a:r>
            <a:r>
              <a:rPr sz="4000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5509"/>
            <a:ext cx="8978900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58215" indent="-3810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(look-up given-key set-of-records)  (cond ((null? set-of-records)</a:t>
            </a:r>
            <a:r>
              <a:rPr sz="2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false)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((equal?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given-key</a:t>
            </a:r>
            <a:endParaRPr sz="2500">
              <a:latin typeface="Courier New"/>
              <a:cs typeface="Courier New"/>
            </a:endParaRPr>
          </a:p>
          <a:p>
            <a:pPr marL="1727200" marR="577215" indent="1524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(key (car set-of-records))) 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(else (look-up given-key</a:t>
            </a:r>
            <a:endParaRPr sz="2500">
              <a:latin typeface="Courier New"/>
              <a:cs typeface="Courier New"/>
            </a:endParaRPr>
          </a:p>
          <a:p>
            <a:pPr marL="4394200">
              <a:lnSpc>
                <a:spcPct val="100000"/>
              </a:lnSpc>
              <a:spcBef>
                <a:spcPts val="5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set-of-records)))))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00" y="6216650"/>
            <a:ext cx="8948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Here, key is a user-define procedure to generate key </a:t>
            </a:r>
          </a:p>
          <a:p>
            <a:r>
              <a:rPr lang="en-IN" sz="3200" dirty="0">
                <a:solidFill>
                  <a:srgbClr val="FF0000"/>
                </a:solidFill>
              </a:rPr>
              <a:t>for a document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0" y="0"/>
            <a:ext cx="5284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70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820" y="2926309"/>
            <a:ext cx="5092700" cy="178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Constructors: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make-from-real-imag  make-from-mag-ang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" y="2926309"/>
            <a:ext cx="269240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 algn="just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Selectors:  real-part  imag-part  magnitude  Angle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6477229"/>
            <a:ext cx="9733280" cy="882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26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make-from-real-imag (real-part z) (imag-part z))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(magnitue z) (angle</a:t>
            </a:r>
            <a:r>
              <a:rPr sz="26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z))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0339" y="1035050"/>
            <a:ext cx="9733280" cy="134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>
                <a:solidFill>
                  <a:srgbClr val="FFFF00"/>
                </a:solidFill>
                <a:latin typeface="Courier New"/>
                <a:cs typeface="Courier New"/>
              </a:rPr>
              <a:t>Complex numbers can have multiple representations</a:t>
            </a:r>
          </a:p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IN"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1. Rectangular form  (real and imaginary part)</a:t>
            </a:r>
          </a:p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IN"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2. Polar representation (magnitude and angle)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83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</a:t>
            </a:r>
            <a:r>
              <a:rPr spc="-5"/>
              <a:t>:</a:t>
            </a:r>
            <a:r>
              <a:rPr spc="-75"/>
              <a:t> </a:t>
            </a:r>
            <a:r>
              <a:rPr lang="en-IN" spc="-5" dirty="0"/>
              <a:t>Representation</a:t>
            </a:r>
            <a:endParaRPr spc="-5" dirty="0"/>
          </a:p>
        </p:txBody>
      </p:sp>
      <p:pic>
        <p:nvPicPr>
          <p:cNvPr id="1026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4174" y="1111250"/>
            <a:ext cx="7426325" cy="4402203"/>
          </a:xfrm>
          <a:prstGeom prst="rect">
            <a:avLst/>
          </a:prstGeom>
          <a:noFill/>
        </p:spPr>
      </p:pic>
      <p:sp>
        <p:nvSpPr>
          <p:cNvPr id="5" name="object 5"/>
          <p:cNvSpPr txBox="1"/>
          <p:nvPr/>
        </p:nvSpPr>
        <p:spPr>
          <a:xfrm>
            <a:off x="317500" y="5927090"/>
            <a:ext cx="9733280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(make-from-real-imag (real-part z) (imag-part z))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(magnitue z) (angle</a:t>
            </a:r>
            <a:r>
              <a:rPr sz="26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z))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1" y="1187450"/>
            <a:ext cx="9705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Addition and subtraction </a:t>
            </a:r>
            <a:r>
              <a:rPr lang="en-IN" sz="2800" b="1" dirty="0">
                <a:solidFill>
                  <a:srgbClr val="FFFF00"/>
                </a:solidFill>
              </a:rPr>
              <a:t>of Complex Numbers can be easily 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done when represented in</a:t>
            </a:r>
            <a:r>
              <a:rPr lang="en-IN" sz="2800" b="1" dirty="0">
                <a:solidFill>
                  <a:srgbClr val="FF0000"/>
                </a:solidFill>
              </a:rPr>
              <a:t> rectangular form.</a:t>
            </a:r>
          </a:p>
          <a:p>
            <a:endParaRPr lang="en-IN" sz="2800" b="1" dirty="0">
              <a:solidFill>
                <a:srgbClr val="FFFF00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Multiplication and Division </a:t>
            </a:r>
            <a:r>
              <a:rPr lang="en-IN" sz="2800" b="1" dirty="0">
                <a:solidFill>
                  <a:srgbClr val="FFFF00"/>
                </a:solidFill>
              </a:rPr>
              <a:t>of Complex Numbers can be easily done when represented in </a:t>
            </a:r>
            <a:r>
              <a:rPr lang="en-IN" sz="2800" b="1" dirty="0">
                <a:solidFill>
                  <a:srgbClr val="FF0000"/>
                </a:solidFill>
              </a:rPr>
              <a:t>polar form</a:t>
            </a:r>
            <a:r>
              <a:rPr lang="en-IN" sz="2800" b="1" dirty="0">
                <a:solidFill>
                  <a:srgbClr val="FFFF00"/>
                </a:solidFill>
              </a:rPr>
              <a:t>.</a:t>
            </a:r>
          </a:p>
          <a:p>
            <a:endParaRPr lang="en-IN" sz="2800" b="1" dirty="0">
              <a:solidFill>
                <a:srgbClr val="FFFF00"/>
              </a:solidFill>
            </a:endParaRPr>
          </a:p>
          <a:p>
            <a:r>
              <a:rPr lang="en-IN" sz="2800" b="1" dirty="0">
                <a:solidFill>
                  <a:srgbClr val="FFFF00"/>
                </a:solidFill>
              </a:rPr>
              <a:t>Hence, </a:t>
            </a:r>
            <a:r>
              <a:rPr lang="en-IN" sz="2800" b="1" dirty="0">
                <a:solidFill>
                  <a:srgbClr val="92D050"/>
                </a:solidFill>
              </a:rPr>
              <a:t>Conversion of one representation to another will be required.</a:t>
            </a:r>
          </a:p>
          <a:p>
            <a:endParaRPr lang="en-IN" sz="2800" b="1" dirty="0">
              <a:solidFill>
                <a:srgbClr val="FFFF00"/>
              </a:solidFill>
            </a:endParaRPr>
          </a:p>
          <a:p>
            <a:r>
              <a:rPr lang="en-IN" sz="2800" b="1" dirty="0">
                <a:solidFill>
                  <a:srgbClr val="00B0F0"/>
                </a:solidFill>
              </a:rPr>
              <a:t>Lets have a look </a:t>
            </a:r>
            <a:r>
              <a:rPr lang="en-IN" sz="2800" b="1" dirty="0">
                <a:solidFill>
                  <a:srgbClr val="FFFF00"/>
                </a:solidFill>
              </a:rPr>
              <a:t>at different representations and procedures required.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And the </a:t>
            </a:r>
            <a:r>
              <a:rPr lang="en-IN" sz="2800" b="1" dirty="0">
                <a:solidFill>
                  <a:srgbClr val="92D050"/>
                </a:solidFill>
              </a:rPr>
              <a:t>problems occurring with Abstraction Barriers</a:t>
            </a:r>
            <a:r>
              <a:rPr lang="en-IN" sz="2800" b="1" dirty="0">
                <a:solidFill>
                  <a:srgbClr val="FFFF00"/>
                </a:solidFill>
              </a:rPr>
              <a:t>,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31520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1105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25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892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 marR="76200">
                        <a:lnSpc>
                          <a:spcPct val="10980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  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76200">
                        <a:lnSpc>
                          <a:spcPct val="109800"/>
                        </a:lnSpc>
                        <a:spcBef>
                          <a:spcPts val="2515"/>
                        </a:spcBef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  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194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4130">
                        <a:lnSpc>
                          <a:spcPct val="109800"/>
                        </a:lnSpc>
                        <a:spcBef>
                          <a:spcPts val="251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  </a:t>
                      </a: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1940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110030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(* (magnitude z1) (magnitude</a:t>
            </a:r>
            <a:r>
              <a:rPr sz="2200" b="1" spc="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z2))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(+ (angle z1) (angle z2))))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110030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make-from-mag-ang (* (magnitude z1) (magnitude</a:t>
            </a:r>
            <a:r>
              <a:rPr sz="2200" b="1" spc="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z2))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(+ (angle z1) (angle z2))))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320" y="4857165"/>
          <a:ext cx="8780779" cy="110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76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 (div-complex z1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(make-from-mag-ang (/</a:t>
                      </a:r>
                      <a:r>
                        <a:rPr sz="2200" b="1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r>
                        <a:rPr sz="22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68">
                <a:tc>
                  <a:txBody>
                    <a:bodyPr/>
                    <a:lstStyle/>
                    <a:p>
                      <a:pPr marL="3216275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(- (angle</a:t>
                      </a:r>
                      <a:r>
                        <a:rPr sz="2200" b="1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2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pic>
        <p:nvPicPr>
          <p:cNvPr id="2050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8850"/>
            <a:ext cx="5651500" cy="2308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7500" y="6531630"/>
            <a:ext cx="983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Ben’s idea views complex numbers  as real  axis and imaginary axis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900" y="958850"/>
            <a:ext cx="6041666" cy="3581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5100" y="179705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Conversion of complex numbers from one representation to another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989176"/>
          <a:ext cx="6003289" cy="874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500" y="958850"/>
            <a:ext cx="1009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Ben’s idea views complex numbers  as real  axis and imaginary axis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square  </a:t>
                      </a:r>
                      <a:r>
                        <a:rPr sz="2600" spc="-5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lang="en-IN" sz="2600" spc="-5" dirty="0">
                        <a:solidFill>
                          <a:srgbClr val="FFFF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pic>
        <p:nvPicPr>
          <p:cNvPr id="2050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478" y="1949450"/>
            <a:ext cx="8077622" cy="2308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8244" y="5226050"/>
            <a:ext cx="763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Alyssa’s idea views complex numbers  in polar form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00" y="5922030"/>
            <a:ext cx="14260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But generic procedures must be written irrespective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of the representation of the numbers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(Data abstraction)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" y="31750"/>
            <a:ext cx="7315200" cy="750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a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b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5000">
              <a:latin typeface="Courier New"/>
              <a:cs typeface="Courier New"/>
            </a:endParaRPr>
          </a:p>
          <a:p>
            <a:pPr marL="12700" marR="5080" algn="just">
              <a:lnSpc>
                <a:spcPct val="220400"/>
              </a:lnSpc>
              <a:spcBef>
                <a:spcPts val="1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 b)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 2)  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  (list 'a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59658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(magnitude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(car z))  (define (angle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 z))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8540115" cy="31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8735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(magnitude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(car z))  (define (angle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 z))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597660" marR="594360" indent="-11887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(sqrt (+ (square x) (square y)))  (atan y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x)))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 (cons r</a:t>
            </a:r>
            <a:r>
              <a:rPr sz="2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929" y="0"/>
            <a:ext cx="36283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Tagged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354354"/>
            <a:ext cx="9692640" cy="500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>
                <a:solidFill>
                  <a:srgbClr val="FFFF00"/>
                </a:solidFill>
                <a:latin typeface="Courier New"/>
                <a:cs typeface="Courier New"/>
              </a:rPr>
              <a:t>Independently, both Ben’s idea and Alyssa’s idea work perfectly fine.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lang="en-IN" sz="32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>
                <a:solidFill>
                  <a:srgbClr val="FFFF00"/>
                </a:solidFill>
                <a:latin typeface="Courier New"/>
                <a:cs typeface="Courier New"/>
              </a:rPr>
              <a:t>But, Alyssa’s and Ben’s views </a:t>
            </a:r>
            <a:r>
              <a:rPr lang="en-IN" sz="3200" b="1" spc="-5" dirty="0">
                <a:solidFill>
                  <a:srgbClr val="FF0000"/>
                </a:solidFill>
                <a:latin typeface="Courier New"/>
                <a:cs typeface="Courier New"/>
              </a:rPr>
              <a:t>cannot co exist in a system together.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lang="en-IN" sz="32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b="1" spc="-5" dirty="0">
                <a:solidFill>
                  <a:srgbClr val="FF0000"/>
                </a:solidFill>
                <a:latin typeface="Courier New"/>
                <a:cs typeface="Courier New"/>
              </a:rPr>
              <a:t>Solution: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>
                <a:solidFill>
                  <a:srgbClr val="FFFF00"/>
                </a:solidFill>
                <a:latin typeface="Courier New"/>
                <a:cs typeface="Courier New"/>
              </a:rPr>
              <a:t>Tagging the data.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929" y="0"/>
            <a:ext cx="36283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Tagged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980439"/>
            <a:ext cx="7548880" cy="5339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(attach-tag type-tag contents)  (cons type-tag contents)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2775585" indent="-396240">
              <a:lnSpc>
                <a:spcPct val="1106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(type-tag</a:t>
            </a:r>
            <a:r>
              <a:rPr sz="26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  (if (pair?</a:t>
            </a:r>
            <a:r>
              <a:rPr sz="26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(car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(error “Bad tagged</a:t>
            </a:r>
            <a:r>
              <a:rPr sz="2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datum”)))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b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408940" marR="2775585" indent="-396240">
              <a:lnSpc>
                <a:spcPct val="110600"/>
              </a:lnSpc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(contents</a:t>
            </a:r>
            <a:r>
              <a:rPr sz="2600" b="1" spc="-6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  (if (pair?</a:t>
            </a:r>
            <a:r>
              <a:rPr sz="2600" b="1" spc="-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(cdr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(error “Bad tagged</a:t>
            </a:r>
            <a:r>
              <a:rPr sz="2600" b="1" spc="-3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datum”)))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0"/>
            <a:ext cx="68046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300" algn="l"/>
              </a:tabLst>
            </a:pPr>
            <a:r>
              <a:rPr spc="-95" dirty="0"/>
              <a:t>Tagged	</a:t>
            </a: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980439"/>
            <a:ext cx="9311640" cy="487441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IN"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Checking the type of information provided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endParaRPr lang="en-IN" sz="2800" b="1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b="1" spc="-5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define (rectangular?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z)</a:t>
            </a:r>
            <a:endParaRPr sz="28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(eq? (type-tag z)</a:t>
            </a:r>
            <a:r>
              <a:rPr sz="28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'rectangular))</a:t>
            </a:r>
            <a:endParaRPr sz="28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b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(polar?</a:t>
            </a:r>
            <a:r>
              <a:rPr sz="2800" b="1" spc="-2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(eq? (type-tag z) 'polar))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b="1" spc="-2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b="1" spc="-3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2100" y="882650"/>
            <a:ext cx="326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Ben’s representation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0"/>
            <a:ext cx="9406890" cy="18300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175"/>
              </a:spcBef>
              <a:tabLst>
                <a:tab pos="1734185" algn="l"/>
                <a:tab pos="4558665" algn="l"/>
              </a:tabLst>
            </a:pPr>
            <a:r>
              <a:rPr spc="-5" dirty="0"/>
              <a:t>New	Selectors	and</a:t>
            </a:r>
            <a:r>
              <a:rPr spc="-70" dirty="0"/>
              <a:t> </a:t>
            </a:r>
            <a:r>
              <a:rPr spc="-5" dirty="0"/>
              <a:t>Constructors</a:t>
            </a:r>
          </a:p>
          <a:p>
            <a:pPr marL="12700" marR="1070610">
              <a:lnSpc>
                <a:spcPct val="110600"/>
              </a:lnSpc>
              <a:spcBef>
                <a:spcPts val="229"/>
              </a:spcBef>
            </a:pPr>
            <a:r>
              <a:rPr sz="2600" b="1" spc="-5" dirty="0">
                <a:latin typeface="Courier New"/>
                <a:cs typeface="Courier New"/>
              </a:rPr>
              <a:t>(define (real-part-rectangular </a:t>
            </a:r>
            <a:r>
              <a:rPr sz="2600" b="1" dirty="0">
                <a:latin typeface="Courier New"/>
                <a:cs typeface="Courier New"/>
              </a:rPr>
              <a:t>z) </a:t>
            </a:r>
            <a:r>
              <a:rPr sz="2600" b="1" spc="-5" dirty="0">
                <a:latin typeface="Courier New"/>
                <a:cs typeface="Courier New"/>
              </a:rPr>
              <a:t>(car z))  (define (imag-part-rectangular </a:t>
            </a:r>
            <a:r>
              <a:rPr sz="2600" b="1" dirty="0">
                <a:latin typeface="Courier New"/>
                <a:cs typeface="Courier New"/>
              </a:rPr>
              <a:t>z) </a:t>
            </a:r>
            <a:r>
              <a:rPr sz="2600" b="1" spc="-5" dirty="0">
                <a:latin typeface="Courier New"/>
                <a:cs typeface="Courier New"/>
              </a:rPr>
              <a:t>(cdr</a:t>
            </a:r>
            <a:r>
              <a:rPr sz="2600" b="1" spc="-5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z))</a:t>
            </a:r>
            <a:endParaRPr sz="2600" b="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2076449"/>
            <a:ext cx="9535160" cy="533864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(magnitude-rectangular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2192020" marR="5080" indent="-1783080">
              <a:lnSpc>
                <a:spcPct val="110300"/>
              </a:lnSpc>
              <a:spcBef>
                <a:spcPts val="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(sqrt (+ (square (real-part-rectangular z)  (square (imag-part-rectangular</a:t>
            </a:r>
            <a:r>
              <a:rPr sz="2600" b="1" spc="6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 marR="2976880" indent="-39624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(angle-rectangular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(atan (imag-part-rectangular</a:t>
            </a:r>
            <a:r>
              <a:rPr sz="2600" b="1" spc="3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(real-part-rectangular z)))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603885" indent="-396240">
              <a:lnSpc>
                <a:spcPct val="110600"/>
              </a:lnSpc>
              <a:spcBef>
                <a:spcPts val="5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(make-from-real-imag-rectangular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(attach-tag 'rectangular (cons x</a:t>
            </a:r>
            <a:r>
              <a:rPr sz="26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8940" marR="401320" indent="-396240">
              <a:lnSpc>
                <a:spcPct val="1106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(make-from-mag-ang-rectangular r a)  (attach-tag 'rectangular (cons (* r (cos</a:t>
            </a:r>
            <a:r>
              <a:rPr sz="2600" b="1" spc="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b="1" spc="-40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8540115" cy="31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8735">
              <a:lnSpc>
                <a:spcPct val="1106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(magnitude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(car z))  (define (angle 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(cdr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z))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94360" indent="-11887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(sqrt (+ (square x) (square y)))  (atan y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x)))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(make-from-mag-ang r a) (cons r</a:t>
            </a:r>
            <a:r>
              <a:rPr sz="2600" b="1" spc="-3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4900" y="806450"/>
            <a:ext cx="362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Alyssa’s representation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0"/>
            <a:ext cx="91306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8595" algn="l"/>
              </a:tabLst>
            </a:pPr>
            <a:r>
              <a:rPr spc="-5" dirty="0"/>
              <a:t>New	Selectors and</a:t>
            </a:r>
            <a:r>
              <a:rPr spc="-25" dirty="0"/>
              <a:t> </a:t>
            </a:r>
            <a:r>
              <a:rPr spc="-5" dirty="0"/>
              <a:t>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9573258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337">
                <a:tc>
                  <a:txBody>
                    <a:bodyPr/>
                    <a:lstStyle/>
                    <a:p>
                      <a:pPr marR="92075" algn="r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(real-part-polar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97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 marR="88900" algn="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(* (magnitude-polar</a:t>
                      </a:r>
                      <a:r>
                        <a:rPr sz="26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R="92075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(imag-part-polar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02">
                <a:tc>
                  <a:txBody>
                    <a:bodyPr/>
                    <a:lstStyle/>
                    <a:p>
                      <a:pPr marR="88900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(* (magnitude-polar</a:t>
                      </a:r>
                      <a:r>
                        <a:rPr sz="26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9333230" cy="359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4400">
              <a:lnSpc>
                <a:spcPct val="1106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(magnitude-polar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(car z))  (define (angle-polar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(cdr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198755" indent="-396240">
              <a:lnSpc>
                <a:spcPct val="1106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(make-from-real-imag-polar x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(attach-tag 'polar (cons (sqrt (+ (square</a:t>
            </a:r>
            <a:r>
              <a:rPr sz="2600" b="1" spc="7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x)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2700" marR="5080" indent="435737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(square y)))(atan y 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x))))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5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(attach-tag 'polar (cons r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a)))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315200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2683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(real-part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(real-part-polar (contents z)))  (else (error “Unknown</a:t>
            </a:r>
            <a:r>
              <a:rPr sz="2600" b="1" spc="1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2683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(real-part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(real-part-polar (contents z)))  (else (error “Unknown</a:t>
            </a:r>
            <a:r>
              <a:rPr sz="2600" b="1" spc="1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810" y="3864381"/>
          <a:ext cx="9172575" cy="2623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02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b="1" spc="-2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((rectangular?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(imag-part-rectangular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(contents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((polar?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(imag-part-polar (contents</a:t>
                      </a:r>
                      <a:r>
                        <a:rPr sz="2600" b="1" spc="-3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(else (error “Unknown</a:t>
                      </a:r>
                      <a:r>
                        <a:rPr sz="2600" b="1" spc="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type”))))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5799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(magnitude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(magnitude-rectangular (contents z)))  ((polar?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(magnitude-polar (contents z)))  (else (error “Unknown</a:t>
            </a:r>
            <a:r>
              <a:rPr sz="2600" b="1" spc="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(angle 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 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796925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(angle-rectangular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795145">
              <a:lnSpc>
                <a:spcPct val="100000"/>
              </a:lnSpc>
              <a:spcBef>
                <a:spcPts val="15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(angle-polar (contents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(else (error “Unknown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762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(make-from-mag-ang (* (magnitude z1) (magnitude</a:t>
            </a:r>
            <a:r>
              <a:rPr sz="2200" spc="114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z2))</a:t>
            </a:r>
            <a:endParaRPr sz="2200"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(+ (angle z1) (angle z2))))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320" y="4857165"/>
          <a:ext cx="8780779" cy="110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76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(div-complex z1</a:t>
                      </a: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(make-from-mag-ang (/</a:t>
                      </a:r>
                      <a:r>
                        <a:rPr sz="2200" spc="2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r>
                        <a:rPr sz="22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68">
                <a:tc>
                  <a:txBody>
                    <a:bodyPr/>
                    <a:lstStyle/>
                    <a:p>
                      <a:pPr marL="3216275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 (angle</a:t>
                      </a:r>
                      <a:r>
                        <a:rPr sz="22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200" spc="-2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0"/>
            <a:ext cx="3625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7950200" cy="22110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y)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(make-from-real-imag-rectangular x</a:t>
            </a:r>
            <a:r>
              <a:rPr sz="2600" spc="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y))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1590675" indent="-396240">
              <a:lnSpc>
                <a:spcPct val="110300"/>
              </a:lnSpc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(make-from-mag-ang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(make-from-mag-ang-polar r</a:t>
            </a:r>
            <a:r>
              <a:rPr sz="26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a))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" y="850900"/>
            <a:ext cx="9899650" cy="637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9890760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'(banana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orange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grapes))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9890760" cy="391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'(banana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orange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grapes))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</a:t>
            </a:r>
            <a:endParaRPr sz="3500">
              <a:latin typeface="Courier New"/>
              <a:cs typeface="Courier New"/>
            </a:endParaRPr>
          </a:p>
          <a:p>
            <a:pPr marL="12700" marR="40005">
              <a:lnSpc>
                <a:spcPct val="220600"/>
              </a:lnSpc>
              <a:spcBef>
                <a:spcPts val="75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'(x (</a:t>
            </a:r>
            <a:r>
              <a:rPr sz="2800" spc="-5">
                <a:solidFill>
                  <a:srgbClr val="FFFF00"/>
                </a:solidFill>
                <a:latin typeface="Courier New"/>
                <a:cs typeface="Courier New"/>
              </a:rPr>
              <a:t>peach </a:t>
            </a:r>
            <a:r>
              <a:rPr lang="en-US" sz="2800" spc="-5" dirty="0">
                <a:solidFill>
                  <a:srgbClr val="FFFF00"/>
                </a:solidFill>
                <a:latin typeface="Courier New"/>
                <a:cs typeface="Courier New"/>
              </a:rPr>
              <a:t>apple</a:t>
            </a:r>
            <a:r>
              <a:rPr sz="2800" spc="-5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lang="en-US" sz="2800" spc="-5" dirty="0">
                <a:solidFill>
                  <a:srgbClr val="FFFF00"/>
                </a:solidFill>
                <a:latin typeface="Courier New"/>
                <a:cs typeface="Courier New"/>
              </a:rPr>
              <a:t> grapes</a:t>
            </a:r>
            <a:r>
              <a:rPr sz="2800" spc="-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00"/>
                </a:solidFill>
                <a:latin typeface="Courier New"/>
                <a:cs typeface="Courier New"/>
              </a:rPr>
              <a:t>apple</a:t>
            </a:r>
            <a:r>
              <a:rPr sz="2800" spc="-5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(apple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820" y="68580"/>
            <a:ext cx="15487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ourier New"/>
                <a:cs typeface="Courier New"/>
              </a:rPr>
              <a:t>m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mq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5624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memq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593217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8067038" cy="176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40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35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eq?</a:t>
                      </a:r>
                      <a:r>
                        <a:rPr sz="3500" b="1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(car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r>
              <a:rPr lang="en-US" sz="3500" spc="-5" dirty="0">
                <a:solidFill>
                  <a:srgbClr val="FFFF00"/>
                </a:solidFill>
                <a:latin typeface="Courier New"/>
                <a:cs typeface="Courier New"/>
              </a:rPr>
              <a:t> x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" y="1572260"/>
            <a:ext cx="9893300" cy="378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396875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8313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8313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'(banana orange</a:t>
            </a:r>
            <a:r>
              <a:rPr sz="35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grapes))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80" y="4838636"/>
          <a:ext cx="993140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80" y="4838636"/>
          <a:ext cx="9931400" cy="1764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54">
                <a:tc>
                  <a:txBody>
                    <a:bodyPr/>
                    <a:lstStyle/>
                    <a:p>
                      <a:pPr marL="31750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4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4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8067038" cy="1763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0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((eq?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(car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9" y="3101763"/>
            <a:ext cx="9855200" cy="155575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2164080">
              <a:lnSpc>
                <a:spcPct val="100000"/>
              </a:lnSpc>
              <a:spcBef>
                <a:spcPts val="2385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(memq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'apple '(</a:t>
            </a:r>
            <a:r>
              <a:rPr lang="en-US" sz="3000" spc="-5" dirty="0">
                <a:solidFill>
                  <a:srgbClr val="FFFF00"/>
                </a:solidFill>
                <a:latin typeface="Courier New"/>
                <a:cs typeface="Courier New"/>
              </a:rPr>
              <a:t>y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(apple sauce) apple</a:t>
            </a:r>
            <a:r>
              <a:rPr sz="3000" spc="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85419"/>
            <a:ext cx="49758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(1 </a:t>
            </a:r>
            <a:r>
              <a:rPr spc="-5" dirty="0">
                <a:latin typeface="Courier New"/>
                <a:cs typeface="Courier New"/>
              </a:rPr>
              <a:t>4 9 </a:t>
            </a:r>
            <a:r>
              <a:rPr dirty="0">
                <a:latin typeface="Courier New"/>
                <a:cs typeface="Courier New"/>
              </a:rPr>
              <a:t>16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25)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29" y="4208907"/>
          <a:ext cx="9893300" cy="1512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029" y="4208907"/>
          <a:ext cx="6921500" cy="25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6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1572260"/>
            <a:ext cx="9837420" cy="308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94970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  <a:p>
            <a:pPr marL="7081520">
              <a:lnSpc>
                <a:spcPct val="100000"/>
              </a:lnSpc>
              <a:spcBef>
                <a:spcPts val="196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apple</a:t>
            </a:r>
            <a:r>
              <a:rPr sz="30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0" y="6192520"/>
            <a:ext cx="1397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FF"/>
                </a:solidFill>
                <a:latin typeface="Courier New"/>
                <a:cs typeface="Courier New"/>
              </a:rPr>
              <a:t>pear))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29" y="4208907"/>
          <a:ext cx="9893300" cy="302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3000" spc="-5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856">
                <a:tc>
                  <a:txBody>
                    <a:bodyPr/>
                    <a:lstStyle/>
                    <a:p>
                      <a:pPr marL="31750" marR="220979">
                        <a:lnSpc>
                          <a:spcPct val="110300"/>
                        </a:lnSpc>
                        <a:spcBef>
                          <a:spcPts val="1450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(memq  </a:t>
                      </a: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#f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184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559" y="1727200"/>
            <a:ext cx="8408035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ts val="7655"/>
              </a:lnSpc>
              <a:spcBef>
                <a:spcPts val="100"/>
              </a:spcBef>
              <a:tabLst>
                <a:tab pos="3308985" algn="l"/>
              </a:tabLst>
            </a:pP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Rewrite	the</a:t>
            </a:r>
            <a:r>
              <a:rPr sz="65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procedure</a:t>
            </a:r>
            <a:endParaRPr sz="6500">
              <a:latin typeface="Arial"/>
              <a:cs typeface="Arial"/>
            </a:endParaRPr>
          </a:p>
          <a:p>
            <a:pPr marL="647700">
              <a:lnSpc>
                <a:spcPts val="7655"/>
              </a:lnSpc>
            </a:pPr>
            <a:r>
              <a:rPr sz="6500" dirty="0">
                <a:solidFill>
                  <a:srgbClr val="FFFF00"/>
                </a:solidFill>
                <a:latin typeface="Courier New"/>
                <a:cs typeface="Courier New"/>
              </a:rPr>
              <a:t>memq </a:t>
            </a:r>
            <a:r>
              <a:rPr sz="6500" dirty="0">
                <a:solidFill>
                  <a:srgbClr val="FFFF00"/>
                </a:solidFill>
                <a:latin typeface="Arial"/>
                <a:cs typeface="Arial"/>
              </a:rPr>
              <a:t>so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it</a:t>
            </a:r>
            <a:r>
              <a:rPr sz="65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can</a:t>
            </a:r>
            <a:endParaRPr sz="6500">
              <a:latin typeface="Arial"/>
              <a:cs typeface="Arial"/>
            </a:endParaRPr>
          </a:p>
          <a:p>
            <a:pPr marL="12700" marR="231140" indent="796290">
              <a:lnSpc>
                <a:spcPts val="7509"/>
              </a:lnSpc>
              <a:spcBef>
                <a:spcPts val="1050"/>
              </a:spcBef>
              <a:tabLst>
                <a:tab pos="1617345" algn="l"/>
              </a:tabLst>
            </a:pP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handle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nested lists 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and	submit</a:t>
            </a:r>
            <a:r>
              <a:rPr sz="65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tomorrow!!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8459" y="868680"/>
            <a:ext cx="16700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28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28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410" y="1687830"/>
            <a:ext cx="4854575" cy="40055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6769" algn="ctr">
              <a:lnSpc>
                <a:spcPts val="6015"/>
              </a:lnSpc>
              <a:spcBef>
                <a:spcPts val="13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  <a:p>
            <a:pPr marL="163830" algn="ctr">
              <a:lnSpc>
                <a:spcPts val="6015"/>
              </a:lnSpc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5150" i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282" baseline="-32362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282" baseline="-3236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8990" algn="ctr">
              <a:lnSpc>
                <a:spcPts val="6015"/>
              </a:lnSpc>
              <a:spcBef>
                <a:spcPts val="34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  <a:p>
            <a:pPr algn="ctr">
              <a:lnSpc>
                <a:spcPts val="6015"/>
              </a:lnSpc>
            </a:pPr>
            <a:r>
              <a:rPr sz="7725" i="1" spc="15" baseline="-36677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7725" i="1" baseline="-366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50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5150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i="1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5150" i="1" u="heavy" spc="-8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0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spc="1612" baseline="-36677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-532" baseline="-366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725" i="1" u="heavy" spc="15" baseline="-43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du</a:t>
            </a:r>
            <a:r>
              <a:rPr sz="7725" i="1" spc="-630" baseline="-43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682" baseline="-36677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725" spc="-352" baseline="-366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725" i="1" u="heavy" spc="15" baseline="-43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</a:t>
            </a:r>
            <a:endParaRPr sz="7725" baseline="-4314">
              <a:latin typeface="Times New Roman"/>
              <a:cs typeface="Times New Roman"/>
            </a:endParaRPr>
          </a:p>
          <a:p>
            <a:pPr marL="1007744" algn="ctr">
              <a:lnSpc>
                <a:spcPct val="100000"/>
              </a:lnSpc>
              <a:spcBef>
                <a:spcPts val="720"/>
              </a:spcBef>
              <a:tabLst>
                <a:tab pos="2842895" algn="l"/>
                <a:tab pos="4106545" algn="l"/>
              </a:tabLst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	</a:t>
            </a:r>
            <a:r>
              <a:rPr sz="5150" i="1" dirty="0">
                <a:solidFill>
                  <a:srgbClr val="FFFFFF"/>
                </a:solidFill>
                <a:latin typeface="Times New Roman"/>
                <a:cs typeface="Times New Roman"/>
              </a:rPr>
              <a:t>dx	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360" y="5563361"/>
            <a:ext cx="1200150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3179" y="6078220"/>
            <a:ext cx="90551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7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900" y="5657341"/>
            <a:ext cx="645795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5820" y="6078220"/>
            <a:ext cx="7543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69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5795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240" y="5511800"/>
            <a:ext cx="29972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1235" algn="l"/>
                <a:tab pos="1951355" algn="l"/>
                <a:tab pos="29305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59" y="116789"/>
          <a:ext cx="5397500" cy="94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001">
                <a:tc>
                  <a:txBody>
                    <a:bodyPr/>
                    <a:lstStyle/>
                    <a:p>
                      <a:pPr marR="99060" algn="r">
                        <a:lnSpc>
                          <a:spcPts val="320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deriv</a:t>
                      </a:r>
                      <a:r>
                        <a:rPr sz="2800" spc="-5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exp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var)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01">
                <a:tc>
                  <a:txBody>
                    <a:bodyPr/>
                    <a:lstStyle/>
                    <a:p>
                      <a:pPr marR="99060" algn="r">
                        <a:lnSpc>
                          <a:spcPts val="320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((number?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exp)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9" y="40639"/>
            <a:ext cx="53594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508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latin typeface="Courier New"/>
                <a:cs typeface="Courier New"/>
              </a:rPr>
              <a:t>((variable?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41324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05892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</a:t>
            </a:r>
            <a:r>
              <a:rPr sz="28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5013959" cy="251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41324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05892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508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83996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48564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43180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4765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44932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44932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</a:t>
            </a:r>
            <a:r>
              <a:rPr sz="28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59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359025">
              <a:lnSpc>
                <a:spcPct val="1000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(multiplier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</a:t>
            </a:r>
            <a:r>
              <a:rPr sz="28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3213100" marR="858519">
              <a:lnSpc>
                <a:spcPct val="1098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688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(make-product</a:t>
            </a:r>
            <a:endParaRPr sz="2800" b="1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59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 b="1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7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7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 var) 1 0))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addend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107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augend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product?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make-product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multiplier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29"/>
              </a:lnSpc>
              <a:spcBef>
                <a:spcPts val="17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multiplicand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 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make-product</a:t>
            </a:r>
            <a:endParaRPr sz="28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multiplier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2146300" marR="2352675" indent="106680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multiplicand</a:t>
            </a:r>
            <a:r>
              <a:rPr sz="2800" b="1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  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7698102" cy="4846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9739" y="116840"/>
            <a:ext cx="43338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Representation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69" y="3035300"/>
            <a:ext cx="2597785" cy="1423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150" i="1" dirty="0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r>
              <a:rPr sz="9150" i="1" spc="-14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150" spc="75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9150" i="1" spc="75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9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1479" y="3959859"/>
            <a:ext cx="848360" cy="0"/>
          </a:xfrm>
          <a:custGeom>
            <a:avLst/>
            <a:gdLst/>
            <a:ahLst/>
            <a:cxnLst/>
            <a:rect l="l" t="t" r="r" b="b"/>
            <a:pathLst>
              <a:path w="848360">
                <a:moveTo>
                  <a:pt x="0" y="0"/>
                </a:moveTo>
                <a:lnTo>
                  <a:pt x="848359" y="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409" y="3878579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0990" y="3446779"/>
            <a:ext cx="5969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6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6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6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25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2179"/>
            <a:ext cx="6426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(variable?</a:t>
            </a:r>
            <a:r>
              <a:rPr sz="4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25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39950"/>
            <a:ext cx="6426200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102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(variable? x)  (symbol?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</a:t>
            </a:r>
            <a:endParaRPr sz="5000">
              <a:latin typeface="Courier New"/>
              <a:cs typeface="Courier New"/>
            </a:endParaRP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11070"/>
            <a:ext cx="688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</a:t>
            </a:r>
            <a:r>
              <a:rPr sz="30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same-variable?</a:t>
            </a: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64080"/>
            <a:ext cx="68834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 v2)  (and (variable?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v1)</a:t>
            </a:r>
            <a:endParaRPr sz="3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(variable?</a:t>
            </a:r>
            <a:r>
              <a:rPr sz="3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same-variable?</a:t>
            </a: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64080"/>
            <a:ext cx="6883400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 v2)  (and (variable?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v1)</a:t>
            </a:r>
            <a:endParaRPr sz="3000">
              <a:latin typeface="Courier New"/>
              <a:cs typeface="Courier New"/>
            </a:endParaRPr>
          </a:p>
          <a:p>
            <a:pPr marL="1384300" marR="2291080">
              <a:lnSpc>
                <a:spcPct val="1103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(variable?</a:t>
            </a:r>
            <a:r>
              <a:rPr sz="3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  (eq? v1</a:t>
            </a:r>
            <a:r>
              <a:rPr sz="3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ts val="3720"/>
              </a:lnSpc>
              <a:spcBef>
                <a:spcPts val="16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3450"/>
            <a:ext cx="4902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7698102" cy="4846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9860" y="5228590"/>
            <a:ext cx="7226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(define (square x)</a:t>
            </a:r>
            <a:r>
              <a:rPr sz="4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(*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6559" y="5228590"/>
            <a:ext cx="1739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45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4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490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sum?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76454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27489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'+)))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0"/>
            <a:ext cx="3987800" cy="23990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914400">
              <a:lnSpc>
                <a:spcPct val="110700"/>
              </a:lnSpc>
              <a:spcBef>
                <a:spcPts val="65"/>
              </a:spcBef>
            </a:pPr>
            <a:r>
              <a:rPr spc="-5" dirty="0">
                <a:latin typeface="Courier New"/>
                <a:cs typeface="Courier New"/>
              </a:rPr>
              <a:t>sum?  product?  </a:t>
            </a: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2644140"/>
            <a:ext cx="764540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030" marR="2750185" indent="-60833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9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 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(and (pair?</a:t>
            </a:r>
            <a:r>
              <a:rPr sz="4000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'+)))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621030" marR="1531620" indent="-60833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(product?</a:t>
            </a:r>
            <a:r>
              <a:rPr sz="40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'*)))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050" y="22859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make-sum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2179"/>
            <a:ext cx="7340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(make-sum a1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a2)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0219" y="71755"/>
          <a:ext cx="7378700" cy="3515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make-sum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11">
                <a:tc>
                  <a:txBody>
                    <a:bodyPr/>
                    <a:lstStyle/>
                    <a:p>
                      <a:pPr marL="640715" marR="77470" indent="-609600">
                        <a:lnSpc>
                          <a:spcPct val="110200"/>
                        </a:lnSpc>
                        <a:spcBef>
                          <a:spcPts val="45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5746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144780">
                        <a:lnSpc>
                          <a:spcPct val="110200"/>
                        </a:lnSpc>
                        <a:spcBef>
                          <a:spcPts val="452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  '+ a1</a:t>
                      </a:r>
                      <a:r>
                        <a:rPr sz="40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5746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0"/>
            <a:ext cx="4597400" cy="1704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6300">
              <a:lnSpc>
                <a:spcPct val="1102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make-sum  make-product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2243835"/>
          <a:ext cx="8597900" cy="335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8178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44780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r>
                        <a:rPr sz="40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'+ a1</a:t>
                      </a:r>
                      <a:r>
                        <a:rPr sz="40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07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9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44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10000"/>
                        </a:lnSpc>
                        <a:spcBef>
                          <a:spcPts val="19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(make-product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'* m1</a:t>
                      </a:r>
                      <a:r>
                        <a:rPr sz="40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44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4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addend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augend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5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" y="850900"/>
            <a:ext cx="9899650" cy="637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155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(cadr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80975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3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155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(cadr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80975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3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18869" y="4885690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(caddr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88400" cy="15855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pc="-5" dirty="0">
                <a:latin typeface="Courier New"/>
                <a:cs typeface="Courier New"/>
              </a:rPr>
              <a:t>multiplier/multiplicand</a:t>
            </a:r>
          </a:p>
          <a:p>
            <a:pPr marL="75565" algn="ctr">
              <a:lnSpc>
                <a:spcPct val="100000"/>
              </a:lnSpc>
              <a:spcBef>
                <a:spcPts val="660"/>
              </a:spcBef>
            </a:pPr>
            <a:r>
              <a:rPr sz="4000" spc="-5" dirty="0">
                <a:latin typeface="Courier New"/>
                <a:cs typeface="Courier New"/>
              </a:rPr>
              <a:t>(* (* a x)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73406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6153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(multiplier s)  (cadr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621665" marR="5080" indent="-60960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(multiplicand s)  (caddr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  <a:tabLst>
                <a:tab pos="283908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642109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(deriv '(+ x 3) 'x)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642109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(deriv '(+ x 3) 'x)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140" y="1642109"/>
            <a:ext cx="2159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(+ 1</a:t>
            </a:r>
            <a:r>
              <a:rPr sz="4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246868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106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246868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106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000" spc="-8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6670" y="2983229"/>
            <a:ext cx="5816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x 0) (* 1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y))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512299" cy="3249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218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3) 'x)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y) 'x)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 x</a:t>
                      </a:r>
                      <a:r>
                        <a:rPr sz="40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40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61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x y)</a:t>
                      </a:r>
                      <a:r>
                        <a:rPr sz="40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6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80">
                <a:tc>
                  <a:txBody>
                    <a:bodyPr/>
                    <a:lstStyle/>
                    <a:p>
                      <a:pPr marL="31750">
                        <a:lnSpc>
                          <a:spcPts val="436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85419"/>
            <a:ext cx="1928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(a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4527"/>
          <a:ext cx="9512297" cy="471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46454">
                <a:tc>
                  <a:txBody>
                    <a:bodyPr/>
                    <a:lstStyle/>
                    <a:p>
                      <a:pPr marL="3175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b="1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5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r>
                        <a:rPr sz="40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2258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(+ (* x 0) (*</a:t>
                      </a:r>
                      <a:r>
                        <a:rPr sz="40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x y) (+ x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237">
                <a:tc gridSpan="2">
                  <a:txBody>
                    <a:bodyPr/>
                    <a:lstStyle/>
                    <a:p>
                      <a:pPr marR="125730" algn="r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8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6446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r>
                        <a:rPr sz="4000" spc="-9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6446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72085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y)</a:t>
                      </a: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(+ 1</a:t>
                      </a:r>
                      <a:r>
                        <a:rPr sz="4000" b="1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(* x 0) (* 1</a:t>
                      </a:r>
                      <a:r>
                        <a:rPr sz="40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74900" y="6673850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i="1" dirty="0">
                <a:solidFill>
                  <a:srgbClr val="FFFF00"/>
                </a:solidFill>
              </a:rPr>
              <a:t>(+ (* x y) (* y (+ x 3)))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22859"/>
            <a:ext cx="4597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make-product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038859"/>
            <a:ext cx="8072120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468120" indent="-487680">
              <a:lnSpc>
                <a:spcPct val="1104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(define </a:t>
            </a:r>
            <a:r>
              <a:rPr sz="3200" spc="-5">
                <a:solidFill>
                  <a:srgbClr val="FFFF00"/>
                </a:solidFill>
                <a:latin typeface="Courier New"/>
                <a:cs typeface="Courier New"/>
              </a:rPr>
              <a:t>(make-</a:t>
            </a:r>
            <a:r>
              <a:rPr lang="en-IN" sz="3200" spc="-5" dirty="0">
                <a:solidFill>
                  <a:srgbClr val="FFFF00"/>
                </a:solidFill>
                <a:latin typeface="Courier New"/>
                <a:cs typeface="Courier New"/>
              </a:rPr>
              <a:t>prod</a:t>
            </a:r>
            <a:r>
              <a:rPr sz="3200" spc="-5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m1 m2)  (cond((or (=number? m1 0)</a:t>
            </a:r>
            <a:endParaRPr sz="3200">
              <a:latin typeface="Courier New"/>
              <a:cs typeface="Courier New"/>
            </a:endParaRPr>
          </a:p>
          <a:p>
            <a:pPr marL="1719580" marR="492759" indent="1219200">
              <a:lnSpc>
                <a:spcPct val="110300"/>
              </a:lnSpc>
              <a:spcBef>
                <a:spcPts val="5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(=number? m2 0))</a:t>
            </a:r>
            <a:r>
              <a:rPr sz="32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0)  ((=number? m1 1) m2)  ((=number? m2 1) m1)  ((and (number?</a:t>
            </a:r>
            <a:r>
              <a:rPr sz="32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m1)</a:t>
            </a:r>
            <a:endParaRPr sz="3200">
              <a:latin typeface="Courier New"/>
              <a:cs typeface="Courier New"/>
            </a:endParaRPr>
          </a:p>
          <a:p>
            <a:pPr marL="220726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(number? m2)) (* m1</a:t>
            </a:r>
            <a:r>
              <a:rPr sz="32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m2))</a:t>
            </a:r>
            <a:endParaRPr sz="3200">
              <a:latin typeface="Courier New"/>
              <a:cs typeface="Courier New"/>
            </a:endParaRPr>
          </a:p>
          <a:p>
            <a:pPr marL="171958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(else (list '* a1</a:t>
            </a:r>
            <a:r>
              <a:rPr sz="32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a2))))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22859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make-sum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19" y="1126058"/>
          <a:ext cx="7891142" cy="1914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403">
                <a:tc>
                  <a:txBody>
                    <a:bodyPr/>
                    <a:lstStyle/>
                    <a:p>
                      <a:pPr marR="137160" algn="r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38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R="137160" algn="r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(cond((=number?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3175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768">
                <a:tc>
                  <a:txBody>
                    <a:bodyPr/>
                    <a:lstStyle/>
                    <a:p>
                      <a:pPr marR="137160" algn="r">
                        <a:lnSpc>
                          <a:spcPts val="4340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((=number?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0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3175">
                        <a:lnSpc>
                          <a:spcPts val="4340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4340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469" y="2941319"/>
            <a:ext cx="9580880" cy="37617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281940" algn="ctr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((and (number?</a:t>
            </a:r>
            <a:r>
              <a:rPr sz="3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a1)</a:t>
            </a:r>
            <a:endParaRPr sz="3800">
              <a:latin typeface="Courier New"/>
              <a:cs typeface="Courier New"/>
            </a:endParaRPr>
          </a:p>
          <a:p>
            <a:pPr marL="2605405" algn="ctr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(number? a2)) (+ a1</a:t>
            </a:r>
            <a:r>
              <a:rPr sz="3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a2))</a:t>
            </a:r>
            <a:endParaRPr sz="3800">
              <a:latin typeface="Courier New"/>
              <a:cs typeface="Courier New"/>
            </a:endParaRPr>
          </a:p>
          <a:p>
            <a:pPr marL="1447800" algn="ctr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(else (list '+ a1</a:t>
            </a:r>
            <a:r>
              <a:rPr sz="3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a2))))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(define (=number? exp num)</a:t>
            </a:r>
            <a:endParaRPr sz="3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45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(and (number? exp) (= exp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num)))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0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5270" y="21628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3410" y="1990090"/>
            <a:ext cx="36055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ement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et?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5270" y="32969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3410" y="3124200"/>
            <a:ext cx="2280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join-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270" y="44310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3410" y="4257040"/>
            <a:ext cx="3496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Intersection-set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5270" y="55651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3410" y="5391150"/>
            <a:ext cx="2197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nion-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ts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nordere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Lis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1070"/>
            <a:ext cx="711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</a:t>
            </a:r>
            <a:r>
              <a:rPr sz="30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ts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nordere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Lis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8026400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9194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3000" b="1" spc="-5" dirty="0">
                <a:solidFill>
                  <a:srgbClr val="FFFF00"/>
                </a:solidFill>
                <a:latin typeface="Courier New"/>
                <a:cs typeface="Courier New"/>
              </a:rPr>
              <a:t>equal?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x (car set))</a:t>
            </a:r>
            <a:r>
              <a:rPr sz="3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1833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((equal?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Ordered	Lists)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85419"/>
            <a:ext cx="1928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1865629"/>
            <a:ext cx="3833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5543550"/>
            <a:ext cx="93922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if x is &lt;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first element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5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set?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976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</a:t>
            </a:r>
            <a:r>
              <a:rPr sz="3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 ??</a:t>
            </a:r>
            <a:r>
              <a:rPr sz="3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ct val="110300"/>
              </a:lnSpc>
              <a:spcBef>
                <a:spcPts val="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(&lt; x (car set)) false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ct val="110300"/>
              </a:lnSpc>
              <a:spcBef>
                <a:spcPts val="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((&lt; x (car set)) false)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" y="2540"/>
            <a:ext cx="886460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sz="4000" spc="-5">
                <a:solidFill>
                  <a:srgbClr val="FFFF00"/>
                </a:solidFill>
                <a:latin typeface="Courier New"/>
                <a:cs typeface="Courier New"/>
              </a:rPr>
              <a:t>adjoin-set</a:t>
            </a:r>
            <a:endParaRPr lang="en-IN" sz="4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5" dirty="0">
                <a:solidFill>
                  <a:srgbClr val="FFFF00"/>
                </a:solidFill>
                <a:latin typeface="Courier New"/>
                <a:cs typeface="Courier New"/>
              </a:rPr>
              <a:t>(Sets as unordered lists)</a:t>
            </a:r>
            <a:endParaRPr sz="4000" b="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 set)  (if (element-of-set? x</a:t>
            </a:r>
            <a:r>
              <a:rPr sz="4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(cons x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" y="2540"/>
            <a:ext cx="886460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sz="4000" spc="-5">
                <a:solidFill>
                  <a:srgbClr val="FFFF00"/>
                </a:solidFill>
                <a:latin typeface="Courier New"/>
                <a:cs typeface="Courier New"/>
              </a:rPr>
              <a:t>adjoin-set</a:t>
            </a:r>
            <a:endParaRPr lang="en-IN" sz="4000" spc="-5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5" dirty="0">
                <a:solidFill>
                  <a:srgbClr val="FFFF00"/>
                </a:solidFill>
                <a:latin typeface="Courier New"/>
                <a:cs typeface="Courier New"/>
              </a:rPr>
              <a:t>(Sets as unordered lists)</a:t>
            </a:r>
            <a:endParaRPr sz="4000" b="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 set)  (if (element-of-set? x</a:t>
            </a:r>
            <a:r>
              <a:rPr sz="4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(cons x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4879"/>
            <a:ext cx="6883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270" y="2245677"/>
          <a:ext cx="8445500" cy="838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17">
                <a:tc>
                  <a:txBody>
                    <a:bodyPr/>
                    <a:lstStyle/>
                    <a:p>
                      <a:pPr marR="87630" algn="r">
                        <a:lnSpc>
                          <a:spcPts val="2855"/>
                        </a:lnSpc>
                      </a:pPr>
                      <a:r>
                        <a:rPr sz="2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(intersection-set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set1</a:t>
                      </a:r>
                      <a:r>
                        <a:rPr sz="25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set2)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17">
                <a:tc>
                  <a:txBody>
                    <a:bodyPr/>
                    <a:lstStyle/>
                    <a:p>
                      <a:pPr marR="87630" algn="r">
                        <a:lnSpc>
                          <a:spcPts val="2855"/>
                        </a:lnSpc>
                      </a:pPr>
                      <a:r>
                        <a:rPr sz="2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((or (null?</a:t>
                      </a:r>
                      <a:r>
                        <a:rPr sz="25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set1)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(null?</a:t>
                      </a:r>
                      <a:r>
                        <a:rPr sz="25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set2))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'())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6" ma:contentTypeDescription="Create a new document." ma:contentTypeScope="" ma:versionID="ee6f65f58f0adea92747a18fc3e17e1f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e884a89479cd404b3ee57669f2d2447c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72901-8BD1-4AA8-BF20-F4FC77F1DC31}"/>
</file>

<file path=customXml/itemProps2.xml><?xml version="1.0" encoding="utf-8"?>
<ds:datastoreItem xmlns:ds="http://schemas.openxmlformats.org/officeDocument/2006/customXml" ds:itemID="{93115811-9EF3-470E-8D4C-172898031C43}"/>
</file>

<file path=customXml/itemProps3.xml><?xml version="1.0" encoding="utf-8"?>
<ds:datastoreItem xmlns:ds="http://schemas.openxmlformats.org/officeDocument/2006/customXml" ds:itemID="{DE87CCF7-ACC9-4CA9-A84C-7746F9D683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5095</TotalTime>
  <Words>8441</Words>
  <Application>Microsoft Office PowerPoint</Application>
  <PresentationFormat>Custom</PresentationFormat>
  <Paragraphs>1855</Paragraphs>
  <Slides>194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194</vt:i4>
      </vt:variant>
    </vt:vector>
  </HeadingPairs>
  <TitlesOfParts>
    <vt:vector size="195" baseType="lpstr">
      <vt:lpstr>Office Theme</vt:lpstr>
      <vt:lpstr>PowerPoint Presentation</vt:lpstr>
      <vt:lpstr>PowerPoint Presentation</vt:lpstr>
      <vt:lpstr>(1 4 9 16 25)</vt:lpstr>
      <vt:lpstr>PowerPoint Presentation</vt:lpstr>
      <vt:lpstr>PowerPoint Presentation</vt:lpstr>
      <vt:lpstr>PowerPoint Presentation</vt:lpstr>
      <vt:lpstr>PowerPoint Presentation</vt:lpstr>
      <vt:lpstr>(a b)</vt:lpstr>
      <vt:lpstr>PowerPoint Presentation</vt:lpstr>
      <vt:lpstr>PowerPoint Presentation</vt:lpstr>
      <vt:lpstr>PowerPoint Presentation</vt:lpstr>
      <vt:lpstr>'(cons a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memq</vt:lpstr>
      <vt:lpstr>memq</vt:lpstr>
      <vt:lpstr>PowerPoint Presentation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PowerPoint Presentation</vt:lpstr>
      <vt:lpstr>dc =0</vt:lpstr>
      <vt:lpstr>PowerPoint Presentation</vt:lpstr>
      <vt:lpstr>dc =0</vt:lpstr>
      <vt:lpstr>(define deriv exp var)  (cond ((number? exp) 0) ((variable? exp)</vt:lpstr>
      <vt:lpstr>PowerPoint Presentation</vt:lpstr>
      <vt:lpstr>dc =0</vt:lpstr>
      <vt:lpstr>PowerPoint Presentation</vt:lpstr>
      <vt:lpstr>PowerPoint Presentation</vt:lpstr>
      <vt:lpstr>PowerPoint Presentation</vt:lpstr>
      <vt:lpstr>dc =0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ax +b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same-variable? (+ (* a x) b)</vt:lpstr>
      <vt:lpstr>same-variable? (+ (* a x) b)</vt:lpstr>
      <vt:lpstr>PowerPoint Presentation</vt:lpstr>
      <vt:lpstr>PowerPoint Presentation</vt:lpstr>
      <vt:lpstr>PowerPoint Presentation</vt:lpstr>
      <vt:lpstr>sum? (+ (* a x) b)</vt:lpstr>
      <vt:lpstr>sum?  product?  (+ (* a x) b)</vt:lpstr>
      <vt:lpstr>PowerPoint Presentation</vt:lpstr>
      <vt:lpstr>PowerPoint Presentation</vt:lpstr>
      <vt:lpstr>dc =0</vt:lpstr>
      <vt:lpstr>PowerPoint Presentation</vt:lpstr>
      <vt:lpstr>make-sum  make-product</vt:lpstr>
      <vt:lpstr>PowerPoint Presentation</vt:lpstr>
      <vt:lpstr>addend/augend</vt:lpstr>
      <vt:lpstr>addend/augend</vt:lpstr>
      <vt:lpstr>addend/augend</vt:lpstr>
      <vt:lpstr>multiplier/multiplicand (* (* a x) b)</vt:lpstr>
      <vt:lpstr>PowerPoint Presentation</vt:lpstr>
      <vt:lpstr>Applying deriv</vt:lpstr>
      <vt:lpstr>Applying deriv</vt:lpstr>
      <vt:lpstr>Applying deriv</vt:lpstr>
      <vt:lpstr>PowerPoint Presentation</vt:lpstr>
      <vt:lpstr>Applying deriv</vt:lpstr>
      <vt:lpstr>Applying deriv</vt:lpstr>
      <vt:lpstr>PowerPoint Presentation</vt:lpstr>
      <vt:lpstr>Applying deriv</vt:lpstr>
      <vt:lpstr>make-product</vt:lpstr>
      <vt:lpstr>make-sum</vt:lpstr>
      <vt:lpstr>Representing Sets</vt:lpstr>
      <vt:lpstr>PowerPoint Presentation</vt:lpstr>
      <vt:lpstr>PowerPoint Presentation</vt:lpstr>
      <vt:lpstr>element-of-set? (Sets as Unordered Lists)</vt:lpstr>
      <vt:lpstr>element-of-set? (Sets as Unordered Lists)</vt:lpstr>
      <vt:lpstr>PowerPoint Presentation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PowerPoint Presentation</vt:lpstr>
      <vt:lpstr>PowerPoint Presentation</vt:lpstr>
      <vt:lpstr>PowerPoint Presentation</vt:lpstr>
      <vt:lpstr>intersection-set (sets as unordered lists)</vt:lpstr>
      <vt:lpstr>intersection-set (sets as unordered lists)</vt:lpstr>
      <vt:lpstr>intersection-set (sets as unordered lists)</vt:lpstr>
      <vt:lpstr>PowerPoint Presentation</vt:lpstr>
      <vt:lpstr>intersection-set (sets as ordered lists)</vt:lpstr>
      <vt:lpstr>intersection-set (sets as ordered lists)</vt:lpstr>
      <vt:lpstr>intersection-set (sets as ordered lists)</vt:lpstr>
      <vt:lpstr>intersection-set (sets as ordered lists)</vt:lpstr>
      <vt:lpstr>intersection-set (sets as ordered lists)</vt:lpstr>
      <vt:lpstr>Ordered sets as Binary Trees</vt:lpstr>
      <vt:lpstr>Representing Sets</vt:lpstr>
      <vt:lpstr>Representing Sets</vt:lpstr>
      <vt:lpstr>Representing Sets</vt:lpstr>
      <vt:lpstr>PowerPoint Presentation</vt:lpstr>
      <vt:lpstr>PowerPoint Presentation</vt:lpstr>
      <vt:lpstr>Representing Sets as Binary Trees) </vt:lpstr>
      <vt:lpstr>PowerPoint Presentation</vt:lpstr>
      <vt:lpstr>Representing Sets (Sets as Binary Trees)</vt:lpstr>
      <vt:lpstr>Representing Sets (Sets as Binary Trees)</vt:lpstr>
      <vt:lpstr>Representing Sets as Binary Trees) </vt:lpstr>
      <vt:lpstr>Representing Sets (Sets as Binary Trees)</vt:lpstr>
      <vt:lpstr>Representing Sets as Binary Trees) </vt:lpstr>
      <vt:lpstr>Representing Sets (Sets as Binary Trees)</vt:lpstr>
      <vt:lpstr>Representing Sets (Sets as Binary Trees)</vt:lpstr>
      <vt:lpstr>Representing Sets as Binary Trees) </vt:lpstr>
      <vt:lpstr>Representing Sets (Sets as Binary Trees)</vt:lpstr>
      <vt:lpstr>Representing Sets as Binary Trees) </vt:lpstr>
      <vt:lpstr>PowerPoint Presentation</vt:lpstr>
      <vt:lpstr>PowerPoint Presentation</vt:lpstr>
      <vt:lpstr>element-of-set? (Sets as Binary Trees)</vt:lpstr>
      <vt:lpstr>element-of-set? (Sets as Binary Trees)</vt:lpstr>
      <vt:lpstr>element-of-set? (Sets as Binary Trees)</vt:lpstr>
      <vt:lpstr>element-of-set? (Sets as Binary Trees)</vt:lpstr>
      <vt:lpstr>element-of-set? (Sets as Binary Trees)</vt:lpstr>
      <vt:lpstr>PowerPoint Presentation</vt:lpstr>
      <vt:lpstr>adjoin-set</vt:lpstr>
      <vt:lpstr>Representing Sets as Binary Trees) </vt:lpstr>
      <vt:lpstr>adjoin-set (sets as binary trees)</vt:lpstr>
      <vt:lpstr>adjoin-set (step by step)</vt:lpstr>
      <vt:lpstr>Representing Sets as Binary Trees) </vt:lpstr>
      <vt:lpstr>element-of-set? (Sets as Unordered Lists)</vt:lpstr>
      <vt:lpstr>look-up (in the context of info retrieval)</vt:lpstr>
      <vt:lpstr>Representing Data</vt:lpstr>
      <vt:lpstr>Huffman Encoding Tree</vt:lpstr>
      <vt:lpstr>PowerPoint Presentation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Decoding Huffman Trees</vt:lpstr>
      <vt:lpstr>Representing Huffman Trees</vt:lpstr>
      <vt:lpstr>look-up (in the context of info retrieval)</vt:lpstr>
      <vt:lpstr>Complex Numbers</vt:lpstr>
      <vt:lpstr>Complex Numbers: Representation</vt:lpstr>
      <vt:lpstr>Complex Numbers: Operations</vt:lpstr>
      <vt:lpstr>Complex Numbers: Operations</vt:lpstr>
      <vt:lpstr>Complex Numbers: Operations</vt:lpstr>
      <vt:lpstr>Complex Numbers: Operations</vt:lpstr>
      <vt:lpstr>Complex Numbers: Operations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Tagged Data</vt:lpstr>
      <vt:lpstr>Tagged Data</vt:lpstr>
      <vt:lpstr>Tagged Data Predicates</vt:lpstr>
      <vt:lpstr>Selectors and Constructors</vt:lpstr>
      <vt:lpstr>New Selectors and Constructors (define (real-part-rectangular z) (car z))  (define (imag-part-rectangular z) (cdr z))</vt:lpstr>
      <vt:lpstr>Selectors and Constructors</vt:lpstr>
      <vt:lpstr>New Selectors and Constructors</vt:lpstr>
      <vt:lpstr>Generic Selectors</vt:lpstr>
      <vt:lpstr>Generic Selectors</vt:lpstr>
      <vt:lpstr>Generic Selectors</vt:lpstr>
      <vt:lpstr>Complex Numbers: Operations</vt:lpstr>
      <vt:lpstr>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Rimjhim</cp:lastModifiedBy>
  <cp:revision>19</cp:revision>
  <dcterms:created xsi:type="dcterms:W3CDTF">2020-09-21T03:15:37Z</dcterms:created>
  <dcterms:modified xsi:type="dcterms:W3CDTF">2021-09-28T03:33:06Z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2018-08-09T00:00:00Z</vt:filetime>
  </property>
  <property fmtid="{D5CDD505-2E9C-101B-9397-08002B2CF9AE}" pid="5" name="ContentTypeId">
    <vt:lpwstr>0x0101009DC30C844A599A4295DB894A3957BE8D</vt:lpwstr>
  </property>
</Properties>
</file>