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5C2C-58A1-4680-AE63-374688FEABA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115C-720D-4B4D-B5B4-7B5BE14AF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5C2C-58A1-4680-AE63-374688FEABA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115C-720D-4B4D-B5B4-7B5BE14AF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5C2C-58A1-4680-AE63-374688FEABA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115C-720D-4B4D-B5B4-7B5BE14AF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5C2C-58A1-4680-AE63-374688FEABA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115C-720D-4B4D-B5B4-7B5BE14AF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5C2C-58A1-4680-AE63-374688FEABA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115C-720D-4B4D-B5B4-7B5BE14AF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5C2C-58A1-4680-AE63-374688FEABA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115C-720D-4B4D-B5B4-7B5BE14AF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5C2C-58A1-4680-AE63-374688FEABA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115C-720D-4B4D-B5B4-7B5BE14AF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5C2C-58A1-4680-AE63-374688FEABA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39115C-720D-4B4D-B5B4-7B5BE14AF9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5C2C-58A1-4680-AE63-374688FEABA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115C-720D-4B4D-B5B4-7B5BE14AF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5C2C-58A1-4680-AE63-374688FEABA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139115C-720D-4B4D-B5B4-7B5BE14AF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9D45C2C-58A1-4680-AE63-374688FEABA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115C-720D-4B4D-B5B4-7B5BE14AF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9D45C2C-58A1-4680-AE63-374688FEABA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139115C-720D-4B4D-B5B4-7B5BE14AF9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Mutable Data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Append lists using </a:t>
            </a:r>
            <a:r>
              <a:rPr lang="en-IN" sz="4000" dirty="0" err="1" smtClean="0">
                <a:solidFill>
                  <a:srgbClr val="00B0F0"/>
                </a:solidFill>
              </a:rPr>
              <a:t>mutators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/>
          <a:lstStyle/>
          <a:p>
            <a:r>
              <a:rPr lang="en-IN" sz="2800" dirty="0" smtClean="0">
                <a:latin typeface="Courier New"/>
              </a:rPr>
              <a:t> New append procedure</a:t>
            </a:r>
          </a:p>
          <a:p>
            <a:r>
              <a:rPr lang="en-IN" sz="2800" dirty="0" smtClean="0">
                <a:latin typeface="Courier New"/>
              </a:rPr>
              <a:t>List x={1,2,3} List y={4 5 6}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33CC"/>
                </a:solidFill>
                <a:latin typeface="Courier New"/>
              </a:rPr>
              <a:t>(define (append! x y)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33CC"/>
                </a:solidFill>
                <a:latin typeface="Courier New"/>
              </a:rPr>
              <a:t>	(set-</a:t>
            </a:r>
            <a:r>
              <a:rPr lang="en-US" sz="2800" b="1" dirty="0" err="1" smtClean="0">
                <a:solidFill>
                  <a:srgbClr val="FF33CC"/>
                </a:solidFill>
                <a:latin typeface="Courier New"/>
              </a:rPr>
              <a:t>cdr</a:t>
            </a:r>
            <a:r>
              <a:rPr lang="en-US" sz="2800" b="1" dirty="0" smtClean="0">
                <a:solidFill>
                  <a:srgbClr val="FF33CC"/>
                </a:solidFill>
                <a:latin typeface="Courier New"/>
              </a:rPr>
              <a:t>! (last-pair x) y)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33CC"/>
                </a:solidFill>
                <a:latin typeface="Courier New"/>
              </a:rPr>
              <a:t>	x)</a:t>
            </a:r>
          </a:p>
          <a:p>
            <a:endParaRPr lang="en-US" sz="2800" dirty="0" smtClean="0"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(define (last-pair x) --------{3}</a:t>
            </a:r>
            <a:r>
              <a:rPr lang="en-US" sz="28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 {3 {}}</a:t>
            </a:r>
            <a:endParaRPr lang="en-US" sz="2800" b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(if (null? (</a:t>
            </a:r>
            <a:r>
              <a:rPr lang="en-US" sz="28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28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x))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	x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(last-pair (</a:t>
            </a:r>
            <a:r>
              <a:rPr lang="en-US" sz="28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28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x))))</a:t>
            </a:r>
            <a:endParaRPr lang="en-IN" sz="2800" b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2800" dirty="0" smtClean="0">
              <a:solidFill>
                <a:srgbClr val="FF33CC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Append lists using </a:t>
            </a:r>
            <a:r>
              <a:rPr lang="en-IN" sz="4000" dirty="0" err="1" smtClean="0">
                <a:solidFill>
                  <a:srgbClr val="00B0F0"/>
                </a:solidFill>
              </a:rPr>
              <a:t>mutators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/>
          <a:lstStyle/>
          <a:p>
            <a:r>
              <a:rPr lang="en-IN" sz="2800" dirty="0" smtClean="0">
                <a:latin typeface="Courier New"/>
              </a:rPr>
              <a:t> New append procedure</a:t>
            </a:r>
          </a:p>
          <a:p>
            <a:r>
              <a:rPr lang="en-IN" sz="2800" dirty="0" smtClean="0">
                <a:latin typeface="Courier New"/>
              </a:rPr>
              <a:t>List x={1,2,3} List y={4 5 6}</a:t>
            </a:r>
          </a:p>
          <a:p>
            <a:endParaRPr lang="en-IN" sz="2800" dirty="0" smtClean="0">
              <a:solidFill>
                <a:srgbClr val="FF33CC"/>
              </a:solidFill>
              <a:latin typeface="Courier New"/>
            </a:endParaRPr>
          </a:p>
          <a:p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(append </a:t>
            </a:r>
            <a:r>
              <a:rPr lang="en-IN" sz="2800" dirty="0" err="1" smtClean="0">
                <a:solidFill>
                  <a:srgbClr val="FF33CC"/>
                </a:solidFill>
                <a:latin typeface="Courier New"/>
              </a:rPr>
              <a:t>listx</a:t>
            </a:r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 </a:t>
            </a:r>
            <a:r>
              <a:rPr lang="en-IN" sz="2800" dirty="0" err="1" smtClean="0">
                <a:solidFill>
                  <a:srgbClr val="FF33CC"/>
                </a:solidFill>
                <a:latin typeface="Courier New"/>
              </a:rPr>
              <a:t>listy</a:t>
            </a:r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)= {1 2 3 4 5 6}</a:t>
            </a:r>
          </a:p>
          <a:p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(append! </a:t>
            </a:r>
            <a:r>
              <a:rPr lang="en-IN" sz="2800" dirty="0" err="1" smtClean="0">
                <a:solidFill>
                  <a:srgbClr val="FF33CC"/>
                </a:solidFill>
                <a:latin typeface="Courier New"/>
              </a:rPr>
              <a:t>listx</a:t>
            </a:r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 </a:t>
            </a:r>
            <a:r>
              <a:rPr lang="en-IN" sz="2800" dirty="0" err="1" smtClean="0">
                <a:solidFill>
                  <a:srgbClr val="FF33CC"/>
                </a:solidFill>
                <a:latin typeface="Courier New"/>
              </a:rPr>
              <a:t>listy</a:t>
            </a:r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)={1 2 3 4 5 6}</a:t>
            </a:r>
          </a:p>
          <a:p>
            <a:endParaRPr lang="en-IN" sz="2800" dirty="0" smtClean="0">
              <a:solidFill>
                <a:srgbClr val="FF33CC"/>
              </a:solidFill>
              <a:latin typeface="Courier New"/>
            </a:endParaRPr>
          </a:p>
          <a:p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(append ‘() </a:t>
            </a:r>
            <a:r>
              <a:rPr lang="en-IN" sz="2800" dirty="0" err="1" smtClean="0">
                <a:solidFill>
                  <a:srgbClr val="FF33CC"/>
                </a:solidFill>
                <a:latin typeface="Courier New"/>
              </a:rPr>
              <a:t>listy</a:t>
            </a:r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)=?</a:t>
            </a:r>
          </a:p>
          <a:p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(append! ‘() </a:t>
            </a:r>
            <a:r>
              <a:rPr lang="en-IN" sz="2800" dirty="0" err="1" smtClean="0">
                <a:solidFill>
                  <a:srgbClr val="FF33CC"/>
                </a:solidFill>
                <a:latin typeface="Courier New"/>
              </a:rPr>
              <a:t>listx</a:t>
            </a:r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)=?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Append lists using </a:t>
            </a:r>
            <a:r>
              <a:rPr lang="en-IN" sz="4000" dirty="0" err="1" smtClean="0">
                <a:solidFill>
                  <a:srgbClr val="00B0F0"/>
                </a:solidFill>
              </a:rPr>
              <a:t>mutators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/>
          <a:lstStyle/>
          <a:p>
            <a:r>
              <a:rPr lang="en-IN" sz="2800" dirty="0" smtClean="0">
                <a:latin typeface="Courier New"/>
              </a:rPr>
              <a:t> New append procedure</a:t>
            </a:r>
          </a:p>
          <a:p>
            <a:r>
              <a:rPr lang="en-IN" sz="2800" dirty="0" smtClean="0">
                <a:latin typeface="Courier New"/>
              </a:rPr>
              <a:t>List x={1,2,3} List y={4 5 6}</a:t>
            </a:r>
          </a:p>
          <a:p>
            <a:endParaRPr lang="en-IN" sz="2800" dirty="0" smtClean="0">
              <a:solidFill>
                <a:srgbClr val="FF33CC"/>
              </a:solidFill>
              <a:latin typeface="Courier New"/>
            </a:endParaRPr>
          </a:p>
          <a:p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(append </a:t>
            </a:r>
            <a:r>
              <a:rPr lang="en-IN" sz="2800" dirty="0" err="1" smtClean="0">
                <a:solidFill>
                  <a:srgbClr val="FF33CC"/>
                </a:solidFill>
                <a:latin typeface="Courier New"/>
              </a:rPr>
              <a:t>listx</a:t>
            </a:r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 </a:t>
            </a:r>
            <a:r>
              <a:rPr lang="en-IN" sz="2800" dirty="0" err="1" smtClean="0">
                <a:solidFill>
                  <a:srgbClr val="FF33CC"/>
                </a:solidFill>
                <a:latin typeface="Courier New"/>
              </a:rPr>
              <a:t>listy</a:t>
            </a:r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)=‘(1 2 3 4 5 6)</a:t>
            </a:r>
          </a:p>
          <a:p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(append! </a:t>
            </a:r>
            <a:r>
              <a:rPr lang="en-IN" sz="2800" dirty="0" err="1" smtClean="0">
                <a:solidFill>
                  <a:srgbClr val="FF33CC"/>
                </a:solidFill>
                <a:latin typeface="Courier New"/>
              </a:rPr>
              <a:t>listx</a:t>
            </a:r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 </a:t>
            </a:r>
            <a:r>
              <a:rPr lang="en-IN" sz="2800" dirty="0" err="1" smtClean="0">
                <a:solidFill>
                  <a:srgbClr val="FF33CC"/>
                </a:solidFill>
                <a:latin typeface="Courier New"/>
              </a:rPr>
              <a:t>listy</a:t>
            </a:r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)= ‘(1 2 3 4 5 6)</a:t>
            </a:r>
          </a:p>
          <a:p>
            <a:endParaRPr lang="en-IN" sz="2800" dirty="0" smtClean="0">
              <a:solidFill>
                <a:srgbClr val="FF33CC"/>
              </a:solidFill>
              <a:latin typeface="Courier New"/>
            </a:endParaRPr>
          </a:p>
          <a:p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(append ‘() </a:t>
            </a:r>
            <a:r>
              <a:rPr lang="en-IN" sz="2800" dirty="0" err="1" smtClean="0">
                <a:solidFill>
                  <a:srgbClr val="FF33CC"/>
                </a:solidFill>
                <a:latin typeface="Courier New"/>
              </a:rPr>
              <a:t>listy</a:t>
            </a:r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)= (4 5 6)</a:t>
            </a:r>
          </a:p>
          <a:p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(append! ‘() </a:t>
            </a:r>
            <a:r>
              <a:rPr lang="en-IN" sz="2800" dirty="0" err="1" smtClean="0">
                <a:solidFill>
                  <a:srgbClr val="FF33CC"/>
                </a:solidFill>
                <a:latin typeface="Courier New"/>
              </a:rPr>
              <a:t>listx</a:t>
            </a:r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)= ERROR.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Append lists using </a:t>
            </a:r>
            <a:r>
              <a:rPr lang="en-IN" sz="4000" dirty="0" err="1" smtClean="0">
                <a:solidFill>
                  <a:srgbClr val="00B0F0"/>
                </a:solidFill>
              </a:rPr>
              <a:t>mutators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(define x (list 'a 'b))</a:t>
            </a:r>
          </a:p>
          <a:p>
            <a:r>
              <a:rPr lang="es-ES" sz="2800" dirty="0" smtClean="0"/>
              <a:t>(define y (</a:t>
            </a:r>
            <a:r>
              <a:rPr lang="es-ES" sz="2800" dirty="0" err="1" smtClean="0"/>
              <a:t>list</a:t>
            </a:r>
            <a:r>
              <a:rPr lang="es-ES" sz="2800" dirty="0" smtClean="0"/>
              <a:t> 'c 'd))			</a:t>
            </a:r>
          </a:p>
          <a:p>
            <a:pPr>
              <a:buNone/>
            </a:pPr>
            <a:endParaRPr lang="es-ES" sz="2800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92D050"/>
                </a:solidFill>
              </a:rPr>
              <a:t>(define z (append x y))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z ={a b c d}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(</a:t>
            </a:r>
            <a:r>
              <a:rPr lang="en-US" sz="2800" dirty="0" err="1" smtClean="0">
                <a:solidFill>
                  <a:srgbClr val="92D050"/>
                </a:solidFill>
              </a:rPr>
              <a:t>cdr</a:t>
            </a:r>
            <a:r>
              <a:rPr lang="en-US" sz="2800" dirty="0" smtClean="0">
                <a:solidFill>
                  <a:srgbClr val="92D050"/>
                </a:solidFill>
              </a:rPr>
              <a:t> x) = (b)</a:t>
            </a:r>
          </a:p>
          <a:p>
            <a:pPr>
              <a:buNone/>
            </a:pPr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FF33CC"/>
                </a:solidFill>
              </a:rPr>
              <a:t>(define w (append! x y))</a:t>
            </a:r>
          </a:p>
          <a:p>
            <a:r>
              <a:rPr lang="en-US" sz="2800" dirty="0" smtClean="0">
                <a:solidFill>
                  <a:srgbClr val="FF33CC"/>
                </a:solidFill>
              </a:rPr>
              <a:t>w= {a b c d}</a:t>
            </a:r>
            <a:endParaRPr lang="en-US" sz="2800" i="1" dirty="0" smtClean="0">
              <a:solidFill>
                <a:srgbClr val="FF33CC"/>
              </a:solidFill>
            </a:endParaRPr>
          </a:p>
          <a:p>
            <a:r>
              <a:rPr lang="en-US" sz="2800" dirty="0" smtClean="0">
                <a:solidFill>
                  <a:srgbClr val="FF33CC"/>
                </a:solidFill>
              </a:rPr>
              <a:t>(</a:t>
            </a:r>
            <a:r>
              <a:rPr lang="en-US" sz="2800" dirty="0" err="1" smtClean="0">
                <a:solidFill>
                  <a:srgbClr val="FF33CC"/>
                </a:solidFill>
              </a:rPr>
              <a:t>cdr</a:t>
            </a:r>
            <a:r>
              <a:rPr lang="en-US" sz="2800" dirty="0" smtClean="0">
                <a:solidFill>
                  <a:srgbClr val="FF33CC"/>
                </a:solidFill>
              </a:rPr>
              <a:t> x)</a:t>
            </a:r>
            <a:r>
              <a:rPr lang="en-IN" sz="2800" dirty="0" smtClean="0">
                <a:solidFill>
                  <a:srgbClr val="FF33CC"/>
                </a:solidFill>
                <a:latin typeface="Courier New"/>
              </a:rPr>
              <a:t>={b c d}</a:t>
            </a:r>
            <a:endParaRPr lang="en-US" sz="2800" dirty="0" smtClean="0">
              <a:solidFill>
                <a:srgbClr val="FF33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Append lists using </a:t>
            </a:r>
            <a:r>
              <a:rPr lang="en-IN" sz="4000" dirty="0" err="1" smtClean="0">
                <a:solidFill>
                  <a:srgbClr val="00B0F0"/>
                </a:solidFill>
              </a:rPr>
              <a:t>mutators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(define x (list 'a 'b))</a:t>
            </a:r>
          </a:p>
          <a:p>
            <a:r>
              <a:rPr lang="es-ES" sz="2800" dirty="0" smtClean="0"/>
              <a:t>(define y (</a:t>
            </a:r>
            <a:r>
              <a:rPr lang="es-ES" sz="2800" dirty="0" err="1" smtClean="0"/>
              <a:t>list</a:t>
            </a:r>
            <a:r>
              <a:rPr lang="es-ES" sz="2800" dirty="0" smtClean="0"/>
              <a:t> 'c 'd))</a:t>
            </a:r>
          </a:p>
          <a:p>
            <a:pPr>
              <a:buNone/>
            </a:pPr>
            <a:endParaRPr lang="es-ES" sz="2800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92D050"/>
                </a:solidFill>
              </a:rPr>
              <a:t>(define z (append x y))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z = (a b c d)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(</a:t>
            </a:r>
            <a:r>
              <a:rPr lang="en-US" sz="2800" dirty="0" err="1" smtClean="0">
                <a:solidFill>
                  <a:srgbClr val="92D050"/>
                </a:solidFill>
              </a:rPr>
              <a:t>cdr</a:t>
            </a:r>
            <a:r>
              <a:rPr lang="en-US" sz="2800" dirty="0" smtClean="0">
                <a:solidFill>
                  <a:srgbClr val="92D050"/>
                </a:solidFill>
              </a:rPr>
              <a:t> x) = (b)</a:t>
            </a:r>
          </a:p>
          <a:p>
            <a:pPr>
              <a:buNone/>
            </a:pPr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FF33CC"/>
                </a:solidFill>
              </a:rPr>
              <a:t>(define w (append! x y))</a:t>
            </a:r>
          </a:p>
          <a:p>
            <a:r>
              <a:rPr lang="en-US" sz="2800" dirty="0" smtClean="0">
                <a:solidFill>
                  <a:srgbClr val="FF33CC"/>
                </a:solidFill>
              </a:rPr>
              <a:t>w= (a b c d)</a:t>
            </a:r>
            <a:endParaRPr lang="en-US" sz="2800" i="1" dirty="0" smtClean="0">
              <a:solidFill>
                <a:srgbClr val="FF33CC"/>
              </a:solidFill>
            </a:endParaRPr>
          </a:p>
          <a:p>
            <a:r>
              <a:rPr lang="en-US" sz="2800" dirty="0" smtClean="0">
                <a:solidFill>
                  <a:srgbClr val="FF33CC"/>
                </a:solidFill>
              </a:rPr>
              <a:t>(</a:t>
            </a:r>
            <a:r>
              <a:rPr lang="en-US" sz="2800" dirty="0" err="1" smtClean="0">
                <a:solidFill>
                  <a:srgbClr val="FF33CC"/>
                </a:solidFill>
              </a:rPr>
              <a:t>cdr</a:t>
            </a:r>
            <a:r>
              <a:rPr lang="en-US" sz="2800" dirty="0" smtClean="0">
                <a:solidFill>
                  <a:srgbClr val="FF33CC"/>
                </a:solidFill>
              </a:rPr>
              <a:t> x) </a:t>
            </a:r>
            <a:r>
              <a:rPr lang="en-IN" sz="2800" b="1" dirty="0" smtClean="0">
                <a:solidFill>
                  <a:srgbClr val="FF33CC"/>
                </a:solidFill>
                <a:latin typeface="Courier New"/>
              </a:rPr>
              <a:t>= (b c d)</a:t>
            </a:r>
            <a:endParaRPr lang="en-US" sz="2800" b="1" dirty="0" smtClean="0">
              <a:solidFill>
                <a:srgbClr val="FF33CC"/>
              </a:solidFill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929190" y="3214686"/>
            <a:ext cx="2714644" cy="2184284"/>
          </a:xfrm>
          <a:prstGeom prst="wedgeEllipseCallout">
            <a:avLst>
              <a:gd name="adj1" fmla="val -116271"/>
              <a:gd name="adj2" fmla="val 485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Set-</a:t>
            </a:r>
            <a:r>
              <a:rPr lang="en-IN" dirty="0" err="1" smtClean="0"/>
              <a:t>cdr</a:t>
            </a:r>
            <a:r>
              <a:rPr lang="en-IN" dirty="0" smtClean="0"/>
              <a:t>! Modifies the pointer </a:t>
            </a:r>
            <a:r>
              <a:rPr lang="en-IN" dirty="0" err="1" smtClean="0"/>
              <a:t>od</a:t>
            </a:r>
            <a:r>
              <a:rPr lang="en-IN" dirty="0" smtClean="0"/>
              <a:t> the </a:t>
            </a:r>
            <a:r>
              <a:rPr lang="en-IN" dirty="0" err="1" smtClean="0"/>
              <a:t>cdr</a:t>
            </a:r>
            <a:r>
              <a:rPr lang="en-IN" dirty="0" smtClean="0"/>
              <a:t> part of x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6072198" y="500042"/>
            <a:ext cx="2714644" cy="2184284"/>
          </a:xfrm>
          <a:prstGeom prst="wedgeEllipseCallout">
            <a:avLst>
              <a:gd name="adj1" fmla="val -116271"/>
              <a:gd name="adj2" fmla="val 485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 only appends the list in the output. Does not modify any of the pointers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Make-cycle using </a:t>
            </a:r>
            <a:r>
              <a:rPr lang="en-IN" sz="4000" dirty="0" err="1" smtClean="0">
                <a:solidFill>
                  <a:srgbClr val="00B0F0"/>
                </a:solidFill>
              </a:rPr>
              <a:t>mutators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33CC"/>
                </a:solidFill>
              </a:rPr>
              <a:t>(define (make-cycle x)</a:t>
            </a:r>
          </a:p>
          <a:p>
            <a:pPr>
              <a:buNone/>
            </a:pPr>
            <a:r>
              <a:rPr lang="en-US" sz="2800" dirty="0" smtClean="0">
                <a:solidFill>
                  <a:srgbClr val="FF33CC"/>
                </a:solidFill>
              </a:rPr>
              <a:t>		(set-</a:t>
            </a:r>
            <a:r>
              <a:rPr lang="en-US" sz="2800" dirty="0" err="1" smtClean="0">
                <a:solidFill>
                  <a:srgbClr val="FF33CC"/>
                </a:solidFill>
              </a:rPr>
              <a:t>cdr</a:t>
            </a:r>
            <a:r>
              <a:rPr lang="en-US" sz="2800" dirty="0" smtClean="0">
                <a:solidFill>
                  <a:srgbClr val="FF33CC"/>
                </a:solidFill>
              </a:rPr>
              <a:t>! (last-pair x) x)</a:t>
            </a:r>
          </a:p>
          <a:p>
            <a:pPr>
              <a:buNone/>
            </a:pPr>
            <a:r>
              <a:rPr lang="en-US" sz="2800" dirty="0" smtClean="0">
                <a:solidFill>
                  <a:srgbClr val="FF33CC"/>
                </a:solidFill>
              </a:rPr>
              <a:t>		x)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(define z (make-cycle (list 'a 'b 'c))) =?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00B0F0"/>
                </a:solidFill>
              </a:rPr>
              <a:t>What happens if we try to compute (last-pair z)?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Make-cycle using </a:t>
            </a:r>
            <a:r>
              <a:rPr lang="en-IN" sz="4000" dirty="0" err="1" smtClean="0">
                <a:solidFill>
                  <a:srgbClr val="00B0F0"/>
                </a:solidFill>
              </a:rPr>
              <a:t>mutators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33CC"/>
                </a:solidFill>
              </a:rPr>
              <a:t>(define (make-cycle x)</a:t>
            </a:r>
          </a:p>
          <a:p>
            <a:pPr>
              <a:buNone/>
            </a:pPr>
            <a:r>
              <a:rPr lang="en-US" sz="2800" dirty="0" smtClean="0">
                <a:solidFill>
                  <a:srgbClr val="FF33CC"/>
                </a:solidFill>
              </a:rPr>
              <a:t>		(set-</a:t>
            </a:r>
            <a:r>
              <a:rPr lang="en-US" sz="2800" dirty="0" err="1" smtClean="0">
                <a:solidFill>
                  <a:srgbClr val="FF33CC"/>
                </a:solidFill>
              </a:rPr>
              <a:t>cdr</a:t>
            </a:r>
            <a:r>
              <a:rPr lang="en-US" sz="2800" dirty="0" smtClean="0">
                <a:solidFill>
                  <a:srgbClr val="FF33CC"/>
                </a:solidFill>
              </a:rPr>
              <a:t>! (last-pair x) x)</a:t>
            </a:r>
          </a:p>
          <a:p>
            <a:pPr>
              <a:buNone/>
            </a:pPr>
            <a:r>
              <a:rPr lang="en-US" sz="2800" dirty="0" smtClean="0">
                <a:solidFill>
                  <a:srgbClr val="FF33CC"/>
                </a:solidFill>
              </a:rPr>
              <a:t>		x)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(define z (make-cycle (list 'a 'b 'c))) =</a:t>
            </a:r>
          </a:p>
          <a:p>
            <a:pPr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pt-BR" sz="2800" dirty="0" smtClean="0">
                <a:solidFill>
                  <a:srgbClr val="FFC000"/>
                </a:solidFill>
              </a:rPr>
              <a:t>#0=(a b c . #0#)</a:t>
            </a:r>
            <a:endParaRPr lang="en-US" sz="2800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00B0F0"/>
                </a:solidFill>
              </a:rPr>
              <a:t>What happens if we try to compute (last-pair z)?</a:t>
            </a:r>
          </a:p>
          <a:p>
            <a:pPr>
              <a:buNone/>
            </a:pPr>
            <a:r>
              <a:rPr lang="en-IN" sz="2800" dirty="0" smtClean="0">
                <a:solidFill>
                  <a:srgbClr val="FFC000"/>
                </a:solidFill>
              </a:rPr>
              <a:t>Infinite loop</a:t>
            </a:r>
            <a:endParaRPr lang="en-US" sz="28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Sharing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Users\Rimjhim\Desktop\SICP\lectures\lecture-15\image-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3515" y="971779"/>
            <a:ext cx="8176969" cy="5700254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5572132" y="642918"/>
            <a:ext cx="3357586" cy="2041408"/>
          </a:xfrm>
          <a:prstGeom prst="wedgeEllipseCallout">
            <a:avLst>
              <a:gd name="adj1" fmla="val -89321"/>
              <a:gd name="adj2" fmla="val 270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(define x (list 'a 'b))</a:t>
            </a:r>
          </a:p>
          <a:p>
            <a:r>
              <a:rPr lang="pl-PL" dirty="0"/>
              <a:t>(define z1 (cons x x))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Sharing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Users\Rimjhim\Desktop\SICP\lectures\lecture-15\image-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8176969" cy="5700254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5715008" y="2428868"/>
            <a:ext cx="3357586" cy="2041408"/>
          </a:xfrm>
          <a:prstGeom prst="wedgeEllipseCallout">
            <a:avLst>
              <a:gd name="adj1" fmla="val -63222"/>
              <a:gd name="adj2" fmla="val 8260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(define z2 (</a:t>
            </a:r>
            <a:r>
              <a:rPr lang="en-US" dirty="0" smtClean="0"/>
              <a:t>cons</a:t>
            </a:r>
          </a:p>
          <a:p>
            <a:r>
              <a:rPr lang="en-US" dirty="0" smtClean="0"/>
              <a:t> </a:t>
            </a:r>
            <a:r>
              <a:rPr lang="en-US" dirty="0"/>
              <a:t>(list 'a 'b) (list 'a 'b)))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Sharing and Identity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(define (set-to-wow! x)</a:t>
            </a:r>
          </a:p>
          <a:p>
            <a:pPr>
              <a:buNone/>
            </a:pPr>
            <a:r>
              <a:rPr lang="en-US" sz="2800" dirty="0" smtClean="0"/>
              <a:t>	(set-car! (car x) 'wow)</a:t>
            </a:r>
          </a:p>
          <a:p>
            <a:pPr>
              <a:buNone/>
            </a:pPr>
            <a:r>
              <a:rPr lang="en-US" sz="2800" dirty="0" smtClean="0"/>
              <a:t>	x)</a:t>
            </a:r>
          </a:p>
          <a:p>
            <a:pPr>
              <a:buNone/>
            </a:pPr>
            <a:endParaRPr lang="en-IN" sz="2800" dirty="0" smtClean="0">
              <a:solidFill>
                <a:srgbClr val="FFC000"/>
              </a:solidFill>
            </a:endParaRPr>
          </a:p>
          <a:p>
            <a:r>
              <a:rPr lang="en-US" sz="2800" dirty="0" smtClean="0">
                <a:solidFill>
                  <a:srgbClr val="FFC000"/>
                </a:solidFill>
              </a:rPr>
              <a:t>z1</a:t>
            </a:r>
          </a:p>
          <a:p>
            <a:r>
              <a:rPr lang="en-US" sz="2800" i="1" dirty="0" smtClean="0">
                <a:solidFill>
                  <a:srgbClr val="FFC000"/>
                </a:solidFill>
              </a:rPr>
              <a:t>((a b) a b)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(set-to-wow! z1) </a:t>
            </a:r>
            <a:r>
              <a:rPr lang="en-US" sz="2800" dirty="0" smtClean="0"/>
              <a:t>=?</a:t>
            </a:r>
          </a:p>
          <a:p>
            <a:r>
              <a:rPr lang="en-US" sz="2800" dirty="0" smtClean="0">
                <a:solidFill>
                  <a:srgbClr val="FF33CC"/>
                </a:solidFill>
              </a:rPr>
              <a:t>z2</a:t>
            </a:r>
          </a:p>
          <a:p>
            <a:r>
              <a:rPr lang="en-US" sz="2800" i="1" dirty="0" smtClean="0">
                <a:solidFill>
                  <a:srgbClr val="FF33CC"/>
                </a:solidFill>
              </a:rPr>
              <a:t>((a b) a b)</a:t>
            </a:r>
          </a:p>
          <a:p>
            <a:r>
              <a:rPr lang="en-US" sz="2800" dirty="0" smtClean="0">
                <a:solidFill>
                  <a:srgbClr val="FF33CC"/>
                </a:solidFill>
              </a:rPr>
              <a:t>(set-to-wow! Z2)=?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Local states for compound objects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/>
          <a:lstStyle/>
          <a:p>
            <a:r>
              <a:rPr lang="en-US" sz="2800" dirty="0" smtClean="0"/>
              <a:t>Compound data is used as a means for constructing computational objects that have several parts.</a:t>
            </a:r>
          </a:p>
          <a:p>
            <a:endParaRPr lang="en-US" sz="2800" dirty="0" smtClean="0"/>
          </a:p>
          <a:p>
            <a:r>
              <a:rPr lang="en-US" sz="2800" dirty="0" smtClean="0"/>
              <a:t>Data abstraction, provided constructors to create data objects, and selectors, to access the parts of compound data objects.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IN" sz="2800" dirty="0" smtClean="0"/>
              <a:t>With the introduction of local state variables &amp; variables, one may desire to change state of a compound data object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Sharing and identity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(define (set-to-wow! x)</a:t>
            </a:r>
          </a:p>
          <a:p>
            <a:pPr>
              <a:buNone/>
            </a:pPr>
            <a:r>
              <a:rPr lang="en-US" sz="2800" dirty="0" smtClean="0"/>
              <a:t>	(set-car! (car x) 'wow)</a:t>
            </a:r>
          </a:p>
          <a:p>
            <a:pPr>
              <a:buNone/>
            </a:pPr>
            <a:r>
              <a:rPr lang="en-US" sz="2800" dirty="0" smtClean="0"/>
              <a:t>	x)</a:t>
            </a:r>
          </a:p>
          <a:p>
            <a:pPr>
              <a:buNone/>
            </a:pPr>
            <a:endParaRPr lang="en-IN" sz="2800" dirty="0" smtClean="0">
              <a:solidFill>
                <a:srgbClr val="FFC000"/>
              </a:solidFill>
            </a:endParaRPr>
          </a:p>
          <a:p>
            <a:r>
              <a:rPr lang="en-US" sz="2800" dirty="0" smtClean="0">
                <a:solidFill>
                  <a:srgbClr val="FF33CC"/>
                </a:solidFill>
              </a:rPr>
              <a:t>z1</a:t>
            </a:r>
          </a:p>
          <a:p>
            <a:r>
              <a:rPr lang="en-US" sz="2800" i="1" dirty="0" smtClean="0">
                <a:solidFill>
                  <a:srgbClr val="FF33CC"/>
                </a:solidFill>
              </a:rPr>
              <a:t>((a b) a b)</a:t>
            </a:r>
          </a:p>
          <a:p>
            <a:r>
              <a:rPr lang="en-US" sz="2800" dirty="0" smtClean="0">
                <a:solidFill>
                  <a:srgbClr val="FF33CC"/>
                </a:solidFill>
              </a:rPr>
              <a:t>(set-to-wow! z1)= </a:t>
            </a:r>
            <a:r>
              <a:rPr lang="en-US" sz="2800" i="1" dirty="0" smtClean="0"/>
              <a:t>((wow b) wow b)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z2</a:t>
            </a:r>
          </a:p>
          <a:p>
            <a:r>
              <a:rPr lang="en-US" sz="2800" i="1" dirty="0" smtClean="0">
                <a:solidFill>
                  <a:srgbClr val="FFC000"/>
                </a:solidFill>
              </a:rPr>
              <a:t>((a b) a b)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(set-to-wow! z2)=</a:t>
            </a:r>
            <a:r>
              <a:rPr lang="en-US" sz="2800" i="1" dirty="0" smtClean="0"/>
              <a:t>((wow b) a b)</a:t>
            </a:r>
            <a:endParaRPr lang="en-US" sz="28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Sharing and identity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>
            <a:normAutofit/>
          </a:bodyPr>
          <a:lstStyle/>
          <a:p>
            <a:r>
              <a:rPr lang="pl-PL" sz="2800" dirty="0" smtClean="0"/>
              <a:t>(eq? (car </a:t>
            </a:r>
            <a:r>
              <a:rPr lang="pl-PL" sz="2800" dirty="0" smtClean="0"/>
              <a:t>z</a:t>
            </a:r>
            <a:r>
              <a:rPr lang="en-IN" sz="2800" dirty="0" smtClean="0"/>
              <a:t>1</a:t>
            </a:r>
            <a:r>
              <a:rPr lang="pl-PL" sz="2800" dirty="0" smtClean="0"/>
              <a:t>) </a:t>
            </a:r>
            <a:r>
              <a:rPr lang="pl-PL" sz="2800" dirty="0" smtClean="0"/>
              <a:t>(cdr </a:t>
            </a:r>
            <a:r>
              <a:rPr lang="pl-PL" sz="2800" dirty="0" smtClean="0"/>
              <a:t>z</a:t>
            </a:r>
            <a:r>
              <a:rPr lang="en-IN" sz="2800" dirty="0" smtClean="0"/>
              <a:t>1</a:t>
            </a:r>
            <a:r>
              <a:rPr lang="pl-PL" sz="2800" dirty="0" smtClean="0"/>
              <a:t>))</a:t>
            </a:r>
            <a:r>
              <a:rPr lang="en-US" sz="2800" dirty="0" smtClean="0">
                <a:solidFill>
                  <a:srgbClr val="FFC000"/>
                </a:solidFill>
              </a:rPr>
              <a:t>  = true</a:t>
            </a:r>
          </a:p>
          <a:p>
            <a:endParaRPr lang="en-IN" sz="2800" dirty="0" smtClean="0">
              <a:solidFill>
                <a:srgbClr val="FFC000"/>
              </a:solidFill>
            </a:endParaRPr>
          </a:p>
          <a:p>
            <a:r>
              <a:rPr lang="pl-PL" sz="2800" dirty="0" smtClean="0"/>
              <a:t>(eq? (car </a:t>
            </a:r>
            <a:r>
              <a:rPr lang="pl-PL" sz="2800" dirty="0" smtClean="0"/>
              <a:t>z</a:t>
            </a:r>
            <a:r>
              <a:rPr lang="en-IN" sz="2800" dirty="0" smtClean="0"/>
              <a:t>2</a:t>
            </a:r>
            <a:r>
              <a:rPr lang="pl-PL" sz="2800" dirty="0" smtClean="0"/>
              <a:t>) </a:t>
            </a:r>
            <a:r>
              <a:rPr lang="pl-PL" sz="2800" dirty="0" smtClean="0"/>
              <a:t>(cdr z2))</a:t>
            </a:r>
            <a:r>
              <a:rPr lang="en-US" sz="2800" dirty="0" smtClean="0">
                <a:solidFill>
                  <a:srgbClr val="FFC000"/>
                </a:solidFill>
              </a:rPr>
              <a:t>  </a:t>
            </a:r>
            <a:r>
              <a:rPr lang="en-US" sz="2800" dirty="0" smtClean="0">
                <a:solidFill>
                  <a:srgbClr val="FFC000"/>
                </a:solidFill>
              </a:rPr>
              <a:t>=false</a:t>
            </a:r>
          </a:p>
          <a:p>
            <a:endParaRPr lang="en-IN" sz="2800" dirty="0" smtClean="0">
              <a:solidFill>
                <a:srgbClr val="FFC000"/>
              </a:solidFill>
            </a:endParaRPr>
          </a:p>
          <a:p>
            <a:endParaRPr lang="en-IN" sz="2800" dirty="0" smtClean="0">
              <a:solidFill>
                <a:srgbClr val="FFC000"/>
              </a:solidFill>
            </a:endParaRPr>
          </a:p>
          <a:p>
            <a:r>
              <a:rPr lang="en-IN" sz="2800" dirty="0" err="1" smtClean="0">
                <a:solidFill>
                  <a:srgbClr val="FFC000"/>
                </a:solidFill>
              </a:rPr>
              <a:t>Eq</a:t>
            </a:r>
            <a:r>
              <a:rPr lang="en-IN" sz="2800" dirty="0" smtClean="0">
                <a:solidFill>
                  <a:srgbClr val="FFC000"/>
                </a:solidFill>
              </a:rPr>
              <a:t>? compares two symbols or we can say it compares the respective pointers.</a:t>
            </a:r>
            <a:endParaRPr lang="en-US" sz="2800" dirty="0" smtClean="0">
              <a:solidFill>
                <a:srgbClr val="FFC000"/>
              </a:solidFill>
            </a:endParaRPr>
          </a:p>
          <a:p>
            <a:endParaRPr lang="en-US" sz="2800" dirty="0" smtClean="0">
              <a:solidFill>
                <a:srgbClr val="FFC000"/>
              </a:solidFill>
            </a:endParaRPr>
          </a:p>
          <a:p>
            <a:endParaRPr lang="en-IN" sz="2800" dirty="0" smtClean="0">
              <a:solidFill>
                <a:srgbClr val="FFC000"/>
              </a:solidFill>
            </a:endParaRPr>
          </a:p>
          <a:p>
            <a:endParaRPr lang="en-IN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err="1" smtClean="0">
                <a:solidFill>
                  <a:srgbClr val="00B0F0"/>
                </a:solidFill>
              </a:rPr>
              <a:t>Mutators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/>
          <a:lstStyle/>
          <a:p>
            <a:r>
              <a:rPr lang="en-IN" dirty="0" smtClean="0"/>
              <a:t>Data abstraction along with original constructor and selectors, include additional primitive procedures to modify data objects, named ‘</a:t>
            </a:r>
            <a:r>
              <a:rPr lang="en-IN" i="1" dirty="0" err="1" smtClean="0">
                <a:solidFill>
                  <a:srgbClr val="FF33CC"/>
                </a:solidFill>
              </a:rPr>
              <a:t>mutators</a:t>
            </a:r>
            <a:r>
              <a:rPr lang="en-IN" dirty="0" smtClean="0"/>
              <a:t>’.</a:t>
            </a:r>
          </a:p>
          <a:p>
            <a:r>
              <a:rPr lang="en-IN" dirty="0" smtClean="0"/>
              <a:t> Data objects for which </a:t>
            </a:r>
            <a:r>
              <a:rPr lang="en-IN" dirty="0" err="1" smtClean="0"/>
              <a:t>mutators</a:t>
            </a:r>
            <a:r>
              <a:rPr lang="en-IN" dirty="0" smtClean="0"/>
              <a:t> are defined as called as ‘</a:t>
            </a:r>
            <a:r>
              <a:rPr lang="en-IN" i="1" dirty="0" smtClean="0">
                <a:solidFill>
                  <a:srgbClr val="FF33CC"/>
                </a:solidFill>
              </a:rPr>
              <a:t>mutable data objects</a:t>
            </a:r>
            <a:r>
              <a:rPr lang="en-IN" dirty="0" smtClean="0"/>
              <a:t>.’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Mutable Lists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/>
          <a:lstStyle/>
          <a:p>
            <a:r>
              <a:rPr lang="en-IN" dirty="0" smtClean="0"/>
              <a:t>Along with ‘cons’, ‘car’, ‘</a:t>
            </a:r>
            <a:r>
              <a:rPr lang="en-IN" dirty="0" err="1" smtClean="0"/>
              <a:t>cdr</a:t>
            </a:r>
            <a:r>
              <a:rPr lang="en-IN" dirty="0" smtClean="0"/>
              <a:t>’, ‘list’ and ‘append’, few additional operations have been defined on Lists.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(set-car!  x y) : </a:t>
            </a:r>
            <a:r>
              <a:rPr lang="en-US" sz="2800" dirty="0" smtClean="0">
                <a:latin typeface="Times New Roman"/>
              </a:rPr>
              <a:t>It modifies the pair by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</a:rPr>
              <a:t>replacing the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</a:rPr>
              <a:t>car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</a:rPr>
              <a:t>pointer of x</a:t>
            </a:r>
            <a:r>
              <a:rPr lang="en-US" sz="2800" dirty="0" smtClean="0">
                <a:latin typeface="Times New Roman"/>
              </a:rPr>
              <a:t> by a </a:t>
            </a:r>
            <a:r>
              <a:rPr lang="en-US" sz="2800" dirty="0" smtClean="0">
                <a:solidFill>
                  <a:srgbClr val="00B0F0"/>
                </a:solidFill>
                <a:latin typeface="Times New Roman"/>
              </a:rPr>
              <a:t>pointer to the second argument (y) </a:t>
            </a:r>
            <a:r>
              <a:rPr lang="en-US" sz="2800" dirty="0" smtClean="0">
                <a:latin typeface="Times New Roman"/>
              </a:rPr>
              <a:t>of </a:t>
            </a:r>
            <a:r>
              <a:rPr lang="en-US" sz="2800" dirty="0" smtClean="0">
                <a:latin typeface="Courier New"/>
              </a:rPr>
              <a:t>set-car!</a:t>
            </a:r>
          </a:p>
          <a:p>
            <a:endParaRPr lang="en-IN" sz="2800" dirty="0" smtClean="0">
              <a:latin typeface="Courier New"/>
            </a:endParaRPr>
          </a:p>
          <a:p>
            <a:r>
              <a:rPr lang="en-IN" sz="2800" dirty="0" smtClean="0">
                <a:latin typeface="Courier New"/>
              </a:rPr>
              <a:t> works with #</a:t>
            </a:r>
            <a:r>
              <a:rPr lang="en-IN" sz="2800" dirty="0" err="1" smtClean="0">
                <a:latin typeface="Courier New"/>
              </a:rPr>
              <a:t>lang</a:t>
            </a:r>
            <a:r>
              <a:rPr lang="en-IN" sz="2800" dirty="0" smtClean="0">
                <a:latin typeface="Courier New"/>
              </a:rPr>
              <a:t> </a:t>
            </a:r>
            <a:r>
              <a:rPr lang="en-IN" sz="2800" dirty="0" err="1" smtClean="0">
                <a:latin typeface="Courier New"/>
              </a:rPr>
              <a:t>sicp</a:t>
            </a:r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Mutable Lists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/>
          <a:lstStyle/>
          <a:p>
            <a:r>
              <a:rPr lang="en-IN" dirty="0" smtClean="0">
                <a:solidFill>
                  <a:srgbClr val="FF33CC"/>
                </a:solidFill>
              </a:rPr>
              <a:t>(set-car!  x y) : </a:t>
            </a:r>
            <a:r>
              <a:rPr lang="en-US" sz="2800" dirty="0" smtClean="0">
                <a:latin typeface="Times New Roman"/>
              </a:rPr>
              <a:t>It modifies the pair by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</a:rPr>
              <a:t>replacing the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</a:rPr>
              <a:t>car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</a:rPr>
              <a:t>pointer of x</a:t>
            </a:r>
            <a:r>
              <a:rPr lang="en-US" sz="2800" dirty="0" smtClean="0">
                <a:latin typeface="Times New Roman"/>
              </a:rPr>
              <a:t> by a </a:t>
            </a:r>
            <a:r>
              <a:rPr lang="en-US" sz="2800" dirty="0" smtClean="0">
                <a:solidFill>
                  <a:srgbClr val="00B0F0"/>
                </a:solidFill>
                <a:latin typeface="Times New Roman"/>
              </a:rPr>
              <a:t>pointer to the second argument (y) </a:t>
            </a:r>
            <a:r>
              <a:rPr lang="en-US" sz="2800" dirty="0" smtClean="0">
                <a:latin typeface="Times New Roman"/>
              </a:rPr>
              <a:t>of </a:t>
            </a:r>
            <a:r>
              <a:rPr lang="en-US" sz="2800" dirty="0" smtClean="0">
                <a:latin typeface="Courier New"/>
              </a:rPr>
              <a:t>set-car!</a:t>
            </a:r>
          </a:p>
          <a:p>
            <a:endParaRPr lang="en-IN" dirty="0" smtClean="0"/>
          </a:p>
        </p:txBody>
      </p:sp>
      <p:pic>
        <p:nvPicPr>
          <p:cNvPr id="1027" name="Picture 3" descr="C:\Users\Rimjhim\Desktop\SICP\lectures\lecture-15\imag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4775" y="2214554"/>
            <a:ext cx="6394450" cy="4557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Mutable Lists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/>
          <a:lstStyle/>
          <a:p>
            <a:r>
              <a:rPr lang="en-IN" dirty="0" smtClean="0">
                <a:solidFill>
                  <a:srgbClr val="FF33CC"/>
                </a:solidFill>
              </a:rPr>
              <a:t>(set-car!  x y) : </a:t>
            </a:r>
            <a:r>
              <a:rPr lang="en-US" sz="2800" dirty="0" smtClean="0">
                <a:latin typeface="Times New Roman"/>
              </a:rPr>
              <a:t>It modifies the pair by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</a:rPr>
              <a:t>replacing the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</a:rPr>
              <a:t>car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</a:rPr>
              <a:t>pointer of x</a:t>
            </a:r>
            <a:r>
              <a:rPr lang="en-US" sz="2800" dirty="0" smtClean="0">
                <a:latin typeface="Times New Roman"/>
              </a:rPr>
              <a:t> by a </a:t>
            </a:r>
            <a:r>
              <a:rPr lang="en-US" sz="2800" dirty="0" smtClean="0">
                <a:solidFill>
                  <a:srgbClr val="00B0F0"/>
                </a:solidFill>
                <a:latin typeface="Times New Roman"/>
              </a:rPr>
              <a:t>pointer to the second argument (y) </a:t>
            </a:r>
            <a:r>
              <a:rPr lang="en-US" sz="2800" dirty="0" smtClean="0">
                <a:latin typeface="Times New Roman"/>
              </a:rPr>
              <a:t>of </a:t>
            </a:r>
            <a:r>
              <a:rPr lang="en-US" sz="2800" dirty="0" smtClean="0">
                <a:latin typeface="Courier New"/>
              </a:rPr>
              <a:t>set-car!</a:t>
            </a:r>
          </a:p>
          <a:p>
            <a:endParaRPr lang="en-IN" dirty="0" smtClean="0"/>
          </a:p>
        </p:txBody>
      </p:sp>
      <p:pic>
        <p:nvPicPr>
          <p:cNvPr id="2050" name="Picture 2" descr="C:\Users\Rimjhim\Desktop\SICP\lectures\lecture-15\imag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179637"/>
            <a:ext cx="6286500" cy="4678363"/>
          </a:xfrm>
          <a:prstGeom prst="rect">
            <a:avLst/>
          </a:prstGeom>
          <a:noFill/>
        </p:spPr>
      </p:pic>
      <p:sp>
        <p:nvSpPr>
          <p:cNvPr id="6" name="Cloud Callout 5"/>
          <p:cNvSpPr/>
          <p:nvPr/>
        </p:nvSpPr>
        <p:spPr>
          <a:xfrm>
            <a:off x="0" y="3071810"/>
            <a:ext cx="1928794" cy="1571636"/>
          </a:xfrm>
          <a:prstGeom prst="cloudCallout">
            <a:avLst>
              <a:gd name="adj1" fmla="val 78449"/>
              <a:gd name="adj2" fmla="val 825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Changed pointer </a:t>
            </a:r>
            <a:r>
              <a:rPr lang="en-IN" dirty="0" err="1" smtClean="0"/>
              <a:t>od</a:t>
            </a:r>
            <a:r>
              <a:rPr lang="en-IN" dirty="0" smtClean="0"/>
              <a:t> car part of ‘x’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Mutable Lists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/>
          <a:lstStyle/>
          <a:p>
            <a:r>
              <a:rPr lang="en-IN" dirty="0" smtClean="0">
                <a:solidFill>
                  <a:srgbClr val="FF33CC"/>
                </a:solidFill>
              </a:rPr>
              <a:t>(set-car!  x y) : </a:t>
            </a:r>
            <a:r>
              <a:rPr lang="en-US" sz="2800" dirty="0" smtClean="0">
                <a:latin typeface="Times New Roman"/>
              </a:rPr>
              <a:t>It modifies the pair by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</a:rPr>
              <a:t>replacing the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</a:rPr>
              <a:t>car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</a:rPr>
              <a:t>pointer of x</a:t>
            </a:r>
            <a:r>
              <a:rPr lang="en-US" sz="2800" dirty="0" smtClean="0">
                <a:latin typeface="Times New Roman"/>
              </a:rPr>
              <a:t> by a </a:t>
            </a:r>
            <a:r>
              <a:rPr lang="en-US" sz="2800" dirty="0" smtClean="0">
                <a:solidFill>
                  <a:srgbClr val="00B0F0"/>
                </a:solidFill>
                <a:latin typeface="Times New Roman"/>
              </a:rPr>
              <a:t>pointer to the second argument (y) </a:t>
            </a:r>
            <a:r>
              <a:rPr lang="en-US" sz="2800" dirty="0" smtClean="0">
                <a:latin typeface="Times New Roman"/>
              </a:rPr>
              <a:t>of </a:t>
            </a:r>
            <a:r>
              <a:rPr lang="en-US" sz="2800" dirty="0" smtClean="0">
                <a:latin typeface="Courier New"/>
              </a:rPr>
              <a:t>set-car!</a:t>
            </a:r>
          </a:p>
          <a:p>
            <a:endParaRPr lang="en-IN" sz="2800" dirty="0" smtClean="0">
              <a:latin typeface="Courier New"/>
            </a:endParaRPr>
          </a:p>
          <a:p>
            <a:r>
              <a:rPr lang="en-IN" sz="2800" b="1" dirty="0" smtClean="0">
                <a:solidFill>
                  <a:srgbClr val="FF33CC"/>
                </a:solidFill>
              </a:rPr>
              <a:t>(set-</a:t>
            </a:r>
            <a:r>
              <a:rPr lang="en-IN" sz="2800" b="1" dirty="0" err="1" smtClean="0">
                <a:solidFill>
                  <a:srgbClr val="FF33CC"/>
                </a:solidFill>
              </a:rPr>
              <a:t>cdr</a:t>
            </a:r>
            <a:r>
              <a:rPr lang="en-IN" sz="2800" b="1" dirty="0" smtClean="0">
                <a:solidFill>
                  <a:srgbClr val="FF33CC"/>
                </a:solidFill>
              </a:rPr>
              <a:t>!  x y) </a:t>
            </a:r>
            <a:r>
              <a:rPr lang="en-IN" sz="2800" dirty="0" smtClean="0">
                <a:solidFill>
                  <a:srgbClr val="FF33CC"/>
                </a:solidFill>
              </a:rPr>
              <a:t>: </a:t>
            </a:r>
            <a:r>
              <a:rPr lang="en-US" sz="2800" dirty="0" smtClean="0">
                <a:latin typeface="Times New Roman"/>
              </a:rPr>
              <a:t>It modifies the pair by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</a:rPr>
              <a:t>replacing the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</a:rPr>
              <a:t>cdr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</a:rPr>
              <a:t>pointer of x</a:t>
            </a:r>
            <a:r>
              <a:rPr lang="en-US" sz="2800" dirty="0" smtClean="0">
                <a:latin typeface="Times New Roman"/>
              </a:rPr>
              <a:t> by a </a:t>
            </a:r>
            <a:r>
              <a:rPr lang="en-US" sz="2800" dirty="0" smtClean="0">
                <a:solidFill>
                  <a:srgbClr val="00B0F0"/>
                </a:solidFill>
                <a:latin typeface="Times New Roman"/>
              </a:rPr>
              <a:t>pointer to the second argument (y) </a:t>
            </a:r>
            <a:r>
              <a:rPr lang="en-US" sz="2800" dirty="0" smtClean="0">
                <a:latin typeface="Times New Roman"/>
              </a:rPr>
              <a:t>of </a:t>
            </a:r>
            <a:r>
              <a:rPr lang="en-US" sz="2800" dirty="0" smtClean="0">
                <a:latin typeface="Courier New"/>
              </a:rPr>
              <a:t>set-</a:t>
            </a:r>
            <a:r>
              <a:rPr lang="en-US" sz="2800" dirty="0" err="1" smtClean="0">
                <a:latin typeface="Courier New"/>
              </a:rPr>
              <a:t>cdr</a:t>
            </a:r>
            <a:r>
              <a:rPr lang="en-US" sz="2800" dirty="0" smtClean="0">
                <a:latin typeface="Courier New"/>
              </a:rPr>
              <a:t>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Mutable Lists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>
                <a:solidFill>
                  <a:srgbClr val="FF33CC"/>
                </a:solidFill>
              </a:rPr>
              <a:t>(set-</a:t>
            </a:r>
            <a:r>
              <a:rPr lang="en-IN" sz="2800" b="1" dirty="0" err="1" smtClean="0">
                <a:solidFill>
                  <a:srgbClr val="FF33CC"/>
                </a:solidFill>
              </a:rPr>
              <a:t>cdr</a:t>
            </a:r>
            <a:r>
              <a:rPr lang="en-IN" sz="2800" b="1" dirty="0" smtClean="0">
                <a:solidFill>
                  <a:srgbClr val="FF33CC"/>
                </a:solidFill>
              </a:rPr>
              <a:t>!  x y) </a:t>
            </a:r>
            <a:r>
              <a:rPr lang="en-IN" sz="2800" dirty="0" smtClean="0">
                <a:solidFill>
                  <a:srgbClr val="FF33CC"/>
                </a:solidFill>
              </a:rPr>
              <a:t>: </a:t>
            </a:r>
            <a:r>
              <a:rPr lang="en-US" sz="2800" dirty="0" smtClean="0">
                <a:latin typeface="Times New Roman"/>
              </a:rPr>
              <a:t>It modifies the pair by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</a:rPr>
              <a:t>replacing the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</a:rPr>
              <a:t>cdr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</a:rPr>
              <a:t>pointer of x</a:t>
            </a:r>
            <a:r>
              <a:rPr lang="en-US" sz="2800" dirty="0" smtClean="0">
                <a:latin typeface="Times New Roman"/>
              </a:rPr>
              <a:t> by a </a:t>
            </a:r>
            <a:r>
              <a:rPr lang="en-US" sz="2800" dirty="0" smtClean="0">
                <a:solidFill>
                  <a:srgbClr val="00B0F0"/>
                </a:solidFill>
                <a:latin typeface="Times New Roman"/>
              </a:rPr>
              <a:t>pointer to the second argument (y) </a:t>
            </a:r>
            <a:r>
              <a:rPr lang="en-US" sz="2800" dirty="0" smtClean="0">
                <a:latin typeface="Times New Roman"/>
              </a:rPr>
              <a:t>of </a:t>
            </a:r>
            <a:r>
              <a:rPr lang="en-US" sz="2800" dirty="0" smtClean="0">
                <a:latin typeface="Courier New"/>
              </a:rPr>
              <a:t>set-</a:t>
            </a:r>
            <a:r>
              <a:rPr lang="en-US" sz="2800" dirty="0" err="1" smtClean="0">
                <a:latin typeface="Courier New"/>
              </a:rPr>
              <a:t>cdr</a:t>
            </a:r>
            <a:r>
              <a:rPr lang="en-US" sz="2800" dirty="0" smtClean="0">
                <a:latin typeface="Courier New"/>
              </a:rPr>
              <a:t>!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Courier New"/>
            </a:endParaRPr>
          </a:p>
        </p:txBody>
      </p:sp>
      <p:pic>
        <p:nvPicPr>
          <p:cNvPr id="3074" name="Picture 2" descr="C:\Users\Rimjhim\Desktop\SICP\lectures\lecture-15\imag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5729" y="1857364"/>
            <a:ext cx="6218237" cy="4716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65403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Append lists using </a:t>
            </a:r>
            <a:r>
              <a:rPr lang="en-IN" sz="4000" dirty="0" err="1" smtClean="0">
                <a:solidFill>
                  <a:srgbClr val="00B0F0"/>
                </a:solidFill>
              </a:rPr>
              <a:t>mutators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/>
          <a:lstStyle/>
          <a:p>
            <a:r>
              <a:rPr lang="en-IN" sz="2800" dirty="0" smtClean="0">
                <a:latin typeface="Courier New"/>
              </a:rPr>
              <a:t>Original append procedure</a:t>
            </a:r>
          </a:p>
          <a:p>
            <a:r>
              <a:rPr lang="en-IN" sz="2800" dirty="0" smtClean="0">
                <a:latin typeface="Courier New"/>
              </a:rPr>
              <a:t>append procedure</a:t>
            </a:r>
          </a:p>
          <a:p>
            <a:r>
              <a:rPr lang="en-IN" sz="2800" dirty="0" smtClean="0">
                <a:latin typeface="Courier New"/>
              </a:rPr>
              <a:t>List x={1,2,3} List y={4 5 6}</a:t>
            </a:r>
          </a:p>
          <a:p>
            <a:endParaRPr lang="en-IN" sz="2800" dirty="0" smtClean="0">
              <a:latin typeface="Courier New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FF33CC"/>
                </a:solidFill>
                <a:latin typeface="Courier New"/>
              </a:rPr>
              <a:t>(define (append x y)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33CC"/>
                </a:solidFill>
                <a:latin typeface="Courier New"/>
              </a:rPr>
              <a:t>(if (null? x)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33CC"/>
                </a:solidFill>
                <a:latin typeface="Courier New"/>
              </a:rPr>
              <a:t>	y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33CC"/>
                </a:solidFill>
                <a:latin typeface="Courier New"/>
              </a:rPr>
              <a:t>(cons (car x) (append (</a:t>
            </a:r>
            <a:r>
              <a:rPr lang="en-US" sz="2800" b="1" dirty="0" err="1" smtClean="0">
                <a:solidFill>
                  <a:srgbClr val="FF33CC"/>
                </a:solidFill>
                <a:latin typeface="Courier New"/>
              </a:rPr>
              <a:t>cdr</a:t>
            </a:r>
            <a:r>
              <a:rPr lang="en-US" sz="2800" b="1" dirty="0" smtClean="0">
                <a:solidFill>
                  <a:srgbClr val="FF33CC"/>
                </a:solidFill>
                <a:latin typeface="Courier New"/>
              </a:rPr>
              <a:t> x) y))))</a:t>
            </a:r>
          </a:p>
          <a:p>
            <a:pPr>
              <a:buNone/>
            </a:pPr>
            <a:endParaRPr lang="en-IN" sz="2800" dirty="0" smtClean="0">
              <a:solidFill>
                <a:srgbClr val="FF33CC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C30C844A599A4295DB894A3957BE8D" ma:contentTypeVersion="6" ma:contentTypeDescription="Create a new document." ma:contentTypeScope="" ma:versionID="ee6f65f58f0adea92747a18fc3e17e1f">
  <xsd:schema xmlns:xsd="http://www.w3.org/2001/XMLSchema" xmlns:xs="http://www.w3.org/2001/XMLSchema" xmlns:p="http://schemas.microsoft.com/office/2006/metadata/properties" xmlns:ns2="5bf71df3-6026-4b65-acbb-3cff96847c82" targetNamespace="http://schemas.microsoft.com/office/2006/metadata/properties" ma:root="true" ma:fieldsID="e884a89479cd404b3ee57669f2d2447c" ns2:_="">
    <xsd:import namespace="5bf71df3-6026-4b65-acbb-3cff96847c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71df3-6026-4b65-acbb-3cff96847c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F318F7-181E-4A73-BDD2-20EEC82C8904}"/>
</file>

<file path=customXml/itemProps2.xml><?xml version="1.0" encoding="utf-8"?>
<ds:datastoreItem xmlns:ds="http://schemas.openxmlformats.org/officeDocument/2006/customXml" ds:itemID="{A840A38E-0D13-4685-AED9-12AE7EC37BE9}"/>
</file>

<file path=customXml/itemProps3.xml><?xml version="1.0" encoding="utf-8"?>
<ds:datastoreItem xmlns:ds="http://schemas.openxmlformats.org/officeDocument/2006/customXml" ds:itemID="{CB36FE5D-9823-4B22-885A-0B6F30141BCA}"/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2371</TotalTime>
  <Words>765</Words>
  <Application>Microsoft Office PowerPoint</Application>
  <PresentationFormat>On-screen Show (4:3)</PresentationFormat>
  <Paragraphs>140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Technic</vt:lpstr>
      <vt:lpstr>Mutable Data </vt:lpstr>
      <vt:lpstr>Local states for compound objects</vt:lpstr>
      <vt:lpstr>Mutators</vt:lpstr>
      <vt:lpstr>Mutable Lists</vt:lpstr>
      <vt:lpstr>Mutable Lists</vt:lpstr>
      <vt:lpstr>Mutable Lists</vt:lpstr>
      <vt:lpstr>Mutable Lists</vt:lpstr>
      <vt:lpstr>Mutable Lists</vt:lpstr>
      <vt:lpstr>Append lists using mutators</vt:lpstr>
      <vt:lpstr>Append lists using mutators</vt:lpstr>
      <vt:lpstr>Append lists using mutators</vt:lpstr>
      <vt:lpstr>Append lists using mutators</vt:lpstr>
      <vt:lpstr>Append lists using mutators</vt:lpstr>
      <vt:lpstr>Append lists using mutators</vt:lpstr>
      <vt:lpstr>Make-cycle using mutators</vt:lpstr>
      <vt:lpstr>Make-cycle using mutators</vt:lpstr>
      <vt:lpstr>Sharing</vt:lpstr>
      <vt:lpstr>Sharing</vt:lpstr>
      <vt:lpstr>Sharing and Identity</vt:lpstr>
      <vt:lpstr>Sharing and identity</vt:lpstr>
      <vt:lpstr>Sharing and identity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Rimjhim</dc:creator>
  <cp:lastModifiedBy>Rimjhim</cp:lastModifiedBy>
  <cp:revision>6</cp:revision>
  <dcterms:created xsi:type="dcterms:W3CDTF">2020-10-18T16:35:19Z</dcterms:created>
  <dcterms:modified xsi:type="dcterms:W3CDTF">2020-10-21T07:22:22Z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0x0101009DC30C844A599A4295DB894A3957BE8D</vt:lpwstr>
  </property>
</Properties>
</file>