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61" r:id="rId4"/>
    <p:sldId id="262" r:id="rId5"/>
    <p:sldId id="294" r:id="rId6"/>
    <p:sldId id="297" r:id="rId7"/>
    <p:sldId id="298" r:id="rId8"/>
    <p:sldId id="263" r:id="rId9"/>
    <p:sldId id="275" r:id="rId10"/>
    <p:sldId id="272" r:id="rId11"/>
    <p:sldId id="278" r:id="rId12"/>
    <p:sldId id="273" r:id="rId13"/>
    <p:sldId id="274" r:id="rId14"/>
    <p:sldId id="277" r:id="rId15"/>
    <p:sldId id="300" r:id="rId16"/>
    <p:sldId id="301" r:id="rId17"/>
    <p:sldId id="276" r:id="rId18"/>
    <p:sldId id="299" r:id="rId19"/>
    <p:sldId id="302" r:id="rId20"/>
    <p:sldId id="293" r:id="rId21"/>
    <p:sldId id="303" r:id="rId22"/>
    <p:sldId id="304" r:id="rId23"/>
    <p:sldId id="281" r:id="rId24"/>
    <p:sldId id="305" r:id="rId25"/>
    <p:sldId id="307" r:id="rId26"/>
    <p:sldId id="286" r:id="rId27"/>
    <p:sldId id="308" r:id="rId28"/>
    <p:sldId id="310" r:id="rId29"/>
    <p:sldId id="313" r:id="rId30"/>
    <p:sldId id="315" r:id="rId31"/>
    <p:sldId id="309" r:id="rId32"/>
    <p:sldId id="312" r:id="rId33"/>
    <p:sldId id="311" r:id="rId34"/>
    <p:sldId id="282" r:id="rId35"/>
    <p:sldId id="283" r:id="rId36"/>
    <p:sldId id="284" r:id="rId37"/>
    <p:sldId id="285" r:id="rId38"/>
    <p:sldId id="264" r:id="rId39"/>
    <p:sldId id="290" r:id="rId40"/>
    <p:sldId id="265" r:id="rId41"/>
    <p:sldId id="266" r:id="rId42"/>
    <p:sldId id="295" r:id="rId43"/>
    <p:sldId id="296" r:id="rId44"/>
    <p:sldId id="291" r:id="rId45"/>
    <p:sldId id="292" r:id="rId46"/>
    <p:sldId id="314" r:id="rId47"/>
    <p:sldId id="267" r:id="rId48"/>
    <p:sldId id="268" r:id="rId49"/>
    <p:sldId id="270" r:id="rId50"/>
    <p:sldId id="27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5878A7-3CB7-47D5-BB13-EAA9A582D7E4}" type="datetimeFigureOut">
              <a:rPr lang="en-US" smtClean="0"/>
              <a:pPr/>
              <a:t>11/12/2021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56532-F3C7-4295-9C80-035A044CF0C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E156532-F3C7-4295-9C80-035A044CF0C9}" type="slidenum">
              <a:rPr lang="en-IN" smtClean="0"/>
              <a:pPr/>
              <a:t>10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E156532-F3C7-4295-9C80-035A044CF0C9}" type="slidenum">
              <a:rPr lang="en-IN" smtClean="0"/>
              <a:pPr/>
              <a:t>17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E156532-F3C7-4295-9C80-035A044CF0C9}" type="slidenum">
              <a:rPr lang="en-IN" smtClean="0"/>
              <a:pPr/>
              <a:t>27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E156532-F3C7-4295-9C80-035A044CF0C9}" type="slidenum">
              <a:rPr lang="en-IN" smtClean="0"/>
              <a:pPr/>
              <a:t>50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98614-F567-4EAE-ABF0-26C9BED1FE36}" type="datetimeFigureOut">
              <a:rPr lang="en-US" smtClean="0"/>
              <a:pPr/>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4C526-1316-47EB-BF91-5C8713D4371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98614-F567-4EAE-ABF0-26C9BED1FE36}" type="datetimeFigureOut">
              <a:rPr lang="en-US" smtClean="0"/>
              <a:pPr/>
              <a:t>11/12/2021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4C526-1316-47EB-BF91-5C8713D4371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What is </a:t>
            </a:r>
            <a:r>
              <a:rPr lang="en-US" dirty="0" err="1"/>
              <a:t>IoT</a:t>
            </a:r>
            <a:r>
              <a:rPr lang="en-US" dirty="0"/>
              <a:t>?</a:t>
            </a:r>
            <a:br>
              <a:rPr lang="en-US" dirty="0"/>
            </a:br>
            <a:r>
              <a:rPr lang="en-US" dirty="0"/>
              <a:t>Recap</a:t>
            </a:r>
            <a:endParaRPr lang="en-IN" dirty="0"/>
          </a:p>
        </p:txBody>
      </p:sp>
      <p:pic>
        <p:nvPicPr>
          <p:cNvPr id="1028" name="Picture 4"/>
          <p:cNvPicPr>
            <a:picLocks noGrp="1" noChangeAspect="1" noChangeArrowheads="1"/>
          </p:cNvPicPr>
          <p:nvPr>
            <p:ph idx="1"/>
          </p:nvPr>
        </p:nvPicPr>
        <p:blipFill>
          <a:blip r:embed="rId2"/>
          <a:srcRect/>
          <a:stretch>
            <a:fillRect/>
          </a:stretch>
        </p:blipFill>
        <p:spPr bwMode="auto">
          <a:xfrm>
            <a:off x="286607" y="1928802"/>
            <a:ext cx="8387920" cy="45005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Analytics and the Knowledge and Value Hierarchies</a:t>
            </a:r>
          </a:p>
        </p:txBody>
      </p:sp>
      <p:pic>
        <p:nvPicPr>
          <p:cNvPr id="1027" name="Picture 3"/>
          <p:cNvPicPr>
            <a:picLocks noChangeAspect="1" noChangeArrowheads="1"/>
          </p:cNvPicPr>
          <p:nvPr/>
        </p:nvPicPr>
        <p:blipFill>
          <a:blip r:embed="rId3"/>
          <a:srcRect/>
          <a:stretch>
            <a:fillRect/>
          </a:stretch>
        </p:blipFill>
        <p:spPr bwMode="auto">
          <a:xfrm>
            <a:off x="0" y="1928802"/>
            <a:ext cx="4786314" cy="4143404"/>
          </a:xfrm>
          <a:prstGeom prst="rect">
            <a:avLst/>
          </a:prstGeom>
          <a:noFill/>
          <a:ln w="9525">
            <a:noFill/>
            <a:miter lim="800000"/>
            <a:headEnd/>
            <a:tailEnd/>
          </a:ln>
          <a:effectLst/>
        </p:spPr>
      </p:pic>
      <p:sp>
        <p:nvSpPr>
          <p:cNvPr id="6" name="Rectangle 5"/>
          <p:cNvSpPr/>
          <p:nvPr/>
        </p:nvSpPr>
        <p:spPr>
          <a:xfrm>
            <a:off x="4643438" y="1857364"/>
            <a:ext cx="4500562" cy="5262979"/>
          </a:xfrm>
          <a:prstGeom prst="rect">
            <a:avLst/>
          </a:prstGeom>
        </p:spPr>
        <p:txBody>
          <a:bodyPr wrap="square">
            <a:spAutoFit/>
          </a:bodyPr>
          <a:lstStyle/>
          <a:p>
            <a:pPr>
              <a:buFont typeface="Arial" pitchFamily="34" charset="0"/>
              <a:buChar char="•"/>
            </a:pPr>
            <a:r>
              <a:rPr lang="en-IN" sz="2400" dirty="0"/>
              <a:t>  This is a common framework used in the Knowledge Management domain</a:t>
            </a:r>
          </a:p>
          <a:p>
            <a:pPr>
              <a:buFont typeface="Arial" pitchFamily="34" charset="0"/>
              <a:buChar char="•"/>
            </a:pPr>
            <a:r>
              <a:rPr lang="en-IN" sz="2400" dirty="0"/>
              <a:t>This categorisation of analytic capabilities</a:t>
            </a:r>
          </a:p>
          <a:p>
            <a:pPr lvl="1">
              <a:buFont typeface="Arial" pitchFamily="34" charset="0"/>
              <a:buChar char="•"/>
            </a:pPr>
            <a:r>
              <a:rPr lang="en-IN" sz="2400" dirty="0"/>
              <a:t>enables  to establish what the aim of analysis is </a:t>
            </a:r>
          </a:p>
          <a:p>
            <a:pPr lvl="1">
              <a:buFont typeface="Arial" pitchFamily="34" charset="0"/>
              <a:buChar char="•"/>
            </a:pPr>
            <a:r>
              <a:rPr lang="en-IN" sz="2400" dirty="0"/>
              <a:t> allows to relate to the vision of </a:t>
            </a:r>
            <a:r>
              <a:rPr lang="en-IN" sz="2400" dirty="0" err="1"/>
              <a:t>IoT</a:t>
            </a:r>
            <a:r>
              <a:rPr lang="en-IN" sz="2400" dirty="0"/>
              <a:t> deployment as often expressed in research roadmaps. </a:t>
            </a:r>
          </a:p>
          <a:p>
            <a:pPr>
              <a:buFont typeface="Arial" pitchFamily="34" charset="0"/>
              <a:buChar char="•"/>
            </a:pPr>
            <a:r>
              <a:rPr lang="en-IN" sz="2400" dirty="0"/>
              <a:t>The value of each capability, is also highlighted in the figure.</a:t>
            </a:r>
          </a:p>
          <a:p>
            <a:pPr>
              <a:buFont typeface="Arial" pitchFamily="34" charset="0"/>
              <a:buChar char="•"/>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in Customer Relationship Management (CRM)</a:t>
            </a:r>
            <a:endParaRPr lang="en-IN" dirty="0"/>
          </a:p>
        </p:txBody>
      </p:sp>
      <p:pic>
        <p:nvPicPr>
          <p:cNvPr id="4098" name="Picture 2"/>
          <p:cNvPicPr>
            <a:picLocks noChangeAspect="1" noChangeArrowheads="1"/>
          </p:cNvPicPr>
          <p:nvPr/>
        </p:nvPicPr>
        <p:blipFill>
          <a:blip r:embed="rId2"/>
          <a:srcRect/>
          <a:stretch>
            <a:fillRect/>
          </a:stretch>
        </p:blipFill>
        <p:spPr bwMode="auto">
          <a:xfrm>
            <a:off x="214282" y="1428736"/>
            <a:ext cx="8929718" cy="47149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Analytics and the Knowledge and Value Hierarchies</a:t>
            </a:r>
          </a:p>
        </p:txBody>
      </p:sp>
      <p:sp>
        <p:nvSpPr>
          <p:cNvPr id="3" name="Content Placeholder 2"/>
          <p:cNvSpPr>
            <a:spLocks noGrp="1"/>
          </p:cNvSpPr>
          <p:nvPr>
            <p:ph idx="1"/>
          </p:nvPr>
        </p:nvSpPr>
        <p:spPr/>
        <p:txBody>
          <a:bodyPr>
            <a:normAutofit fontScale="70000" lnSpcReduction="20000"/>
          </a:bodyPr>
          <a:lstStyle/>
          <a:p>
            <a:r>
              <a:rPr lang="en-IN" dirty="0"/>
              <a:t>The knowledge hierarchy starts with data at the base, examples of which are facts, figures and observations (e.g. the raw data produced by </a:t>
            </a:r>
            <a:r>
              <a:rPr lang="en-IN" dirty="0" err="1"/>
              <a:t>IoT</a:t>
            </a:r>
            <a:r>
              <a:rPr lang="en-IN" dirty="0"/>
              <a:t> ’things’). </a:t>
            </a:r>
          </a:p>
          <a:p>
            <a:r>
              <a:rPr lang="en-IN" dirty="0"/>
              <a:t>Information is interpreted data with context, for example, temperature as represented by descriptive analytics: an average over a month or a categorical description of the day being sunny and warm. </a:t>
            </a:r>
          </a:p>
          <a:p>
            <a:r>
              <a:rPr lang="en-IN" dirty="0"/>
              <a:t>Knowledge is information within a context with added understanding and meaning, perhaps possible reasons for the high average temperature this month. </a:t>
            </a:r>
          </a:p>
          <a:p>
            <a:r>
              <a:rPr lang="en-IN" dirty="0"/>
              <a:t>Finally, wisdom is knowledge with insight, for example, discovering a particular trend in temperature and projecting it across future months while providing cost saving energy management solutions for heating a smart home based on these predictions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Analytics and the Knowledge and Value Hierarchies</a:t>
            </a:r>
          </a:p>
        </p:txBody>
      </p:sp>
      <p:sp>
        <p:nvSpPr>
          <p:cNvPr id="3" name="Content Placeholder 2"/>
          <p:cNvSpPr>
            <a:spLocks noGrp="1"/>
          </p:cNvSpPr>
          <p:nvPr>
            <p:ph idx="1"/>
          </p:nvPr>
        </p:nvSpPr>
        <p:spPr/>
        <p:txBody>
          <a:bodyPr>
            <a:normAutofit fontScale="77500" lnSpcReduction="20000"/>
          </a:bodyPr>
          <a:lstStyle/>
          <a:p>
            <a:r>
              <a:rPr lang="en-IN" dirty="0"/>
              <a:t>A review of organisations adopting analytics categorised them as </a:t>
            </a:r>
          </a:p>
          <a:p>
            <a:pPr lvl="1"/>
            <a:r>
              <a:rPr lang="en-IN" dirty="0" err="1"/>
              <a:t>Aspirational</a:t>
            </a:r>
            <a:endParaRPr lang="en-IN" dirty="0"/>
          </a:p>
          <a:p>
            <a:pPr lvl="1"/>
            <a:r>
              <a:rPr lang="en-IN" dirty="0"/>
              <a:t>Experienced and </a:t>
            </a:r>
          </a:p>
          <a:p>
            <a:pPr lvl="1"/>
            <a:r>
              <a:rPr lang="en-IN" dirty="0"/>
              <a:t>Transformed</a:t>
            </a:r>
          </a:p>
          <a:p>
            <a:r>
              <a:rPr lang="en-IN" dirty="0" err="1"/>
              <a:t>Aspirational</a:t>
            </a:r>
            <a:r>
              <a:rPr lang="en-IN" dirty="0"/>
              <a:t> organisations were seen to use analytics in hindsight as a justification for actions, utilising the data, information and knowledge tiers in the process. </a:t>
            </a:r>
          </a:p>
          <a:p>
            <a:r>
              <a:rPr lang="en-IN" dirty="0"/>
              <a:t>Experienced organisations utilised insights to guide decisions </a:t>
            </a:r>
          </a:p>
          <a:p>
            <a:r>
              <a:rPr lang="en-IN" dirty="0"/>
              <a:t>Transformed organisations were characterised by their ability to use analytics to prescribe their actions, effectively applying foresight in their decision making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and capabilities</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500034" y="2000240"/>
            <a:ext cx="7572428" cy="457203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 Analytics?</a:t>
            </a:r>
            <a:endParaRPr lang="en-IN" dirty="0"/>
          </a:p>
        </p:txBody>
      </p:sp>
      <p:sp>
        <p:nvSpPr>
          <p:cNvPr id="3" name="Content Placeholder 2"/>
          <p:cNvSpPr>
            <a:spLocks noGrp="1"/>
          </p:cNvSpPr>
          <p:nvPr>
            <p:ph idx="1"/>
          </p:nvPr>
        </p:nvSpPr>
        <p:spPr/>
        <p:txBody>
          <a:bodyPr>
            <a:normAutofit fontScale="92500"/>
          </a:bodyPr>
          <a:lstStyle/>
          <a:p>
            <a:r>
              <a:rPr lang="en-IN" dirty="0"/>
              <a:t>Internet of Things analytics (</a:t>
            </a:r>
            <a:r>
              <a:rPr lang="en-IN" dirty="0" err="1"/>
              <a:t>IoT</a:t>
            </a:r>
            <a:r>
              <a:rPr lang="en-IN" dirty="0"/>
              <a:t> analytics) refers to analyzing and </a:t>
            </a:r>
            <a:r>
              <a:rPr lang="en-IN" dirty="0">
                <a:solidFill>
                  <a:srgbClr val="FF0000"/>
                </a:solidFill>
              </a:rPr>
              <a:t>examining the large volume</a:t>
            </a:r>
            <a:r>
              <a:rPr lang="en-IN" dirty="0"/>
              <a:t> of data obtained by the Internet of Things. </a:t>
            </a:r>
          </a:p>
          <a:p>
            <a:pPr lvl="1"/>
            <a:r>
              <a:rPr lang="en-US" dirty="0"/>
              <a:t>Performs both real-time and non-real time analysis</a:t>
            </a:r>
            <a:endParaRPr lang="en-IN" dirty="0"/>
          </a:p>
          <a:p>
            <a:r>
              <a:rPr lang="en-IN" dirty="0"/>
              <a:t>Sensors, network end devices and other data storing and transmitting equipment are the key components of collection of Internet of Things data, upon which analysis is performed.</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 Analytics?</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first thing to understand about analytics on </a:t>
            </a:r>
            <a:r>
              <a:rPr lang="en-IN" dirty="0" err="1"/>
              <a:t>IoT</a:t>
            </a:r>
            <a:r>
              <a:rPr lang="en-IN" dirty="0"/>
              <a:t> data is that it involves datasets generated by sensors.</a:t>
            </a:r>
          </a:p>
          <a:p>
            <a:r>
              <a:rPr lang="en-IN" dirty="0"/>
              <a:t>The potential of sensors lies in their ability to gather data about the physical environment (generally a time-stamped data), which can then be analyzed or combined with other forms of data to detect patterns.</a:t>
            </a:r>
          </a:p>
          <a:p>
            <a:r>
              <a:rPr lang="en-US" dirty="0"/>
              <a:t>Now let us see the types of data and sources that generate </a:t>
            </a:r>
            <a:r>
              <a:rPr lang="en-US" dirty="0" err="1"/>
              <a:t>IoT</a:t>
            </a:r>
            <a:r>
              <a:rPr lang="en-US" dirty="0"/>
              <a:t> data</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 </a:t>
            </a:r>
            <a:r>
              <a:rPr lang="en-US" dirty="0" err="1"/>
              <a:t>IoT</a:t>
            </a:r>
            <a:endParaRPr lang="en-IN" dirty="0"/>
          </a:p>
        </p:txBody>
      </p:sp>
      <p:pic>
        <p:nvPicPr>
          <p:cNvPr id="2050" name="Picture 2"/>
          <p:cNvPicPr>
            <a:picLocks noGrp="1" noChangeAspect="1" noChangeArrowheads="1"/>
          </p:cNvPicPr>
          <p:nvPr>
            <p:ph idx="1"/>
          </p:nvPr>
        </p:nvPicPr>
        <p:blipFill>
          <a:blip r:embed="rId3"/>
          <a:srcRect/>
          <a:stretch>
            <a:fillRect/>
          </a:stretch>
        </p:blipFill>
        <p:spPr bwMode="auto">
          <a:xfrm>
            <a:off x="357158" y="1785926"/>
            <a:ext cx="8429684" cy="400052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cases of combining </a:t>
            </a:r>
            <a:r>
              <a:rPr lang="en-US" dirty="0" err="1"/>
              <a:t>IoT</a:t>
            </a:r>
            <a:r>
              <a:rPr lang="en-US" dirty="0"/>
              <a:t> data with other data for analytics</a:t>
            </a:r>
            <a:endParaRPr lang="en-IN" dirty="0"/>
          </a:p>
        </p:txBody>
      </p:sp>
      <p:sp>
        <p:nvSpPr>
          <p:cNvPr id="3" name="Content Placeholder 2"/>
          <p:cNvSpPr>
            <a:spLocks noGrp="1"/>
          </p:cNvSpPr>
          <p:nvPr>
            <p:ph idx="1"/>
          </p:nvPr>
        </p:nvSpPr>
        <p:spPr/>
        <p:txBody>
          <a:bodyPr>
            <a:normAutofit fontScale="92500" lnSpcReduction="10000"/>
          </a:bodyPr>
          <a:lstStyle/>
          <a:p>
            <a:r>
              <a:rPr lang="en-US" dirty="0"/>
              <a:t>Case 1: </a:t>
            </a:r>
          </a:p>
          <a:p>
            <a:pPr lvl="1"/>
            <a:r>
              <a:rPr lang="en-US" dirty="0" err="1"/>
              <a:t>IoT</a:t>
            </a:r>
            <a:r>
              <a:rPr lang="en-US" dirty="0"/>
              <a:t> Data: </a:t>
            </a:r>
            <a:r>
              <a:rPr lang="en-IN" dirty="0" err="1"/>
              <a:t>IoT</a:t>
            </a:r>
            <a:r>
              <a:rPr lang="en-IN" dirty="0"/>
              <a:t> connected coffee makers transmit information to the manufacturer about how many pots of coffee a consumer is brewing per day.</a:t>
            </a:r>
          </a:p>
          <a:p>
            <a:pPr lvl="1"/>
            <a:r>
              <a:rPr lang="en-IN" dirty="0"/>
              <a:t>Social media Data:  consumers who brew more coffee are more likely to be actively discussing the brand on social media.</a:t>
            </a:r>
          </a:p>
          <a:p>
            <a:pPr lvl="1"/>
            <a:r>
              <a:rPr lang="en-IN" dirty="0"/>
              <a:t>Analytics:</a:t>
            </a:r>
          </a:p>
          <a:p>
            <a:pPr lvl="2"/>
            <a:r>
              <a:rPr lang="en-IN" dirty="0"/>
              <a:t> </a:t>
            </a:r>
            <a:r>
              <a:rPr lang="en-IN" dirty="0" err="1"/>
              <a:t>IoT</a:t>
            </a:r>
            <a:r>
              <a:rPr lang="en-IN" dirty="0"/>
              <a:t> data about product usage yield actionable marketing insights about your customers. </a:t>
            </a:r>
          </a:p>
          <a:p>
            <a:pPr lvl="2"/>
            <a:r>
              <a:rPr lang="en-IN" dirty="0"/>
              <a:t>Further helps in launching new products by brands.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cases of combining </a:t>
            </a:r>
            <a:r>
              <a:rPr lang="en-US" dirty="0" err="1"/>
              <a:t>IoT</a:t>
            </a:r>
            <a:r>
              <a:rPr lang="en-US" dirty="0"/>
              <a:t> data with other data for analytics</a:t>
            </a:r>
            <a:endParaRPr lang="en-IN" dirty="0"/>
          </a:p>
        </p:txBody>
      </p:sp>
      <p:sp>
        <p:nvSpPr>
          <p:cNvPr id="3" name="Content Placeholder 2"/>
          <p:cNvSpPr>
            <a:spLocks noGrp="1"/>
          </p:cNvSpPr>
          <p:nvPr>
            <p:ph idx="1"/>
          </p:nvPr>
        </p:nvSpPr>
        <p:spPr/>
        <p:txBody>
          <a:bodyPr/>
          <a:lstStyle/>
          <a:p>
            <a:r>
              <a:rPr lang="en-US" dirty="0"/>
              <a:t>Case 2:</a:t>
            </a:r>
          </a:p>
          <a:p>
            <a:pPr lvl="1"/>
            <a:r>
              <a:rPr lang="en-US" dirty="0" err="1"/>
              <a:t>IoT</a:t>
            </a:r>
            <a:r>
              <a:rPr lang="en-US" dirty="0"/>
              <a:t> data: Data from biometric sensor in an environment , say related to a player or a coach in a game)</a:t>
            </a:r>
          </a:p>
          <a:p>
            <a:pPr lvl="1"/>
            <a:r>
              <a:rPr lang="en-US" dirty="0"/>
              <a:t>Camera Data: </a:t>
            </a:r>
            <a:r>
              <a:rPr lang="en-IN" dirty="0"/>
              <a:t>when free throws happen, when 3-pointers happen etc.,</a:t>
            </a:r>
          </a:p>
          <a:p>
            <a:pPr lvl="1"/>
            <a:r>
              <a:rPr lang="en-US" dirty="0"/>
              <a:t>Analytics: </a:t>
            </a:r>
            <a:r>
              <a:rPr lang="en-IN" dirty="0"/>
              <a:t> construct ‘agitation index’ for coaches, which analyzes movement to measure their level of involvement throughout the game. </a:t>
            </a:r>
          </a:p>
          <a:p>
            <a:pPr lvl="1"/>
            <a:endParaRPr lang="en-US" dirty="0"/>
          </a:p>
          <a:p>
            <a:pPr lvl="1"/>
            <a:endParaRPr lang="en-US" dirty="0"/>
          </a:p>
          <a:p>
            <a:pPr lvl="1"/>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err="1"/>
              <a:t>IoT</a:t>
            </a:r>
            <a:r>
              <a:rPr lang="en-US" dirty="0"/>
              <a:t>?</a:t>
            </a:r>
            <a:br>
              <a:rPr lang="en-US" dirty="0"/>
            </a:br>
            <a:r>
              <a:rPr lang="en-US" dirty="0"/>
              <a:t>Recap</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395821" y="1643050"/>
            <a:ext cx="8248145" cy="4929222"/>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Enablers of </a:t>
            </a:r>
            <a:r>
              <a:rPr lang="en-US" dirty="0" err="1"/>
              <a:t>IoT</a:t>
            </a:r>
            <a:r>
              <a:rPr lang="en-US" dirty="0"/>
              <a:t> Data Analytics</a:t>
            </a:r>
            <a:endParaRPr lang="en-IN" dirty="0"/>
          </a:p>
        </p:txBody>
      </p:sp>
      <p:pic>
        <p:nvPicPr>
          <p:cNvPr id="4098" name="Picture 2" descr="Figure 2"/>
          <p:cNvPicPr>
            <a:picLocks noChangeAspect="1" noChangeArrowheads="1"/>
          </p:cNvPicPr>
          <p:nvPr/>
        </p:nvPicPr>
        <p:blipFill>
          <a:blip r:embed="rId2"/>
          <a:srcRect/>
          <a:stretch>
            <a:fillRect/>
          </a:stretch>
        </p:blipFill>
        <p:spPr bwMode="auto">
          <a:xfrm>
            <a:off x="285720" y="1428736"/>
            <a:ext cx="8429684" cy="508159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Patterns of data produced/generated by </a:t>
            </a:r>
            <a:r>
              <a:rPr lang="en-US" dirty="0" err="1"/>
              <a:t>IoT</a:t>
            </a:r>
            <a:r>
              <a:rPr lang="en-US" dirty="0"/>
              <a:t> environment</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a:t>The  following 3 patterns of data </a:t>
            </a:r>
            <a:r>
              <a:rPr lang="en-IN" dirty="0"/>
              <a:t>surround the use of data.</a:t>
            </a:r>
            <a:endParaRPr lang="en-US" dirty="0"/>
          </a:p>
          <a:p>
            <a:r>
              <a:rPr lang="en-US" dirty="0"/>
              <a:t>Data from passive: </a:t>
            </a:r>
            <a:r>
              <a:rPr lang="en-IN" dirty="0"/>
              <a:t>These are sensors that must be activated before they can transmit data, and they only produce data when asked to do so.</a:t>
            </a:r>
            <a:endParaRPr lang="en-US" dirty="0"/>
          </a:p>
          <a:p>
            <a:pPr lvl="1"/>
            <a:r>
              <a:rPr lang="en-US" dirty="0"/>
              <a:t>Example: </a:t>
            </a:r>
            <a:r>
              <a:rPr lang="en-IN" dirty="0"/>
              <a:t>a sensor that measures ground water saturation only produces current data when the API is invoked</a:t>
            </a:r>
          </a:p>
          <a:p>
            <a:pPr lvl="1"/>
            <a:r>
              <a:rPr lang="en-US" dirty="0"/>
              <a:t>This produces </a:t>
            </a:r>
            <a:r>
              <a:rPr lang="en-US" sz="3000" dirty="0">
                <a:solidFill>
                  <a:srgbClr val="FF0000"/>
                </a:solidFill>
              </a:rPr>
              <a:t>discrete events</a:t>
            </a:r>
            <a:endParaRPr lang="en-US" dirty="0">
              <a:solidFill>
                <a:srgbClr val="FF0000"/>
              </a:solidFill>
            </a:endParaRPr>
          </a:p>
          <a:p>
            <a:r>
              <a:rPr lang="en-US" dirty="0"/>
              <a:t>Data  from active: </a:t>
            </a:r>
            <a:r>
              <a:rPr lang="en-IN" dirty="0"/>
              <a:t>means that the sensor is typically </a:t>
            </a:r>
            <a:r>
              <a:rPr lang="en-IN" sz="3500" dirty="0">
                <a:solidFill>
                  <a:srgbClr val="FF0000"/>
                </a:solidFill>
              </a:rPr>
              <a:t>streaming data (</a:t>
            </a:r>
            <a:r>
              <a:rPr lang="en-IN" dirty="0"/>
              <a:t> these sensors constantly toss off data).</a:t>
            </a:r>
          </a:p>
          <a:p>
            <a:pPr lvl="1"/>
            <a:r>
              <a:rPr lang="en-US" sz="3100" dirty="0"/>
              <a:t>Example: Temperature data, pressure data, etc., in an environment</a:t>
            </a:r>
            <a:endParaRPr lang="en-IN" sz="3100" dirty="0"/>
          </a:p>
          <a:p>
            <a:pPr lvl="1"/>
            <a:r>
              <a:rPr lang="en-IN" dirty="0"/>
              <a:t>Thus, you need to absorb the data in near real-time, and the applications need sophisticated </a:t>
            </a:r>
            <a:r>
              <a:rPr lang="en-IN" dirty="0" err="1"/>
              <a:t>IoT</a:t>
            </a:r>
            <a:r>
              <a:rPr lang="en-IN" dirty="0"/>
              <a:t> data communications capabilities. </a:t>
            </a:r>
          </a:p>
          <a:p>
            <a:pPr lvl="1"/>
            <a:r>
              <a:rPr lang="en-IN" dirty="0"/>
              <a:t>Data can’t be lost, it must be correctly parsed from the stream, and placed in the correct format for both storage and processing.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Patterns of data produced/generated by </a:t>
            </a:r>
            <a:r>
              <a:rPr lang="en-US" dirty="0" err="1"/>
              <a:t>IoT</a:t>
            </a:r>
            <a:r>
              <a:rPr lang="en-US" dirty="0"/>
              <a:t> environment</a:t>
            </a:r>
            <a:endParaRPr lang="en-IN" dirty="0"/>
          </a:p>
        </p:txBody>
      </p:sp>
      <p:sp>
        <p:nvSpPr>
          <p:cNvPr id="3" name="Content Placeholder 2"/>
          <p:cNvSpPr>
            <a:spLocks noGrp="1"/>
          </p:cNvSpPr>
          <p:nvPr>
            <p:ph idx="1"/>
          </p:nvPr>
        </p:nvSpPr>
        <p:spPr/>
        <p:txBody>
          <a:bodyPr>
            <a:normAutofit fontScale="92500"/>
          </a:bodyPr>
          <a:lstStyle/>
          <a:p>
            <a:r>
              <a:rPr lang="en-US" sz="3000" dirty="0"/>
              <a:t>Data from dynamic: </a:t>
            </a:r>
            <a:r>
              <a:rPr lang="en-IN" sz="3000" dirty="0"/>
              <a:t>These are devices with sensors that communicate dynamically (bidirectional) with </a:t>
            </a:r>
            <a:r>
              <a:rPr lang="en-IN" sz="3000" dirty="0" err="1"/>
              <a:t>IoT</a:t>
            </a:r>
            <a:r>
              <a:rPr lang="en-IN" sz="3000" dirty="0"/>
              <a:t> applications</a:t>
            </a:r>
            <a:endParaRPr lang="en-US" sz="3000" dirty="0"/>
          </a:p>
          <a:p>
            <a:pPr lvl="1"/>
            <a:r>
              <a:rPr lang="en-US" sz="2600" dirty="0"/>
              <a:t>Example smart thermostat</a:t>
            </a:r>
          </a:p>
          <a:p>
            <a:pPr lvl="1"/>
            <a:r>
              <a:rPr lang="en-IN" sz="2600" dirty="0"/>
              <a:t>The data from dynamic is like an </a:t>
            </a:r>
            <a:r>
              <a:rPr lang="en-IN" sz="2600" dirty="0" err="1"/>
              <a:t>IoT</a:t>
            </a:r>
            <a:r>
              <a:rPr lang="en-IN" sz="2600" dirty="0"/>
              <a:t> application talking to another application.  They do not just deal with data points that devices produce, but can alter the data produced to meet the needs of the target </a:t>
            </a:r>
            <a:r>
              <a:rPr lang="en-IN" sz="2600" dirty="0" err="1"/>
              <a:t>IoT</a:t>
            </a:r>
            <a:r>
              <a:rPr lang="en-IN" sz="2600" dirty="0"/>
              <a:t> application</a:t>
            </a:r>
            <a:endParaRPr lang="en-US" sz="2600" dirty="0"/>
          </a:p>
          <a:p>
            <a:pPr lvl="2"/>
            <a:r>
              <a:rPr lang="en-IN" dirty="0"/>
              <a:t>These are also self- and auto-configurable, and these dynamic capabilities really provide the best </a:t>
            </a:r>
            <a:r>
              <a:rPr lang="en-IN" dirty="0" err="1"/>
              <a:t>IoT</a:t>
            </a:r>
            <a:r>
              <a:rPr lang="en-IN" dirty="0"/>
              <a:t> capabilities.</a:t>
            </a:r>
          </a:p>
          <a:p>
            <a:endParaRPr lang="en-IN" dirty="0"/>
          </a:p>
        </p:txBody>
      </p:sp>
      <p:sp>
        <p:nvSpPr>
          <p:cNvPr id="4" name="TextBox 3"/>
          <p:cNvSpPr txBox="1"/>
          <p:nvPr/>
        </p:nvSpPr>
        <p:spPr>
          <a:xfrm>
            <a:off x="571472" y="6072206"/>
            <a:ext cx="7858180" cy="707886"/>
          </a:xfrm>
          <a:prstGeom prst="rect">
            <a:avLst/>
          </a:prstGeom>
          <a:noFill/>
        </p:spPr>
        <p:txBody>
          <a:bodyPr wrap="square" rtlCol="0">
            <a:spAutoFit/>
          </a:bodyPr>
          <a:lstStyle/>
          <a:p>
            <a:r>
              <a:rPr lang="en-US" sz="2000" b="1" dirty="0">
                <a:solidFill>
                  <a:srgbClr val="FF0000"/>
                </a:solidFill>
              </a:rPr>
              <a:t>The challenge is when we get mixed form of data – This makes short duration and long duration events processing complex.</a:t>
            </a:r>
            <a:endParaRPr lang="en-IN" sz="20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Time series Data - Event Stream Processing</a:t>
            </a:r>
          </a:p>
        </p:txBody>
      </p:sp>
      <p:sp>
        <p:nvSpPr>
          <p:cNvPr id="3" name="Content Placeholder 2"/>
          <p:cNvSpPr>
            <a:spLocks noGrp="1"/>
          </p:cNvSpPr>
          <p:nvPr>
            <p:ph idx="1"/>
          </p:nvPr>
        </p:nvSpPr>
        <p:spPr/>
        <p:txBody>
          <a:bodyPr>
            <a:normAutofit fontScale="77500" lnSpcReduction="20000"/>
          </a:bodyPr>
          <a:lstStyle/>
          <a:p>
            <a:r>
              <a:rPr lang="en-IN" dirty="0"/>
              <a:t>Event-Based Windows: break time series data into windows that flag on significant events pattern within the data.</a:t>
            </a:r>
          </a:p>
          <a:p>
            <a:r>
              <a:rPr lang="en-IN" dirty="0"/>
              <a:t>An event may also be defined as a “change of state,” when a measurement exceeds a predefined threshold of time, temperature or other value – that is really where </a:t>
            </a:r>
            <a:r>
              <a:rPr lang="en-IN" dirty="0" err="1"/>
              <a:t>IoT</a:t>
            </a:r>
            <a:r>
              <a:rPr lang="en-IN" dirty="0"/>
              <a:t> comes in.</a:t>
            </a:r>
          </a:p>
          <a:p>
            <a:pPr lvl="1"/>
            <a:r>
              <a:rPr lang="en-IN" dirty="0"/>
              <a:t>Non </a:t>
            </a:r>
            <a:r>
              <a:rPr lang="en-IN" dirty="0" err="1"/>
              <a:t>IoT</a:t>
            </a:r>
            <a:r>
              <a:rPr lang="en-IN" dirty="0"/>
              <a:t> data event processing: This is especially relevant in financial data where analysis often focuses on specific events as triggers to other activity. </a:t>
            </a:r>
          </a:p>
          <a:p>
            <a:pPr lvl="2"/>
            <a:r>
              <a:rPr lang="en-IN" dirty="0" err="1"/>
              <a:t>Eg</a:t>
            </a:r>
            <a:r>
              <a:rPr lang="en-IN" dirty="0"/>
              <a:t>. Given an input stream of stock quotes, the stock analyst may want to place the input quotes into a new group whenever the spread (the difference between the ask price and the bid price) exceeds five cents. If we view each such group as a window of events, then the window endpoints are defined by the occurrence of certain event types.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IN" sz="3600" dirty="0"/>
              <a:t>Time series Data - Event Stream Processing</a:t>
            </a:r>
          </a:p>
        </p:txBody>
      </p:sp>
      <p:sp>
        <p:nvSpPr>
          <p:cNvPr id="3" name="Content Placeholder 2"/>
          <p:cNvSpPr>
            <a:spLocks noGrp="1"/>
          </p:cNvSpPr>
          <p:nvPr>
            <p:ph idx="1"/>
          </p:nvPr>
        </p:nvSpPr>
        <p:spPr>
          <a:xfrm>
            <a:off x="214282" y="1214422"/>
            <a:ext cx="8715436" cy="5643578"/>
          </a:xfrm>
        </p:spPr>
        <p:txBody>
          <a:bodyPr>
            <a:normAutofit fontScale="77500" lnSpcReduction="20000"/>
          </a:bodyPr>
          <a:lstStyle/>
          <a:p>
            <a:pPr lvl="1"/>
            <a:r>
              <a:rPr lang="en-US" dirty="0" err="1"/>
              <a:t>IoT</a:t>
            </a:r>
            <a:r>
              <a:rPr lang="en-US" dirty="0"/>
              <a:t> data event processing: Example: Smart health care</a:t>
            </a:r>
          </a:p>
          <a:p>
            <a:pPr lvl="2"/>
            <a:r>
              <a:rPr lang="en-US" sz="2800" dirty="0"/>
              <a:t>Multiple </a:t>
            </a:r>
            <a:r>
              <a:rPr lang="en-IN" sz="2800" dirty="0"/>
              <a:t>medical devices (to sense blood pressure Cuff, weight scale , or Pulse </a:t>
            </a:r>
            <a:r>
              <a:rPr lang="en-IN" sz="2800" dirty="0" err="1"/>
              <a:t>oximeter</a:t>
            </a:r>
            <a:r>
              <a:rPr lang="en-IN" sz="2800" dirty="0"/>
              <a:t> for a slight decrease in activity) connect patients to healthcare providers over the Internet.  This produces multiple streams of data .  </a:t>
            </a:r>
          </a:p>
          <a:p>
            <a:pPr lvl="3"/>
            <a:r>
              <a:rPr lang="en-IN" sz="2300" dirty="0"/>
              <a:t>Relational databases are mostly not used to process real-time streaming data</a:t>
            </a:r>
          </a:p>
          <a:p>
            <a:pPr lvl="3"/>
            <a:r>
              <a:rPr lang="en-IN" sz="2300" dirty="0"/>
              <a:t>Instead, data </a:t>
            </a:r>
            <a:r>
              <a:rPr lang="en-IN" sz="2300" i="1" dirty="0"/>
              <a:t>stream</a:t>
            </a:r>
            <a:r>
              <a:rPr lang="en-IN" sz="2300" dirty="0"/>
              <a:t> management systems (DSMS) are used to process continuous feeds of data in a method analogous to a database.</a:t>
            </a:r>
          </a:p>
          <a:p>
            <a:pPr lvl="2"/>
            <a:r>
              <a:rPr lang="en-IN" sz="2800" dirty="0"/>
              <a:t>These data streams when</a:t>
            </a:r>
            <a:r>
              <a:rPr lang="en-IN" sz="2800" i="1" dirty="0"/>
              <a:t> aggregated together</a:t>
            </a:r>
            <a:r>
              <a:rPr lang="en-IN" sz="2800" dirty="0"/>
              <a:t>, these readings may indicate oncoming or acute heart failure, or some other critical situation specific to that patient’s chronic health condition</a:t>
            </a:r>
          </a:p>
          <a:p>
            <a:pPr lvl="2"/>
            <a:r>
              <a:rPr lang="en-US" sz="2800" dirty="0"/>
              <a:t>These streams need to be  processed in real-time to do the following: </a:t>
            </a:r>
          </a:p>
          <a:p>
            <a:pPr lvl="3"/>
            <a:r>
              <a:rPr lang="en-IN" sz="2300" dirty="0"/>
              <a:t>filter out events as meaningless, </a:t>
            </a:r>
          </a:p>
          <a:p>
            <a:pPr lvl="3"/>
            <a:r>
              <a:rPr lang="en-IN" sz="2300" dirty="0"/>
              <a:t>combine or aggregate events to form new derived events, or </a:t>
            </a:r>
          </a:p>
          <a:p>
            <a:pPr lvl="3"/>
            <a:r>
              <a:rPr lang="en-IN" sz="2300" dirty="0"/>
              <a:t>to respond to one or more events as appropriate</a:t>
            </a:r>
          </a:p>
          <a:p>
            <a:pPr lvl="3">
              <a:buNone/>
            </a:pPr>
            <a:endParaRPr lang="en-IN" dirty="0"/>
          </a:p>
          <a:p>
            <a:pPr>
              <a:buNone/>
            </a:pPr>
            <a:r>
              <a:rPr lang="en-US" sz="1600" dirty="0"/>
              <a:t>Courtesy: </a:t>
            </a:r>
            <a:r>
              <a:rPr lang="en-IN" sz="1600" dirty="0"/>
              <a:t>https://www.linkedin.com/pulse/complex-event-processing-healthcare-iot-solutions-eric-bruno</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Time series Data - Event Stream Processing</a:t>
            </a:r>
          </a:p>
        </p:txBody>
      </p:sp>
      <p:sp>
        <p:nvSpPr>
          <p:cNvPr id="3" name="Content Placeholder 2"/>
          <p:cNvSpPr>
            <a:spLocks noGrp="1"/>
          </p:cNvSpPr>
          <p:nvPr>
            <p:ph idx="1"/>
          </p:nvPr>
        </p:nvSpPr>
        <p:spPr/>
        <p:txBody>
          <a:bodyPr/>
          <a:lstStyle/>
          <a:p>
            <a:pPr lvl="2"/>
            <a:r>
              <a:rPr lang="en-IN" dirty="0"/>
              <a:t>By analysing contextual knowledge in connection with physiological data and being sensitive and adaptive to parameters that vary less frequently, such systems are able to provide descriptive analytics to care-givers and a form of discovery analytics to detect anomalies to trigger emergency warnings.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00240"/>
            <a:ext cx="8229600" cy="2928958"/>
          </a:xfrm>
        </p:spPr>
        <p:txBody>
          <a:bodyPr>
            <a:normAutofit/>
          </a:bodyPr>
          <a:lstStyle/>
          <a:p>
            <a:r>
              <a:rPr lang="en-US" dirty="0"/>
              <a:t>Case Study 1: RFM Model in CRM</a:t>
            </a:r>
            <a:br>
              <a:rPr lang="en-US" dirty="0"/>
            </a:br>
            <a:r>
              <a:rPr lang="en-US" sz="3200" dirty="0"/>
              <a:t>Learn the model from RFM.pdf file attached</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1: Customer Journey: Knowing customer needs</a:t>
            </a:r>
            <a:endParaRPr lang="en-IN" dirty="0"/>
          </a:p>
        </p:txBody>
      </p:sp>
      <p:sp>
        <p:nvSpPr>
          <p:cNvPr id="3" name="Content Placeholder 2"/>
          <p:cNvSpPr>
            <a:spLocks noGrp="1"/>
          </p:cNvSpPr>
          <p:nvPr>
            <p:ph idx="1"/>
          </p:nvPr>
        </p:nvSpPr>
        <p:spPr/>
        <p:txBody>
          <a:bodyPr>
            <a:normAutofit/>
          </a:bodyPr>
          <a:lstStyle/>
          <a:p>
            <a:r>
              <a:rPr lang="en-IN" dirty="0"/>
              <a:t>Product suggestions based on recently viewed items, ads personalized to the consumer and automated CRM processes are the norm by now.</a:t>
            </a:r>
          </a:p>
          <a:p>
            <a:r>
              <a:rPr lang="en-IN" dirty="0"/>
              <a:t>The more retailers know about their customers, the more accurately they can align their product selection, advertising, and stores with consumer needs and buying habits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1: Customer Journey: Knowing customer needs</a:t>
            </a:r>
            <a:endParaRPr lang="en-IN" dirty="0"/>
          </a:p>
        </p:txBody>
      </p:sp>
      <p:sp>
        <p:nvSpPr>
          <p:cNvPr id="3" name="Content Placeholder 2"/>
          <p:cNvSpPr>
            <a:spLocks noGrp="1"/>
          </p:cNvSpPr>
          <p:nvPr>
            <p:ph idx="1"/>
          </p:nvPr>
        </p:nvSpPr>
        <p:spPr/>
        <p:txBody>
          <a:bodyPr>
            <a:normAutofit fontScale="85000" lnSpcReduction="10000"/>
          </a:bodyPr>
          <a:lstStyle/>
          <a:p>
            <a:r>
              <a:rPr lang="en-IN" dirty="0"/>
              <a:t>The Future-Shape Company near Munich has deployed </a:t>
            </a:r>
            <a:r>
              <a:rPr lang="en-IN" dirty="0" err="1"/>
              <a:t>SensFloor</a:t>
            </a:r>
            <a:r>
              <a:rPr lang="en-IN" dirty="0"/>
              <a:t> system. </a:t>
            </a:r>
          </a:p>
          <a:p>
            <a:pPr lvl="1"/>
            <a:r>
              <a:rPr lang="en-IN" dirty="0"/>
              <a:t>The retailers use sensors in the floor to gain information on paths customers take through the store, what shelves or ads they linger at and when they prefer to be in specific areas.</a:t>
            </a:r>
          </a:p>
          <a:p>
            <a:pPr lvl="1"/>
            <a:r>
              <a:rPr lang="en-US" dirty="0"/>
              <a:t>Identify  the registered customer behavior by a set of motion sensors, floor sensors and touch sensors.</a:t>
            </a:r>
            <a:endParaRPr lang="en-IN" dirty="0"/>
          </a:p>
          <a:p>
            <a:pPr lvl="1"/>
            <a:r>
              <a:rPr lang="en-US" dirty="0"/>
              <a:t>This subsequently generate heat maps for the monetary value based on the </a:t>
            </a:r>
            <a:r>
              <a:rPr lang="en-US" dirty="0" err="1"/>
              <a:t>Recency</a:t>
            </a:r>
            <a:r>
              <a:rPr lang="en-US" dirty="0"/>
              <a:t> and Frequency  . </a:t>
            </a:r>
          </a:p>
          <a:p>
            <a:pPr lvl="1"/>
            <a:r>
              <a:rPr lang="en-US" dirty="0"/>
              <a:t>This could be used to </a:t>
            </a:r>
            <a:r>
              <a:rPr lang="en-IN" dirty="0"/>
              <a:t>automatically control lighting, digital signage content or customer service stations.</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1: Customer Journey: Knowing customer needs</a:t>
            </a:r>
            <a:endParaRPr lang="en-IN" dirty="0"/>
          </a:p>
        </p:txBody>
      </p:sp>
      <p:sp>
        <p:nvSpPr>
          <p:cNvPr id="5" name="Rectangle 4"/>
          <p:cNvSpPr/>
          <p:nvPr/>
        </p:nvSpPr>
        <p:spPr>
          <a:xfrm>
            <a:off x="1357290" y="6000768"/>
            <a:ext cx="4357718" cy="461665"/>
          </a:xfrm>
          <a:prstGeom prst="rect">
            <a:avLst/>
          </a:prstGeom>
        </p:spPr>
        <p:txBody>
          <a:bodyPr wrap="square">
            <a:spAutoFit/>
          </a:bodyPr>
          <a:lstStyle/>
          <a:p>
            <a:r>
              <a:rPr lang="en-US" sz="2400" dirty="0"/>
              <a:t>Sample Data File motion sensor</a:t>
            </a:r>
            <a:endParaRPr lang="en-IN" sz="2400" dirty="0"/>
          </a:p>
        </p:txBody>
      </p:sp>
      <p:pic>
        <p:nvPicPr>
          <p:cNvPr id="72707" name="Picture 3"/>
          <p:cNvPicPr>
            <a:picLocks noGrp="1" noChangeAspect="1" noChangeArrowheads="1"/>
          </p:cNvPicPr>
          <p:nvPr>
            <p:ph idx="1"/>
          </p:nvPr>
        </p:nvPicPr>
        <p:blipFill>
          <a:blip r:embed="rId2"/>
          <a:srcRect/>
          <a:stretch>
            <a:fillRect/>
          </a:stretch>
        </p:blipFill>
        <p:spPr bwMode="auto">
          <a:xfrm>
            <a:off x="428597" y="2357430"/>
            <a:ext cx="8143932" cy="321471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in </a:t>
            </a:r>
            <a:r>
              <a:rPr lang="en-US" dirty="0" err="1"/>
              <a:t>IoT</a:t>
            </a:r>
            <a:br>
              <a:rPr lang="en-US" dirty="0"/>
            </a:br>
            <a:r>
              <a:rPr lang="en-US" dirty="0"/>
              <a:t>Recap</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1" y="1571612"/>
            <a:ext cx="9080900" cy="478634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1: Customer Journey: Knowing customer needs</a:t>
            </a:r>
            <a:endParaRPr lang="en-IN" dirty="0"/>
          </a:p>
        </p:txBody>
      </p:sp>
      <p:pic>
        <p:nvPicPr>
          <p:cNvPr id="73730" name="Picture 2"/>
          <p:cNvPicPr>
            <a:picLocks noGrp="1" noChangeAspect="1" noChangeArrowheads="1"/>
          </p:cNvPicPr>
          <p:nvPr>
            <p:ph idx="1"/>
          </p:nvPr>
        </p:nvPicPr>
        <p:blipFill>
          <a:blip r:embed="rId2"/>
          <a:srcRect/>
          <a:stretch>
            <a:fillRect/>
          </a:stretch>
        </p:blipFill>
        <p:spPr bwMode="auto">
          <a:xfrm>
            <a:off x="500034" y="1928802"/>
            <a:ext cx="8072494" cy="3357586"/>
          </a:xfrm>
          <a:prstGeom prst="rect">
            <a:avLst/>
          </a:prstGeom>
          <a:noFill/>
          <a:ln w="9525">
            <a:noFill/>
            <a:miter lim="800000"/>
            <a:headEnd/>
            <a:tailEnd/>
          </a:ln>
          <a:effectLst/>
        </p:spPr>
      </p:pic>
      <p:sp>
        <p:nvSpPr>
          <p:cNvPr id="5" name="Rectangle 4"/>
          <p:cNvSpPr/>
          <p:nvPr/>
        </p:nvSpPr>
        <p:spPr>
          <a:xfrm>
            <a:off x="1357290" y="5572140"/>
            <a:ext cx="4357718" cy="461665"/>
          </a:xfrm>
          <a:prstGeom prst="rect">
            <a:avLst/>
          </a:prstGeom>
        </p:spPr>
        <p:txBody>
          <a:bodyPr wrap="square">
            <a:spAutoFit/>
          </a:bodyPr>
          <a:lstStyle/>
          <a:p>
            <a:r>
              <a:rPr lang="en-US" sz="2400" dirty="0"/>
              <a:t>Sample Data File Floor sensor</a:t>
            </a:r>
            <a:endParaRPr lang="en-I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1: Customer Journey: Knowing customer needs</a:t>
            </a:r>
            <a:endParaRPr lang="en-IN" dirty="0"/>
          </a:p>
        </p:txBody>
      </p:sp>
      <p:sp>
        <p:nvSpPr>
          <p:cNvPr id="3" name="Content Placeholder 2"/>
          <p:cNvSpPr>
            <a:spLocks noGrp="1"/>
          </p:cNvSpPr>
          <p:nvPr>
            <p:ph idx="1"/>
          </p:nvPr>
        </p:nvSpPr>
        <p:spPr/>
        <p:txBody>
          <a:bodyPr/>
          <a:lstStyle/>
          <a:p>
            <a:r>
              <a:rPr lang="en-US" dirty="0" err="1"/>
              <a:t>Recency</a:t>
            </a:r>
            <a:r>
              <a:rPr lang="en-US" dirty="0"/>
              <a:t>: When did the customer look at the ad board in the pathway or object in the store?</a:t>
            </a:r>
          </a:p>
          <a:p>
            <a:r>
              <a:rPr lang="en-US" dirty="0"/>
              <a:t>Frequency: How many times did the user show interest on particular ad board or object?</a:t>
            </a:r>
          </a:p>
          <a:p>
            <a:r>
              <a:rPr lang="en-US" dirty="0"/>
              <a:t>Monetary: The expected revenue from the customer.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Case Study 1: Customer Journey: Knowing customer needs</a:t>
            </a:r>
            <a:endParaRPr lang="en-IN" dirty="0"/>
          </a:p>
        </p:txBody>
      </p:sp>
      <p:pic>
        <p:nvPicPr>
          <p:cNvPr id="66562" name="Picture 2" descr="recency, frequency, monetary value"/>
          <p:cNvPicPr>
            <a:picLocks noChangeAspect="1" noChangeArrowheads="1"/>
          </p:cNvPicPr>
          <p:nvPr/>
        </p:nvPicPr>
        <p:blipFill>
          <a:blip r:embed="rId2"/>
          <a:srcRect/>
          <a:stretch>
            <a:fillRect/>
          </a:stretch>
        </p:blipFill>
        <p:spPr bwMode="auto">
          <a:xfrm>
            <a:off x="857224" y="1857364"/>
            <a:ext cx="6710368" cy="461742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1: Customer Journey: Knowing customer needs</a:t>
            </a:r>
            <a:endParaRPr lang="en-IN" dirty="0"/>
          </a:p>
        </p:txBody>
      </p:sp>
      <p:sp>
        <p:nvSpPr>
          <p:cNvPr id="3" name="Content Placeholder 2"/>
          <p:cNvSpPr>
            <a:spLocks noGrp="1"/>
          </p:cNvSpPr>
          <p:nvPr>
            <p:ph idx="1"/>
          </p:nvPr>
        </p:nvSpPr>
        <p:spPr/>
        <p:txBody>
          <a:bodyPr>
            <a:normAutofit/>
          </a:bodyPr>
          <a:lstStyle/>
          <a:p>
            <a:r>
              <a:rPr lang="en-IN" sz="2800" dirty="0"/>
              <a:t>Based on this RFM scoring and heat map of your existing customers, the company can now laser focus on the allotting sales individuals for marketing the interested customers with the highest 3-digit score and the darkest square </a:t>
            </a:r>
            <a:r>
              <a:rPr lang="en-IN" sz="2800" dirty="0" err="1"/>
              <a:t>colors</a:t>
            </a:r>
            <a:r>
              <a:rPr lang="en-IN" sz="2800" dirty="0"/>
              <a:t>.  </a:t>
            </a:r>
          </a:p>
          <a:p>
            <a:r>
              <a:rPr lang="en-IN" sz="2800" dirty="0"/>
              <a:t>This will save you money by directing human resources with the right targets, inform you with who best to communicate with via email or direct mail, and which customers will have the biggest impact on your net revenue.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2: Air Pollution level detection in Smart City</a:t>
            </a:r>
            <a:endParaRPr lang="en-IN" dirty="0"/>
          </a:p>
        </p:txBody>
      </p:sp>
      <p:sp>
        <p:nvSpPr>
          <p:cNvPr id="3" name="Content Placeholder 2"/>
          <p:cNvSpPr>
            <a:spLocks noGrp="1"/>
          </p:cNvSpPr>
          <p:nvPr>
            <p:ph idx="1"/>
          </p:nvPr>
        </p:nvSpPr>
        <p:spPr/>
        <p:txBody>
          <a:bodyPr>
            <a:normAutofit fontScale="62500" lnSpcReduction="20000"/>
          </a:bodyPr>
          <a:lstStyle/>
          <a:p>
            <a:r>
              <a:rPr lang="en-IN" dirty="0"/>
              <a:t>Smart city is currently dealing with rapidly increasing air pollution that result from variety of sources. </a:t>
            </a:r>
          </a:p>
          <a:p>
            <a:r>
              <a:rPr lang="en-IN" dirty="0"/>
              <a:t>The main cause of pollution is fumes gas from traffic system with a huge number of vehicles.</a:t>
            </a:r>
          </a:p>
          <a:p>
            <a:r>
              <a:rPr lang="en-IN" dirty="0"/>
              <a:t> In order to help the city’s environment people to deal with air pollution in smart ways, to find the best healthy area in the smart city which are suitable for living.</a:t>
            </a:r>
          </a:p>
          <a:p>
            <a:r>
              <a:rPr lang="en-IN" dirty="0"/>
              <a:t>In this paper we apply the </a:t>
            </a:r>
            <a:r>
              <a:rPr lang="en-IN" dirty="0">
                <a:solidFill>
                  <a:srgbClr val="FF0000"/>
                </a:solidFill>
              </a:rPr>
              <a:t>K-means clustering algorithm </a:t>
            </a:r>
            <a:r>
              <a:rPr lang="en-IN" dirty="0"/>
              <a:t>on air pollution data level of pollution relying on available datasets generated from The </a:t>
            </a:r>
            <a:r>
              <a:rPr lang="en-IN" dirty="0" err="1"/>
              <a:t>CityPulse</a:t>
            </a:r>
            <a:r>
              <a:rPr lang="en-IN" dirty="0"/>
              <a:t> project.</a:t>
            </a:r>
          </a:p>
          <a:p>
            <a:r>
              <a:rPr lang="en-IN" dirty="0"/>
              <a:t>The volume of data collected from each region of The </a:t>
            </a:r>
            <a:r>
              <a:rPr lang="en-IN" dirty="0" err="1"/>
              <a:t>CityPulse</a:t>
            </a:r>
            <a:r>
              <a:rPr lang="en-IN" dirty="0"/>
              <a:t> project can be extremely enormous and dynamic due to the number of mobile sensors deployed in the same location at the same time and their measurement frequency. </a:t>
            </a:r>
          </a:p>
          <a:p>
            <a:r>
              <a:rPr lang="en-IN" dirty="0"/>
              <a:t>This paper provides to viewer the actual level of pollution by position.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2: Air Pollution level detection in Smart City</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357157" y="1785926"/>
            <a:ext cx="8072495" cy="321471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57158" y="4929198"/>
            <a:ext cx="8072494" cy="192880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2: Air Pollution level detection in Smart City</a:t>
            </a:r>
            <a:endParaRPr lang="en-IN" dirty="0"/>
          </a:p>
        </p:txBody>
      </p:sp>
      <p:sp>
        <p:nvSpPr>
          <p:cNvPr id="3" name="Content Placeholder 2"/>
          <p:cNvSpPr>
            <a:spLocks noGrp="1"/>
          </p:cNvSpPr>
          <p:nvPr>
            <p:ph idx="1"/>
          </p:nvPr>
        </p:nvSpPr>
        <p:spPr/>
        <p:txBody>
          <a:bodyPr>
            <a:normAutofit fontScale="70000" lnSpcReduction="20000"/>
          </a:bodyPr>
          <a:lstStyle/>
          <a:p>
            <a:r>
              <a:rPr lang="en-US" dirty="0"/>
              <a:t>K-Means Clustering:</a:t>
            </a:r>
          </a:p>
          <a:p>
            <a:pPr>
              <a:buNone/>
            </a:pPr>
            <a:r>
              <a:rPr lang="en-IN" dirty="0"/>
              <a:t>Algorithm: k-means. </a:t>
            </a:r>
          </a:p>
          <a:p>
            <a:pPr>
              <a:buNone/>
            </a:pPr>
            <a:r>
              <a:rPr lang="en-IN" dirty="0"/>
              <a:t>Input: E = {e1, e2,..., en} (set of objects to be clustered) </a:t>
            </a:r>
          </a:p>
          <a:p>
            <a:pPr>
              <a:buNone/>
            </a:pPr>
            <a:r>
              <a:rPr lang="en-IN" dirty="0"/>
              <a:t>            k (number of clusters) </a:t>
            </a:r>
          </a:p>
          <a:p>
            <a:pPr>
              <a:buNone/>
            </a:pPr>
            <a:r>
              <a:rPr lang="en-IN" dirty="0"/>
              <a:t>Output: C = {c1, c2,..., ck} (set of cluster </a:t>
            </a:r>
            <a:r>
              <a:rPr lang="en-IN" dirty="0" err="1"/>
              <a:t>centroids</a:t>
            </a:r>
            <a:r>
              <a:rPr lang="en-IN" dirty="0"/>
              <a:t>)</a:t>
            </a:r>
          </a:p>
          <a:p>
            <a:pPr>
              <a:buNone/>
            </a:pPr>
            <a:r>
              <a:rPr lang="en-IN" dirty="0"/>
              <a:t>               L={l(e) | e = 1,2,...,n} (set of cluster labels of E) </a:t>
            </a:r>
          </a:p>
          <a:p>
            <a:pPr>
              <a:buNone/>
            </a:pPr>
            <a:r>
              <a:rPr lang="en-IN" dirty="0"/>
              <a:t>Methods: </a:t>
            </a:r>
          </a:p>
          <a:p>
            <a:pPr marL="514350" indent="-514350">
              <a:buAutoNum type="arabicPeriod"/>
            </a:pPr>
            <a:r>
              <a:rPr lang="en-IN" dirty="0"/>
              <a:t>Randomly choose k points from the data set D as the initial cluster means (</a:t>
            </a:r>
            <a:r>
              <a:rPr lang="en-IN" dirty="0" err="1"/>
              <a:t>centroids</a:t>
            </a:r>
            <a:r>
              <a:rPr lang="en-IN" dirty="0"/>
              <a:t>); </a:t>
            </a:r>
          </a:p>
          <a:p>
            <a:pPr marL="514350" indent="-514350">
              <a:buAutoNum type="arabicPeriod"/>
            </a:pPr>
            <a:r>
              <a:rPr lang="en-IN" dirty="0"/>
              <a:t>Assign each object to the group to which is the most closest, based on the means values of the objects in the cluster; </a:t>
            </a:r>
          </a:p>
          <a:p>
            <a:pPr marL="514350" indent="-514350">
              <a:buAutoNum type="arabicPeriod"/>
            </a:pPr>
            <a:r>
              <a:rPr lang="en-IN" dirty="0"/>
              <a:t>Recalculate the mean value of the objects for each cluster; </a:t>
            </a:r>
          </a:p>
          <a:p>
            <a:pPr marL="514350" indent="-514350">
              <a:buAutoNum type="arabicPeriod"/>
            </a:pPr>
            <a:r>
              <a:rPr lang="en-IN" dirty="0"/>
              <a:t>Repeat the steps 2 and 3 until no change in the means values for the groups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2: Air Pollution level detection in Smart City</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571472" y="1500174"/>
            <a:ext cx="7596511" cy="207170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71472" y="3643314"/>
            <a:ext cx="7724775" cy="321468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Challenges</a:t>
            </a:r>
            <a:endParaRPr lang="en-IN" dirty="0"/>
          </a:p>
        </p:txBody>
      </p:sp>
      <p:sp>
        <p:nvSpPr>
          <p:cNvPr id="5" name="Content Placeholder 4"/>
          <p:cNvSpPr>
            <a:spLocks noGrp="1"/>
          </p:cNvSpPr>
          <p:nvPr>
            <p:ph idx="1"/>
          </p:nvPr>
        </p:nvSpPr>
        <p:spPr/>
        <p:txBody>
          <a:bodyPr/>
          <a:lstStyle/>
          <a:p>
            <a:r>
              <a:rPr lang="en-US" dirty="0"/>
              <a:t>Insufficient Bandwidth</a:t>
            </a:r>
          </a:p>
          <a:p>
            <a:r>
              <a:rPr lang="en-US" dirty="0"/>
              <a:t>Intermittent Connection</a:t>
            </a:r>
          </a:p>
          <a:p>
            <a:r>
              <a:rPr lang="en-US" dirty="0"/>
              <a:t>Perishable Data</a:t>
            </a:r>
          </a:p>
          <a:p>
            <a:r>
              <a:rPr lang="en-US" dirty="0"/>
              <a:t>High Latency</a:t>
            </a:r>
          </a:p>
          <a:p>
            <a:r>
              <a:rPr lang="en-US" dirty="0"/>
              <a:t>Security and Compliance</a:t>
            </a:r>
          </a:p>
          <a:p>
            <a:r>
              <a:rPr lang="en-US" dirty="0"/>
              <a:t>No Real-time Insights</a:t>
            </a:r>
          </a:p>
          <a:p>
            <a:r>
              <a:rPr lang="en-US" dirty="0"/>
              <a:t>Delayed (No) Actions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468051" y="1643050"/>
            <a:ext cx="8340806" cy="485778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Data Challenge</a:t>
            </a:r>
            <a:br>
              <a:rPr lang="en-US" dirty="0"/>
            </a:br>
            <a:r>
              <a:rPr lang="en-US" dirty="0"/>
              <a:t>Recap</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136779" y="1785926"/>
            <a:ext cx="8846727" cy="471490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Edge/Fog Computing</a:t>
            </a:r>
            <a:endParaRPr lang="en-IN" dirty="0"/>
          </a:p>
        </p:txBody>
      </p:sp>
      <p:pic>
        <p:nvPicPr>
          <p:cNvPr id="9219" name="Picture 3"/>
          <p:cNvPicPr>
            <a:picLocks noChangeAspect="1" noChangeArrowheads="1"/>
          </p:cNvPicPr>
          <p:nvPr/>
        </p:nvPicPr>
        <p:blipFill>
          <a:blip r:embed="rId2"/>
          <a:srcRect/>
          <a:stretch>
            <a:fillRect/>
          </a:stretch>
        </p:blipFill>
        <p:spPr bwMode="auto">
          <a:xfrm>
            <a:off x="0" y="1714488"/>
            <a:ext cx="8991600" cy="514351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Things-to-Cloud Continuum</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642910" y="1357298"/>
            <a:ext cx="7929618" cy="5143536"/>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Architecture(2)</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85720" y="1500174"/>
            <a:ext cx="8215370" cy="535782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Computing</a:t>
            </a:r>
            <a:endParaRPr lang="en-IN" dirty="0"/>
          </a:p>
        </p:txBody>
      </p:sp>
      <p:sp>
        <p:nvSpPr>
          <p:cNvPr id="3" name="Content Placeholder 2"/>
          <p:cNvSpPr>
            <a:spLocks noGrp="1"/>
          </p:cNvSpPr>
          <p:nvPr>
            <p:ph idx="1"/>
          </p:nvPr>
        </p:nvSpPr>
        <p:spPr/>
        <p:txBody>
          <a:bodyPr/>
          <a:lstStyle/>
          <a:p>
            <a:r>
              <a:rPr lang="en-IN" dirty="0"/>
              <a:t>With fog, routers, switches, application servers, and storage servers will converge into fog nodes, with each fog node providing a common hardware and software platform to support computing, networking, and storage.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Fog and Cloud comparison</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1071538" y="3714752"/>
            <a:ext cx="7208520" cy="2803059"/>
          </a:xfrm>
          <a:prstGeom prst="rect">
            <a:avLst/>
          </a:prstGeom>
          <a:noFill/>
          <a:ln w="9525">
            <a:noFill/>
            <a:miter lim="800000"/>
            <a:headEnd/>
            <a:tailEnd/>
          </a:ln>
          <a:effectLst/>
        </p:spPr>
      </p:pic>
      <p:sp>
        <p:nvSpPr>
          <p:cNvPr id="4" name="TextBox 3"/>
          <p:cNvSpPr txBox="1"/>
          <p:nvPr/>
        </p:nvSpPr>
        <p:spPr>
          <a:xfrm>
            <a:off x="714348" y="1357298"/>
            <a:ext cx="7715304" cy="2246769"/>
          </a:xfrm>
          <a:prstGeom prst="rect">
            <a:avLst/>
          </a:prstGeom>
          <a:noFill/>
        </p:spPr>
        <p:txBody>
          <a:bodyPr wrap="square" rtlCol="0">
            <a:spAutoFit/>
          </a:bodyPr>
          <a:lstStyle/>
          <a:p>
            <a:pPr>
              <a:buFont typeface="Arial" pitchFamily="34" charset="0"/>
              <a:buChar char="•"/>
            </a:pPr>
            <a:r>
              <a:rPr lang="en-US" sz="2800" dirty="0"/>
              <a:t>A fog gateway is a edge device.</a:t>
            </a:r>
          </a:p>
          <a:p>
            <a:pPr>
              <a:buFont typeface="Arial" pitchFamily="34" charset="0"/>
              <a:buChar char="•"/>
            </a:pPr>
            <a:r>
              <a:rPr lang="en-US" sz="2800" dirty="0"/>
              <a:t>A fog aggregation nodes is a collection of small computing node.</a:t>
            </a:r>
          </a:p>
          <a:p>
            <a:pPr>
              <a:buFont typeface="Arial" pitchFamily="34" charset="0"/>
              <a:buChar char="•"/>
            </a:pPr>
            <a:r>
              <a:rPr lang="en-US" sz="2800" dirty="0"/>
              <a:t>A cloud is a large data center or a collection of datacenter.</a:t>
            </a:r>
            <a:endParaRPr lang="en-I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Analytics at edge/fog and cloud</a:t>
            </a:r>
            <a:endParaRPr lang="en-IN" dirty="0"/>
          </a:p>
        </p:txBody>
      </p:sp>
      <p:sp>
        <p:nvSpPr>
          <p:cNvPr id="3" name="Content Placeholder 2"/>
          <p:cNvSpPr>
            <a:spLocks noGrp="1"/>
          </p:cNvSpPr>
          <p:nvPr>
            <p:ph idx="1"/>
          </p:nvPr>
        </p:nvSpPr>
        <p:spPr/>
        <p:txBody>
          <a:bodyPr>
            <a:normAutofit/>
          </a:bodyPr>
          <a:lstStyle/>
          <a:p>
            <a:r>
              <a:rPr lang="en-US" dirty="0"/>
              <a:t>Tasks at cloud</a:t>
            </a:r>
          </a:p>
          <a:p>
            <a:pPr lvl="1"/>
            <a:r>
              <a:rPr lang="en-IN" dirty="0"/>
              <a:t>Predictive analysis: Various features of big data can be utilized in order to monitor the events which may be periodic or random in nature. Based on the global view of the network and historical data, cloud can implement suitable </a:t>
            </a:r>
            <a:r>
              <a:rPr lang="en-IN" dirty="0">
                <a:solidFill>
                  <a:srgbClr val="FF0000"/>
                </a:solidFill>
              </a:rPr>
              <a:t>prediction techniques to forecast future events</a:t>
            </a:r>
            <a:r>
              <a:rPr lang="en-IN" dirty="0"/>
              <a:t>, and to provide this information to the edge computing units in order to better utilize the network resources.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Analytics at edge/fog and cloud</a:t>
            </a:r>
            <a:endParaRPr lang="en-IN" dirty="0"/>
          </a:p>
        </p:txBody>
      </p:sp>
      <p:sp>
        <p:nvSpPr>
          <p:cNvPr id="3" name="Content Placeholder 2"/>
          <p:cNvSpPr>
            <a:spLocks noGrp="1"/>
          </p:cNvSpPr>
          <p:nvPr>
            <p:ph idx="1"/>
          </p:nvPr>
        </p:nvSpPr>
        <p:spPr/>
        <p:txBody>
          <a:bodyPr>
            <a:normAutofit/>
          </a:bodyPr>
          <a:lstStyle/>
          <a:p>
            <a:r>
              <a:rPr lang="en-US" dirty="0"/>
              <a:t>Task at edge/fog</a:t>
            </a:r>
          </a:p>
          <a:p>
            <a:pPr lvl="2"/>
            <a:r>
              <a:rPr lang="en-IN" b="1" dirty="0"/>
              <a:t>Descriptive Analytics</a:t>
            </a:r>
            <a:r>
              <a:rPr lang="en-IN" dirty="0"/>
              <a:t>: The massive data-sets are collected from multiple locations,  heterogeneous formats and semi-structured and unstructured in nature. The  data-sets are in a raw form with inconsistency, high redundancy and much useless information. </a:t>
            </a:r>
          </a:p>
          <a:p>
            <a:pPr lvl="3"/>
            <a:r>
              <a:rPr lang="en-IN" dirty="0"/>
              <a:t>Therefore, it becomes highly beneficial to carry out </a:t>
            </a:r>
            <a:r>
              <a:rPr lang="en-IN" dirty="0">
                <a:solidFill>
                  <a:srgbClr val="FF0000"/>
                </a:solidFill>
              </a:rPr>
              <a:t>data pre-processing </a:t>
            </a:r>
            <a:r>
              <a:rPr lang="en-IN" dirty="0"/>
              <a:t>such as data integration, redundancy elimination and data cleansing at the edge-side in order to avoid the unnecessary storage space, and also to enhance the computational efficiency.</a:t>
            </a:r>
          </a:p>
          <a:p>
            <a:pPr lvl="3"/>
            <a:endParaRPr lang="en-US" dirty="0"/>
          </a:p>
          <a:p>
            <a:endParaRPr lang="en-IN" dirty="0"/>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Edge/Fog Computing</a:t>
            </a:r>
            <a:endParaRPr lang="en-IN" dirty="0"/>
          </a:p>
        </p:txBody>
      </p:sp>
      <p:sp>
        <p:nvSpPr>
          <p:cNvPr id="5" name="Content Placeholder 4"/>
          <p:cNvSpPr>
            <a:spLocks noGrp="1"/>
          </p:cNvSpPr>
          <p:nvPr>
            <p:ph idx="1"/>
          </p:nvPr>
        </p:nvSpPr>
        <p:spPr>
          <a:xfrm>
            <a:off x="285720" y="1600200"/>
            <a:ext cx="8643998" cy="4525963"/>
          </a:xfrm>
        </p:spPr>
        <p:txBody>
          <a:bodyPr>
            <a:normAutofit/>
          </a:bodyPr>
          <a:lstStyle/>
          <a:p>
            <a:r>
              <a:rPr lang="en-US" sz="2400" strike="sngStrike" dirty="0"/>
              <a:t>Insufficient Bandwidth </a:t>
            </a:r>
            <a:r>
              <a:rPr lang="en-US" sz="2400" dirty="0"/>
              <a:t>     Make big data smaller</a:t>
            </a:r>
            <a:endParaRPr lang="en-US" sz="2400" strike="sngStrike" dirty="0"/>
          </a:p>
          <a:p>
            <a:r>
              <a:rPr lang="en-US" sz="2400" strike="sngStrike" dirty="0"/>
              <a:t>Intermittent Connection</a:t>
            </a:r>
            <a:r>
              <a:rPr lang="en-US" sz="2400" dirty="0"/>
              <a:t>   Nearest compute capacity leveraged</a:t>
            </a:r>
            <a:endParaRPr lang="en-US" sz="2400" strike="sngStrike" dirty="0"/>
          </a:p>
          <a:p>
            <a:r>
              <a:rPr lang="en-US" sz="2400" strike="sngStrike" dirty="0"/>
              <a:t>Perishable Data </a:t>
            </a:r>
            <a:r>
              <a:rPr lang="en-US" sz="2400" dirty="0"/>
              <a:t>                  Processing closer to data source</a:t>
            </a:r>
            <a:endParaRPr lang="en-US" sz="2400" strike="sngStrike" dirty="0"/>
          </a:p>
          <a:p>
            <a:r>
              <a:rPr lang="en-US" sz="2400" strike="sngStrike" dirty="0"/>
              <a:t>High Latency </a:t>
            </a:r>
            <a:r>
              <a:rPr lang="en-US" sz="2400" dirty="0"/>
              <a:t>                       Low Latency</a:t>
            </a:r>
            <a:endParaRPr lang="en-US" sz="2400" strike="sngStrike" dirty="0"/>
          </a:p>
          <a:p>
            <a:r>
              <a:rPr lang="en-US" sz="2400" strike="sngStrike" dirty="0"/>
              <a:t>Security and Compliance </a:t>
            </a:r>
            <a:r>
              <a:rPr lang="en-US" sz="2400" dirty="0"/>
              <a:t>  Data stays at source only insight flows</a:t>
            </a:r>
            <a:endParaRPr lang="en-US" sz="2400" strike="sngStrike" dirty="0"/>
          </a:p>
          <a:p>
            <a:r>
              <a:rPr lang="en-US" sz="2400" strike="sngStrike" dirty="0"/>
              <a:t>No Real-time Insights </a:t>
            </a:r>
            <a:r>
              <a:rPr lang="en-US" sz="2400" dirty="0"/>
              <a:t>        Near Real time decisions</a:t>
            </a:r>
            <a:endParaRPr lang="en-US" sz="2400" strike="sngStrike" dirty="0"/>
          </a:p>
          <a:p>
            <a:r>
              <a:rPr lang="en-US" sz="2400" strike="sngStrike" dirty="0"/>
              <a:t>Delayed (No) Actions </a:t>
            </a:r>
            <a:r>
              <a:rPr lang="en-US" sz="2400" dirty="0"/>
              <a:t>        Instant actions possible</a:t>
            </a:r>
            <a:endParaRPr lang="en-US" strike="sngStrike"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Popular Examples of Edge/Fog computing</a:t>
            </a:r>
            <a:endParaRPr lang="en-IN" dirty="0"/>
          </a:p>
        </p:txBody>
      </p:sp>
      <p:pic>
        <p:nvPicPr>
          <p:cNvPr id="11266" name="Picture 2"/>
          <p:cNvPicPr>
            <a:picLocks noGrp="1" noChangeAspect="1" noChangeArrowheads="1"/>
          </p:cNvPicPr>
          <p:nvPr>
            <p:ph idx="1"/>
          </p:nvPr>
        </p:nvPicPr>
        <p:blipFill>
          <a:blip r:embed="rId2"/>
          <a:srcRect/>
          <a:stretch>
            <a:fillRect/>
          </a:stretch>
        </p:blipFill>
        <p:spPr bwMode="auto">
          <a:xfrm>
            <a:off x="285721" y="1714488"/>
            <a:ext cx="8463768" cy="4286279"/>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Pouplar</a:t>
            </a:r>
            <a:r>
              <a:rPr lang="en-US" dirty="0"/>
              <a:t> Examples of Edge/Fog </a:t>
            </a:r>
            <a:r>
              <a:rPr lang="en-US" dirty="0" err="1"/>
              <a:t>Compting</a:t>
            </a:r>
            <a:endParaRPr lang="en-IN" dirty="0"/>
          </a:p>
        </p:txBody>
      </p:sp>
      <p:pic>
        <p:nvPicPr>
          <p:cNvPr id="12290" name="Picture 2"/>
          <p:cNvPicPr>
            <a:picLocks noGrp="1" noChangeAspect="1" noChangeArrowheads="1"/>
          </p:cNvPicPr>
          <p:nvPr>
            <p:ph idx="1"/>
          </p:nvPr>
        </p:nvPicPr>
        <p:blipFill>
          <a:blip r:embed="rId2"/>
          <a:srcRect/>
          <a:stretch>
            <a:fillRect/>
          </a:stretch>
        </p:blipFill>
        <p:spPr bwMode="auto">
          <a:xfrm>
            <a:off x="391541" y="1643050"/>
            <a:ext cx="8474522" cy="500066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Analytics?</a:t>
            </a:r>
            <a:endParaRPr lang="en-IN" dirty="0"/>
          </a:p>
        </p:txBody>
      </p:sp>
      <p:sp>
        <p:nvSpPr>
          <p:cNvPr id="3" name="Content Placeholder 2"/>
          <p:cNvSpPr>
            <a:spLocks noGrp="1"/>
          </p:cNvSpPr>
          <p:nvPr>
            <p:ph idx="1"/>
          </p:nvPr>
        </p:nvSpPr>
        <p:spPr/>
        <p:txBody>
          <a:bodyPr>
            <a:normAutofit fontScale="77500" lnSpcReduction="20000"/>
          </a:bodyPr>
          <a:lstStyle/>
          <a:p>
            <a:r>
              <a:rPr lang="en-IN" dirty="0"/>
              <a:t>Analytics is defined as “a process of transforming data into actions through analysis and </a:t>
            </a:r>
            <a:r>
              <a:rPr lang="en-IN" sz="4100" b="1" dirty="0">
                <a:solidFill>
                  <a:srgbClr val="FF0000"/>
                </a:solidFill>
              </a:rPr>
              <a:t>insight </a:t>
            </a:r>
            <a:r>
              <a:rPr lang="en-IN" dirty="0"/>
              <a:t>in the context of organisational decision making and problem-solving.”</a:t>
            </a:r>
          </a:p>
          <a:p>
            <a:r>
              <a:rPr lang="en-US" dirty="0"/>
              <a:t>Data Analytics lifecycle consists of </a:t>
            </a:r>
          </a:p>
          <a:p>
            <a:pPr lvl="1"/>
            <a:r>
              <a:rPr lang="en-US" dirty="0"/>
              <a:t>Business case evaluation</a:t>
            </a:r>
          </a:p>
          <a:p>
            <a:pPr lvl="1"/>
            <a:r>
              <a:rPr lang="en-US" dirty="0"/>
              <a:t>Data Identification</a:t>
            </a:r>
          </a:p>
          <a:p>
            <a:pPr lvl="1"/>
            <a:r>
              <a:rPr lang="en-US" dirty="0"/>
              <a:t>Data acquisition and filtering</a:t>
            </a:r>
          </a:p>
          <a:p>
            <a:pPr lvl="1"/>
            <a:r>
              <a:rPr lang="en-US" dirty="0"/>
              <a:t>Data extraction</a:t>
            </a:r>
          </a:p>
          <a:p>
            <a:pPr lvl="1"/>
            <a:r>
              <a:rPr lang="en-US" dirty="0"/>
              <a:t>Data validation and cleansing</a:t>
            </a:r>
          </a:p>
          <a:p>
            <a:pPr lvl="1"/>
            <a:r>
              <a:rPr lang="en-US" dirty="0"/>
              <a:t>Data aggregation and representation</a:t>
            </a:r>
          </a:p>
          <a:p>
            <a:pPr lvl="1"/>
            <a:r>
              <a:rPr lang="en-US" dirty="0"/>
              <a:t>Data analysis</a:t>
            </a:r>
          </a:p>
          <a:p>
            <a:pPr lvl="1"/>
            <a:r>
              <a:rPr lang="en-US" dirty="0"/>
              <a:t>Data visualization</a:t>
            </a:r>
          </a:p>
          <a:p>
            <a:pPr lvl="1"/>
            <a:r>
              <a:rPr lang="en-US" dirty="0"/>
              <a:t>Utilization of analysis results</a:t>
            </a:r>
          </a:p>
          <a:p>
            <a:pPr lvl="1"/>
            <a:endParaRPr lang="en-US" dirty="0"/>
          </a:p>
          <a:p>
            <a:pPr lvl="1"/>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 for </a:t>
            </a:r>
            <a:r>
              <a:rPr lang="en-IN" dirty="0" err="1"/>
              <a:t>IoT</a:t>
            </a:r>
            <a:r>
              <a:rPr lang="en-IN" dirty="0"/>
              <a:t> Edge/Fog</a:t>
            </a:r>
          </a:p>
        </p:txBody>
      </p:sp>
      <p:graphicFrame>
        <p:nvGraphicFramePr>
          <p:cNvPr id="6" name="Content Placeholder 5"/>
          <p:cNvGraphicFramePr>
            <a:graphicFrameLocks noGrp="1"/>
          </p:cNvGraphicFramePr>
          <p:nvPr>
            <p:ph idx="1"/>
          </p:nvPr>
        </p:nvGraphicFramePr>
        <p:xfrm>
          <a:off x="457200" y="1600200"/>
          <a:ext cx="8229600" cy="2255520"/>
        </p:xfrm>
        <a:graphic>
          <a:graphicData uri="http://schemas.openxmlformats.org/drawingml/2006/table">
            <a:tbl>
              <a:tblPr firstRow="1" bandRow="1">
                <a:tableStyleId>{5940675A-B579-460E-94D1-54222C63F5DA}</a:tableStyleId>
              </a:tblPr>
              <a:tblGrid>
                <a:gridCol w="1114404">
                  <a:extLst>
                    <a:ext uri="{9D8B030D-6E8A-4147-A177-3AD203B41FA5}">
                      <a16:colId xmlns:a16="http://schemas.microsoft.com/office/drawing/2014/main" val="20000"/>
                    </a:ext>
                  </a:extLst>
                </a:gridCol>
                <a:gridCol w="2571768">
                  <a:extLst>
                    <a:ext uri="{9D8B030D-6E8A-4147-A177-3AD203B41FA5}">
                      <a16:colId xmlns:a16="http://schemas.microsoft.com/office/drawing/2014/main" val="20001"/>
                    </a:ext>
                  </a:extLst>
                </a:gridCol>
                <a:gridCol w="2357454">
                  <a:extLst>
                    <a:ext uri="{9D8B030D-6E8A-4147-A177-3AD203B41FA5}">
                      <a16:colId xmlns:a16="http://schemas.microsoft.com/office/drawing/2014/main" val="20002"/>
                    </a:ext>
                  </a:extLst>
                </a:gridCol>
                <a:gridCol w="2185974">
                  <a:extLst>
                    <a:ext uri="{9D8B030D-6E8A-4147-A177-3AD203B41FA5}">
                      <a16:colId xmlns:a16="http://schemas.microsoft.com/office/drawing/2014/main" val="20003"/>
                    </a:ext>
                  </a:extLst>
                </a:gridCol>
              </a:tblGrid>
              <a:tr h="370840">
                <a:tc>
                  <a:txBody>
                    <a:bodyPr/>
                    <a:lstStyle/>
                    <a:p>
                      <a:r>
                        <a:rPr lang="en-IN" dirty="0"/>
                        <a:t>Category</a:t>
                      </a:r>
                    </a:p>
                  </a:txBody>
                  <a:tcPr/>
                </a:tc>
                <a:tc>
                  <a:txBody>
                    <a:bodyPr/>
                    <a:lstStyle/>
                    <a:p>
                      <a:r>
                        <a:rPr lang="en-IN" sz="2800" dirty="0" err="1">
                          <a:solidFill>
                            <a:srgbClr val="0070C0"/>
                          </a:solidFill>
                        </a:rPr>
                        <a:t>IoT</a:t>
                      </a:r>
                      <a:r>
                        <a:rPr lang="en-IN" sz="2800" dirty="0">
                          <a:solidFill>
                            <a:srgbClr val="0070C0"/>
                          </a:solidFill>
                        </a:rPr>
                        <a:t> Foundation </a:t>
                      </a:r>
                      <a:r>
                        <a:rPr lang="en-IN" dirty="0"/>
                        <a:t>Supporting general </a:t>
                      </a:r>
                      <a:r>
                        <a:rPr lang="en-IN" dirty="0" err="1"/>
                        <a:t>IoT</a:t>
                      </a:r>
                      <a:r>
                        <a:rPr lang="en-IN" dirty="0"/>
                        <a:t> functionality</a:t>
                      </a:r>
                    </a:p>
                  </a:txBody>
                  <a:tcPr/>
                </a:tc>
                <a:tc>
                  <a:txBody>
                    <a:bodyPr/>
                    <a:lstStyle/>
                    <a:p>
                      <a:r>
                        <a:rPr lang="en-IN" sz="2800" kern="1200" dirty="0" err="1">
                          <a:solidFill>
                            <a:srgbClr val="0070C0"/>
                          </a:solidFill>
                          <a:latin typeface="+mn-lt"/>
                          <a:ea typeface="+mn-ea"/>
                          <a:cs typeface="+mn-cs"/>
                        </a:rPr>
                        <a:t>IoT</a:t>
                      </a:r>
                      <a:r>
                        <a:rPr lang="en-IN" sz="2800" kern="1200" dirty="0">
                          <a:solidFill>
                            <a:srgbClr val="0070C0"/>
                          </a:solidFill>
                          <a:latin typeface="+mn-lt"/>
                          <a:ea typeface="+mn-ea"/>
                          <a:cs typeface="+mn-cs"/>
                        </a:rPr>
                        <a:t> Service </a:t>
                      </a:r>
                    </a:p>
                    <a:p>
                      <a:r>
                        <a:rPr lang="en-IN" dirty="0"/>
                        <a:t>Enablers Adding value to </a:t>
                      </a:r>
                      <a:r>
                        <a:rPr lang="en-IN" dirty="0" err="1"/>
                        <a:t>IoT</a:t>
                      </a:r>
                      <a:endParaRPr lang="en-IN" dirty="0"/>
                    </a:p>
                  </a:txBody>
                  <a:tcPr/>
                </a:tc>
                <a:tc>
                  <a:txBody>
                    <a:bodyPr/>
                    <a:lstStyle/>
                    <a:p>
                      <a:r>
                        <a:rPr lang="en-IN" sz="2800" kern="1200" dirty="0" err="1">
                          <a:solidFill>
                            <a:srgbClr val="0070C0"/>
                          </a:solidFill>
                          <a:latin typeface="+mn-lt"/>
                          <a:ea typeface="+mn-ea"/>
                          <a:cs typeface="+mn-cs"/>
                        </a:rPr>
                        <a:t>IoT</a:t>
                      </a:r>
                      <a:r>
                        <a:rPr lang="en-IN" sz="2800" kern="1200" dirty="0">
                          <a:solidFill>
                            <a:srgbClr val="0070C0"/>
                          </a:solidFill>
                          <a:latin typeface="+mn-lt"/>
                          <a:ea typeface="+mn-ea"/>
                          <a:cs typeface="+mn-cs"/>
                        </a:rPr>
                        <a:t> Solutions </a:t>
                      </a:r>
                      <a:r>
                        <a:rPr lang="en-IN" dirty="0"/>
                        <a:t>Supporting customer solutions</a:t>
                      </a:r>
                    </a:p>
                  </a:txBody>
                  <a:tcPr/>
                </a:tc>
                <a:extLst>
                  <a:ext uri="{0D108BD9-81ED-4DB2-BD59-A6C34878D82A}">
                    <a16:rowId xmlns:a16="http://schemas.microsoft.com/office/drawing/2014/main" val="10000"/>
                  </a:ext>
                </a:extLst>
              </a:tr>
              <a:tr h="370840">
                <a:tc>
                  <a:txBody>
                    <a:bodyPr/>
                    <a:lstStyle/>
                    <a:p>
                      <a:r>
                        <a:rPr lang="en-US" u="none" dirty="0"/>
                        <a:t>Use</a:t>
                      </a:r>
                      <a:r>
                        <a:rPr lang="en-US" u="none" baseline="0" dirty="0"/>
                        <a:t> case</a:t>
                      </a:r>
                      <a:endParaRPr lang="en-IN" u="none" dirty="0"/>
                    </a:p>
                  </a:txBody>
                  <a:tcPr/>
                </a:tc>
                <a:tc>
                  <a:txBody>
                    <a:bodyPr/>
                    <a:lstStyle/>
                    <a:p>
                      <a:pPr>
                        <a:buFont typeface="Arial" pitchFamily="34" charset="0"/>
                        <a:buChar char="•"/>
                      </a:pPr>
                      <a:r>
                        <a:rPr lang="en-IN" dirty="0"/>
                        <a:t>Device Management </a:t>
                      </a:r>
                    </a:p>
                    <a:p>
                      <a:pPr>
                        <a:buFont typeface="Arial" pitchFamily="34" charset="0"/>
                        <a:buChar char="•"/>
                      </a:pPr>
                      <a:r>
                        <a:rPr lang="en-IN" dirty="0"/>
                        <a:t>Security</a:t>
                      </a:r>
                    </a:p>
                  </a:txBody>
                  <a:tcPr/>
                </a:tc>
                <a:tc>
                  <a:txBody>
                    <a:bodyPr/>
                    <a:lstStyle/>
                    <a:p>
                      <a:pPr>
                        <a:buFont typeface="Arial" pitchFamily="34" charset="0"/>
                        <a:buChar char="•"/>
                      </a:pPr>
                      <a:r>
                        <a:rPr lang="en-IN" dirty="0"/>
                        <a:t>Priority Messaging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a:t>Data Aggregation</a:t>
                      </a:r>
                    </a:p>
                    <a:p>
                      <a:pPr>
                        <a:buFont typeface="Arial" pitchFamily="34" charset="0"/>
                        <a:buChar char="•"/>
                      </a:pPr>
                      <a:r>
                        <a:rPr lang="en-IN" dirty="0"/>
                        <a:t>Data  Replication</a:t>
                      </a:r>
                    </a:p>
                    <a:p>
                      <a:pPr>
                        <a:buFont typeface="Arial" pitchFamily="34" charset="0"/>
                        <a:buChar char="•"/>
                      </a:pPr>
                      <a:r>
                        <a:rPr lang="en-IN" dirty="0"/>
                        <a:t> Cloud Enablement</a:t>
                      </a:r>
                    </a:p>
                  </a:txBody>
                  <a:tcPr/>
                </a:tc>
                <a:tc>
                  <a:txBody>
                    <a:bodyPr/>
                    <a:lstStyle/>
                    <a:p>
                      <a:pPr>
                        <a:buFont typeface="Arial" pitchFamily="34" charset="0"/>
                        <a:buChar char="•"/>
                      </a:pPr>
                      <a:r>
                        <a:rPr lang="en-IN" dirty="0" err="1"/>
                        <a:t>IoT</a:t>
                      </a:r>
                      <a:r>
                        <a:rPr lang="en-IN" dirty="0"/>
                        <a:t> Image and Audio Processing</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Analytics?</a:t>
            </a:r>
            <a:endParaRPr lang="en-IN" dirty="0"/>
          </a:p>
        </p:txBody>
      </p:sp>
      <p:sp>
        <p:nvSpPr>
          <p:cNvPr id="3" name="Content Placeholder 2"/>
          <p:cNvSpPr>
            <a:spLocks noGrp="1"/>
          </p:cNvSpPr>
          <p:nvPr>
            <p:ph idx="1"/>
          </p:nvPr>
        </p:nvSpPr>
        <p:spPr/>
        <p:txBody>
          <a:bodyPr/>
          <a:lstStyle/>
          <a:p>
            <a:r>
              <a:rPr lang="en-US" dirty="0"/>
              <a:t>Data analytics can be used to find</a:t>
            </a:r>
          </a:p>
          <a:p>
            <a:pPr lvl="1"/>
            <a:r>
              <a:rPr lang="en-US" dirty="0"/>
              <a:t>Masked patterns</a:t>
            </a:r>
          </a:p>
          <a:p>
            <a:pPr lvl="1"/>
            <a:r>
              <a:rPr lang="en-US" dirty="0"/>
              <a:t>Anonymous correlations</a:t>
            </a:r>
          </a:p>
          <a:p>
            <a:pPr lvl="1"/>
            <a:r>
              <a:rPr lang="en-US" dirty="0"/>
              <a:t>Customer preferences</a:t>
            </a:r>
          </a:p>
          <a:p>
            <a:pPr lvl="1"/>
            <a:r>
              <a:rPr lang="en-US" dirty="0"/>
              <a:t>Market trends</a:t>
            </a:r>
          </a:p>
          <a:p>
            <a:pPr lvl="1"/>
            <a:r>
              <a:rPr lang="en-US" dirty="0"/>
              <a:t>Other necessary decisions for business purpose</a:t>
            </a:r>
          </a:p>
          <a:p>
            <a:pPr lvl="1">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use cases</a:t>
            </a:r>
            <a:endParaRPr lang="en-IN" dirty="0"/>
          </a:p>
        </p:txBody>
      </p:sp>
      <p:sp>
        <p:nvSpPr>
          <p:cNvPr id="3" name="Content Placeholder 2"/>
          <p:cNvSpPr>
            <a:spLocks noGrp="1"/>
          </p:cNvSpPr>
          <p:nvPr>
            <p:ph idx="1"/>
          </p:nvPr>
        </p:nvSpPr>
        <p:spPr/>
        <p:txBody>
          <a:bodyPr>
            <a:normAutofit lnSpcReduction="10000"/>
          </a:bodyPr>
          <a:lstStyle/>
          <a:p>
            <a:r>
              <a:rPr lang="en-US" dirty="0"/>
              <a:t>Consider a dataset of 1gb related to customer purchase data</a:t>
            </a:r>
          </a:p>
          <a:p>
            <a:pPr lvl="2"/>
            <a:r>
              <a:rPr lang="en-US" dirty="0"/>
              <a:t>Finding out what would be the customer’s next possible purchase</a:t>
            </a:r>
          </a:p>
          <a:p>
            <a:pPr lvl="3"/>
            <a:r>
              <a:rPr lang="en-IN" dirty="0"/>
              <a:t>Rank the longest-standing customers in a particular state </a:t>
            </a:r>
          </a:p>
          <a:p>
            <a:pPr lvl="3"/>
            <a:r>
              <a:rPr lang="en-IN" dirty="0"/>
              <a:t>Calculate the moving average of retail volume over a specified time</a:t>
            </a:r>
          </a:p>
          <a:p>
            <a:pPr lvl="3"/>
            <a:r>
              <a:rPr lang="en-IN" dirty="0"/>
              <a:t>Compare the current sales bonus each salesperson received against his or her previous bonus</a:t>
            </a:r>
            <a:endParaRPr lang="en-US" dirty="0"/>
          </a:p>
          <a:p>
            <a:pPr lvl="2"/>
            <a:r>
              <a:rPr lang="en-US" dirty="0"/>
              <a:t>Finding out what happened so far, like</a:t>
            </a:r>
          </a:p>
          <a:p>
            <a:pPr lvl="3"/>
            <a:r>
              <a:rPr lang="en-US" dirty="0"/>
              <a:t>Sales pattern identification</a:t>
            </a:r>
          </a:p>
          <a:p>
            <a:pPr lvl="3"/>
            <a:r>
              <a:rPr lang="en-US" dirty="0"/>
              <a:t>Demographics of the customer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draw Data insights?</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558792" y="1500174"/>
            <a:ext cx="8156612" cy="450059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Five Categories of Analytics Capabilities</a:t>
            </a:r>
          </a:p>
        </p:txBody>
      </p:sp>
      <p:sp>
        <p:nvSpPr>
          <p:cNvPr id="3" name="Content Placeholder 2"/>
          <p:cNvSpPr>
            <a:spLocks noGrp="1"/>
          </p:cNvSpPr>
          <p:nvPr>
            <p:ph idx="1"/>
          </p:nvPr>
        </p:nvSpPr>
        <p:spPr/>
        <p:txBody>
          <a:bodyPr>
            <a:normAutofit fontScale="70000" lnSpcReduction="20000"/>
          </a:bodyPr>
          <a:lstStyle/>
          <a:p>
            <a:r>
              <a:rPr lang="en-IN" dirty="0"/>
              <a:t>Descriptive Analytics: answer the question, “</a:t>
            </a:r>
            <a:r>
              <a:rPr lang="en-IN" sz="3000" i="1" dirty="0"/>
              <a:t>what happened?”</a:t>
            </a:r>
          </a:p>
          <a:p>
            <a:pPr lvl="1"/>
            <a:r>
              <a:rPr lang="en-IN" dirty="0"/>
              <a:t>Involves collection of relevant data, processing of the data, data analysis and data visualization</a:t>
            </a:r>
            <a:endParaRPr lang="en-IN" i="1" dirty="0"/>
          </a:p>
          <a:p>
            <a:r>
              <a:rPr lang="en-IN" dirty="0"/>
              <a:t>Diagnostic Analytics: answer the question, “</a:t>
            </a:r>
            <a:r>
              <a:rPr lang="en-IN" sz="3000" i="1" dirty="0"/>
              <a:t>why something has happened?</a:t>
            </a:r>
            <a:r>
              <a:rPr lang="en-IN" dirty="0"/>
              <a:t>”</a:t>
            </a:r>
          </a:p>
          <a:p>
            <a:r>
              <a:rPr lang="en-IN" dirty="0"/>
              <a:t>Discovery in Analytics: answer the question, “</a:t>
            </a:r>
            <a:r>
              <a:rPr lang="en-IN" sz="3000" i="1" dirty="0"/>
              <a:t>what happened that we don’t know about?”</a:t>
            </a:r>
            <a:endParaRPr lang="en-IN" i="1" dirty="0"/>
          </a:p>
          <a:p>
            <a:r>
              <a:rPr lang="en-IN" dirty="0"/>
              <a:t>Predictive Analytics: answer the question, “</a:t>
            </a:r>
            <a:r>
              <a:rPr lang="en-IN" sz="3000" i="1" dirty="0"/>
              <a:t>what is likely to happen?</a:t>
            </a:r>
            <a:r>
              <a:rPr lang="en-IN" dirty="0"/>
              <a:t>”</a:t>
            </a:r>
          </a:p>
          <a:p>
            <a:pPr lvl="1"/>
            <a:r>
              <a:rPr lang="en-IN" dirty="0"/>
              <a:t>Involves variety of statistical and machine learning techniques, such as: neural networks, decision trees, and regression</a:t>
            </a:r>
          </a:p>
          <a:p>
            <a:r>
              <a:rPr lang="en-IN" dirty="0"/>
              <a:t>Prescriptive Analytics: answer the question, “</a:t>
            </a:r>
            <a:r>
              <a:rPr lang="en-IN" sz="3000" i="1" dirty="0"/>
              <a:t>What should I do about what has happened or is likely to happen?”</a:t>
            </a:r>
            <a:endParaRPr lang="en-IN" i="1" dirty="0"/>
          </a:p>
          <a:p>
            <a:pPr lvl="1"/>
            <a:r>
              <a:rPr lang="en-IN" dirty="0"/>
              <a:t>Involves machine learning strategies that can find patterns in large datasets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8784</TotalTime>
  <Words>2665</Words>
  <Application>Microsoft Office PowerPoint</Application>
  <PresentationFormat>On-screen Show (4:3)</PresentationFormat>
  <Paragraphs>217</Paragraphs>
  <Slides>50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Office Theme</vt:lpstr>
      <vt:lpstr>What is IoT? Recap</vt:lpstr>
      <vt:lpstr>Why IoT? Recap</vt:lpstr>
      <vt:lpstr>Challenges in IoT Recap</vt:lpstr>
      <vt:lpstr>The Data Challenge Recap</vt:lpstr>
      <vt:lpstr>What is Data Analytics?</vt:lpstr>
      <vt:lpstr>Why Data Analytics?</vt:lpstr>
      <vt:lpstr>Example use cases</vt:lpstr>
      <vt:lpstr>How to draw Data insights?</vt:lpstr>
      <vt:lpstr>Five Categories of Analytics Capabilities</vt:lpstr>
      <vt:lpstr>Analytics and the Knowledge and Value Hierarchies</vt:lpstr>
      <vt:lpstr>Example in Customer Relationship Management (CRM)</vt:lpstr>
      <vt:lpstr>Analytics and the Knowledge and Value Hierarchies</vt:lpstr>
      <vt:lpstr>Analytics and the Knowledge and Value Hierarchies</vt:lpstr>
      <vt:lpstr>Analytics and capabilities</vt:lpstr>
      <vt:lpstr>What is IoT Analytics?</vt:lpstr>
      <vt:lpstr>What is IoT Analytics?</vt:lpstr>
      <vt:lpstr>Data in IoT</vt:lpstr>
      <vt:lpstr>Use cases of combining IoT data with other data for analytics</vt:lpstr>
      <vt:lpstr>Use cases of combining IoT data with other data for analytics</vt:lpstr>
      <vt:lpstr>Enablers of IoT Data Analytics</vt:lpstr>
      <vt:lpstr>Patterns of data produced/generated by IoT environment</vt:lpstr>
      <vt:lpstr>Patterns of data produced/generated by IoT environment</vt:lpstr>
      <vt:lpstr>Time series Data - Event Stream Processing</vt:lpstr>
      <vt:lpstr>Time series Data - Event Stream Processing</vt:lpstr>
      <vt:lpstr>Time series Data - Event Stream Processing</vt:lpstr>
      <vt:lpstr>Case Study 1: RFM Model in CRM Learn the model from RFM.pdf file attached</vt:lpstr>
      <vt:lpstr>Case Study 1: Customer Journey: Knowing customer needs</vt:lpstr>
      <vt:lpstr>Case Study 1: Customer Journey: Knowing customer needs</vt:lpstr>
      <vt:lpstr>Case Study 1: Customer Journey: Knowing customer needs</vt:lpstr>
      <vt:lpstr>Case Study 1: Customer Journey: Knowing customer needs</vt:lpstr>
      <vt:lpstr>Case Study 1: Customer Journey: Knowing customer needs</vt:lpstr>
      <vt:lpstr>Case Study 1: Customer Journey: Knowing customer needs</vt:lpstr>
      <vt:lpstr>Case Study 1: Customer Journey: Knowing customer needs</vt:lpstr>
      <vt:lpstr>Case Study 2: Air Pollution level detection in Smart City</vt:lpstr>
      <vt:lpstr>Case Study 2: Air Pollution level detection in Smart City</vt:lpstr>
      <vt:lpstr>Case Study 2: Air Pollution level detection in Smart City</vt:lpstr>
      <vt:lpstr>Case Study 2: Air Pollution level detection in Smart City</vt:lpstr>
      <vt:lpstr>Data Processing Challenges</vt:lpstr>
      <vt:lpstr>Architecture</vt:lpstr>
      <vt:lpstr>Solution Edge/Fog Computing</vt:lpstr>
      <vt:lpstr>Things-to-Cloud Continuum</vt:lpstr>
      <vt:lpstr>Fog Architecture(2)</vt:lpstr>
      <vt:lpstr>Fog Computing</vt:lpstr>
      <vt:lpstr>Edge, Fog and Cloud comparison</vt:lpstr>
      <vt:lpstr>Data Analytics at edge/fog and cloud</vt:lpstr>
      <vt:lpstr>Data Analytics at edge/fog and cloud</vt:lpstr>
      <vt:lpstr>Advantage of Edge/Fog Computing</vt:lpstr>
      <vt:lpstr>Popular Examples of Edge/Fog computing</vt:lpstr>
      <vt:lpstr>Pouplar Examples of Edge/Fog Compting</vt:lpstr>
      <vt:lpstr>Use Cases for IoT Edge/Fog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15CSE480 Internet of Things</dc:title>
  <dc:creator>USER</dc:creator>
  <cp:lastModifiedBy>Nenmani G</cp:lastModifiedBy>
  <cp:revision>16</cp:revision>
  <dcterms:created xsi:type="dcterms:W3CDTF">2019-09-18T09:33:52Z</dcterms:created>
  <dcterms:modified xsi:type="dcterms:W3CDTF">2021-11-12T00:43:32Z</dcterms:modified>
</cp:coreProperties>
</file>