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3BA02E-B205-466E-BCE8-B493D1F3B4F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868025-81E6-4E03-9061-C9F4C31560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nptel.ac.in/noc20_cs24/unit?unit=14&amp;lesson=125" TargetMode="External"/><Relationship Id="rId2" Type="http://schemas.openxmlformats.org/officeDocument/2006/relationships/hyperlink" Target="https://nptel.ac.in/courses/106/105/10610516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ps.iisc.ac.in/" TargetMode="External"/><Relationship Id="rId4" Type="http://schemas.openxmlformats.org/officeDocument/2006/relationships/hyperlink" Target="https://swayam.gov.in/nd1_noc20_cs69/previe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solidFill>
                  <a:srgbClr val="00B0F0"/>
                </a:solidFill>
              </a:rPr>
              <a:t>15CSE480 </a:t>
            </a:r>
            <a:br>
              <a:rPr lang="en-IN" altLang="en-US" dirty="0">
                <a:solidFill>
                  <a:srgbClr val="00B0F0"/>
                </a:solidFill>
              </a:rPr>
            </a:br>
            <a:r>
              <a:rPr lang="en-IN" altLang="en-US" dirty="0">
                <a:solidFill>
                  <a:srgbClr val="00B0F0"/>
                </a:solidFill>
              </a:rPr>
              <a:t>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Based Course</a:t>
            </a:r>
          </a:p>
        </p:txBody>
      </p:sp>
    </p:spTree>
    <p:extLst>
      <p:ext uri="{BB962C8B-B14F-4D97-AF65-F5344CB8AC3E}">
        <p14:creationId xmlns:p14="http://schemas.microsoft.com/office/powerpoint/2010/main" val="414939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Node MCU ESP8266 /ESP32</a:t>
            </a:r>
          </a:p>
          <a:p>
            <a:pPr lvl="1"/>
            <a:r>
              <a:rPr lang="en-US" dirty="0"/>
              <a:t>Raspberry pi / Intel IoT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Arduino IDE</a:t>
            </a:r>
          </a:p>
          <a:p>
            <a:pPr lvl="1"/>
            <a:r>
              <a:rPr lang="en-US" dirty="0"/>
              <a:t>MicroPython</a:t>
            </a:r>
          </a:p>
          <a:p>
            <a:r>
              <a:rPr lang="en-US" dirty="0"/>
              <a:t>Cloud Platform</a:t>
            </a:r>
          </a:p>
          <a:p>
            <a:pPr lvl="1"/>
            <a:r>
              <a:rPr lang="en-US" dirty="0" err="1"/>
              <a:t>Adafruit</a:t>
            </a:r>
            <a:endParaRPr lang="en-US" dirty="0"/>
          </a:p>
          <a:p>
            <a:pPr lvl="1"/>
            <a:r>
              <a:rPr lang="en-US" dirty="0" err="1"/>
              <a:t>Thingspeak</a:t>
            </a:r>
            <a:r>
              <a:rPr lang="en-US" dirty="0"/>
              <a:t> 	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6264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9177"/>
              </p:ext>
            </p:extLst>
          </p:nvPr>
        </p:nvGraphicFramePr>
        <p:xfrm>
          <a:off x="304800" y="1219200"/>
          <a:ext cx="8610600" cy="4667251"/>
        </p:xfrm>
        <a:graphic>
          <a:graphicData uri="http://schemas.openxmlformats.org/drawingml/2006/table">
            <a:tbl>
              <a:tblPr/>
              <a:tblGrid>
                <a:gridCol w="307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9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Course Details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Credits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3 - 0 - 0 - 3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Offered 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VII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Sem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B.Tech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CSE (2018-22 Batch)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Class Strength and No of Sections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Total: 231 students in 3 Groups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Faculty Members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Mr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A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Baskar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(Mentor),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Mr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AK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Sumesh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Dr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R</a:t>
                      </a:r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400" b="1" i="0" u="none" strike="noStrike" baseline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Gowtham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Department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Objective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altLang="en-US" dirty="0"/>
              <a:t>To introduce various </a:t>
            </a:r>
            <a:r>
              <a:rPr lang="en-US" altLang="en-US" dirty="0"/>
              <a:t>concepts in IoT based applications and the associated HW and SW design</a:t>
            </a:r>
            <a:endParaRPr lang="en-IN" altLang="en-US" dirty="0"/>
          </a:p>
          <a:p>
            <a:pPr algn="just"/>
            <a:r>
              <a:rPr lang="en-IN" altLang="en-US" dirty="0"/>
              <a:t>To understand and apply different enabling technologies for IoT like application level protocols, identification, device management, service discovery in various use cases.</a:t>
            </a:r>
          </a:p>
          <a:p>
            <a:pPr algn="just"/>
            <a:r>
              <a:rPr lang="en-IN" altLang="en-US" dirty="0"/>
              <a:t>To explore the integration of IoT with Cloud and the usage of Edge / Fog Computing along with Data Analytics to build Autonomous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3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Course outcomes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98801"/>
              </p:ext>
            </p:extLst>
          </p:nvPr>
        </p:nvGraphicFramePr>
        <p:xfrm>
          <a:off x="457200" y="1219200"/>
          <a:ext cx="8382000" cy="45386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 Outcome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BTL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Understand the key techniques and theory behind Internet of Things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Apply effectively the various enabling technologies (both hardware and software ) for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IoT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Understand the integration of Cloud and IoT , Edge and Fog Computing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Apply various techniques for Data Accumulation, Storage and Analytics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Design and build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IoT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system for any one interesting Use case</a:t>
                      </a:r>
                      <a:endParaRPr lang="en-US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15CSE480-Internet of Things (3 Credits)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  <a:defRPr/>
            </a:pPr>
            <a:r>
              <a:rPr lang="en-IN" sz="4500" b="1" dirty="0"/>
              <a:t>Unit - I</a:t>
            </a:r>
          </a:p>
          <a:p>
            <a:pPr algn="just">
              <a:buNone/>
              <a:defRPr/>
            </a:pP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dirty="0"/>
              <a:t>Introduction to </a:t>
            </a:r>
            <a:r>
              <a:rPr lang="en-IN" sz="4000" dirty="0" err="1"/>
              <a:t>loT</a:t>
            </a:r>
            <a:r>
              <a:rPr lang="en-IN" sz="4000" dirty="0"/>
              <a:t> - </a:t>
            </a:r>
            <a:r>
              <a:rPr lang="en-IN" sz="4000" dirty="0" err="1"/>
              <a:t>loT</a:t>
            </a:r>
            <a:r>
              <a:rPr lang="en-IN" sz="4000" dirty="0"/>
              <a:t> definition - Characteristics - Things in </a:t>
            </a:r>
            <a:r>
              <a:rPr lang="en-IN" sz="4000" dirty="0" err="1"/>
              <a:t>loT</a:t>
            </a:r>
            <a:r>
              <a:rPr lang="en-IN" sz="4000" dirty="0"/>
              <a:t> - </a:t>
            </a:r>
            <a:r>
              <a:rPr lang="en-IN" sz="4000" dirty="0" err="1"/>
              <a:t>loT</a:t>
            </a:r>
            <a:r>
              <a:rPr lang="en-IN" sz="4000" dirty="0"/>
              <a:t> Complete Architectural Stack - </a:t>
            </a:r>
            <a:r>
              <a:rPr lang="en-IN" sz="4000" dirty="0" err="1"/>
              <a:t>loT</a:t>
            </a:r>
            <a:r>
              <a:rPr lang="en-IN" sz="4000" dirty="0"/>
              <a:t> enabling Technologies - </a:t>
            </a:r>
            <a:r>
              <a:rPr lang="en-IN" sz="4000" dirty="0" err="1"/>
              <a:t>loT</a:t>
            </a:r>
            <a:r>
              <a:rPr lang="en-IN" sz="4000" dirty="0"/>
              <a:t> Challenges - </a:t>
            </a:r>
            <a:r>
              <a:rPr lang="en-IN" sz="4000" dirty="0" err="1"/>
              <a:t>loT</a:t>
            </a:r>
            <a:r>
              <a:rPr lang="en-IN" sz="4000" dirty="0"/>
              <a:t> Levels - A Case Study to realise the stack. Sensors and Hardware for </a:t>
            </a:r>
            <a:r>
              <a:rPr lang="en-IN" sz="4000" dirty="0" err="1"/>
              <a:t>loT</a:t>
            </a:r>
            <a:r>
              <a:rPr lang="en-IN" sz="4000" dirty="0"/>
              <a:t> - Accelerometer, Proximity Sensor, </a:t>
            </a:r>
            <a:r>
              <a:rPr lang="en-IN" sz="4000" dirty="0" err="1"/>
              <a:t>lR</a:t>
            </a:r>
            <a:r>
              <a:rPr lang="en-IN" sz="4000" dirty="0"/>
              <a:t> sensor, Gas Sensor, Temperature Sensor, Chemical Sensor, Motion Detection Sensor. Hardware Kits - </a:t>
            </a:r>
            <a:r>
              <a:rPr lang="en-IN" sz="4000" dirty="0" err="1"/>
              <a:t>Arduino</a:t>
            </a:r>
            <a:r>
              <a:rPr lang="en-IN" sz="4000" dirty="0"/>
              <a:t>, Raspberry Pi, </a:t>
            </a:r>
            <a:r>
              <a:rPr lang="en-IN" sz="4000" dirty="0" err="1"/>
              <a:t>nodeMCU</a:t>
            </a:r>
            <a:r>
              <a:rPr lang="en-IN" sz="4000" dirty="0"/>
              <a:t>. A Case study with any one of the boards and data acquisition from sensors    (Lab Component)</a:t>
            </a:r>
          </a:p>
          <a:p>
            <a:pPr>
              <a:buNone/>
              <a:defRPr/>
            </a:pPr>
            <a:r>
              <a:rPr lang="en-IN" sz="4500" b="1" dirty="0"/>
              <a:t>Unit – II</a:t>
            </a:r>
          </a:p>
          <a:p>
            <a:pPr algn="just">
              <a:buNone/>
              <a:defRPr/>
            </a:pPr>
            <a:r>
              <a:rPr lang="en-IN" sz="4000" dirty="0"/>
              <a:t>     Protocols for </a:t>
            </a:r>
            <a:r>
              <a:rPr lang="en-IN" sz="4000" dirty="0" err="1"/>
              <a:t>loT</a:t>
            </a:r>
            <a:r>
              <a:rPr lang="en-IN" sz="4000" dirty="0"/>
              <a:t> – </a:t>
            </a:r>
            <a:r>
              <a:rPr lang="en-IN" sz="4000" dirty="0" err="1"/>
              <a:t>lnfra</a:t>
            </a:r>
            <a:r>
              <a:rPr lang="en-IN" sz="4000" dirty="0"/>
              <a:t> structure protocol (IPV4/V6|RPL), Identification (URLs), Transport (Wi-Fi, Li-Fi, BLE), Discovery, Data Protocols, Device Management Protocols. - A Case Study with MQTT/</a:t>
            </a:r>
            <a:r>
              <a:rPr lang="en-IN" sz="4000" dirty="0" err="1"/>
              <a:t>CoAP</a:t>
            </a:r>
            <a:r>
              <a:rPr lang="en-IN" sz="4000" dirty="0"/>
              <a:t> usage. (Lab Component). Cloud and Data analytics- Types of Cloud - </a:t>
            </a:r>
            <a:r>
              <a:rPr lang="en-IN" sz="4000" dirty="0" err="1"/>
              <a:t>loT</a:t>
            </a:r>
            <a:r>
              <a:rPr lang="en-IN" sz="4000" dirty="0"/>
              <a:t> with cloud challenges - Selection of cloud for </a:t>
            </a:r>
            <a:r>
              <a:rPr lang="en-IN" sz="4000" dirty="0" err="1"/>
              <a:t>loT</a:t>
            </a:r>
            <a:r>
              <a:rPr lang="en-IN" sz="4000" dirty="0"/>
              <a:t> applications. Fog computing for </a:t>
            </a:r>
            <a:r>
              <a:rPr lang="en-IN" sz="4000" dirty="0" err="1"/>
              <a:t>loT</a:t>
            </a:r>
            <a:r>
              <a:rPr lang="en-IN" sz="4000" dirty="0"/>
              <a:t> - Edge computing for </a:t>
            </a:r>
            <a:r>
              <a:rPr lang="en-IN" sz="4000" dirty="0" err="1"/>
              <a:t>loT</a:t>
            </a:r>
            <a:r>
              <a:rPr lang="en-IN" sz="4000" dirty="0"/>
              <a:t> - Cloud security aspects for </a:t>
            </a:r>
            <a:r>
              <a:rPr lang="en-IN" sz="4000" dirty="0" err="1"/>
              <a:t>loT</a:t>
            </a:r>
            <a:r>
              <a:rPr lang="en-IN" sz="4000" dirty="0"/>
              <a:t> applications. RFM for Data Analytics. Case study with AWS / AZURE / </a:t>
            </a:r>
            <a:r>
              <a:rPr lang="en-IN" sz="4000" dirty="0" err="1"/>
              <a:t>Adafruit</a:t>
            </a:r>
            <a:r>
              <a:rPr lang="en-IN" sz="4000" dirty="0"/>
              <a:t> / IBM </a:t>
            </a:r>
            <a:r>
              <a:rPr lang="en-IN" sz="4000" dirty="0" err="1"/>
              <a:t>Bluemix</a:t>
            </a:r>
            <a:r>
              <a:rPr lang="en-IN" sz="4000" dirty="0"/>
              <a:t> (Lab Component).</a:t>
            </a:r>
          </a:p>
          <a:p>
            <a:pPr>
              <a:buNone/>
              <a:defRPr/>
            </a:pPr>
            <a:r>
              <a:rPr lang="en-IN" altLang="en-US" sz="4500" b="1" dirty="0"/>
              <a:t>Unit – III</a:t>
            </a:r>
          </a:p>
          <a:p>
            <a:pPr algn="just">
              <a:buNone/>
              <a:defRPr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4000" dirty="0"/>
              <a:t>Case studies with architectural analysis:</a:t>
            </a:r>
          </a:p>
          <a:p>
            <a:pPr algn="just">
              <a:buNone/>
              <a:defRPr/>
            </a:pPr>
            <a:r>
              <a:rPr lang="en-IN" altLang="en-US" sz="4000" dirty="0"/>
              <a:t>     IoT applications - Smart City - Smart Water - Smart Agriculture - Smart Energy - Smart Healthcare - Smart Transportation - Smart Retail -Smart waste management . (Lab Component - As a project)</a:t>
            </a:r>
          </a:p>
          <a:p>
            <a:pPr algn="just">
              <a:buNone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816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Book/Reference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  <a:defRPr/>
            </a:pPr>
            <a:r>
              <a:rPr lang="en-IN" sz="2800" b="1" dirty="0"/>
              <a:t>Text Book: </a:t>
            </a:r>
          </a:p>
          <a:p>
            <a:pPr algn="just">
              <a:buNone/>
              <a:defRPr/>
            </a:pPr>
            <a:r>
              <a:rPr lang="en-IN" sz="2800" dirty="0"/>
              <a:t>1. "</a:t>
            </a:r>
            <a:r>
              <a:rPr lang="en-IN" sz="2800" dirty="0" err="1"/>
              <a:t>lnternet</a:t>
            </a:r>
            <a:r>
              <a:rPr lang="en-IN" sz="2800" dirty="0"/>
              <a:t> of Things: A Hands-on Approach", by </a:t>
            </a:r>
            <a:r>
              <a:rPr lang="en-IN" sz="2800" dirty="0" err="1"/>
              <a:t>Arshdeep</a:t>
            </a:r>
            <a:r>
              <a:rPr lang="en-IN" sz="2800" dirty="0"/>
              <a:t> </a:t>
            </a:r>
            <a:r>
              <a:rPr lang="en-IN" sz="2800" dirty="0" err="1"/>
              <a:t>Bahga</a:t>
            </a:r>
            <a:r>
              <a:rPr lang="en-IN" sz="2800" dirty="0"/>
              <a:t> and Vijay </a:t>
            </a:r>
            <a:r>
              <a:rPr lang="en-IN" sz="2800" dirty="0" err="1"/>
              <a:t>Madisetti</a:t>
            </a:r>
            <a:r>
              <a:rPr lang="en-IN" sz="2800" dirty="0"/>
              <a:t> (Universities Press)</a:t>
            </a:r>
          </a:p>
          <a:p>
            <a:pPr algn="just">
              <a:buNone/>
              <a:defRPr/>
            </a:pPr>
            <a:r>
              <a:rPr lang="en-IN" sz="2800" b="1" dirty="0"/>
              <a:t>References:</a:t>
            </a:r>
          </a:p>
          <a:p>
            <a:pPr>
              <a:buNone/>
              <a:defRPr/>
            </a:pPr>
            <a:r>
              <a:rPr lang="en-IN" sz="2800" dirty="0"/>
              <a:t>1. </a:t>
            </a:r>
            <a:r>
              <a:rPr lang="en-IN" sz="2800" dirty="0" err="1"/>
              <a:t>lnfosys</a:t>
            </a:r>
            <a:r>
              <a:rPr lang="en-IN" sz="2800" dirty="0"/>
              <a:t> Training E Materials.  Infosys Knowledge Institute (IKI)</a:t>
            </a:r>
          </a:p>
          <a:p>
            <a:pPr algn="just">
              <a:buNone/>
              <a:defRPr/>
            </a:pPr>
            <a:r>
              <a:rPr lang="en-IN" sz="2800" dirty="0"/>
              <a:t>2. "The Internet of Things: Enabling Technologies, Platforms, and Use Cases',, by </a:t>
            </a:r>
            <a:r>
              <a:rPr lang="en-IN" sz="2800" dirty="0" err="1"/>
              <a:t>pethuru</a:t>
            </a:r>
            <a:r>
              <a:rPr lang="en-IN" sz="2800" dirty="0"/>
              <a:t> Raj and </a:t>
            </a:r>
            <a:r>
              <a:rPr lang="en-IN" sz="2800" dirty="0" err="1"/>
              <a:t>Anupama</a:t>
            </a:r>
            <a:r>
              <a:rPr lang="en-IN" sz="2800" dirty="0"/>
              <a:t> C. Raman (CRC press)</a:t>
            </a:r>
          </a:p>
          <a:p>
            <a:pPr algn="just">
              <a:buNone/>
              <a:defRPr/>
            </a:pPr>
            <a:r>
              <a:rPr lang="en-IN" sz="2800" dirty="0"/>
              <a:t>3. Adrian McEwen, Designing the </a:t>
            </a:r>
            <a:r>
              <a:rPr lang="en-IN" sz="2800" dirty="0" err="1"/>
              <a:t>lnternet</a:t>
            </a:r>
            <a:r>
              <a:rPr lang="en-IN" sz="2800" dirty="0"/>
              <a:t> of Things, Wiley (B November 2Ot3), ISBN-13:978-.11-L1,8430620,</a:t>
            </a:r>
          </a:p>
          <a:p>
            <a:pPr>
              <a:buNone/>
              <a:defRPr/>
            </a:pPr>
            <a:r>
              <a:rPr lang="en-IN" sz="2800" dirty="0"/>
              <a:t>4. NPTEL Reference :  </a:t>
            </a:r>
            <a:r>
              <a:rPr lang="en-US" sz="2800" dirty="0">
                <a:solidFill>
                  <a:srgbClr val="FF0000"/>
                </a:solidFill>
                <a:hlinkClick r:id="rId2"/>
              </a:rPr>
              <a:t>https://nptel.ac.in/courses/106/105/106105166</a:t>
            </a:r>
            <a:r>
              <a:rPr lang="en-US" sz="2800" dirty="0">
                <a:hlinkClick r:id="rId2"/>
              </a:rPr>
              <a:t>/</a:t>
            </a:r>
            <a:endParaRPr lang="en-IN" sz="2800" dirty="0"/>
          </a:p>
          <a:p>
            <a:pPr marL="514350" indent="-514350">
              <a:buNone/>
              <a:defRPr/>
            </a:pPr>
            <a:r>
              <a:rPr lang="en-IN" sz="2800" dirty="0"/>
              <a:t>5. NPTEL </a:t>
            </a:r>
            <a:r>
              <a:rPr lang="en-IN" sz="2800" dirty="0" err="1"/>
              <a:t>IIoT</a:t>
            </a:r>
            <a:r>
              <a:rPr lang="en-IN" sz="2800" dirty="0"/>
              <a:t>   (Prof </a:t>
            </a:r>
            <a:r>
              <a:rPr lang="en-IN" sz="2800" dirty="0" err="1"/>
              <a:t>Sudip</a:t>
            </a:r>
            <a:r>
              <a:rPr lang="en-IN" sz="2800" dirty="0"/>
              <a:t> </a:t>
            </a:r>
            <a:r>
              <a:rPr lang="en-IN" sz="2800" dirty="0" err="1"/>
              <a:t>Misra</a:t>
            </a:r>
            <a:r>
              <a:rPr lang="en-IN" sz="2800" dirty="0"/>
              <a:t> IIT </a:t>
            </a:r>
            <a:r>
              <a:rPr lang="en-IN" sz="2800" dirty="0" err="1"/>
              <a:t>Kharagpur</a:t>
            </a:r>
            <a:r>
              <a:rPr lang="en-IN" sz="2800" dirty="0"/>
              <a:t>) </a:t>
            </a:r>
            <a:r>
              <a:rPr lang="en-US" sz="2800" dirty="0">
                <a:hlinkClick r:id="rId3"/>
              </a:rPr>
              <a:t>https://onlinecourses.nptel.ac.in/noc20_cs24/unit?unit=14&amp;lesson=125</a:t>
            </a:r>
            <a:endParaRPr lang="en-US" sz="2800" dirty="0"/>
          </a:p>
          <a:p>
            <a:pPr marL="514350" indent="-514350">
              <a:buNone/>
              <a:defRPr/>
            </a:pPr>
            <a:r>
              <a:rPr lang="en-US" sz="2800" dirty="0"/>
              <a:t>6. </a:t>
            </a:r>
            <a:r>
              <a:rPr lang="en-US" sz="2800" dirty="0" err="1"/>
              <a:t>Swayam</a:t>
            </a:r>
            <a:r>
              <a:rPr lang="en-US" sz="2800" dirty="0"/>
              <a:t> portal: </a:t>
            </a:r>
            <a:r>
              <a:rPr lang="en-US" sz="2800" dirty="0">
                <a:hlinkClick r:id="rId4"/>
              </a:rPr>
              <a:t>https://swayam.gov.in/nd1_noc20_cs69/preview</a:t>
            </a:r>
            <a:endParaRPr lang="en-US" sz="2800" dirty="0"/>
          </a:p>
          <a:p>
            <a:pPr marL="514350" indent="-514350">
              <a:buNone/>
              <a:defRPr/>
            </a:pPr>
            <a:r>
              <a:rPr lang="en-US" sz="2800" dirty="0"/>
              <a:t>7. RBCCPS </a:t>
            </a:r>
            <a:r>
              <a:rPr lang="en-US" sz="2800" dirty="0" err="1"/>
              <a:t>IISc</a:t>
            </a:r>
            <a:r>
              <a:rPr lang="en-US" sz="2800" dirty="0"/>
              <a:t>: </a:t>
            </a:r>
            <a:r>
              <a:rPr lang="en-US" sz="2800" dirty="0">
                <a:hlinkClick r:id="rId5"/>
              </a:rPr>
              <a:t>https://cps.iisc.ac.in/</a:t>
            </a:r>
            <a:r>
              <a:rPr lang="en-US" sz="2800" dirty="0"/>
              <a:t>      IUDX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15CSE480 Course Repository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3513" y="13716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https://sites.google.com/view/aseiot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391400" cy="39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4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Evaluation Pattern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29174"/>
              </p:ext>
            </p:extLst>
          </p:nvPr>
        </p:nvGraphicFramePr>
        <p:xfrm>
          <a:off x="533400" y="1219200"/>
          <a:ext cx="7086600" cy="5509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S. 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Components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/>
                        <a:t>Weightage in 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gridSpan="3"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Internal (70 Marks)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Term Exam (Online exam)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Term Exam (Online Viva)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Assessment –Theory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No of online Quiz (3)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3.b Missed online Quiz (1)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Quiz1: 3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Quiz2: 3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Quiz3: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Assessment-Lab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4.a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</a:rPr>
                        <a:t>Use case –Design-Sprint #1 (No of Review:2)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Review1:5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Review2:15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4.b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</a:rPr>
                        <a:t>Use case-Implementation- Sprint #2 (No of Review:1)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Review3 :20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 gridSpan="3"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External (30 Marks)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semester Exam (Online Exam)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Semester Exam (Online Viva)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Suggestions for improvement in the next iteration of this course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69181"/>
              </p:ext>
            </p:extLst>
          </p:nvPr>
        </p:nvGraphicFramePr>
        <p:xfrm>
          <a:off x="838200" y="1676400"/>
          <a:ext cx="7696200" cy="3581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S.No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Details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suggested that this course may be moved to lower semesters so that placements will not overlap with hands on sessions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2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requested to keep the IoT lab open till 8.00pm on all working days when the course is offered in the campus.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Latest hardware modules should be used for subsequent offering of the course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3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202</TotalTime>
  <Words>807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15CSE480  Internet of Things</vt:lpstr>
      <vt:lpstr>PowerPoint Presentation</vt:lpstr>
      <vt:lpstr>Objective of the course</vt:lpstr>
      <vt:lpstr>Course outcomes</vt:lpstr>
      <vt:lpstr>15CSE480-Internet of Things (3 Credits)</vt:lpstr>
      <vt:lpstr>Text Book/Reference Books</vt:lpstr>
      <vt:lpstr>15CSE480 Course Repository </vt:lpstr>
      <vt:lpstr>Evaluation Pattern</vt:lpstr>
      <vt:lpstr>Suggestions for improvement in the next iteration of this course </vt:lpstr>
      <vt:lpstr>Hardware and Software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15CSE480  Internet of Things</dc:title>
  <dc:creator>Admin</dc:creator>
  <cp:lastModifiedBy>Admin</cp:lastModifiedBy>
  <cp:revision>20</cp:revision>
  <dcterms:created xsi:type="dcterms:W3CDTF">2021-07-12T08:59:09Z</dcterms:created>
  <dcterms:modified xsi:type="dcterms:W3CDTF">2021-07-14T01:55:33Z</dcterms:modified>
</cp:coreProperties>
</file>