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22"/>
  </p:notesMasterIdLst>
  <p:sldIdLst>
    <p:sldId id="490" r:id="rId6"/>
    <p:sldId id="504" r:id="rId7"/>
    <p:sldId id="508" r:id="rId8"/>
    <p:sldId id="505" r:id="rId9"/>
    <p:sldId id="506" r:id="rId10"/>
    <p:sldId id="514" r:id="rId11"/>
    <p:sldId id="509" r:id="rId12"/>
    <p:sldId id="518" r:id="rId13"/>
    <p:sldId id="512" r:id="rId14"/>
    <p:sldId id="511" r:id="rId15"/>
    <p:sldId id="513" r:id="rId16"/>
    <p:sldId id="515" r:id="rId17"/>
    <p:sldId id="516" r:id="rId18"/>
    <p:sldId id="517" r:id="rId19"/>
    <p:sldId id="510" r:id="rId20"/>
    <p:sldId id="489" r:id="rId21"/>
  </p:sldIdLst>
  <p:sldSz cx="9144000" cy="5143500" type="screen16x9"/>
  <p:notesSz cx="6858000" cy="9144000"/>
  <p:defaultTextStyle>
    <a:defPPr>
      <a:defRPr lang="en-US"/>
    </a:defPPr>
    <a:lvl1pPr marL="0" algn="l" defTabSz="6857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7" algn="l" defTabSz="6857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54" algn="l" defTabSz="6857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32" algn="l" defTabSz="6857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508" algn="l" defTabSz="6857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86" algn="l" defTabSz="6857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63" algn="l" defTabSz="6857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40" algn="l" defTabSz="6857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017" algn="l" defTabSz="6857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20">
          <p15:clr>
            <a:srgbClr val="A4A3A4"/>
          </p15:clr>
        </p15:guide>
        <p15:guide id="2" pos="7678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3839">
          <p15:clr>
            <a:srgbClr val="A4A3A4"/>
          </p15:clr>
        </p15:guide>
        <p15:guide id="5" orient="horz" pos="3240">
          <p15:clr>
            <a:srgbClr val="A4A3A4"/>
          </p15:clr>
        </p15:guide>
        <p15:guide id="6" orient="horz" pos="1620">
          <p15:clr>
            <a:srgbClr val="A4A3A4"/>
          </p15:clr>
        </p15:guide>
        <p15:guide id="7" pos="5760">
          <p15:clr>
            <a:srgbClr val="A4A3A4"/>
          </p15:clr>
        </p15:guide>
        <p15:guide id="8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O'Brien" initials="MO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54"/>
    <a:srgbClr val="00365C"/>
    <a:srgbClr val="00172C"/>
    <a:srgbClr val="002E50"/>
    <a:srgbClr val="0A5A88"/>
    <a:srgbClr val="5BF9F8"/>
    <a:srgbClr val="B8BBBC"/>
    <a:srgbClr val="45C5FE"/>
    <a:srgbClr val="3938F2"/>
    <a:srgbClr val="636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5911" autoAdjust="0"/>
  </p:normalViewPr>
  <p:slideViewPr>
    <p:cSldViewPr snapToGrid="0">
      <p:cViewPr>
        <p:scale>
          <a:sx n="125" d="100"/>
          <a:sy n="125" d="100"/>
        </p:scale>
        <p:origin x="-1230" y="-534"/>
      </p:cViewPr>
      <p:guideLst>
        <p:guide orient="horz" pos="4320"/>
        <p:guide orient="horz" pos="2160"/>
        <p:guide orient="horz" pos="3240"/>
        <p:guide orient="horz" pos="1620"/>
        <p:guide pos="7678"/>
        <p:guide pos="3839"/>
        <p:guide pos="57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6264"/>
    </p:cViewPr>
  </p:sorterViewPr>
  <p:notesViewPr>
    <p:cSldViewPr snapToGrid="0">
      <p:cViewPr varScale="1">
        <p:scale>
          <a:sx n="70" d="100"/>
          <a:sy n="70" d="100"/>
        </p:scale>
        <p:origin x="-3216" y="-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EB216-C301-4553-A230-A90A662812D8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0F786-3C7E-409A-8328-7DEFF98B7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4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7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54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32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08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86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63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40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017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040F"/>
              </a:gs>
              <a:gs pos="100000">
                <a:srgbClr val="00375E"/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95" tIns="17147" rIns="34295" bIns="17147" rtlCol="0" anchor="ctr"/>
          <a:lstStyle/>
          <a:p>
            <a:pPr algn="ctr"/>
            <a:endParaRPr lang="en-US"/>
          </a:p>
        </p:txBody>
      </p:sp>
      <p:pic>
        <p:nvPicPr>
          <p:cNvPr id="6" name="Picture 5" descr="wavy-lines-1.png"/>
          <p:cNvPicPr>
            <a:picLocks noChangeAspect="1"/>
          </p:cNvPicPr>
          <p:nvPr userDrawn="1"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16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>
                <a:solidFill>
                  <a:srgbClr val="FFFFFF"/>
                </a:solidFill>
              </a:rPr>
              <a:t>mentor.com/automotive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04839" y="1877616"/>
            <a:ext cx="7887213" cy="266878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04838" y="1314900"/>
            <a:ext cx="7887213" cy="513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387176" y="4776096"/>
            <a:ext cx="1398687" cy="207749"/>
          </a:xfrm>
          <a:prstGeom prst="rect">
            <a:avLst/>
          </a:prstGeom>
          <a:noFill/>
        </p:spPr>
        <p:txBody>
          <a:bodyPr wrap="square" lIns="34295" tIns="17147" rIns="34295" bIns="17147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/>
                <a:ea typeface="Tahoma" panose="020B0604030504040204" pitchFamily="34" charset="0"/>
                <a:cs typeface="Arial"/>
              </a:rPr>
              <a:t>Mentor Automotive</a:t>
            </a:r>
          </a:p>
        </p:txBody>
      </p:sp>
    </p:spTree>
    <p:extLst>
      <p:ext uri="{BB962C8B-B14F-4D97-AF65-F5344CB8AC3E}">
        <p14:creationId xmlns:p14="http://schemas.microsoft.com/office/powerpoint/2010/main" val="21018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040F"/>
              </a:gs>
              <a:gs pos="100000">
                <a:srgbClr val="00375E"/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95" tIns="17147" rIns="34295" bIns="17147" rtlCol="0" anchor="ctr"/>
          <a:lstStyle/>
          <a:p>
            <a:pPr algn="ctr"/>
            <a:endParaRPr lang="en-US"/>
          </a:p>
        </p:txBody>
      </p:sp>
      <p:pic>
        <p:nvPicPr>
          <p:cNvPr id="21" name="Picture 20" descr="wavy-lines-3.png"/>
          <p:cNvPicPr>
            <a:picLocks noChangeAspect="1"/>
          </p:cNvPicPr>
          <p:nvPr userDrawn="1"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16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4838" y="4874850"/>
            <a:ext cx="3086301" cy="135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>
                <a:solidFill>
                  <a:srgbClr val="FFFFFF"/>
                </a:solidFill>
              </a:rPr>
              <a:t>mentor.com</a:t>
            </a:r>
            <a:r>
              <a:rPr lang="en-GB" dirty="0">
                <a:solidFill>
                  <a:srgbClr val="FFFFFF"/>
                </a:solidFill>
              </a:rPr>
              <a:t>/automotive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2"/>
          </p:nvPr>
        </p:nvSpPr>
        <p:spPr>
          <a:xfrm>
            <a:off x="404840" y="1193292"/>
            <a:ext cx="8099177" cy="1350000"/>
          </a:xfrm>
        </p:spPr>
        <p:txBody>
          <a:bodyPr anchor="ctr"/>
          <a:lstStyle>
            <a:lvl1pPr algn="ctr">
              <a:lnSpc>
                <a:spcPts val="3750"/>
              </a:lnSpc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rot="5400000">
            <a:off x="1736701" y="1800139"/>
            <a:ext cx="0" cy="2663723"/>
          </a:xfrm>
          <a:prstGeom prst="line">
            <a:avLst/>
          </a:prstGeom>
          <a:ln w="50800" cap="flat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rot="5400000">
            <a:off x="4454428" y="1800139"/>
            <a:ext cx="0" cy="2663723"/>
          </a:xfrm>
          <a:prstGeom prst="line">
            <a:avLst/>
          </a:prstGeom>
          <a:ln w="50800" cap="flat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rot="5400000">
            <a:off x="7172154" y="1800139"/>
            <a:ext cx="0" cy="2663723"/>
          </a:xfrm>
          <a:prstGeom prst="line">
            <a:avLst/>
          </a:prstGeom>
          <a:ln w="50800" cap="flat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04839" y="2758050"/>
            <a:ext cx="2663723" cy="283500"/>
          </a:xfrm>
        </p:spPr>
        <p:txBody>
          <a:bodyPr/>
          <a:lstStyle>
            <a:lvl1pPr algn="ctr">
              <a:lnSpc>
                <a:spcPts val="1875"/>
              </a:lnSpc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122567" y="2758050"/>
            <a:ext cx="2663723" cy="283500"/>
          </a:xfrm>
        </p:spPr>
        <p:txBody>
          <a:bodyPr/>
          <a:lstStyle>
            <a:lvl1pPr algn="ctr">
              <a:lnSpc>
                <a:spcPts val="1875"/>
              </a:lnSpc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5840293" y="2758050"/>
            <a:ext cx="2663723" cy="283500"/>
          </a:xfrm>
        </p:spPr>
        <p:txBody>
          <a:bodyPr/>
          <a:lstStyle>
            <a:lvl1pPr algn="ctr">
              <a:lnSpc>
                <a:spcPts val="1875"/>
              </a:lnSpc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04839" y="3342600"/>
            <a:ext cx="2665074" cy="108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100" b="1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3122566" y="3342600"/>
            <a:ext cx="2665074" cy="108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100" b="1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840293" y="3342600"/>
            <a:ext cx="2665074" cy="108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100" b="1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4838" y="0"/>
            <a:ext cx="8739163" cy="1028938"/>
          </a:xfrm>
        </p:spPr>
        <p:txBody>
          <a:bodyPr anchor="b" anchorCtr="0"/>
          <a:lstStyle>
            <a:lvl1pPr>
              <a:lnSpc>
                <a:spcPts val="3375"/>
              </a:lnSpc>
              <a:defRPr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6200000" scaled="0"/>
                  <a:tileRect/>
                </a:gradFill>
                <a:latin typeface="Arial"/>
                <a:cs typeface="Arial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387176" y="4776096"/>
            <a:ext cx="1398687" cy="207749"/>
          </a:xfrm>
          <a:prstGeom prst="rect">
            <a:avLst/>
          </a:prstGeom>
          <a:noFill/>
        </p:spPr>
        <p:txBody>
          <a:bodyPr wrap="square" lIns="34295" tIns="17147" rIns="34295" bIns="17147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/>
                <a:ea typeface="Tahoma" panose="020B0604030504040204" pitchFamily="34" charset="0"/>
                <a:cs typeface="Arial"/>
              </a:rPr>
              <a:t>Mentor Automotive</a:t>
            </a:r>
          </a:p>
        </p:txBody>
      </p:sp>
    </p:spTree>
    <p:extLst>
      <p:ext uri="{BB962C8B-B14F-4D97-AF65-F5344CB8AC3E}">
        <p14:creationId xmlns:p14="http://schemas.microsoft.com/office/powerpoint/2010/main" val="34314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040F"/>
              </a:gs>
              <a:gs pos="100000">
                <a:srgbClr val="00375E"/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95" tIns="17147" rIns="34295" bIns="17147" rtlCol="0" anchor="ctr"/>
          <a:lstStyle/>
          <a:p>
            <a:pPr algn="ctr"/>
            <a:endParaRPr lang="en-US"/>
          </a:p>
        </p:txBody>
      </p:sp>
      <p:pic>
        <p:nvPicPr>
          <p:cNvPr id="9" name="Picture 8" descr="wavy-lines-2.png"/>
          <p:cNvPicPr>
            <a:picLocks noChangeAspect="1"/>
          </p:cNvPicPr>
          <p:nvPr userDrawn="1"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216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4838" y="4874850"/>
            <a:ext cx="3086301" cy="135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>
                <a:solidFill>
                  <a:srgbClr val="FFFFFF"/>
                </a:solidFill>
              </a:rPr>
              <a:t>mentor.com</a:t>
            </a:r>
            <a:r>
              <a:rPr lang="en-GB" dirty="0">
                <a:solidFill>
                  <a:srgbClr val="FFFFFF"/>
                </a:solidFill>
              </a:rPr>
              <a:t>/automotive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2"/>
          </p:nvPr>
        </p:nvSpPr>
        <p:spPr>
          <a:xfrm>
            <a:off x="404839" y="1131597"/>
            <a:ext cx="8100528" cy="3471903"/>
          </a:xfrm>
        </p:spPr>
        <p:txBody>
          <a:bodyPr anchor="ctr"/>
          <a:lstStyle>
            <a:lvl1pPr algn="ctr">
              <a:lnSpc>
                <a:spcPts val="3750"/>
              </a:lnSpc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04838" y="0"/>
            <a:ext cx="8739163" cy="1028938"/>
          </a:xfrm>
        </p:spPr>
        <p:txBody>
          <a:bodyPr anchor="b" anchorCtr="0"/>
          <a:lstStyle>
            <a:lvl1pPr>
              <a:lnSpc>
                <a:spcPts val="3375"/>
              </a:lnSpc>
              <a:defRPr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6200000" scaled="0"/>
                  <a:tileRect/>
                </a:gradFill>
                <a:latin typeface="Arial"/>
                <a:cs typeface="Arial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387176" y="4776096"/>
            <a:ext cx="1398687" cy="207749"/>
          </a:xfrm>
          <a:prstGeom prst="rect">
            <a:avLst/>
          </a:prstGeom>
          <a:noFill/>
        </p:spPr>
        <p:txBody>
          <a:bodyPr wrap="square" lIns="34295" tIns="17147" rIns="34295" bIns="17147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/>
                <a:ea typeface="Tahoma" panose="020B0604030504040204" pitchFamily="34" charset="0"/>
                <a:cs typeface="Arial"/>
              </a:rPr>
              <a:t>Mentor Automotive</a:t>
            </a:r>
          </a:p>
        </p:txBody>
      </p:sp>
    </p:spTree>
    <p:extLst>
      <p:ext uri="{BB962C8B-B14F-4D97-AF65-F5344CB8AC3E}">
        <p14:creationId xmlns:p14="http://schemas.microsoft.com/office/powerpoint/2010/main" val="2566674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040F"/>
              </a:gs>
              <a:gs pos="100000">
                <a:srgbClr val="00375E"/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95" tIns="17147" rIns="34295" bIns="17147" rtlCol="0" anchor="ctr"/>
          <a:lstStyle/>
          <a:p>
            <a:pPr algn="ctr"/>
            <a:endParaRPr lang="en-US"/>
          </a:p>
        </p:txBody>
      </p:sp>
      <p:pic>
        <p:nvPicPr>
          <p:cNvPr id="7" name="Picture 6" descr="wavy-lines-1.png"/>
          <p:cNvPicPr>
            <a:picLocks noChangeAspect="1"/>
          </p:cNvPicPr>
          <p:nvPr userDrawn="1"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16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4838" y="4874850"/>
            <a:ext cx="3086301" cy="135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>
                <a:solidFill>
                  <a:srgbClr val="FFFFFF"/>
                </a:solidFill>
              </a:rPr>
              <a:t>mentor.com</a:t>
            </a:r>
            <a:r>
              <a:rPr lang="en-GB" dirty="0">
                <a:solidFill>
                  <a:srgbClr val="FFFFFF"/>
                </a:solidFill>
              </a:rPr>
              <a:t>/automotive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4838" y="1533600"/>
            <a:ext cx="8100529" cy="1113975"/>
          </a:xfrm>
        </p:spPr>
        <p:txBody>
          <a:bodyPr anchor="t" anchorCtr="0">
            <a:normAutofit/>
          </a:bodyPr>
          <a:lstStyle>
            <a:lvl1pPr>
              <a:lnSpc>
                <a:spcPts val="4500"/>
              </a:lnSpc>
              <a:defRPr sz="45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387176" y="4776096"/>
            <a:ext cx="1398687" cy="207749"/>
          </a:xfrm>
          <a:prstGeom prst="rect">
            <a:avLst/>
          </a:prstGeom>
          <a:noFill/>
        </p:spPr>
        <p:txBody>
          <a:bodyPr wrap="square" lIns="34295" tIns="17147" rIns="34295" bIns="17147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/>
                <a:ea typeface="Tahoma" panose="020B0604030504040204" pitchFamily="34" charset="0"/>
                <a:cs typeface="Arial"/>
              </a:rPr>
              <a:t>Mentor Automotive</a:t>
            </a:r>
          </a:p>
        </p:txBody>
      </p:sp>
    </p:spTree>
    <p:extLst>
      <p:ext uri="{BB962C8B-B14F-4D97-AF65-F5344CB8AC3E}">
        <p14:creationId xmlns:p14="http://schemas.microsoft.com/office/powerpoint/2010/main" val="268924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040F"/>
              </a:gs>
              <a:gs pos="100000">
                <a:srgbClr val="00375E"/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95" tIns="17147" rIns="34295" bIns="17147"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4838" y="4874850"/>
            <a:ext cx="3086301" cy="135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>
                <a:solidFill>
                  <a:srgbClr val="FFFFFF"/>
                </a:solidFill>
              </a:rPr>
              <a:t>mentor.com</a:t>
            </a:r>
            <a:r>
              <a:rPr lang="en-GB" dirty="0">
                <a:solidFill>
                  <a:srgbClr val="FFFFFF"/>
                </a:solidFill>
              </a:rPr>
              <a:t>/automotive</a:t>
            </a:r>
          </a:p>
        </p:txBody>
      </p:sp>
      <p:sp>
        <p:nvSpPr>
          <p:cNvPr id="4" name="TextBox 7"/>
          <p:cNvSpPr txBox="1"/>
          <p:nvPr userDrawn="1"/>
        </p:nvSpPr>
        <p:spPr>
          <a:xfrm>
            <a:off x="7387176" y="4776096"/>
            <a:ext cx="1398687" cy="207749"/>
          </a:xfrm>
          <a:prstGeom prst="rect">
            <a:avLst/>
          </a:prstGeom>
          <a:noFill/>
        </p:spPr>
        <p:txBody>
          <a:bodyPr wrap="square" lIns="34295" tIns="17147" rIns="34295" bIns="17147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/>
                <a:ea typeface="Tahoma" panose="020B0604030504040204" pitchFamily="34" charset="0"/>
                <a:cs typeface="Arial"/>
              </a:rPr>
              <a:t>Mentor Automotive</a:t>
            </a:r>
          </a:p>
        </p:txBody>
      </p:sp>
    </p:spTree>
    <p:extLst>
      <p:ext uri="{BB962C8B-B14F-4D97-AF65-F5344CB8AC3E}">
        <p14:creationId xmlns:p14="http://schemas.microsoft.com/office/powerpoint/2010/main" val="2623751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lumMod val="75000"/>
                    <a:lumOff val="25000"/>
                  </a:srgbClr>
                </a:solidFill>
              </a:rPr>
              <a:t>mentor.com/automotive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05027" y="1201342"/>
            <a:ext cx="2739329" cy="2740819"/>
          </a:xfrm>
        </p:spPr>
        <p:txBody>
          <a:bodyPr anchor="ctr"/>
          <a:lstStyle>
            <a:lvl1pPr algn="ctr">
              <a:defRPr>
                <a:latin typeface="Arial"/>
                <a:cs typeface="Arial"/>
              </a:defRPr>
            </a:lvl1pPr>
            <a:lvl2pPr algn="ctr">
              <a:defRPr>
                <a:latin typeface="Arial"/>
                <a:cs typeface="Arial"/>
              </a:defRPr>
            </a:lvl2pPr>
            <a:lvl3pPr algn="ctr">
              <a:defRPr>
                <a:latin typeface="Arial"/>
                <a:cs typeface="Arial"/>
              </a:defRPr>
            </a:lvl3pPr>
            <a:lvl4pPr algn="ctr">
              <a:defRPr>
                <a:latin typeface="Arial"/>
                <a:cs typeface="Arial"/>
              </a:defRPr>
            </a:lvl4pPr>
            <a:lvl5pPr algn="ctr"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201599" y="1201342"/>
            <a:ext cx="2739329" cy="2740819"/>
          </a:xfrm>
        </p:spPr>
        <p:txBody>
          <a:bodyPr anchor="ctr"/>
          <a:lstStyle>
            <a:lvl1pPr algn="ctr">
              <a:defRPr>
                <a:latin typeface="Arial"/>
                <a:cs typeface="Arial"/>
              </a:defRPr>
            </a:lvl1pPr>
            <a:lvl2pPr algn="ctr">
              <a:defRPr>
                <a:latin typeface="Arial"/>
                <a:cs typeface="Arial"/>
              </a:defRPr>
            </a:lvl2pPr>
            <a:lvl3pPr algn="ctr">
              <a:defRPr>
                <a:latin typeface="Arial"/>
                <a:cs typeface="Arial"/>
              </a:defRPr>
            </a:lvl3pPr>
            <a:lvl4pPr algn="ctr">
              <a:defRPr>
                <a:latin typeface="Arial"/>
                <a:cs typeface="Arial"/>
              </a:defRPr>
            </a:lvl4pPr>
            <a:lvl5pPr algn="ctr"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998170" y="1201501"/>
            <a:ext cx="2739329" cy="2740819"/>
          </a:xfrm>
        </p:spPr>
        <p:txBody>
          <a:bodyPr anchor="ctr"/>
          <a:lstStyle>
            <a:lvl1pPr algn="ctr">
              <a:defRPr>
                <a:latin typeface="Arial"/>
                <a:cs typeface="Arial"/>
              </a:defRPr>
            </a:lvl1pPr>
            <a:lvl2pPr algn="ctr">
              <a:defRPr>
                <a:latin typeface="Arial"/>
                <a:cs typeface="Arial"/>
              </a:defRPr>
            </a:lvl2pPr>
            <a:lvl3pPr algn="ctr">
              <a:defRPr>
                <a:latin typeface="Arial"/>
                <a:cs typeface="Arial"/>
              </a:defRPr>
            </a:lvl3pPr>
            <a:lvl4pPr algn="ctr">
              <a:defRPr>
                <a:latin typeface="Arial"/>
                <a:cs typeface="Arial"/>
              </a:defRPr>
            </a:lvl4pPr>
            <a:lvl5pPr algn="ctr"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04838" y="0"/>
            <a:ext cx="8739163" cy="1028938"/>
          </a:xfrm>
        </p:spPr>
        <p:txBody>
          <a:bodyPr anchor="b" anchorCtr="0"/>
          <a:lstStyle>
            <a:lvl1pPr>
              <a:lnSpc>
                <a:spcPts val="3375"/>
              </a:lnSpc>
              <a:defRPr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32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lumMod val="75000"/>
                    <a:lumOff val="25000"/>
                  </a:srgbClr>
                </a:solidFill>
              </a:rPr>
              <a:t>mentor.com/automotive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404839" y="1131597"/>
            <a:ext cx="8100528" cy="347190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4838" y="0"/>
            <a:ext cx="8739163" cy="1028938"/>
          </a:xfrm>
        </p:spPr>
        <p:txBody>
          <a:bodyPr anchor="b" anchorCtr="0"/>
          <a:lstStyle>
            <a:lvl1pPr>
              <a:lnSpc>
                <a:spcPts val="3375"/>
              </a:lnSpc>
              <a:defRPr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14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315201" y="4800602"/>
            <a:ext cx="1680421" cy="188520"/>
          </a:xfrm>
          <a:prstGeom prst="rect">
            <a:avLst/>
          </a:prstGeom>
        </p:spPr>
        <p:txBody>
          <a:bodyPr anchor="ctr"/>
          <a:lstStyle>
            <a:lvl1pPr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Mentor Graphics Corporation </a:t>
            </a:r>
          </a:p>
          <a:p>
            <a:r>
              <a:rPr lang="en-US" dirty="0" smtClean="0"/>
              <a:t>Content is Mentor Confidential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7718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6F005E-2892-4DDB-824D-E4151B744347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E2D3E71-70D8-4E78-8952-CDA2D5F929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43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040F"/>
              </a:gs>
              <a:gs pos="100000">
                <a:srgbClr val="00375E"/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95" tIns="17147" rIns="34295" bIns="17147" rtlCol="0" anchor="ctr"/>
          <a:lstStyle/>
          <a:p>
            <a:pPr algn="ctr"/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4838" y="4874850"/>
            <a:ext cx="3086301" cy="135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>
                <a:solidFill>
                  <a:srgbClr val="FFFFFF"/>
                </a:solidFill>
              </a:rPr>
              <a:t>mentor.com</a:t>
            </a:r>
            <a:r>
              <a:rPr lang="en-GB" dirty="0">
                <a:solidFill>
                  <a:srgbClr val="FFFFFF"/>
                </a:solidFill>
              </a:rPr>
              <a:t>/automotive</a:t>
            </a:r>
          </a:p>
        </p:txBody>
      </p:sp>
      <p:pic>
        <p:nvPicPr>
          <p:cNvPr id="8" name="Picture 7" descr="wavy-lines-1.png"/>
          <p:cNvPicPr>
            <a:picLocks noChangeAspect="1"/>
          </p:cNvPicPr>
          <p:nvPr userDrawn="1"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216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4838" y="0"/>
            <a:ext cx="8739163" cy="1028938"/>
          </a:xfrm>
        </p:spPr>
        <p:txBody>
          <a:bodyPr anchor="b" anchorCtr="0"/>
          <a:lstStyle>
            <a:lvl1pPr>
              <a:lnSpc>
                <a:spcPts val="3375"/>
              </a:lnSpc>
              <a:defRPr cap="all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6200000" scaled="0"/>
                  <a:tileRect/>
                </a:gradFill>
                <a:latin typeface="Arial"/>
                <a:cs typeface="Arial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387176" y="4776096"/>
            <a:ext cx="1398687" cy="207749"/>
          </a:xfrm>
          <a:prstGeom prst="rect">
            <a:avLst/>
          </a:prstGeom>
          <a:noFill/>
        </p:spPr>
        <p:txBody>
          <a:bodyPr wrap="square" lIns="34295" tIns="17147" rIns="34295" bIns="17147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/>
                <a:ea typeface="Tahoma" panose="020B0604030504040204" pitchFamily="34" charset="0"/>
                <a:cs typeface="Arial"/>
              </a:rPr>
              <a:t>Mentor Automotive</a:t>
            </a:r>
          </a:p>
        </p:txBody>
      </p:sp>
    </p:spTree>
    <p:extLst>
      <p:ext uri="{BB962C8B-B14F-4D97-AF65-F5344CB8AC3E}">
        <p14:creationId xmlns:p14="http://schemas.microsoft.com/office/powerpoint/2010/main" val="104865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–Subheading–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040F"/>
              </a:gs>
              <a:gs pos="100000">
                <a:srgbClr val="00375E"/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95" tIns="17147" rIns="34295" bIns="17147" rtlCol="0" anchor="ctr"/>
          <a:lstStyle/>
          <a:p>
            <a:pPr algn="ctr"/>
            <a:endParaRPr lang="en-US"/>
          </a:p>
        </p:txBody>
      </p:sp>
      <p:pic>
        <p:nvPicPr>
          <p:cNvPr id="2" name="Picture 1" descr="wavy-lines-2.png"/>
          <p:cNvPicPr>
            <a:picLocks noChangeAspect="1"/>
          </p:cNvPicPr>
          <p:nvPr userDrawn="1"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16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4838" y="4874850"/>
            <a:ext cx="3086301" cy="135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>
                <a:solidFill>
                  <a:srgbClr val="FFFFFF"/>
                </a:solidFill>
              </a:rPr>
              <a:t>mentor.com</a:t>
            </a:r>
            <a:r>
              <a:rPr lang="en-GB" dirty="0">
                <a:solidFill>
                  <a:srgbClr val="FFFFFF"/>
                </a:solidFill>
              </a:rPr>
              <a:t>/automotive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04840" y="1130301"/>
            <a:ext cx="8100529" cy="2779685"/>
          </a:xfrm>
        </p:spPr>
        <p:txBody>
          <a:bodyPr/>
          <a:lstStyle>
            <a:lvl1pPr>
              <a:defRPr>
                <a:solidFill>
                  <a:schemeClr val="accent5"/>
                </a:solidFill>
                <a:latin typeface="Arial"/>
                <a:cs typeface="Arial"/>
              </a:defRPr>
            </a:lvl1pPr>
            <a:lvl2pPr>
              <a:defRPr sz="17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7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7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7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04838" y="0"/>
            <a:ext cx="8739163" cy="1028938"/>
          </a:xfrm>
        </p:spPr>
        <p:txBody>
          <a:bodyPr anchor="b" anchorCtr="0"/>
          <a:lstStyle>
            <a:lvl1pPr>
              <a:lnSpc>
                <a:spcPts val="3375"/>
              </a:lnSpc>
              <a:defRPr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6200000" scaled="0"/>
                  <a:tileRect/>
                </a:gradFill>
                <a:latin typeface="Arial"/>
                <a:cs typeface="Arial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387176" y="4776096"/>
            <a:ext cx="1398687" cy="207749"/>
          </a:xfrm>
          <a:prstGeom prst="rect">
            <a:avLst/>
          </a:prstGeom>
          <a:noFill/>
        </p:spPr>
        <p:txBody>
          <a:bodyPr wrap="square" lIns="34295" tIns="17147" rIns="34295" bIns="17147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/>
                <a:ea typeface="Tahoma" panose="020B0604030504040204" pitchFamily="34" charset="0"/>
                <a:cs typeface="Arial"/>
              </a:rPr>
              <a:t>Mentor Automotive</a:t>
            </a:r>
          </a:p>
        </p:txBody>
      </p:sp>
    </p:spTree>
    <p:extLst>
      <p:ext uri="{BB962C8B-B14F-4D97-AF65-F5344CB8AC3E}">
        <p14:creationId xmlns:p14="http://schemas.microsoft.com/office/powerpoint/2010/main" val="51051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–Large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040F"/>
              </a:gs>
              <a:gs pos="100000">
                <a:srgbClr val="00375E"/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95" tIns="17147" rIns="34295" bIns="17147" rtlCol="0" anchor="ctr"/>
          <a:lstStyle/>
          <a:p>
            <a:pPr algn="ctr"/>
            <a:endParaRPr lang="en-US"/>
          </a:p>
        </p:txBody>
      </p:sp>
      <p:pic>
        <p:nvPicPr>
          <p:cNvPr id="2" name="Picture 1" descr="wavy-lines-3.png"/>
          <p:cNvPicPr>
            <a:picLocks noChangeAspect="1"/>
          </p:cNvPicPr>
          <p:nvPr userDrawn="1"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16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4838" y="4874850"/>
            <a:ext cx="3086301" cy="135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>
                <a:solidFill>
                  <a:srgbClr val="FFFFFF"/>
                </a:solidFill>
              </a:rPr>
              <a:t>mentor.com</a:t>
            </a:r>
            <a:r>
              <a:rPr lang="en-GB" dirty="0">
                <a:solidFill>
                  <a:srgbClr val="FFFFFF"/>
                </a:solidFill>
              </a:rPr>
              <a:t>/automotive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04839" y="1131597"/>
            <a:ext cx="8100528" cy="347190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04838" y="0"/>
            <a:ext cx="8739163" cy="1028938"/>
          </a:xfrm>
        </p:spPr>
        <p:txBody>
          <a:bodyPr anchor="b" anchorCtr="0"/>
          <a:lstStyle>
            <a:lvl1pPr>
              <a:lnSpc>
                <a:spcPts val="3375"/>
              </a:lnSpc>
              <a:defRPr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6200000" scaled="0"/>
                  <a:tileRect/>
                </a:gradFill>
                <a:latin typeface="Arial"/>
                <a:cs typeface="Arial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387176" y="4776096"/>
            <a:ext cx="1398687" cy="207749"/>
          </a:xfrm>
          <a:prstGeom prst="rect">
            <a:avLst/>
          </a:prstGeom>
          <a:noFill/>
        </p:spPr>
        <p:txBody>
          <a:bodyPr wrap="square" lIns="34295" tIns="17147" rIns="34295" bIns="17147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/>
                <a:ea typeface="Tahoma" panose="020B0604030504040204" pitchFamily="34" charset="0"/>
                <a:cs typeface="Arial"/>
              </a:rPr>
              <a:t>Mentor Automotive</a:t>
            </a:r>
          </a:p>
        </p:txBody>
      </p:sp>
    </p:spTree>
    <p:extLst>
      <p:ext uri="{BB962C8B-B14F-4D97-AF65-F5344CB8AC3E}">
        <p14:creationId xmlns:p14="http://schemas.microsoft.com/office/powerpoint/2010/main" val="208811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040F"/>
              </a:gs>
              <a:gs pos="100000">
                <a:srgbClr val="00375E"/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95" tIns="17147" rIns="34295" bIns="17147" rtlCol="0" anchor="ctr"/>
          <a:lstStyle/>
          <a:p>
            <a:pPr algn="ctr"/>
            <a:endParaRPr lang="en-US"/>
          </a:p>
        </p:txBody>
      </p:sp>
      <p:pic>
        <p:nvPicPr>
          <p:cNvPr id="2" name="Picture 1" descr="wavy-lines-4.png"/>
          <p:cNvPicPr>
            <a:picLocks noChangeAspect="1"/>
          </p:cNvPicPr>
          <p:nvPr userDrawn="1"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16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4838" y="4874850"/>
            <a:ext cx="3086301" cy="135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>
                <a:solidFill>
                  <a:srgbClr val="FFFFFF"/>
                </a:solidFill>
              </a:rPr>
              <a:t>mentor.com</a:t>
            </a:r>
            <a:r>
              <a:rPr lang="en-GB" dirty="0">
                <a:solidFill>
                  <a:srgbClr val="FFFFFF"/>
                </a:solidFill>
              </a:rPr>
              <a:t>/automotive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04839" y="1131597"/>
            <a:ext cx="8100528" cy="3471903"/>
          </a:xfrm>
        </p:spPr>
        <p:txBody>
          <a:bodyPr anchor="ctr"/>
          <a:lstStyle>
            <a:lvl1pPr algn="ctr">
              <a:lnSpc>
                <a:spcPts val="3750"/>
              </a:lnSpc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04838" y="0"/>
            <a:ext cx="8739163" cy="1028938"/>
          </a:xfrm>
        </p:spPr>
        <p:txBody>
          <a:bodyPr anchor="b" anchorCtr="0"/>
          <a:lstStyle>
            <a:lvl1pPr>
              <a:lnSpc>
                <a:spcPts val="3375"/>
              </a:lnSpc>
              <a:defRPr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6200000" scaled="0"/>
                  <a:tileRect/>
                </a:gradFill>
                <a:latin typeface="Arial"/>
                <a:cs typeface="Arial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387176" y="4776096"/>
            <a:ext cx="1398687" cy="207749"/>
          </a:xfrm>
          <a:prstGeom prst="rect">
            <a:avLst/>
          </a:prstGeom>
          <a:noFill/>
        </p:spPr>
        <p:txBody>
          <a:bodyPr wrap="square" lIns="34295" tIns="17147" rIns="34295" bIns="17147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/>
                <a:ea typeface="Tahoma" panose="020B0604030504040204" pitchFamily="34" charset="0"/>
                <a:cs typeface="Arial"/>
              </a:rPr>
              <a:t>Mentor Automotive</a:t>
            </a:r>
          </a:p>
        </p:txBody>
      </p:sp>
    </p:spTree>
    <p:extLst>
      <p:ext uri="{BB962C8B-B14F-4D97-AF65-F5344CB8AC3E}">
        <p14:creationId xmlns:p14="http://schemas.microsoft.com/office/powerpoint/2010/main" val="311765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–2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040F"/>
              </a:gs>
              <a:gs pos="100000">
                <a:srgbClr val="00375E"/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95" tIns="17147" rIns="34295" bIns="17147" rtlCol="0" anchor="ctr"/>
          <a:lstStyle/>
          <a:p>
            <a:pPr algn="ctr"/>
            <a:endParaRPr lang="en-US"/>
          </a:p>
        </p:txBody>
      </p:sp>
      <p:pic>
        <p:nvPicPr>
          <p:cNvPr id="2" name="Picture 1" descr="wavy-lines-1.png"/>
          <p:cNvPicPr>
            <a:picLocks noChangeAspect="1"/>
          </p:cNvPicPr>
          <p:nvPr userDrawn="1"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216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4838" y="4874850"/>
            <a:ext cx="3086301" cy="135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>
                <a:solidFill>
                  <a:srgbClr val="FFFFFF"/>
                </a:solidFill>
              </a:rPr>
              <a:t>mentor.com</a:t>
            </a:r>
            <a:r>
              <a:rPr lang="en-GB" dirty="0">
                <a:solidFill>
                  <a:srgbClr val="FFFFFF"/>
                </a:solidFill>
              </a:rPr>
              <a:t>/automotive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04840" y="1131597"/>
            <a:ext cx="3915255" cy="347190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4590111" y="1131597"/>
            <a:ext cx="3915255" cy="347190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04838" y="0"/>
            <a:ext cx="8739163" cy="1028938"/>
          </a:xfrm>
        </p:spPr>
        <p:txBody>
          <a:bodyPr anchor="b" anchorCtr="0"/>
          <a:lstStyle>
            <a:lvl1pPr>
              <a:lnSpc>
                <a:spcPts val="3375"/>
              </a:lnSpc>
              <a:defRPr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6200000" scaled="0"/>
                  <a:tileRect/>
                </a:gradFill>
                <a:latin typeface="Arial"/>
                <a:cs typeface="Arial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387176" y="4776096"/>
            <a:ext cx="1398687" cy="207749"/>
          </a:xfrm>
          <a:prstGeom prst="rect">
            <a:avLst/>
          </a:prstGeom>
          <a:noFill/>
        </p:spPr>
        <p:txBody>
          <a:bodyPr wrap="square" lIns="34295" tIns="17147" rIns="34295" bIns="17147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/>
                <a:ea typeface="Tahoma" panose="020B0604030504040204" pitchFamily="34" charset="0"/>
                <a:cs typeface="Arial"/>
              </a:rPr>
              <a:t>Mentor Automotive</a:t>
            </a:r>
          </a:p>
        </p:txBody>
      </p:sp>
    </p:spTree>
    <p:extLst>
      <p:ext uri="{BB962C8B-B14F-4D97-AF65-F5344CB8AC3E}">
        <p14:creationId xmlns:p14="http://schemas.microsoft.com/office/powerpoint/2010/main" val="172179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040F"/>
              </a:gs>
              <a:gs pos="100000">
                <a:srgbClr val="00375E"/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95" tIns="17147" rIns="34295" bIns="17147" rtlCol="0" anchor="ctr"/>
          <a:lstStyle/>
          <a:p>
            <a:pPr algn="ctr"/>
            <a:endParaRPr lang="en-US"/>
          </a:p>
        </p:txBody>
      </p:sp>
      <p:pic>
        <p:nvPicPr>
          <p:cNvPr id="2" name="Picture 1" descr="wavy-lines-5.png"/>
          <p:cNvPicPr>
            <a:picLocks noChangeAspect="1"/>
          </p:cNvPicPr>
          <p:nvPr userDrawn="1"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16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4838" y="4874850"/>
            <a:ext cx="3086301" cy="135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>
                <a:solidFill>
                  <a:srgbClr val="FFFFFF"/>
                </a:solidFill>
              </a:rPr>
              <a:t>mentor.com</a:t>
            </a:r>
            <a:r>
              <a:rPr lang="en-GB" dirty="0">
                <a:solidFill>
                  <a:srgbClr val="FFFFFF"/>
                </a:solidFill>
              </a:rPr>
              <a:t>/automotive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174218" y="1201500"/>
            <a:ext cx="0" cy="2740500"/>
          </a:xfrm>
          <a:prstGeom prst="line">
            <a:avLst/>
          </a:prstGeom>
          <a:ln w="50800" cap="flat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5970979" y="1201500"/>
            <a:ext cx="0" cy="2740500"/>
          </a:xfrm>
          <a:prstGeom prst="line">
            <a:avLst/>
          </a:prstGeom>
          <a:ln w="50800" cap="flat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05027" y="1201342"/>
            <a:ext cx="2739329" cy="2740819"/>
          </a:xfrm>
        </p:spPr>
        <p:txBody>
          <a:bodyPr anchor="ctr"/>
          <a:lstStyle>
            <a:lvl1pPr algn="ctr" rtl="0">
              <a:defRPr lang="en-GB" sz="1900" b="0" i="0" u="none" strike="noStrike" baseline="0" smtClean="0">
                <a:solidFill>
                  <a:schemeClr val="bg1"/>
                </a:solidFill>
                <a:latin typeface="Arial"/>
                <a:cs typeface="Arial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201599" y="1201342"/>
            <a:ext cx="2739329" cy="274081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998170" y="1201501"/>
            <a:ext cx="2739329" cy="274081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04838" y="0"/>
            <a:ext cx="8739163" cy="1028938"/>
          </a:xfrm>
        </p:spPr>
        <p:txBody>
          <a:bodyPr anchor="b" anchorCtr="0"/>
          <a:lstStyle>
            <a:lvl1pPr>
              <a:lnSpc>
                <a:spcPts val="3375"/>
              </a:lnSpc>
              <a:defRPr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6200000" scaled="0"/>
                  <a:tileRect/>
                </a:gradFill>
                <a:latin typeface="Arial"/>
                <a:cs typeface="Arial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387176" y="4776096"/>
            <a:ext cx="1398687" cy="207749"/>
          </a:xfrm>
          <a:prstGeom prst="rect">
            <a:avLst/>
          </a:prstGeom>
          <a:noFill/>
        </p:spPr>
        <p:txBody>
          <a:bodyPr wrap="square" lIns="34295" tIns="17147" rIns="34295" bIns="17147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/>
                <a:ea typeface="Tahoma" panose="020B0604030504040204" pitchFamily="34" charset="0"/>
                <a:cs typeface="Arial"/>
              </a:rPr>
              <a:t>Mentor Automotive</a:t>
            </a:r>
          </a:p>
        </p:txBody>
      </p:sp>
    </p:spTree>
    <p:extLst>
      <p:ext uri="{BB962C8B-B14F-4D97-AF65-F5344CB8AC3E}">
        <p14:creationId xmlns:p14="http://schemas.microsoft.com/office/powerpoint/2010/main" val="307536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040F"/>
              </a:gs>
              <a:gs pos="100000">
                <a:srgbClr val="00375E"/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95" tIns="17147" rIns="34295" bIns="17147" rtlCol="0" anchor="ctr"/>
          <a:lstStyle/>
          <a:p>
            <a:pPr algn="ctr"/>
            <a:endParaRPr lang="en-US"/>
          </a:p>
        </p:txBody>
      </p:sp>
      <p:pic>
        <p:nvPicPr>
          <p:cNvPr id="2" name="Picture 1" descr="wavy-lines-5.png"/>
          <p:cNvPicPr>
            <a:picLocks noChangeAspect="1"/>
          </p:cNvPicPr>
          <p:nvPr userDrawn="1"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16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4838" y="4874850"/>
            <a:ext cx="3086301" cy="135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>
                <a:solidFill>
                  <a:srgbClr val="FFFFFF"/>
                </a:solidFill>
              </a:rPr>
              <a:t>mentor.com</a:t>
            </a:r>
            <a:r>
              <a:rPr lang="en-GB" dirty="0">
                <a:solidFill>
                  <a:srgbClr val="FFFFFF"/>
                </a:solidFill>
              </a:rPr>
              <a:t>/automotive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" y="1685925"/>
            <a:ext cx="9144000" cy="981312"/>
          </a:xfrm>
        </p:spPr>
        <p:txBody>
          <a:bodyPr anchor="b" anchorCtr="0"/>
          <a:lstStyle>
            <a:lvl1pPr algn="ctr">
              <a:lnSpc>
                <a:spcPts val="3375"/>
              </a:lnSpc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Divider style title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746377"/>
            <a:ext cx="9144000" cy="1158875"/>
          </a:xfrm>
        </p:spPr>
        <p:txBody>
          <a:bodyPr/>
          <a:lstStyle>
            <a:lvl1pPr algn="ctr">
              <a:defRPr sz="20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algn="ctr"/>
            <a:r>
              <a:rPr lang="en-US" sz="2300" dirty="0">
                <a:solidFill>
                  <a:schemeClr val="bg1"/>
                </a:solidFill>
                <a:latin typeface="Arial"/>
                <a:cs typeface="Arial"/>
              </a:rPr>
              <a:t>Click to edit Divider subheading text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387176" y="4776096"/>
            <a:ext cx="1398687" cy="207749"/>
          </a:xfrm>
          <a:prstGeom prst="rect">
            <a:avLst/>
          </a:prstGeom>
          <a:noFill/>
        </p:spPr>
        <p:txBody>
          <a:bodyPr wrap="square" lIns="34295" tIns="17147" rIns="34295" bIns="17147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/>
                <a:ea typeface="Tahoma" panose="020B0604030504040204" pitchFamily="34" charset="0"/>
                <a:cs typeface="Arial"/>
              </a:rPr>
              <a:t>Mentor Automotive</a:t>
            </a:r>
          </a:p>
        </p:txBody>
      </p:sp>
    </p:spTree>
    <p:extLst>
      <p:ext uri="{BB962C8B-B14F-4D97-AF65-F5344CB8AC3E}">
        <p14:creationId xmlns:p14="http://schemas.microsoft.com/office/powerpoint/2010/main" val="96289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040F"/>
              </a:gs>
              <a:gs pos="100000">
                <a:srgbClr val="00375E"/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95" tIns="17147" rIns="34295" bIns="17147" rtlCol="0" anchor="ctr"/>
          <a:lstStyle/>
          <a:p>
            <a:pPr algn="ctr"/>
            <a:endParaRPr lang="en-US"/>
          </a:p>
        </p:txBody>
      </p:sp>
      <p:pic>
        <p:nvPicPr>
          <p:cNvPr id="2" name="Picture 1" descr="wavy-lines-6.png"/>
          <p:cNvPicPr>
            <a:picLocks noChangeAspect="1"/>
          </p:cNvPicPr>
          <p:nvPr userDrawn="1"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16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4838" y="4874850"/>
            <a:ext cx="3086301" cy="135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>
                <a:solidFill>
                  <a:srgbClr val="FFFFFF"/>
                </a:solidFill>
              </a:rPr>
              <a:t>mentor.com</a:t>
            </a:r>
            <a:r>
              <a:rPr lang="en-GB" dirty="0">
                <a:solidFill>
                  <a:srgbClr val="FFFFFF"/>
                </a:solidFill>
              </a:rPr>
              <a:t>/automotive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2"/>
          </p:nvPr>
        </p:nvSpPr>
        <p:spPr>
          <a:xfrm>
            <a:off x="404839" y="1131597"/>
            <a:ext cx="8100528" cy="3471903"/>
          </a:xfrm>
        </p:spPr>
        <p:txBody>
          <a:bodyPr anchor="ctr"/>
          <a:lstStyle>
            <a:lvl1pPr algn="ctr">
              <a:lnSpc>
                <a:spcPts val="3750"/>
              </a:lnSpc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04838" y="0"/>
            <a:ext cx="8739163" cy="1028938"/>
          </a:xfrm>
        </p:spPr>
        <p:txBody>
          <a:bodyPr anchor="b" anchorCtr="0"/>
          <a:lstStyle>
            <a:lvl1pPr>
              <a:lnSpc>
                <a:spcPts val="3375"/>
              </a:lnSpc>
              <a:defRPr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6200000" scaled="0"/>
                  <a:tileRect/>
                </a:gradFill>
                <a:latin typeface="Arial"/>
                <a:cs typeface="Arial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387176" y="4776096"/>
            <a:ext cx="1398687" cy="207749"/>
          </a:xfrm>
          <a:prstGeom prst="rect">
            <a:avLst/>
          </a:prstGeom>
          <a:noFill/>
        </p:spPr>
        <p:txBody>
          <a:bodyPr wrap="square" lIns="34295" tIns="17147" rIns="34295" bIns="17147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/>
                <a:ea typeface="Tahoma" panose="020B0604030504040204" pitchFamily="34" charset="0"/>
                <a:cs typeface="Arial"/>
              </a:rPr>
              <a:t>Mentor Automotive</a:t>
            </a:r>
          </a:p>
        </p:txBody>
      </p:sp>
    </p:spTree>
    <p:extLst>
      <p:ext uri="{BB962C8B-B14F-4D97-AF65-F5344CB8AC3E}">
        <p14:creationId xmlns:p14="http://schemas.microsoft.com/office/powerpoint/2010/main" val="359160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838" y="1314900"/>
            <a:ext cx="7887213" cy="513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838" y="1877850"/>
            <a:ext cx="8110513" cy="26688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4838" y="4874850"/>
            <a:ext cx="3086301" cy="135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7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 Normal" charset="0"/>
              </a:defRPr>
            </a:lvl1pPr>
          </a:lstStyle>
          <a:p>
            <a:pPr defTabSz="685720"/>
            <a:r>
              <a:rPr lang="en-GB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mentor.com/automotive</a:t>
            </a:r>
            <a:endParaRPr lang="en-GB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87176" y="4776096"/>
            <a:ext cx="1398687" cy="207749"/>
          </a:xfrm>
          <a:prstGeom prst="rect">
            <a:avLst/>
          </a:prstGeom>
          <a:noFill/>
        </p:spPr>
        <p:txBody>
          <a:bodyPr wrap="square" lIns="34295" tIns="17147" rIns="34295" bIns="17147" rtlCol="0">
            <a:spAutoFit/>
          </a:bodyPr>
          <a:lstStyle/>
          <a:p>
            <a:r>
              <a:rPr lang="en-US" sz="1100" b="1" dirty="0">
                <a:solidFill>
                  <a:srgbClr val="7F7F7F"/>
                </a:solidFill>
                <a:latin typeface="Arial"/>
                <a:ea typeface="Tahoma" panose="020B0604030504040204" pitchFamily="34" charset="0"/>
                <a:cs typeface="Arial"/>
              </a:rPr>
              <a:t>Mentor Automotive</a:t>
            </a:r>
          </a:p>
        </p:txBody>
      </p:sp>
    </p:spTree>
    <p:extLst>
      <p:ext uri="{BB962C8B-B14F-4D97-AF65-F5344CB8AC3E}">
        <p14:creationId xmlns:p14="http://schemas.microsoft.com/office/powerpoint/2010/main" val="250783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8" r:id="rId8"/>
    <p:sldLayoutId id="2147483668" r:id="rId9"/>
    <p:sldLayoutId id="2147483669" r:id="rId10"/>
    <p:sldLayoutId id="2147483670" r:id="rId11"/>
    <p:sldLayoutId id="2147483671" r:id="rId12"/>
    <p:sldLayoutId id="2147483677" r:id="rId13"/>
    <p:sldLayoutId id="2147483672" r:id="rId14"/>
    <p:sldLayoutId id="2147483673" r:id="rId15"/>
    <p:sldLayoutId id="2147483679" r:id="rId16"/>
    <p:sldLayoutId id="2147483680" r:id="rId17"/>
  </p:sldLayoutIdLst>
  <p:hf sldNum="0" hdr="0" dt="0"/>
  <p:txStyles>
    <p:titleStyle>
      <a:lvl1pPr algn="l" defTabSz="685720" rtl="0" eaLnBrk="1" latinLnBrk="0" hangingPunct="1">
        <a:lnSpc>
          <a:spcPts val="3750"/>
        </a:lnSpc>
        <a:spcBef>
          <a:spcPct val="0"/>
        </a:spcBef>
        <a:buNone/>
        <a:defRPr sz="3400" b="1" i="0" kern="1200">
          <a:solidFill>
            <a:schemeClr val="tx1"/>
          </a:solidFill>
          <a:latin typeface="Tahoma"/>
          <a:ea typeface="+mj-ea"/>
          <a:cs typeface="Tahoma"/>
        </a:defRPr>
      </a:lvl1pPr>
    </p:titleStyle>
    <p:bodyStyle>
      <a:lvl1pPr marL="0" indent="0" algn="l" defTabSz="68572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900" b="0" i="0" kern="1200">
          <a:solidFill>
            <a:schemeClr val="tx1"/>
          </a:solidFill>
          <a:latin typeface="Tahoma"/>
          <a:ea typeface="+mn-ea"/>
          <a:cs typeface="Tahoma"/>
        </a:defRPr>
      </a:lvl1pPr>
      <a:lvl2pPr marL="514290" indent="-171431" algn="l" defTabSz="68572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900" b="0" i="0" kern="1200">
          <a:solidFill>
            <a:schemeClr val="tx1"/>
          </a:solidFill>
          <a:latin typeface="Tahoma"/>
          <a:ea typeface="+mn-ea"/>
          <a:cs typeface="Tahoma"/>
        </a:defRPr>
      </a:lvl2pPr>
      <a:lvl3pPr marL="857151" indent="-171431" algn="l" defTabSz="68572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900" b="0" i="0" kern="1200">
          <a:solidFill>
            <a:schemeClr val="tx1"/>
          </a:solidFill>
          <a:latin typeface="Tahoma"/>
          <a:ea typeface="+mn-ea"/>
          <a:cs typeface="Tahoma"/>
        </a:defRPr>
      </a:lvl3pPr>
      <a:lvl4pPr marL="1200010" indent="-171431" algn="l" defTabSz="68572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900" b="0" i="0" kern="1200">
          <a:solidFill>
            <a:schemeClr val="tx1"/>
          </a:solidFill>
          <a:latin typeface="Tahoma"/>
          <a:ea typeface="+mn-ea"/>
          <a:cs typeface="Tahoma"/>
        </a:defRPr>
      </a:lvl4pPr>
      <a:lvl5pPr marL="1542870" indent="-171431" algn="l" defTabSz="68572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900" b="0" i="0" kern="1200">
          <a:solidFill>
            <a:schemeClr val="tx1"/>
          </a:solidFill>
          <a:latin typeface="Tahoma"/>
          <a:ea typeface="+mn-ea"/>
          <a:cs typeface="Tahoma"/>
        </a:defRPr>
      </a:lvl5pPr>
      <a:lvl6pPr marL="1885730" indent="-171431" algn="l" defTabSz="68572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91" indent="-171431" algn="l" defTabSz="68572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50" indent="-171431" algn="l" defTabSz="68572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10" indent="-171431" algn="l" defTabSz="68572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0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0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81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41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00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61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20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80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-03.ibm.com/software/products/en/iot-messagesight" TargetMode="External"/><Relationship Id="rId13" Type="http://schemas.openxmlformats.org/officeDocument/2006/relationships/hyperlink" Target="https://verne.mq/" TargetMode="External"/><Relationship Id="rId18" Type="http://schemas.openxmlformats.org/officeDocument/2006/relationships/hyperlink" Target="https://github.com/GruppoFilippetti/vertx-mqtt-broker" TargetMode="External"/><Relationship Id="rId3" Type="http://schemas.openxmlformats.org/officeDocument/2006/relationships/hyperlink" Target="http://www.hivemq.com/" TargetMode="External"/><Relationship Id="rId7" Type="http://schemas.openxmlformats.org/officeDocument/2006/relationships/hyperlink" Target="https://flespi.com/mqtt-broker" TargetMode="External"/><Relationship Id="rId12" Type="http://schemas.openxmlformats.org/officeDocument/2006/relationships/hyperlink" Target="http://iot.eclipse.org/" TargetMode="External"/><Relationship Id="rId17" Type="http://schemas.openxmlformats.org/officeDocument/2006/relationships/hyperlink" Target="https://github.com/gbour/wave" TargetMode="External"/><Relationship Id="rId2" Type="http://schemas.openxmlformats.org/officeDocument/2006/relationships/slide" Target="slide15.xml"/><Relationship Id="rId16" Type="http://schemas.openxmlformats.org/officeDocument/2006/relationships/hyperlink" Target="https://github.com/emqtt/emqttd" TargetMode="External"/><Relationship Id="rId20" Type="http://schemas.openxmlformats.org/officeDocument/2006/relationships/hyperlink" Target="https://github.com/andsel/moquet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osquitto.org/" TargetMode="External"/><Relationship Id="rId11" Type="http://schemas.openxmlformats.org/officeDocument/2006/relationships/hyperlink" Target="http://mqttdashboard.com/dashboard" TargetMode="External"/><Relationship Id="rId5" Type="http://schemas.openxmlformats.org/officeDocument/2006/relationships/hyperlink" Target="https://www.rabbitmq.com/" TargetMode="External"/><Relationship Id="rId15" Type="http://schemas.openxmlformats.org/officeDocument/2006/relationships/hyperlink" Target="https://www.cloudmqtt.com/" TargetMode="External"/><Relationship Id="rId10" Type="http://schemas.openxmlformats.org/officeDocument/2006/relationships/hyperlink" Target="https://www.npmjs.com/package/aedes" TargetMode="External"/><Relationship Id="rId19" Type="http://schemas.openxmlformats.org/officeDocument/2006/relationships/hyperlink" Target="http://www.scalagent.com/en/jorammq-33/products/overview" TargetMode="External"/><Relationship Id="rId4" Type="http://schemas.openxmlformats.org/officeDocument/2006/relationships/hyperlink" Target="http://activemq.apache.org/" TargetMode="External"/><Relationship Id="rId9" Type="http://schemas.openxmlformats.org/officeDocument/2006/relationships/hyperlink" Target="http://www.mosca.io/" TargetMode="External"/><Relationship Id="rId14" Type="http://schemas.openxmlformats.org/officeDocument/2006/relationships/hyperlink" Target="http://dev.solacesystems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public.dhe.ibm.com/software/dw/webservices/ws-mqtt/mqtt-v3r1.html" TargetMode="External"/><Relationship Id="rId13" Type="http://schemas.openxmlformats.org/officeDocument/2006/relationships/hyperlink" Target="http://www.eclipse.org/community/eclipse_newsletter/2014/february/article2.php" TargetMode="External"/><Relationship Id="rId18" Type="http://schemas.openxmlformats.org/officeDocument/2006/relationships/hyperlink" Target="http://mqtt.org/new/wp-content/uploads/2009/06/MQTT-SN_spec_v1.2.pdf" TargetMode="External"/><Relationship Id="rId3" Type="http://schemas.openxmlformats.org/officeDocument/2006/relationships/hyperlink" Target="http://mqtt.org/faq" TargetMode="External"/><Relationship Id="rId7" Type="http://schemas.openxmlformats.org/officeDocument/2006/relationships/hyperlink" Target="https://www.ibm.com/developerworks/webservices/library/ws-mqtt/" TargetMode="External"/><Relationship Id="rId12" Type="http://schemas.openxmlformats.org/officeDocument/2006/relationships/hyperlink" Target="https://kamilfb.github.io/mqtt-spy/" TargetMode="External"/><Relationship Id="rId17" Type="http://schemas.openxmlformats.org/officeDocument/2006/relationships/hyperlink" Target="https://github.com/mqtt/mqtt.github.io/wiki/libraries" TargetMode="External"/><Relationship Id="rId2" Type="http://schemas.openxmlformats.org/officeDocument/2006/relationships/hyperlink" Target="http://mqtt.org/" TargetMode="External"/><Relationship Id="rId16" Type="http://schemas.openxmlformats.org/officeDocument/2006/relationships/hyperlink" Target="https://www.npmjs.com/package/mqtt-rp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osquitto.org/" TargetMode="External"/><Relationship Id="rId11" Type="http://schemas.openxmlformats.org/officeDocument/2006/relationships/hyperlink" Target="https://mosquitto.org/man/mqtt-7.html" TargetMode="External"/><Relationship Id="rId5" Type="http://schemas.openxmlformats.org/officeDocument/2006/relationships/hyperlink" Target="https://www.amebaiot.com/en/ameba-arduino-mqtt-upload-listen/" TargetMode="External"/><Relationship Id="rId15" Type="http://schemas.openxmlformats.org/officeDocument/2006/relationships/hyperlink" Target="https://www.hivemq.com/blog/mqtt-over-websockets-with-hivemq" TargetMode="External"/><Relationship Id="rId10" Type="http://schemas.openxmlformats.org/officeDocument/2006/relationships/hyperlink" Target="https://github.com/mqtt/mqtt.github.io/wiki" TargetMode="External"/><Relationship Id="rId4" Type="http://schemas.openxmlformats.org/officeDocument/2006/relationships/hyperlink" Target="https://en.wikipedia.org/wiki/MQTT" TargetMode="External"/><Relationship Id="rId9" Type="http://schemas.openxmlformats.org/officeDocument/2006/relationships/hyperlink" Target="https://github.com/mqtt/mqtt.github.io/wiki/brokers" TargetMode="External"/><Relationship Id="rId14" Type="http://schemas.openxmlformats.org/officeDocument/2006/relationships/hyperlink" Target="http://www.scalagent.com/IMG/pdf/Benchmark_MQTT_servers-v1-1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52" b="36530"/>
          <a:stretch/>
        </p:blipFill>
        <p:spPr>
          <a:xfrm>
            <a:off x="1501934" y="1019602"/>
            <a:ext cx="6130404" cy="3721295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7" name="TextBox 6"/>
          <p:cNvSpPr txBox="1"/>
          <p:nvPr/>
        </p:nvSpPr>
        <p:spPr>
          <a:xfrm>
            <a:off x="0" y="1320667"/>
            <a:ext cx="9144000" cy="265409"/>
          </a:xfrm>
          <a:prstGeom prst="rect">
            <a:avLst/>
          </a:prstGeom>
          <a:noFill/>
        </p:spPr>
        <p:txBody>
          <a:bodyPr wrap="square" lIns="34295" tIns="17147" rIns="34295" bIns="17147" rtlCol="0">
            <a:spAutoFit/>
          </a:bodyPr>
          <a:lstStyle/>
          <a:p>
            <a:pPr algn="ctr" defTabSz="685720"/>
            <a:r>
              <a:rPr lang="en-US" sz="1500" b="1" dirty="0">
                <a:solidFill>
                  <a:srgbClr val="FFFFFF"/>
                </a:solidFill>
                <a:latin typeface="Arial"/>
                <a:cs typeface="Arial"/>
              </a:rPr>
              <a:t>connectivity  </a:t>
            </a:r>
            <a:r>
              <a:rPr lang="en-US" sz="1500" b="1" dirty="0">
                <a:solidFill>
                  <a:srgbClr val="50D0FE"/>
                </a:solidFill>
                <a:latin typeface="Arial"/>
                <a:cs typeface="Arial"/>
              </a:rPr>
              <a:t>|</a:t>
            </a:r>
            <a:r>
              <a:rPr lang="en-US" sz="1500" b="1" dirty="0">
                <a:solidFill>
                  <a:srgbClr val="FFFFFF"/>
                </a:solidFill>
                <a:latin typeface="Arial"/>
                <a:cs typeface="Arial"/>
              </a:rPr>
              <a:t>  autonomous  </a:t>
            </a:r>
            <a:r>
              <a:rPr lang="en-US" sz="1500" b="1" dirty="0">
                <a:solidFill>
                  <a:srgbClr val="50D0FE"/>
                </a:solidFill>
                <a:latin typeface="Arial"/>
                <a:cs typeface="Arial"/>
              </a:rPr>
              <a:t>|</a:t>
            </a:r>
            <a:r>
              <a:rPr lang="en-US" sz="1500" b="1" dirty="0">
                <a:solidFill>
                  <a:srgbClr val="FFFFFF"/>
                </a:solidFill>
                <a:latin typeface="Arial"/>
                <a:cs typeface="Arial"/>
              </a:rPr>
              <a:t>  electrification  </a:t>
            </a:r>
            <a:r>
              <a:rPr lang="en-US" sz="1500" b="1" dirty="0">
                <a:solidFill>
                  <a:srgbClr val="50D0FE"/>
                </a:solidFill>
                <a:latin typeface="Arial"/>
                <a:cs typeface="Arial"/>
              </a:rPr>
              <a:t>|</a:t>
            </a:r>
            <a:r>
              <a:rPr lang="en-US" sz="1500" b="1" dirty="0">
                <a:solidFill>
                  <a:srgbClr val="FFFFFF"/>
                </a:solidFill>
                <a:latin typeface="Arial"/>
                <a:cs typeface="Arial"/>
              </a:rPr>
              <a:t>  architecture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2" y="250178"/>
            <a:ext cx="9141619" cy="928860"/>
          </a:xfrm>
          <a:prstGeom prst="rect">
            <a:avLst/>
          </a:prstGeom>
          <a:noFill/>
        </p:spPr>
        <p:txBody>
          <a:bodyPr wrap="square" lIns="34295" tIns="17147" rIns="34295" bIns="17147" rtlCol="0">
            <a:spAutoFit/>
          </a:bodyPr>
          <a:lstStyle/>
          <a:p>
            <a:pPr algn="ctr" defTabSz="685583">
              <a:defRPr/>
            </a:pPr>
            <a:r>
              <a:rPr lang="en-US" sz="5800" b="1" spc="-188" dirty="0">
                <a:solidFill>
                  <a:srgbClr val="FFFF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Mentor Automotive</a:t>
            </a:r>
          </a:p>
        </p:txBody>
      </p:sp>
    </p:spTree>
    <p:extLst>
      <p:ext uri="{BB962C8B-B14F-4D97-AF65-F5344CB8AC3E}">
        <p14:creationId xmlns:p14="http://schemas.microsoft.com/office/powerpoint/2010/main" val="10180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srgbClr val="FFFFFF"/>
                </a:solidFill>
              </a:rPr>
              <a:t>mentor.com/automotive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brokerS</a:t>
            </a:r>
            <a:r>
              <a:rPr lang="de-DE" dirty="0" smtClean="0"/>
              <a:t> </a:t>
            </a:r>
            <a:r>
              <a:rPr lang="de-DE" sz="1400" dirty="0" smtClean="0">
                <a:hlinkClick r:id="rId2" action="ppaction://hlinksldjump"/>
              </a:rPr>
              <a:t>[8]</a:t>
            </a:r>
            <a:endParaRPr lang="de-DE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986015" y="1004350"/>
            <a:ext cx="152804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  <a:hlinkClick r:id="rId3"/>
              </a:rPr>
              <a:t>HiveMQ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  <a:hlinkClick r:id="rId4"/>
              </a:rPr>
              <a:t>ActiveMQ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  <a:hlinkClick r:id="rId5"/>
              </a:rPr>
              <a:t>RabbitMQ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  <a:hlinkClick r:id="rId6"/>
              </a:rPr>
              <a:t>Mosquitto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  <a:hlinkClick r:id="rId7"/>
              </a:rPr>
              <a:t>flespi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  <a:hlinkClick r:id="rId8"/>
              </a:rPr>
              <a:t>IBM </a:t>
            </a:r>
            <a:r>
              <a:rPr lang="de-DE" dirty="0" err="1">
                <a:solidFill>
                  <a:schemeClr val="bg1"/>
                </a:solidFill>
                <a:hlinkClick r:id="rId8"/>
              </a:rPr>
              <a:t>MessageSight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 smtClean="0">
                <a:solidFill>
                  <a:schemeClr val="bg1"/>
                </a:solidFill>
                <a:hlinkClick r:id="rId9"/>
              </a:rPr>
              <a:t>Mosca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&amp; </a:t>
            </a:r>
            <a:r>
              <a:rPr lang="de-DE" dirty="0" err="1" smtClean="0">
                <a:solidFill>
                  <a:schemeClr val="bg1"/>
                </a:solidFill>
                <a:hlinkClick r:id="rId10"/>
              </a:rPr>
              <a:t>Aedes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  <a:hlinkClick r:id="rId11"/>
              </a:rPr>
              <a:t>MQTT Dashboard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  <a:hlinkClick r:id="rId12"/>
              </a:rPr>
              <a:t>Eclipse</a:t>
            </a:r>
            <a:r>
              <a:rPr lang="de-DE" dirty="0">
                <a:solidFill>
                  <a:schemeClr val="bg1"/>
                </a:solidFill>
                <a:hlinkClick r:id="rId12"/>
              </a:rPr>
              <a:t> </a:t>
            </a:r>
            <a:r>
              <a:rPr lang="de-DE" dirty="0" err="1">
                <a:solidFill>
                  <a:schemeClr val="bg1"/>
                </a:solidFill>
                <a:hlinkClick r:id="rId12"/>
              </a:rPr>
              <a:t>IoT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  <a:hlinkClick r:id="rId13"/>
              </a:rPr>
              <a:t>VerneMQ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  <a:hlinkClick r:id="rId14"/>
              </a:rPr>
              <a:t>Solace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  <a:hlinkClick r:id="rId15"/>
              </a:rPr>
              <a:t>CloudMQTT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  <a:hlinkClick r:id="rId16"/>
              </a:rPr>
              <a:t>emqttd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  <a:hlinkClick r:id="rId17"/>
              </a:rPr>
              <a:t>Wave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  <a:hlinkClick r:id="rId18"/>
              </a:rPr>
              <a:t>vertx</a:t>
            </a:r>
            <a:r>
              <a:rPr lang="de-DE" dirty="0">
                <a:solidFill>
                  <a:schemeClr val="bg1"/>
                </a:solidFill>
                <a:hlinkClick r:id="rId18"/>
              </a:rPr>
              <a:t>-</a:t>
            </a:r>
            <a:r>
              <a:rPr lang="de-DE" dirty="0" err="1">
                <a:solidFill>
                  <a:schemeClr val="bg1"/>
                </a:solidFill>
                <a:hlinkClick r:id="rId18"/>
              </a:rPr>
              <a:t>mqtt</a:t>
            </a:r>
            <a:r>
              <a:rPr lang="de-DE" dirty="0">
                <a:solidFill>
                  <a:schemeClr val="bg1"/>
                </a:solidFill>
                <a:hlinkClick r:id="rId18"/>
              </a:rPr>
              <a:t>-broker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  <a:hlinkClick r:id="rId19"/>
              </a:rPr>
              <a:t>JoramMQ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  <a:hlinkClick r:id="rId20"/>
              </a:rPr>
              <a:t>Moquette MQTT</a:t>
            </a:r>
            <a:endParaRPr lang="de-DE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68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srgbClr val="FFFFFF"/>
                </a:solidFill>
              </a:rPr>
              <a:t>mentor.com/automotive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Example</a:t>
            </a:r>
            <a:endParaRPr lang="de-D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84" y="2384024"/>
            <a:ext cx="3500859" cy="541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307" y="2384513"/>
            <a:ext cx="4405311" cy="396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6284" y="2049698"/>
            <a:ext cx="652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Server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65307" y="2019217"/>
            <a:ext cx="607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Client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6284" y="1388120"/>
            <a:ext cx="80143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i="1" dirty="0" err="1" smtClean="0">
                <a:solidFill>
                  <a:schemeClr val="bg1"/>
                </a:solidFill>
              </a:rPr>
              <a:t>mosquitto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is an open source (EPL/EDL licensed) message broker that implements the MQTT protocol versions 3.1. </a:t>
            </a:r>
            <a:r>
              <a:rPr lang="en-US" dirty="0" smtClean="0">
                <a:solidFill>
                  <a:schemeClr val="bg1"/>
                </a:solidFill>
                <a:hlinkClick r:id="rId4" action="ppaction://hlinksldjump"/>
              </a:rPr>
              <a:t>[5]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40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srgbClr val="FFFFFF"/>
                </a:solidFill>
              </a:rPr>
              <a:t>mentor.com/automotive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756284" y="1821180"/>
            <a:ext cx="652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Server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3398" y="1821180"/>
            <a:ext cx="607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Client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6284" y="1388120"/>
            <a:ext cx="80143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schemeClr val="bg1"/>
                </a:solidFill>
              </a:rPr>
              <a:t>mqtt</a:t>
            </a:r>
            <a:r>
              <a:rPr lang="en-US" i="1" dirty="0">
                <a:solidFill>
                  <a:schemeClr val="bg1"/>
                </a:solidFill>
              </a:rPr>
              <a:t>-spy</a:t>
            </a:r>
            <a:r>
              <a:rPr lang="en-US" dirty="0">
                <a:solidFill>
                  <a:schemeClr val="bg1"/>
                </a:solidFill>
              </a:rPr>
              <a:t> is an open source utility </a:t>
            </a:r>
            <a:r>
              <a:rPr lang="en-US" dirty="0" smtClean="0">
                <a:solidFill>
                  <a:schemeClr val="bg1"/>
                </a:solidFill>
              </a:rPr>
              <a:t>to monitor </a:t>
            </a:r>
            <a:r>
              <a:rPr lang="en-US" dirty="0">
                <a:solidFill>
                  <a:schemeClr val="bg1"/>
                </a:solidFill>
              </a:rPr>
              <a:t>activity on MQTT topics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smtClean="0">
                <a:solidFill>
                  <a:schemeClr val="bg1"/>
                </a:solidFill>
                <a:hlinkClick r:id="rId2" action="ppaction://hlinksldjump"/>
              </a:rPr>
              <a:t>[11]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658" y="2128957"/>
            <a:ext cx="3390902" cy="260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84" y="2128957"/>
            <a:ext cx="3137538" cy="48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66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srgbClr val="FFFFFF"/>
                </a:solidFill>
              </a:rPr>
              <a:t>mentor.com/automotive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Example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935" y="1169358"/>
            <a:ext cx="4538116" cy="348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31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srgbClr val="FFFFFF"/>
                </a:solidFill>
              </a:rPr>
              <a:t>mentor.com/automotive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Benchmarks</a:t>
            </a:r>
            <a:endParaRPr lang="de-DE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845820" y="1322902"/>
            <a:ext cx="83427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scalability of </a:t>
            </a:r>
            <a:r>
              <a:rPr lang="en-US" dirty="0" smtClean="0">
                <a:solidFill>
                  <a:schemeClr val="bg1"/>
                </a:solidFill>
              </a:rPr>
              <a:t>a server with </a:t>
            </a:r>
            <a:r>
              <a:rPr lang="en-US" dirty="0">
                <a:solidFill>
                  <a:schemeClr val="bg1"/>
                </a:solidFill>
              </a:rPr>
              <a:t>the number </a:t>
            </a:r>
            <a:r>
              <a:rPr lang="en-US" dirty="0" smtClean="0">
                <a:solidFill>
                  <a:schemeClr val="bg1"/>
                </a:solidFill>
              </a:rPr>
              <a:t>of clients is a critical factor to consider when a MQTT broker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is selected.</a:t>
            </a:r>
            <a:endParaRPr lang="en-US" dirty="0">
              <a:solidFill>
                <a:schemeClr val="bg1"/>
              </a:solidFill>
            </a:endParaRPr>
          </a:p>
          <a:p>
            <a:endParaRPr lang="de-DE" i="1" dirty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The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i="1" dirty="0" err="1" smtClean="0">
                <a:solidFill>
                  <a:schemeClr val="bg1"/>
                </a:solidFill>
              </a:rPr>
              <a:t>mosquitto</a:t>
            </a:r>
            <a:r>
              <a:rPr lang="de-DE" dirty="0" smtClean="0">
                <a:solidFill>
                  <a:schemeClr val="bg1"/>
                </a:solidFill>
              </a:rPr>
              <a:t> MQTT </a:t>
            </a:r>
            <a:r>
              <a:rPr lang="de-DE" dirty="0" err="1" smtClean="0">
                <a:solidFill>
                  <a:schemeClr val="bg1"/>
                </a:solidFill>
              </a:rPr>
              <a:t>broker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can</a:t>
            </a:r>
            <a:r>
              <a:rPr lang="de-DE" dirty="0" smtClean="0">
                <a:solidFill>
                  <a:schemeClr val="bg1"/>
                </a:solidFill>
              </a:rPr>
              <a:t> handle </a:t>
            </a:r>
            <a:r>
              <a:rPr lang="de-DE" dirty="0" err="1" smtClean="0">
                <a:solidFill>
                  <a:schemeClr val="bg1"/>
                </a:solidFill>
              </a:rPr>
              <a:t>up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to</a:t>
            </a:r>
            <a:r>
              <a:rPr lang="de-DE" dirty="0" smtClean="0">
                <a:solidFill>
                  <a:schemeClr val="bg1"/>
                </a:solidFill>
              </a:rPr>
              <a:t> 60000 </a:t>
            </a:r>
            <a:r>
              <a:rPr lang="de-DE" dirty="0" err="1" smtClean="0">
                <a:solidFill>
                  <a:schemeClr val="bg1"/>
                </a:solidFill>
              </a:rPr>
              <a:t>publishers</a:t>
            </a:r>
            <a:r>
              <a:rPr lang="de-DE" dirty="0" smtClean="0">
                <a:solidFill>
                  <a:schemeClr val="bg1"/>
                </a:solidFill>
              </a:rPr>
              <a:t> (</a:t>
            </a:r>
            <a:r>
              <a:rPr lang="de-DE" dirty="0" err="1" smtClean="0">
                <a:solidFill>
                  <a:schemeClr val="bg1"/>
                </a:solidFill>
              </a:rPr>
              <a:t>connections</a:t>
            </a:r>
            <a:r>
              <a:rPr lang="de-DE" dirty="0" smtClean="0">
                <a:solidFill>
                  <a:schemeClr val="bg1"/>
                </a:solidFill>
              </a:rPr>
              <a:t>) per </a:t>
            </a:r>
            <a:r>
              <a:rPr lang="de-DE" dirty="0" err="1" smtClean="0">
                <a:solidFill>
                  <a:schemeClr val="bg1"/>
                </a:solidFill>
              </a:rPr>
              <a:t>second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err="1" smtClean="0">
                <a:solidFill>
                  <a:schemeClr val="bg1"/>
                </a:solidFill>
              </a:rPr>
              <a:t>with</a:t>
            </a:r>
            <a:r>
              <a:rPr lang="de-DE" dirty="0" smtClean="0">
                <a:solidFill>
                  <a:schemeClr val="bg1"/>
                </a:solidFill>
              </a:rPr>
              <a:t> a </a:t>
            </a:r>
            <a:r>
              <a:rPr lang="de-DE" dirty="0" err="1" smtClean="0">
                <a:solidFill>
                  <a:schemeClr val="bg1"/>
                </a:solidFill>
              </a:rPr>
              <a:t>latency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varying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from</a:t>
            </a:r>
            <a:r>
              <a:rPr lang="de-DE" dirty="0" smtClean="0">
                <a:solidFill>
                  <a:schemeClr val="bg1"/>
                </a:solidFill>
              </a:rPr>
              <a:t> 10ms </a:t>
            </a:r>
            <a:r>
              <a:rPr lang="de-DE" dirty="0" err="1" smtClean="0">
                <a:solidFill>
                  <a:schemeClr val="bg1"/>
                </a:solidFill>
              </a:rPr>
              <a:t>to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about</a:t>
            </a:r>
            <a:r>
              <a:rPr lang="de-DE" dirty="0" smtClean="0">
                <a:solidFill>
                  <a:schemeClr val="bg1"/>
                </a:solidFill>
              </a:rPr>
              <a:t> 1s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dirty="0" err="1">
                <a:solidFill>
                  <a:schemeClr val="bg1"/>
                </a:solidFill>
              </a:rPr>
              <a:t>QoS</a:t>
            </a:r>
            <a:r>
              <a:rPr lang="de-DE" dirty="0">
                <a:solidFill>
                  <a:schemeClr val="bg1"/>
                </a:solidFill>
              </a:rPr>
              <a:t> = </a:t>
            </a:r>
            <a:r>
              <a:rPr lang="de-DE" dirty="0" smtClean="0">
                <a:solidFill>
                  <a:schemeClr val="bg1"/>
                </a:solidFill>
              </a:rPr>
              <a:t>„at least </a:t>
            </a:r>
            <a:r>
              <a:rPr lang="de-DE" dirty="0" err="1" smtClean="0">
                <a:solidFill>
                  <a:schemeClr val="bg1"/>
                </a:solidFill>
              </a:rPr>
              <a:t>once</a:t>
            </a:r>
            <a:r>
              <a:rPr lang="de-DE" dirty="0" smtClean="0">
                <a:solidFill>
                  <a:schemeClr val="bg1"/>
                </a:solidFill>
              </a:rPr>
              <a:t>“, </a:t>
            </a:r>
            <a:r>
              <a:rPr lang="de-DE" dirty="0" err="1" smtClean="0">
                <a:solidFill>
                  <a:schemeClr val="bg1"/>
                </a:solidFill>
              </a:rPr>
              <a:t>payload</a:t>
            </a:r>
            <a:r>
              <a:rPr lang="de-DE" dirty="0" smtClean="0">
                <a:solidFill>
                  <a:schemeClr val="bg1"/>
                </a:solidFill>
              </a:rPr>
              <a:t> 64 </a:t>
            </a:r>
            <a:r>
              <a:rPr lang="de-DE" dirty="0" smtClean="0">
                <a:solidFill>
                  <a:schemeClr val="bg1"/>
                </a:solidFill>
              </a:rPr>
              <a:t>Bytes, CPU </a:t>
            </a:r>
            <a:r>
              <a:rPr lang="de-DE" dirty="0" err="1" smtClean="0">
                <a:solidFill>
                  <a:schemeClr val="bg1"/>
                </a:solidFill>
              </a:rPr>
              <a:t>load</a:t>
            </a:r>
            <a:r>
              <a:rPr lang="de-DE" dirty="0" smtClean="0">
                <a:solidFill>
                  <a:schemeClr val="bg1"/>
                </a:solidFill>
              </a:rPr>
              <a:t> (1 </a:t>
            </a:r>
            <a:r>
              <a:rPr lang="de-DE" dirty="0" err="1" smtClean="0">
                <a:solidFill>
                  <a:schemeClr val="bg1"/>
                </a:solidFill>
              </a:rPr>
              <a:t>core</a:t>
            </a:r>
            <a:r>
              <a:rPr lang="de-DE" dirty="0" smtClean="0">
                <a:solidFill>
                  <a:schemeClr val="bg1"/>
                </a:solidFill>
              </a:rPr>
              <a:t>) 100%).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See </a:t>
            </a:r>
            <a:r>
              <a:rPr lang="de-DE" dirty="0" smtClean="0">
                <a:solidFill>
                  <a:schemeClr val="bg1"/>
                </a:solidFill>
                <a:hlinkClick r:id="rId2" action="ppaction://hlinksldjump"/>
              </a:rPr>
              <a:t>[13]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for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more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details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i="1" dirty="0" err="1" smtClean="0">
                <a:solidFill>
                  <a:schemeClr val="bg1"/>
                </a:solidFill>
              </a:rPr>
              <a:t>libmosquitto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dirty="0" err="1" smtClean="0">
                <a:solidFill>
                  <a:schemeClr val="bg1"/>
                </a:solidFill>
              </a:rPr>
              <a:t>client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library</a:t>
            </a:r>
            <a:r>
              <a:rPr lang="de-DE" dirty="0" smtClean="0">
                <a:solidFill>
                  <a:schemeClr val="bg1"/>
                </a:solidFill>
              </a:rPr>
              <a:t>) </a:t>
            </a:r>
            <a:r>
              <a:rPr lang="de-DE" dirty="0" err="1" smtClean="0">
                <a:solidFill>
                  <a:schemeClr val="bg1"/>
                </a:solidFill>
              </a:rPr>
              <a:t>is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about</a:t>
            </a:r>
            <a:r>
              <a:rPr lang="de-DE" dirty="0" smtClean="0">
                <a:solidFill>
                  <a:schemeClr val="bg1"/>
                </a:solidFill>
              </a:rPr>
              <a:t> 1.3 MB.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12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srgbClr val="FFFFFF"/>
                </a:solidFill>
              </a:rPr>
              <a:t>mentor.com/automotive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376238"/>
            <a:ext cx="8481060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de-DE" sz="1050" i="1" dirty="0" smtClean="0">
                <a:solidFill>
                  <a:schemeClr val="bg1"/>
                </a:solidFill>
              </a:rPr>
              <a:t>MQTT. </a:t>
            </a:r>
            <a:r>
              <a:rPr lang="de-DE" sz="1050" dirty="0" smtClean="0">
                <a:solidFill>
                  <a:schemeClr val="bg1"/>
                </a:solidFill>
              </a:rPr>
              <a:t>Web </a:t>
            </a:r>
            <a:r>
              <a:rPr lang="de-DE" sz="1050" dirty="0" err="1" smtClean="0">
                <a:solidFill>
                  <a:schemeClr val="bg1"/>
                </a:solidFill>
              </a:rPr>
              <a:t>page</a:t>
            </a:r>
            <a:r>
              <a:rPr lang="de-DE" sz="1050" dirty="0" smtClean="0">
                <a:solidFill>
                  <a:schemeClr val="bg1"/>
                </a:solidFill>
              </a:rPr>
              <a:t>. </a:t>
            </a:r>
            <a:r>
              <a:rPr lang="de-DE" sz="1050" dirty="0" err="1" smtClean="0">
                <a:solidFill>
                  <a:schemeClr val="bg1"/>
                </a:solidFill>
              </a:rPr>
              <a:t>Retrieved</a:t>
            </a:r>
            <a:r>
              <a:rPr lang="de-DE" sz="1050" dirty="0" smtClean="0">
                <a:solidFill>
                  <a:schemeClr val="bg1"/>
                </a:solidFill>
              </a:rPr>
              <a:t> </a:t>
            </a:r>
            <a:r>
              <a:rPr lang="de-DE" sz="1050" dirty="0" err="1" smtClean="0">
                <a:solidFill>
                  <a:schemeClr val="bg1"/>
                </a:solidFill>
              </a:rPr>
              <a:t>from</a:t>
            </a:r>
            <a:r>
              <a:rPr lang="de-DE" sz="1050" dirty="0">
                <a:solidFill>
                  <a:schemeClr val="bg1"/>
                </a:solidFill>
              </a:rPr>
              <a:t> </a:t>
            </a:r>
            <a:r>
              <a:rPr lang="de-DE" sz="1050" i="1" dirty="0">
                <a:solidFill>
                  <a:schemeClr val="bg1"/>
                </a:solidFill>
                <a:hlinkClick r:id="rId2"/>
              </a:rPr>
              <a:t>http://mqtt.org</a:t>
            </a:r>
            <a:r>
              <a:rPr lang="de-DE" sz="1050" i="1" dirty="0" smtClean="0">
                <a:solidFill>
                  <a:schemeClr val="bg1"/>
                </a:solidFill>
                <a:hlinkClick r:id="rId2"/>
              </a:rPr>
              <a:t>/</a:t>
            </a:r>
            <a:endParaRPr lang="de-DE" sz="1050" i="1" dirty="0" smtClean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r>
              <a:rPr lang="de-DE" sz="1050" i="1" dirty="0" smtClean="0">
                <a:solidFill>
                  <a:schemeClr val="bg1"/>
                </a:solidFill>
              </a:rPr>
              <a:t>MQTT FAQ</a:t>
            </a:r>
            <a:r>
              <a:rPr lang="de-DE" sz="1050" dirty="0" smtClean="0">
                <a:solidFill>
                  <a:schemeClr val="bg1"/>
                </a:solidFill>
              </a:rPr>
              <a:t>. Web </a:t>
            </a:r>
            <a:r>
              <a:rPr lang="de-DE" sz="1050" dirty="0" err="1" smtClean="0">
                <a:solidFill>
                  <a:schemeClr val="bg1"/>
                </a:solidFill>
              </a:rPr>
              <a:t>page</a:t>
            </a:r>
            <a:r>
              <a:rPr lang="de-DE" sz="1050" dirty="0" smtClean="0">
                <a:solidFill>
                  <a:schemeClr val="bg1"/>
                </a:solidFill>
              </a:rPr>
              <a:t>. </a:t>
            </a:r>
            <a:r>
              <a:rPr lang="de-DE" sz="1050" dirty="0" err="1" smtClean="0">
                <a:solidFill>
                  <a:schemeClr val="bg1"/>
                </a:solidFill>
              </a:rPr>
              <a:t>Retrieved</a:t>
            </a:r>
            <a:r>
              <a:rPr lang="de-DE" sz="1050" dirty="0" smtClean="0">
                <a:solidFill>
                  <a:schemeClr val="bg1"/>
                </a:solidFill>
              </a:rPr>
              <a:t> </a:t>
            </a:r>
            <a:r>
              <a:rPr lang="de-DE" sz="1050" dirty="0" err="1" smtClean="0">
                <a:solidFill>
                  <a:schemeClr val="bg1"/>
                </a:solidFill>
              </a:rPr>
              <a:t>from</a:t>
            </a:r>
            <a:r>
              <a:rPr lang="de-DE" sz="1050" dirty="0" smtClean="0">
                <a:solidFill>
                  <a:schemeClr val="bg1"/>
                </a:solidFill>
              </a:rPr>
              <a:t> </a:t>
            </a:r>
            <a:r>
              <a:rPr lang="de-DE" sz="1050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de-DE" sz="1050" dirty="0">
                <a:solidFill>
                  <a:schemeClr val="bg1"/>
                </a:solidFill>
                <a:hlinkClick r:id="rId3"/>
              </a:rPr>
              <a:t>://</a:t>
            </a:r>
            <a:r>
              <a:rPr lang="de-DE" sz="1050" dirty="0" smtClean="0">
                <a:solidFill>
                  <a:schemeClr val="bg1"/>
                </a:solidFill>
                <a:hlinkClick r:id="rId3"/>
              </a:rPr>
              <a:t>mqtt.org/faq</a:t>
            </a:r>
            <a:endParaRPr lang="de-DE" sz="1050" dirty="0" smtClean="0">
              <a:solidFill>
                <a:schemeClr val="bg1"/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lang="de-DE" sz="1050" i="1" dirty="0">
                <a:solidFill>
                  <a:schemeClr val="bg1"/>
                </a:solidFill>
              </a:rPr>
              <a:t>MQTT</a:t>
            </a:r>
            <a:r>
              <a:rPr lang="de-DE" sz="1050" dirty="0">
                <a:solidFill>
                  <a:schemeClr val="bg1"/>
                </a:solidFill>
              </a:rPr>
              <a:t>. Web </a:t>
            </a:r>
            <a:r>
              <a:rPr lang="de-DE" sz="1050" dirty="0" err="1">
                <a:solidFill>
                  <a:schemeClr val="bg1"/>
                </a:solidFill>
              </a:rPr>
              <a:t>page</a:t>
            </a:r>
            <a:r>
              <a:rPr lang="de-DE" sz="1050" dirty="0">
                <a:solidFill>
                  <a:schemeClr val="bg1"/>
                </a:solidFill>
              </a:rPr>
              <a:t>. </a:t>
            </a:r>
            <a:r>
              <a:rPr lang="de-DE" sz="1050" dirty="0" err="1">
                <a:solidFill>
                  <a:schemeClr val="bg1"/>
                </a:solidFill>
              </a:rPr>
              <a:t>Retrieved</a:t>
            </a:r>
            <a:r>
              <a:rPr lang="de-DE" sz="1050" dirty="0">
                <a:solidFill>
                  <a:schemeClr val="bg1"/>
                </a:solidFill>
              </a:rPr>
              <a:t> </a:t>
            </a:r>
            <a:r>
              <a:rPr lang="de-DE" sz="1050" dirty="0" err="1">
                <a:solidFill>
                  <a:schemeClr val="bg1"/>
                </a:solidFill>
              </a:rPr>
              <a:t>from</a:t>
            </a:r>
            <a:r>
              <a:rPr lang="de-DE" sz="1050" dirty="0">
                <a:solidFill>
                  <a:schemeClr val="bg1"/>
                </a:solidFill>
              </a:rPr>
              <a:t> </a:t>
            </a:r>
            <a:r>
              <a:rPr lang="de-DE" sz="1050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de-DE" sz="1050" dirty="0" smtClean="0">
                <a:solidFill>
                  <a:schemeClr val="bg1"/>
                </a:solidFill>
                <a:hlinkClick r:id="rId4"/>
              </a:rPr>
              <a:t>en.wikipedia.org/wiki/MQTT</a:t>
            </a:r>
            <a:endParaRPr lang="de-DE" sz="1050" dirty="0" smtClean="0">
              <a:solidFill>
                <a:schemeClr val="bg1"/>
              </a:solidFill>
            </a:endParaRPr>
          </a:p>
          <a:p>
            <a:r>
              <a:rPr lang="de-DE" sz="1050" dirty="0" smtClean="0">
                <a:solidFill>
                  <a:schemeClr val="bg1"/>
                </a:solidFill>
              </a:rPr>
              <a:t>4. </a:t>
            </a:r>
            <a:r>
              <a:rPr lang="de-DE" sz="1050" i="1" dirty="0" err="1" smtClean="0">
                <a:solidFill>
                  <a:schemeClr val="bg1"/>
                </a:solidFill>
              </a:rPr>
              <a:t>Publish</a:t>
            </a:r>
            <a:r>
              <a:rPr lang="de-DE" sz="1050" i="1" dirty="0" smtClean="0">
                <a:solidFill>
                  <a:schemeClr val="bg1"/>
                </a:solidFill>
              </a:rPr>
              <a:t>/</a:t>
            </a:r>
            <a:r>
              <a:rPr lang="de-DE" sz="1050" i="1" dirty="0" err="1" smtClean="0">
                <a:solidFill>
                  <a:schemeClr val="bg1"/>
                </a:solidFill>
              </a:rPr>
              <a:t>susbscribe</a:t>
            </a:r>
            <a:r>
              <a:rPr lang="de-DE" sz="1050" i="1" dirty="0" smtClean="0">
                <a:solidFill>
                  <a:schemeClr val="bg1"/>
                </a:solidFill>
              </a:rPr>
              <a:t> </a:t>
            </a:r>
            <a:r>
              <a:rPr lang="de-DE" sz="1050" i="1" dirty="0" err="1" smtClean="0">
                <a:solidFill>
                  <a:schemeClr val="bg1"/>
                </a:solidFill>
              </a:rPr>
              <a:t>pattern</a:t>
            </a:r>
            <a:r>
              <a:rPr lang="de-DE" sz="1050" dirty="0" smtClean="0">
                <a:solidFill>
                  <a:schemeClr val="bg1"/>
                </a:solidFill>
              </a:rPr>
              <a:t>. Digital </a:t>
            </a:r>
            <a:r>
              <a:rPr lang="de-DE" sz="1050" dirty="0" err="1" smtClean="0">
                <a:solidFill>
                  <a:schemeClr val="bg1"/>
                </a:solidFill>
              </a:rPr>
              <a:t>image</a:t>
            </a:r>
            <a:r>
              <a:rPr lang="de-DE" sz="1050" dirty="0" smtClean="0">
                <a:solidFill>
                  <a:schemeClr val="bg1"/>
                </a:solidFill>
              </a:rPr>
              <a:t>. </a:t>
            </a:r>
            <a:r>
              <a:rPr lang="de-DE" sz="1050" dirty="0" err="1" smtClean="0">
                <a:solidFill>
                  <a:schemeClr val="bg1"/>
                </a:solidFill>
              </a:rPr>
              <a:t>Retrieved</a:t>
            </a:r>
            <a:r>
              <a:rPr lang="de-DE" sz="1050" dirty="0" smtClean="0">
                <a:solidFill>
                  <a:schemeClr val="bg1"/>
                </a:solidFill>
              </a:rPr>
              <a:t> </a:t>
            </a:r>
            <a:r>
              <a:rPr lang="de-DE" sz="1050" dirty="0" err="1">
                <a:solidFill>
                  <a:schemeClr val="bg1"/>
                </a:solidFill>
              </a:rPr>
              <a:t>from</a:t>
            </a:r>
            <a:r>
              <a:rPr lang="de-DE" sz="1050" dirty="0">
                <a:solidFill>
                  <a:schemeClr val="bg1"/>
                </a:solidFill>
              </a:rPr>
              <a:t> </a:t>
            </a:r>
            <a:r>
              <a:rPr lang="de-DE" sz="1050" dirty="0">
                <a:solidFill>
                  <a:schemeClr val="bg1"/>
                </a:solidFill>
                <a:hlinkClick r:id="rId5"/>
              </a:rPr>
              <a:t>https://www.amebaiot.com/en/ameba-arduino-mqtt-upload-listen</a:t>
            </a:r>
            <a:r>
              <a:rPr lang="de-DE" sz="1050" dirty="0" smtClean="0">
                <a:solidFill>
                  <a:schemeClr val="bg1"/>
                </a:solidFill>
                <a:hlinkClick r:id="rId5"/>
              </a:rPr>
              <a:t>/</a:t>
            </a:r>
            <a:endParaRPr lang="de-DE" sz="1050" dirty="0" smtClean="0">
              <a:solidFill>
                <a:schemeClr val="bg1"/>
              </a:solidFill>
            </a:endParaRPr>
          </a:p>
          <a:p>
            <a:r>
              <a:rPr lang="de-DE" sz="1050" dirty="0" smtClean="0">
                <a:solidFill>
                  <a:schemeClr val="bg1"/>
                </a:solidFill>
              </a:rPr>
              <a:t>5. </a:t>
            </a:r>
            <a:r>
              <a:rPr lang="de-DE" sz="1050" i="1" dirty="0" err="1" smtClean="0">
                <a:solidFill>
                  <a:schemeClr val="bg1"/>
                </a:solidFill>
              </a:rPr>
              <a:t>Mosquitto</a:t>
            </a:r>
            <a:r>
              <a:rPr lang="de-DE" sz="1050" dirty="0" smtClean="0">
                <a:solidFill>
                  <a:schemeClr val="bg1"/>
                </a:solidFill>
              </a:rPr>
              <a:t>. Web </a:t>
            </a:r>
            <a:r>
              <a:rPr lang="de-DE" sz="1050" dirty="0" err="1" smtClean="0">
                <a:solidFill>
                  <a:schemeClr val="bg1"/>
                </a:solidFill>
              </a:rPr>
              <a:t>page</a:t>
            </a:r>
            <a:r>
              <a:rPr lang="de-DE" sz="1050" dirty="0" smtClean="0">
                <a:solidFill>
                  <a:schemeClr val="bg1"/>
                </a:solidFill>
              </a:rPr>
              <a:t>. </a:t>
            </a:r>
            <a:r>
              <a:rPr lang="de-DE" sz="1050" dirty="0" err="1" smtClean="0">
                <a:solidFill>
                  <a:schemeClr val="bg1"/>
                </a:solidFill>
              </a:rPr>
              <a:t>Retrieved</a:t>
            </a:r>
            <a:r>
              <a:rPr lang="de-DE" sz="1050" dirty="0" smtClean="0">
                <a:solidFill>
                  <a:schemeClr val="bg1"/>
                </a:solidFill>
              </a:rPr>
              <a:t> </a:t>
            </a:r>
            <a:r>
              <a:rPr lang="de-DE" sz="1050" dirty="0" err="1" smtClean="0">
                <a:solidFill>
                  <a:schemeClr val="bg1"/>
                </a:solidFill>
              </a:rPr>
              <a:t>from</a:t>
            </a:r>
            <a:r>
              <a:rPr lang="de-DE" sz="1050" dirty="0">
                <a:solidFill>
                  <a:schemeClr val="bg1"/>
                </a:solidFill>
              </a:rPr>
              <a:t> </a:t>
            </a:r>
            <a:r>
              <a:rPr lang="de-DE" sz="1050" dirty="0">
                <a:solidFill>
                  <a:schemeClr val="bg1"/>
                </a:solidFill>
                <a:hlinkClick r:id="rId6"/>
              </a:rPr>
              <a:t>https://mosquitto.org</a:t>
            </a:r>
            <a:r>
              <a:rPr lang="de-DE" sz="1050" dirty="0" smtClean="0">
                <a:solidFill>
                  <a:schemeClr val="bg1"/>
                </a:solidFill>
                <a:hlinkClick r:id="rId6"/>
              </a:rPr>
              <a:t>/</a:t>
            </a:r>
            <a:endParaRPr lang="de-DE" sz="1050" dirty="0" smtClean="0">
              <a:solidFill>
                <a:schemeClr val="bg1"/>
              </a:solidFill>
            </a:endParaRPr>
          </a:p>
          <a:p>
            <a:r>
              <a:rPr lang="de-DE" sz="1050" dirty="0" smtClean="0">
                <a:solidFill>
                  <a:schemeClr val="bg1"/>
                </a:solidFill>
              </a:rPr>
              <a:t>6</a:t>
            </a:r>
            <a:r>
              <a:rPr lang="de-DE" sz="1050" b="1" dirty="0" smtClean="0">
                <a:solidFill>
                  <a:schemeClr val="bg1"/>
                </a:solidFill>
              </a:rPr>
              <a:t>. </a:t>
            </a:r>
            <a:r>
              <a:rPr lang="en-US" sz="1050" i="1" dirty="0">
                <a:solidFill>
                  <a:schemeClr val="bg1"/>
                </a:solidFill>
              </a:rPr>
              <a:t>MQ Telemetry Transport (MQTT) V3.1 Protocol </a:t>
            </a:r>
            <a:r>
              <a:rPr lang="en-US" sz="1050" i="1" dirty="0" smtClean="0">
                <a:solidFill>
                  <a:schemeClr val="bg1"/>
                </a:solidFill>
              </a:rPr>
              <a:t>Specification</a:t>
            </a:r>
            <a:r>
              <a:rPr lang="en-US" sz="1050" dirty="0" smtClean="0">
                <a:solidFill>
                  <a:schemeClr val="bg1"/>
                </a:solidFill>
              </a:rPr>
              <a:t>. Web page. Retrieved from </a:t>
            </a:r>
            <a:r>
              <a:rPr lang="de-DE" sz="1050" dirty="0" smtClean="0">
                <a:solidFill>
                  <a:schemeClr val="bg1"/>
                </a:solidFill>
                <a:hlinkClick r:id="rId7"/>
              </a:rPr>
              <a:t>https</a:t>
            </a:r>
            <a:r>
              <a:rPr lang="de-DE" sz="1050" dirty="0">
                <a:solidFill>
                  <a:schemeClr val="bg1"/>
                </a:solidFill>
                <a:hlinkClick r:id="rId7"/>
              </a:rPr>
              <a:t>://www.ibm.com/developerworks/webservices/library/ws-mqtt</a:t>
            </a:r>
            <a:r>
              <a:rPr lang="de-DE" sz="1050" dirty="0" smtClean="0">
                <a:solidFill>
                  <a:schemeClr val="bg1"/>
                </a:solidFill>
                <a:hlinkClick r:id="rId7"/>
              </a:rPr>
              <a:t>/</a:t>
            </a:r>
            <a:endParaRPr lang="de-DE" sz="1050" dirty="0" smtClean="0">
              <a:solidFill>
                <a:schemeClr val="bg1"/>
              </a:solidFill>
            </a:endParaRPr>
          </a:p>
          <a:p>
            <a:r>
              <a:rPr lang="de-DE" sz="1050" dirty="0" smtClean="0">
                <a:solidFill>
                  <a:schemeClr val="bg1"/>
                </a:solidFill>
              </a:rPr>
              <a:t>7. </a:t>
            </a:r>
            <a:r>
              <a:rPr lang="de-DE" sz="1050" i="1" dirty="0">
                <a:solidFill>
                  <a:schemeClr val="bg1"/>
                </a:solidFill>
              </a:rPr>
              <a:t>MQTT V3.1 Protocol </a:t>
            </a:r>
            <a:r>
              <a:rPr lang="de-DE" sz="1050" i="1" dirty="0" err="1" smtClean="0">
                <a:solidFill>
                  <a:schemeClr val="bg1"/>
                </a:solidFill>
              </a:rPr>
              <a:t>Specification</a:t>
            </a:r>
            <a:r>
              <a:rPr lang="de-DE" sz="1050" dirty="0" smtClean="0">
                <a:solidFill>
                  <a:schemeClr val="bg1"/>
                </a:solidFill>
              </a:rPr>
              <a:t>. Web </a:t>
            </a:r>
            <a:r>
              <a:rPr lang="de-DE" sz="1050" dirty="0" err="1" smtClean="0">
                <a:solidFill>
                  <a:schemeClr val="bg1"/>
                </a:solidFill>
              </a:rPr>
              <a:t>page</a:t>
            </a:r>
            <a:r>
              <a:rPr lang="de-DE" sz="1050" dirty="0" smtClean="0">
                <a:solidFill>
                  <a:schemeClr val="bg1"/>
                </a:solidFill>
              </a:rPr>
              <a:t>. </a:t>
            </a:r>
            <a:r>
              <a:rPr lang="de-DE" sz="1050" dirty="0" err="1" smtClean="0">
                <a:solidFill>
                  <a:schemeClr val="bg1"/>
                </a:solidFill>
              </a:rPr>
              <a:t>Retrieved</a:t>
            </a:r>
            <a:r>
              <a:rPr lang="de-DE" sz="1050" dirty="0" smtClean="0">
                <a:solidFill>
                  <a:schemeClr val="bg1"/>
                </a:solidFill>
              </a:rPr>
              <a:t> </a:t>
            </a:r>
            <a:r>
              <a:rPr lang="de-DE" sz="1050" dirty="0" err="1" smtClean="0">
                <a:solidFill>
                  <a:schemeClr val="bg1"/>
                </a:solidFill>
              </a:rPr>
              <a:t>from</a:t>
            </a:r>
            <a:r>
              <a:rPr lang="de-DE" sz="1050" dirty="0" smtClean="0">
                <a:solidFill>
                  <a:schemeClr val="bg1"/>
                </a:solidFill>
              </a:rPr>
              <a:t> </a:t>
            </a:r>
            <a:r>
              <a:rPr lang="de-DE" sz="1050" dirty="0" smtClean="0">
                <a:solidFill>
                  <a:schemeClr val="bg1"/>
                </a:solidFill>
                <a:hlinkClick r:id="rId8"/>
              </a:rPr>
              <a:t>http</a:t>
            </a:r>
            <a:r>
              <a:rPr lang="de-DE" sz="1050" dirty="0">
                <a:solidFill>
                  <a:schemeClr val="bg1"/>
                </a:solidFill>
                <a:hlinkClick r:id="rId8"/>
              </a:rPr>
              <a:t>://</a:t>
            </a:r>
            <a:r>
              <a:rPr lang="de-DE" sz="1050" dirty="0" smtClean="0">
                <a:solidFill>
                  <a:schemeClr val="bg1"/>
                </a:solidFill>
                <a:hlinkClick r:id="rId8"/>
              </a:rPr>
              <a:t>public.dhe.ibm.com/software/dw/webservices/ws-mqtt/mqtt-v3r1.html</a:t>
            </a:r>
            <a:endParaRPr lang="de-DE" sz="1050" dirty="0" smtClean="0">
              <a:solidFill>
                <a:schemeClr val="bg1"/>
              </a:solidFill>
            </a:endParaRPr>
          </a:p>
          <a:p>
            <a:r>
              <a:rPr lang="de-DE" sz="1050" dirty="0" smtClean="0">
                <a:solidFill>
                  <a:schemeClr val="bg1"/>
                </a:solidFill>
              </a:rPr>
              <a:t>8. </a:t>
            </a:r>
            <a:r>
              <a:rPr lang="de-DE" sz="1050" i="1" dirty="0" smtClean="0">
                <a:solidFill>
                  <a:schemeClr val="bg1"/>
                </a:solidFill>
              </a:rPr>
              <a:t>Brokers</a:t>
            </a:r>
            <a:r>
              <a:rPr lang="de-DE" sz="1050" dirty="0" smtClean="0">
                <a:solidFill>
                  <a:schemeClr val="bg1"/>
                </a:solidFill>
              </a:rPr>
              <a:t>. Web </a:t>
            </a:r>
            <a:r>
              <a:rPr lang="de-DE" sz="1050" dirty="0" err="1" smtClean="0">
                <a:solidFill>
                  <a:schemeClr val="bg1"/>
                </a:solidFill>
              </a:rPr>
              <a:t>page</a:t>
            </a:r>
            <a:r>
              <a:rPr lang="de-DE" sz="1050" dirty="0" smtClean="0">
                <a:solidFill>
                  <a:schemeClr val="bg1"/>
                </a:solidFill>
              </a:rPr>
              <a:t>. </a:t>
            </a:r>
            <a:r>
              <a:rPr lang="de-DE" sz="1050" dirty="0" err="1" smtClean="0">
                <a:solidFill>
                  <a:schemeClr val="bg1"/>
                </a:solidFill>
              </a:rPr>
              <a:t>Retrieved</a:t>
            </a:r>
            <a:r>
              <a:rPr lang="de-DE" sz="1050" dirty="0" smtClean="0">
                <a:solidFill>
                  <a:schemeClr val="bg1"/>
                </a:solidFill>
              </a:rPr>
              <a:t> </a:t>
            </a:r>
            <a:r>
              <a:rPr lang="de-DE" sz="1050" dirty="0" err="1" smtClean="0">
                <a:solidFill>
                  <a:schemeClr val="bg1"/>
                </a:solidFill>
              </a:rPr>
              <a:t>from</a:t>
            </a:r>
            <a:r>
              <a:rPr lang="de-DE" sz="1050" dirty="0">
                <a:solidFill>
                  <a:schemeClr val="bg1"/>
                </a:solidFill>
              </a:rPr>
              <a:t> </a:t>
            </a:r>
            <a:r>
              <a:rPr lang="de-DE" sz="1050" dirty="0">
                <a:solidFill>
                  <a:schemeClr val="bg1"/>
                </a:solidFill>
                <a:hlinkClick r:id="rId9"/>
              </a:rPr>
              <a:t>https://</a:t>
            </a:r>
            <a:r>
              <a:rPr lang="de-DE" sz="1050" dirty="0" smtClean="0">
                <a:solidFill>
                  <a:schemeClr val="bg1"/>
                </a:solidFill>
                <a:hlinkClick r:id="rId9"/>
              </a:rPr>
              <a:t>github.com/mqtt/mqtt.github.io/wiki/brokers</a:t>
            </a:r>
            <a:endParaRPr lang="de-DE" sz="1050" dirty="0" smtClean="0">
              <a:solidFill>
                <a:schemeClr val="bg1"/>
              </a:solidFill>
            </a:endParaRPr>
          </a:p>
          <a:p>
            <a:r>
              <a:rPr lang="de-DE" sz="1050" dirty="0" smtClean="0">
                <a:solidFill>
                  <a:schemeClr val="bg1"/>
                </a:solidFill>
              </a:rPr>
              <a:t>9. </a:t>
            </a:r>
            <a:r>
              <a:rPr lang="de-DE" sz="1050" i="1" dirty="0" smtClean="0">
                <a:solidFill>
                  <a:schemeClr val="bg1"/>
                </a:solidFill>
              </a:rPr>
              <a:t>MQTT </a:t>
            </a:r>
            <a:r>
              <a:rPr lang="de-DE" sz="1050" i="1" dirty="0" err="1" smtClean="0">
                <a:solidFill>
                  <a:schemeClr val="bg1"/>
                </a:solidFill>
              </a:rPr>
              <a:t>wiki</a:t>
            </a:r>
            <a:r>
              <a:rPr lang="de-DE" sz="1050" dirty="0" smtClean="0">
                <a:solidFill>
                  <a:schemeClr val="bg1"/>
                </a:solidFill>
              </a:rPr>
              <a:t>. Web </a:t>
            </a:r>
            <a:r>
              <a:rPr lang="de-DE" sz="1050" dirty="0" err="1" smtClean="0">
                <a:solidFill>
                  <a:schemeClr val="bg1"/>
                </a:solidFill>
              </a:rPr>
              <a:t>page</a:t>
            </a:r>
            <a:r>
              <a:rPr lang="de-DE" sz="1050" dirty="0" smtClean="0">
                <a:solidFill>
                  <a:schemeClr val="bg1"/>
                </a:solidFill>
              </a:rPr>
              <a:t>. </a:t>
            </a:r>
            <a:r>
              <a:rPr lang="de-DE" sz="1050" dirty="0" err="1" smtClean="0">
                <a:solidFill>
                  <a:schemeClr val="bg1"/>
                </a:solidFill>
              </a:rPr>
              <a:t>Retrieved</a:t>
            </a:r>
            <a:r>
              <a:rPr lang="de-DE" sz="1050" dirty="0" smtClean="0">
                <a:solidFill>
                  <a:schemeClr val="bg1"/>
                </a:solidFill>
              </a:rPr>
              <a:t> </a:t>
            </a:r>
            <a:r>
              <a:rPr lang="de-DE" sz="1050" dirty="0" err="1" smtClean="0">
                <a:solidFill>
                  <a:schemeClr val="bg1"/>
                </a:solidFill>
              </a:rPr>
              <a:t>from</a:t>
            </a:r>
            <a:r>
              <a:rPr lang="de-DE" sz="1050" dirty="0" smtClean="0">
                <a:solidFill>
                  <a:schemeClr val="bg1"/>
                </a:solidFill>
              </a:rPr>
              <a:t> </a:t>
            </a:r>
            <a:r>
              <a:rPr lang="de-DE" sz="1050" dirty="0" smtClean="0">
                <a:solidFill>
                  <a:schemeClr val="bg1"/>
                </a:solidFill>
                <a:hlinkClick r:id="rId10"/>
              </a:rPr>
              <a:t>https</a:t>
            </a:r>
            <a:r>
              <a:rPr lang="de-DE" sz="1050" dirty="0">
                <a:solidFill>
                  <a:schemeClr val="bg1"/>
                </a:solidFill>
                <a:hlinkClick r:id="rId10"/>
              </a:rPr>
              <a:t>://</a:t>
            </a:r>
            <a:r>
              <a:rPr lang="de-DE" sz="1050" dirty="0" smtClean="0">
                <a:solidFill>
                  <a:schemeClr val="bg1"/>
                </a:solidFill>
                <a:hlinkClick r:id="rId10"/>
              </a:rPr>
              <a:t>github.com/mqtt/mqtt.github.io/wiki</a:t>
            </a:r>
            <a:endParaRPr lang="de-DE" sz="1050" dirty="0" smtClean="0">
              <a:solidFill>
                <a:schemeClr val="bg1"/>
              </a:solidFill>
            </a:endParaRPr>
          </a:p>
          <a:p>
            <a:r>
              <a:rPr lang="de-DE" sz="1050" dirty="0" smtClean="0">
                <a:solidFill>
                  <a:schemeClr val="bg1"/>
                </a:solidFill>
              </a:rPr>
              <a:t>10. </a:t>
            </a:r>
            <a:r>
              <a:rPr lang="de-DE" sz="1050" i="1" dirty="0" smtClean="0">
                <a:solidFill>
                  <a:schemeClr val="bg1"/>
                </a:solidFill>
              </a:rPr>
              <a:t>MQTT </a:t>
            </a:r>
            <a:r>
              <a:rPr lang="de-DE" sz="1050" i="1" dirty="0" err="1" smtClean="0">
                <a:solidFill>
                  <a:schemeClr val="bg1"/>
                </a:solidFill>
              </a:rPr>
              <a:t>manpage</a:t>
            </a:r>
            <a:r>
              <a:rPr lang="de-DE" sz="1050" dirty="0" smtClean="0">
                <a:solidFill>
                  <a:schemeClr val="bg1"/>
                </a:solidFill>
              </a:rPr>
              <a:t>. Web </a:t>
            </a:r>
            <a:r>
              <a:rPr lang="de-DE" sz="1050" dirty="0" err="1" smtClean="0">
                <a:solidFill>
                  <a:schemeClr val="bg1"/>
                </a:solidFill>
              </a:rPr>
              <a:t>page</a:t>
            </a:r>
            <a:r>
              <a:rPr lang="de-DE" sz="1050" dirty="0" smtClean="0">
                <a:solidFill>
                  <a:schemeClr val="bg1"/>
                </a:solidFill>
              </a:rPr>
              <a:t>. </a:t>
            </a:r>
            <a:r>
              <a:rPr lang="de-DE" sz="1050" dirty="0" err="1" smtClean="0">
                <a:solidFill>
                  <a:schemeClr val="bg1"/>
                </a:solidFill>
              </a:rPr>
              <a:t>Retrieved</a:t>
            </a:r>
            <a:r>
              <a:rPr lang="de-DE" sz="1050" dirty="0" smtClean="0">
                <a:solidFill>
                  <a:schemeClr val="bg1"/>
                </a:solidFill>
              </a:rPr>
              <a:t> </a:t>
            </a:r>
            <a:r>
              <a:rPr lang="de-DE" sz="1050" dirty="0" err="1" smtClean="0">
                <a:solidFill>
                  <a:schemeClr val="bg1"/>
                </a:solidFill>
              </a:rPr>
              <a:t>from</a:t>
            </a:r>
            <a:r>
              <a:rPr lang="de-DE" sz="1050" dirty="0">
                <a:solidFill>
                  <a:schemeClr val="bg1"/>
                </a:solidFill>
              </a:rPr>
              <a:t> </a:t>
            </a:r>
            <a:r>
              <a:rPr lang="de-DE" sz="1050" dirty="0">
                <a:solidFill>
                  <a:schemeClr val="bg1"/>
                </a:solidFill>
                <a:hlinkClick r:id="rId11"/>
              </a:rPr>
              <a:t>https://</a:t>
            </a:r>
            <a:r>
              <a:rPr lang="de-DE" sz="1050" dirty="0" smtClean="0">
                <a:solidFill>
                  <a:schemeClr val="bg1"/>
                </a:solidFill>
                <a:hlinkClick r:id="rId11"/>
              </a:rPr>
              <a:t>mosquitto.org/man/mqtt-7.html</a:t>
            </a:r>
            <a:endParaRPr lang="de-DE" sz="1050" dirty="0" smtClean="0">
              <a:solidFill>
                <a:schemeClr val="bg1"/>
              </a:solidFill>
            </a:endParaRPr>
          </a:p>
          <a:p>
            <a:r>
              <a:rPr lang="de-DE" sz="1050" dirty="0" smtClean="0">
                <a:solidFill>
                  <a:schemeClr val="bg1"/>
                </a:solidFill>
              </a:rPr>
              <a:t>11. </a:t>
            </a:r>
            <a:r>
              <a:rPr lang="de-DE" sz="1050" i="1" dirty="0" err="1" smtClean="0">
                <a:solidFill>
                  <a:schemeClr val="bg1"/>
                </a:solidFill>
              </a:rPr>
              <a:t>mqtt-spy</a:t>
            </a:r>
            <a:r>
              <a:rPr lang="de-DE" sz="1050" dirty="0" smtClean="0">
                <a:solidFill>
                  <a:schemeClr val="bg1"/>
                </a:solidFill>
              </a:rPr>
              <a:t>. Web </a:t>
            </a:r>
            <a:r>
              <a:rPr lang="de-DE" sz="1050" dirty="0" err="1" smtClean="0">
                <a:solidFill>
                  <a:schemeClr val="bg1"/>
                </a:solidFill>
              </a:rPr>
              <a:t>page</a:t>
            </a:r>
            <a:r>
              <a:rPr lang="de-DE" sz="1050" dirty="0" smtClean="0">
                <a:solidFill>
                  <a:schemeClr val="bg1"/>
                </a:solidFill>
              </a:rPr>
              <a:t>. </a:t>
            </a:r>
            <a:r>
              <a:rPr lang="de-DE" sz="1050" dirty="0" err="1" smtClean="0">
                <a:solidFill>
                  <a:schemeClr val="bg1"/>
                </a:solidFill>
              </a:rPr>
              <a:t>Retrieved</a:t>
            </a:r>
            <a:r>
              <a:rPr lang="de-DE" sz="1050" dirty="0" smtClean="0">
                <a:solidFill>
                  <a:schemeClr val="bg1"/>
                </a:solidFill>
              </a:rPr>
              <a:t> </a:t>
            </a:r>
            <a:r>
              <a:rPr lang="de-DE" sz="1050" dirty="0" err="1" smtClean="0">
                <a:solidFill>
                  <a:schemeClr val="bg1"/>
                </a:solidFill>
              </a:rPr>
              <a:t>from</a:t>
            </a:r>
            <a:r>
              <a:rPr lang="de-DE" sz="1050" dirty="0">
                <a:solidFill>
                  <a:schemeClr val="bg1"/>
                </a:solidFill>
              </a:rPr>
              <a:t> </a:t>
            </a:r>
            <a:r>
              <a:rPr lang="de-DE" sz="1050" dirty="0">
                <a:solidFill>
                  <a:schemeClr val="bg1"/>
                </a:solidFill>
                <a:hlinkClick r:id="rId12"/>
              </a:rPr>
              <a:t>https://kamilfb.github.io/mqtt-spy</a:t>
            </a:r>
            <a:r>
              <a:rPr lang="de-DE" sz="1050" dirty="0" smtClean="0">
                <a:solidFill>
                  <a:schemeClr val="bg1"/>
                </a:solidFill>
                <a:hlinkClick r:id="rId12"/>
              </a:rPr>
              <a:t>/</a:t>
            </a:r>
            <a:endParaRPr lang="de-DE" sz="1050" dirty="0" smtClean="0">
              <a:solidFill>
                <a:schemeClr val="bg1"/>
              </a:solidFill>
            </a:endParaRPr>
          </a:p>
          <a:p>
            <a:r>
              <a:rPr lang="de-DE" sz="1050" dirty="0" smtClean="0">
                <a:solidFill>
                  <a:schemeClr val="bg1"/>
                </a:solidFill>
              </a:rPr>
              <a:t>12 </a:t>
            </a:r>
            <a:r>
              <a:rPr lang="en-US" sz="1050" i="1" dirty="0">
                <a:solidFill>
                  <a:schemeClr val="bg1"/>
                </a:solidFill>
              </a:rPr>
              <a:t>MQTT and </a:t>
            </a:r>
            <a:r>
              <a:rPr lang="en-US" sz="1050" i="1" dirty="0" err="1">
                <a:solidFill>
                  <a:schemeClr val="bg1"/>
                </a:solidFill>
              </a:rPr>
              <a:t>CoAP</a:t>
            </a:r>
            <a:r>
              <a:rPr lang="en-US" sz="1050" i="1" dirty="0">
                <a:solidFill>
                  <a:schemeClr val="bg1"/>
                </a:solidFill>
              </a:rPr>
              <a:t>, </a:t>
            </a:r>
            <a:r>
              <a:rPr lang="en-US" sz="1050" i="1" dirty="0" err="1">
                <a:solidFill>
                  <a:schemeClr val="bg1"/>
                </a:solidFill>
              </a:rPr>
              <a:t>IoT</a:t>
            </a:r>
            <a:r>
              <a:rPr lang="en-US" sz="1050" i="1" dirty="0">
                <a:solidFill>
                  <a:schemeClr val="bg1"/>
                </a:solidFill>
              </a:rPr>
              <a:t> </a:t>
            </a:r>
            <a:r>
              <a:rPr lang="en-US" sz="1050" i="1" dirty="0" smtClean="0">
                <a:solidFill>
                  <a:schemeClr val="bg1"/>
                </a:solidFill>
              </a:rPr>
              <a:t>Protocols. </a:t>
            </a:r>
            <a:r>
              <a:rPr lang="en-US" sz="1050" dirty="0" smtClean="0">
                <a:solidFill>
                  <a:schemeClr val="bg1"/>
                </a:solidFill>
              </a:rPr>
              <a:t>Web page. </a:t>
            </a:r>
            <a:r>
              <a:rPr lang="de-DE" sz="1050" dirty="0" err="1" smtClean="0">
                <a:solidFill>
                  <a:schemeClr val="bg1"/>
                </a:solidFill>
              </a:rPr>
              <a:t>Retrieved</a:t>
            </a:r>
            <a:r>
              <a:rPr lang="de-DE" sz="1050" dirty="0" smtClean="0">
                <a:solidFill>
                  <a:schemeClr val="bg1"/>
                </a:solidFill>
              </a:rPr>
              <a:t> </a:t>
            </a:r>
            <a:r>
              <a:rPr lang="de-DE" sz="1050" dirty="0" err="1" smtClean="0">
                <a:solidFill>
                  <a:schemeClr val="bg1"/>
                </a:solidFill>
              </a:rPr>
              <a:t>from</a:t>
            </a:r>
            <a:r>
              <a:rPr lang="de-DE" sz="1050" dirty="0" smtClean="0">
                <a:solidFill>
                  <a:schemeClr val="bg1"/>
                </a:solidFill>
              </a:rPr>
              <a:t> </a:t>
            </a:r>
            <a:r>
              <a:rPr lang="de-DE" sz="1050" dirty="0" smtClean="0">
                <a:solidFill>
                  <a:schemeClr val="bg1"/>
                </a:solidFill>
                <a:hlinkClick r:id="rId13"/>
              </a:rPr>
              <a:t>http</a:t>
            </a:r>
            <a:r>
              <a:rPr lang="de-DE" sz="1050" dirty="0">
                <a:solidFill>
                  <a:schemeClr val="bg1"/>
                </a:solidFill>
                <a:hlinkClick r:id="rId13"/>
              </a:rPr>
              <a:t>://</a:t>
            </a:r>
            <a:r>
              <a:rPr lang="de-DE" sz="1050" dirty="0" smtClean="0">
                <a:solidFill>
                  <a:schemeClr val="bg1"/>
                </a:solidFill>
                <a:hlinkClick r:id="rId13"/>
              </a:rPr>
              <a:t>www.eclipse.org/community/eclipse_newsletter/2014/february/article2.php</a:t>
            </a:r>
            <a:endParaRPr lang="de-DE" sz="1050" dirty="0" smtClean="0">
              <a:solidFill>
                <a:schemeClr val="bg1"/>
              </a:solidFill>
            </a:endParaRPr>
          </a:p>
          <a:p>
            <a:r>
              <a:rPr lang="de-DE" sz="1050" dirty="0">
                <a:solidFill>
                  <a:schemeClr val="bg1"/>
                </a:solidFill>
              </a:rPr>
              <a:t>13. </a:t>
            </a:r>
            <a:r>
              <a:rPr lang="de-DE" sz="1050" i="1" dirty="0">
                <a:solidFill>
                  <a:schemeClr val="bg1"/>
                </a:solidFill>
              </a:rPr>
              <a:t>Benchmark </a:t>
            </a:r>
            <a:r>
              <a:rPr lang="de-DE" sz="1050" i="1" dirty="0" err="1" smtClean="0">
                <a:solidFill>
                  <a:schemeClr val="bg1"/>
                </a:solidFill>
              </a:rPr>
              <a:t>of</a:t>
            </a:r>
            <a:r>
              <a:rPr lang="de-DE" sz="1050" i="1" dirty="0">
                <a:solidFill>
                  <a:schemeClr val="bg1"/>
                </a:solidFill>
              </a:rPr>
              <a:t> </a:t>
            </a:r>
            <a:r>
              <a:rPr lang="de-DE" sz="1050" i="1" dirty="0" smtClean="0">
                <a:solidFill>
                  <a:schemeClr val="bg1"/>
                </a:solidFill>
              </a:rPr>
              <a:t>MQTT </a:t>
            </a:r>
            <a:r>
              <a:rPr lang="de-DE" sz="1050" i="1" dirty="0" err="1" smtClean="0">
                <a:solidFill>
                  <a:schemeClr val="bg1"/>
                </a:solidFill>
              </a:rPr>
              <a:t>servers</a:t>
            </a:r>
            <a:r>
              <a:rPr lang="de-DE" sz="1050" dirty="0" smtClean="0">
                <a:solidFill>
                  <a:schemeClr val="bg1"/>
                </a:solidFill>
              </a:rPr>
              <a:t>. PDF </a:t>
            </a:r>
            <a:r>
              <a:rPr lang="de-DE" sz="1050" dirty="0" err="1" smtClean="0">
                <a:solidFill>
                  <a:schemeClr val="bg1"/>
                </a:solidFill>
              </a:rPr>
              <a:t>document</a:t>
            </a:r>
            <a:r>
              <a:rPr lang="de-DE" sz="1050" dirty="0" smtClean="0">
                <a:solidFill>
                  <a:schemeClr val="bg1"/>
                </a:solidFill>
              </a:rPr>
              <a:t>. </a:t>
            </a:r>
            <a:r>
              <a:rPr lang="de-DE" sz="1050" dirty="0" err="1" smtClean="0">
                <a:solidFill>
                  <a:schemeClr val="bg1"/>
                </a:solidFill>
              </a:rPr>
              <a:t>Retrieved</a:t>
            </a:r>
            <a:r>
              <a:rPr lang="de-DE" sz="1050" dirty="0" smtClean="0">
                <a:solidFill>
                  <a:schemeClr val="bg1"/>
                </a:solidFill>
              </a:rPr>
              <a:t> </a:t>
            </a:r>
            <a:r>
              <a:rPr lang="de-DE" sz="1050" dirty="0" err="1" smtClean="0">
                <a:solidFill>
                  <a:schemeClr val="bg1"/>
                </a:solidFill>
              </a:rPr>
              <a:t>from</a:t>
            </a:r>
            <a:r>
              <a:rPr lang="de-DE" sz="1050" dirty="0" smtClean="0">
                <a:solidFill>
                  <a:schemeClr val="bg1"/>
                </a:solidFill>
              </a:rPr>
              <a:t> </a:t>
            </a:r>
            <a:r>
              <a:rPr lang="de-DE" sz="1050" dirty="0" smtClean="0">
                <a:solidFill>
                  <a:schemeClr val="bg1"/>
                </a:solidFill>
                <a:hlinkClick r:id="rId14"/>
              </a:rPr>
              <a:t>http</a:t>
            </a:r>
            <a:r>
              <a:rPr lang="de-DE" sz="1050" dirty="0">
                <a:solidFill>
                  <a:schemeClr val="bg1"/>
                </a:solidFill>
                <a:hlinkClick r:id="rId14"/>
              </a:rPr>
              <a:t>://</a:t>
            </a:r>
            <a:r>
              <a:rPr lang="de-DE" sz="1050" dirty="0" smtClean="0">
                <a:solidFill>
                  <a:schemeClr val="bg1"/>
                </a:solidFill>
                <a:hlinkClick r:id="rId14"/>
              </a:rPr>
              <a:t>www.scalagent.com/IMG/pdf/Benchmark_MQTT_servers-v1-1.pdf</a:t>
            </a:r>
            <a:endParaRPr lang="de-DE" sz="1050" dirty="0" smtClean="0">
              <a:solidFill>
                <a:schemeClr val="bg1"/>
              </a:solidFill>
            </a:endParaRPr>
          </a:p>
          <a:p>
            <a:r>
              <a:rPr lang="de-DE" sz="1050" dirty="0" smtClean="0">
                <a:solidFill>
                  <a:schemeClr val="bg1"/>
                </a:solidFill>
              </a:rPr>
              <a:t>14 </a:t>
            </a:r>
            <a:r>
              <a:rPr lang="en-US" sz="1050" i="1" dirty="0">
                <a:solidFill>
                  <a:schemeClr val="bg1"/>
                </a:solidFill>
              </a:rPr>
              <a:t>MQTT over </a:t>
            </a:r>
            <a:r>
              <a:rPr lang="en-US" sz="1050" i="1" dirty="0" err="1">
                <a:solidFill>
                  <a:schemeClr val="bg1"/>
                </a:solidFill>
              </a:rPr>
              <a:t>Websockets</a:t>
            </a:r>
            <a:r>
              <a:rPr lang="en-US" sz="1050" i="1" dirty="0">
                <a:solidFill>
                  <a:schemeClr val="bg1"/>
                </a:solidFill>
              </a:rPr>
              <a:t> with </a:t>
            </a:r>
            <a:r>
              <a:rPr lang="en-US" sz="1050" i="1" dirty="0" err="1" smtClean="0">
                <a:solidFill>
                  <a:schemeClr val="bg1"/>
                </a:solidFill>
              </a:rPr>
              <a:t>HiveMQ</a:t>
            </a:r>
            <a:r>
              <a:rPr lang="en-US" sz="1050" dirty="0" smtClean="0">
                <a:solidFill>
                  <a:schemeClr val="bg1"/>
                </a:solidFill>
              </a:rPr>
              <a:t>. Web page. Retrieved from </a:t>
            </a:r>
            <a:r>
              <a:rPr lang="de-DE" sz="1050" dirty="0" smtClean="0">
                <a:solidFill>
                  <a:schemeClr val="bg1"/>
                </a:solidFill>
                <a:hlinkClick r:id="rId15"/>
              </a:rPr>
              <a:t>https</a:t>
            </a:r>
            <a:r>
              <a:rPr lang="de-DE" sz="1050" dirty="0">
                <a:solidFill>
                  <a:schemeClr val="bg1"/>
                </a:solidFill>
                <a:hlinkClick r:id="rId15"/>
              </a:rPr>
              <a:t>://</a:t>
            </a:r>
            <a:r>
              <a:rPr lang="de-DE" sz="1050" dirty="0" smtClean="0">
                <a:solidFill>
                  <a:schemeClr val="bg1"/>
                </a:solidFill>
                <a:hlinkClick r:id="rId15"/>
              </a:rPr>
              <a:t>www.hivemq.com/blog/mqtt-over-websockets-with-hivemq</a:t>
            </a:r>
            <a:endParaRPr lang="de-DE" sz="1050" dirty="0" smtClean="0">
              <a:solidFill>
                <a:schemeClr val="bg1"/>
              </a:solidFill>
            </a:endParaRPr>
          </a:p>
          <a:p>
            <a:r>
              <a:rPr lang="de-DE" sz="1050" dirty="0" smtClean="0">
                <a:solidFill>
                  <a:schemeClr val="bg1"/>
                </a:solidFill>
              </a:rPr>
              <a:t>15. </a:t>
            </a:r>
            <a:r>
              <a:rPr lang="de-DE" sz="1050" i="1" dirty="0" err="1">
                <a:solidFill>
                  <a:schemeClr val="bg1"/>
                </a:solidFill>
              </a:rPr>
              <a:t>mqtt-rpc</a:t>
            </a:r>
            <a:r>
              <a:rPr lang="de-DE" sz="1050" dirty="0">
                <a:solidFill>
                  <a:schemeClr val="bg1"/>
                </a:solidFill>
              </a:rPr>
              <a:t>. Web </a:t>
            </a:r>
            <a:r>
              <a:rPr lang="de-DE" sz="1050" dirty="0" err="1">
                <a:solidFill>
                  <a:schemeClr val="bg1"/>
                </a:solidFill>
              </a:rPr>
              <a:t>page</a:t>
            </a:r>
            <a:r>
              <a:rPr lang="de-DE" sz="1050" dirty="0">
                <a:solidFill>
                  <a:schemeClr val="bg1"/>
                </a:solidFill>
              </a:rPr>
              <a:t>. </a:t>
            </a:r>
            <a:r>
              <a:rPr lang="de-DE" sz="1050" dirty="0" err="1" smtClean="0">
                <a:solidFill>
                  <a:schemeClr val="bg1"/>
                </a:solidFill>
              </a:rPr>
              <a:t>Retrieved</a:t>
            </a:r>
            <a:r>
              <a:rPr lang="de-DE" sz="1050" dirty="0" smtClean="0">
                <a:solidFill>
                  <a:schemeClr val="bg1"/>
                </a:solidFill>
              </a:rPr>
              <a:t> </a:t>
            </a:r>
            <a:r>
              <a:rPr lang="de-DE" sz="1050" dirty="0" err="1">
                <a:solidFill>
                  <a:schemeClr val="bg1"/>
                </a:solidFill>
              </a:rPr>
              <a:t>from</a:t>
            </a:r>
            <a:r>
              <a:rPr lang="de-DE" sz="1050" dirty="0">
                <a:solidFill>
                  <a:schemeClr val="bg1"/>
                </a:solidFill>
              </a:rPr>
              <a:t> </a:t>
            </a:r>
            <a:r>
              <a:rPr lang="de-DE" sz="1050" dirty="0">
                <a:solidFill>
                  <a:schemeClr val="bg1"/>
                </a:solidFill>
                <a:hlinkClick r:id="rId16"/>
              </a:rPr>
              <a:t>https://</a:t>
            </a:r>
            <a:r>
              <a:rPr lang="de-DE" sz="1050" dirty="0" smtClean="0">
                <a:solidFill>
                  <a:schemeClr val="bg1"/>
                </a:solidFill>
                <a:hlinkClick r:id="rId16"/>
              </a:rPr>
              <a:t>www.npmjs.com/package/mqtt-rpc</a:t>
            </a:r>
            <a:endParaRPr lang="de-DE" sz="1050" dirty="0" smtClean="0">
              <a:solidFill>
                <a:schemeClr val="bg1"/>
              </a:solidFill>
            </a:endParaRPr>
          </a:p>
          <a:p>
            <a:r>
              <a:rPr lang="de-DE" sz="1050" dirty="0" smtClean="0">
                <a:solidFill>
                  <a:schemeClr val="bg1"/>
                </a:solidFill>
              </a:rPr>
              <a:t>16. Libraries. Web </a:t>
            </a:r>
            <a:r>
              <a:rPr lang="de-DE" sz="1050" dirty="0" err="1" smtClean="0">
                <a:solidFill>
                  <a:schemeClr val="bg1"/>
                </a:solidFill>
              </a:rPr>
              <a:t>page</a:t>
            </a:r>
            <a:r>
              <a:rPr lang="de-DE" sz="1050" dirty="0" smtClean="0">
                <a:solidFill>
                  <a:schemeClr val="bg1"/>
                </a:solidFill>
              </a:rPr>
              <a:t>. </a:t>
            </a:r>
            <a:r>
              <a:rPr lang="de-DE" sz="1050" dirty="0" err="1" smtClean="0">
                <a:solidFill>
                  <a:schemeClr val="bg1"/>
                </a:solidFill>
              </a:rPr>
              <a:t>Retrieved</a:t>
            </a:r>
            <a:r>
              <a:rPr lang="de-DE" sz="1050" dirty="0" smtClean="0">
                <a:solidFill>
                  <a:schemeClr val="bg1"/>
                </a:solidFill>
              </a:rPr>
              <a:t> </a:t>
            </a:r>
            <a:r>
              <a:rPr lang="de-DE" sz="1050" dirty="0" err="1" smtClean="0">
                <a:solidFill>
                  <a:schemeClr val="bg1"/>
                </a:solidFill>
              </a:rPr>
              <a:t>from</a:t>
            </a:r>
            <a:r>
              <a:rPr lang="de-DE" sz="1050" dirty="0" smtClean="0">
                <a:solidFill>
                  <a:schemeClr val="bg1"/>
                </a:solidFill>
              </a:rPr>
              <a:t> </a:t>
            </a:r>
            <a:r>
              <a:rPr lang="de-DE" sz="1050" dirty="0" smtClean="0">
                <a:solidFill>
                  <a:schemeClr val="bg1"/>
                </a:solidFill>
                <a:hlinkClick r:id="rId17"/>
              </a:rPr>
              <a:t>https</a:t>
            </a:r>
            <a:r>
              <a:rPr lang="de-DE" sz="1050" dirty="0">
                <a:solidFill>
                  <a:schemeClr val="bg1"/>
                </a:solidFill>
                <a:hlinkClick r:id="rId17"/>
              </a:rPr>
              <a:t>://</a:t>
            </a:r>
            <a:r>
              <a:rPr lang="de-DE" sz="1050" dirty="0" smtClean="0">
                <a:solidFill>
                  <a:schemeClr val="bg1"/>
                </a:solidFill>
                <a:hlinkClick r:id="rId17"/>
              </a:rPr>
              <a:t>github.com/mqtt/mqtt.github.io/wiki/libraries</a:t>
            </a:r>
            <a:endParaRPr lang="de-DE" sz="1050" dirty="0" smtClean="0">
              <a:solidFill>
                <a:schemeClr val="bg1"/>
              </a:solidFill>
            </a:endParaRPr>
          </a:p>
          <a:p>
            <a:r>
              <a:rPr lang="de-DE" sz="1050" dirty="0" smtClean="0">
                <a:solidFill>
                  <a:schemeClr val="bg1"/>
                </a:solidFill>
              </a:rPr>
              <a:t>17. </a:t>
            </a:r>
            <a:r>
              <a:rPr lang="de-DE" sz="1050" i="1" dirty="0">
                <a:solidFill>
                  <a:schemeClr val="bg1"/>
                </a:solidFill>
              </a:rPr>
              <a:t>MQTT </a:t>
            </a:r>
            <a:r>
              <a:rPr lang="de-DE" sz="1050" i="1" dirty="0" err="1">
                <a:solidFill>
                  <a:schemeClr val="bg1"/>
                </a:solidFill>
              </a:rPr>
              <a:t>For</a:t>
            </a:r>
            <a:r>
              <a:rPr lang="de-DE" sz="1050" i="1" dirty="0">
                <a:solidFill>
                  <a:schemeClr val="bg1"/>
                </a:solidFill>
              </a:rPr>
              <a:t> Sensor </a:t>
            </a:r>
            <a:r>
              <a:rPr lang="de-DE" sz="1050" i="1" dirty="0" smtClean="0">
                <a:solidFill>
                  <a:schemeClr val="bg1"/>
                </a:solidFill>
              </a:rPr>
              <a:t>Networks</a:t>
            </a:r>
            <a:r>
              <a:rPr lang="de-DE" sz="1050" dirty="0" smtClean="0">
                <a:solidFill>
                  <a:schemeClr val="bg1"/>
                </a:solidFill>
              </a:rPr>
              <a:t>. PDF </a:t>
            </a:r>
            <a:r>
              <a:rPr lang="de-DE" sz="1050" dirty="0" err="1" smtClean="0">
                <a:solidFill>
                  <a:schemeClr val="bg1"/>
                </a:solidFill>
              </a:rPr>
              <a:t>document</a:t>
            </a:r>
            <a:r>
              <a:rPr lang="de-DE" sz="1050" dirty="0" smtClean="0">
                <a:solidFill>
                  <a:schemeClr val="bg1"/>
                </a:solidFill>
              </a:rPr>
              <a:t>. </a:t>
            </a:r>
            <a:r>
              <a:rPr lang="de-DE" sz="1050" dirty="0" err="1" smtClean="0">
                <a:solidFill>
                  <a:schemeClr val="bg1"/>
                </a:solidFill>
              </a:rPr>
              <a:t>Retrieved</a:t>
            </a:r>
            <a:r>
              <a:rPr lang="de-DE" sz="1050" dirty="0" smtClean="0">
                <a:solidFill>
                  <a:schemeClr val="bg1"/>
                </a:solidFill>
              </a:rPr>
              <a:t> </a:t>
            </a:r>
            <a:r>
              <a:rPr lang="de-DE" sz="1050" dirty="0" err="1" smtClean="0">
                <a:solidFill>
                  <a:schemeClr val="bg1"/>
                </a:solidFill>
              </a:rPr>
              <a:t>from</a:t>
            </a:r>
            <a:r>
              <a:rPr lang="de-DE" sz="1050" dirty="0">
                <a:solidFill>
                  <a:schemeClr val="bg1"/>
                </a:solidFill>
              </a:rPr>
              <a:t> </a:t>
            </a:r>
            <a:r>
              <a:rPr lang="de-DE" sz="1050" dirty="0">
                <a:solidFill>
                  <a:schemeClr val="bg1"/>
                </a:solidFill>
                <a:hlinkClick r:id="rId18"/>
              </a:rPr>
              <a:t>http://</a:t>
            </a:r>
            <a:r>
              <a:rPr lang="de-DE" sz="1050" dirty="0" smtClean="0">
                <a:solidFill>
                  <a:schemeClr val="bg1"/>
                </a:solidFill>
                <a:hlinkClick r:id="rId18"/>
              </a:rPr>
              <a:t>mqtt.org/new/wp-content/uploads/2009/06/MQTT-SN_spec_v1.2.pdf</a:t>
            </a:r>
            <a:endParaRPr lang="de-DE" sz="1050" dirty="0" smtClean="0">
              <a:solidFill>
                <a:schemeClr val="bg1"/>
              </a:solidFill>
            </a:endParaRPr>
          </a:p>
          <a:p>
            <a:endParaRPr lang="de-DE" sz="1050" dirty="0" smtClean="0">
              <a:solidFill>
                <a:schemeClr val="bg1"/>
              </a:solidFill>
            </a:endParaRPr>
          </a:p>
          <a:p>
            <a:endParaRPr lang="de-DE" sz="1050" dirty="0">
              <a:solidFill>
                <a:schemeClr val="bg1"/>
              </a:solidFill>
            </a:endParaRPr>
          </a:p>
          <a:p>
            <a:endParaRPr lang="de-DE" sz="1050" dirty="0" smtClean="0">
              <a:solidFill>
                <a:schemeClr val="bg1"/>
              </a:solidFill>
            </a:endParaRPr>
          </a:p>
          <a:p>
            <a:endParaRPr lang="de-DE" sz="1050" dirty="0" smtClean="0">
              <a:solidFill>
                <a:schemeClr val="bg1"/>
              </a:solidFill>
            </a:endParaRPr>
          </a:p>
          <a:p>
            <a:endParaRPr lang="de-DE" sz="1050" dirty="0" smtClean="0">
              <a:solidFill>
                <a:schemeClr val="bg1"/>
              </a:solidFill>
            </a:endParaRPr>
          </a:p>
          <a:p>
            <a:endParaRPr lang="de-DE" sz="1200" dirty="0" smtClean="0">
              <a:solidFill>
                <a:schemeClr val="bg1"/>
              </a:solidFill>
            </a:endParaRPr>
          </a:p>
          <a:p>
            <a:endParaRPr lang="de-DE" sz="1200" dirty="0" smtClean="0">
              <a:solidFill>
                <a:schemeClr val="bg1"/>
              </a:solidFill>
            </a:endParaRPr>
          </a:p>
          <a:p>
            <a:endParaRPr lang="de-DE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48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rchitecture_Ic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854" y="2221005"/>
            <a:ext cx="554411" cy="280348"/>
          </a:xfrm>
          <a:prstGeom prst="rect">
            <a:avLst/>
          </a:prstGeom>
        </p:spPr>
      </p:pic>
      <p:pic>
        <p:nvPicPr>
          <p:cNvPr id="20" name="Picture 19" descr="Electrification_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201" y="2129515"/>
            <a:ext cx="744754" cy="376598"/>
          </a:xfrm>
          <a:prstGeom prst="rect">
            <a:avLst/>
          </a:prstGeom>
        </p:spPr>
      </p:pic>
      <p:pic>
        <p:nvPicPr>
          <p:cNvPr id="19" name="Picture 18" descr="Connectivity_Ico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692" y="2232285"/>
            <a:ext cx="557213" cy="281764"/>
          </a:xfrm>
          <a:prstGeom prst="rect">
            <a:avLst/>
          </a:prstGeom>
        </p:spPr>
      </p:pic>
      <p:pic>
        <p:nvPicPr>
          <p:cNvPr id="18" name="Picture 17" descr="Autonomous_Ico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605" y="2214656"/>
            <a:ext cx="633997" cy="3205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4900" y="2570001"/>
            <a:ext cx="8223350" cy="438430"/>
          </a:xfrm>
          <a:prstGeom prst="rect">
            <a:avLst/>
          </a:prstGeom>
          <a:noFill/>
        </p:spPr>
        <p:txBody>
          <a:bodyPr wrap="square" lIns="68558" tIns="34279" rIns="68558" bIns="34279" rtlCol="0">
            <a:spAutoFit/>
          </a:bodyPr>
          <a:lstStyle/>
          <a:p>
            <a:pPr algn="ctr" defTabSz="685583">
              <a:defRPr/>
            </a:pP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connectivity  </a:t>
            </a:r>
            <a:r>
              <a:rPr lang="en-US" sz="2400" dirty="0">
                <a:solidFill>
                  <a:srgbClr val="45C5FE"/>
                </a:solidFill>
                <a:latin typeface="Arial"/>
                <a:cs typeface="Arial"/>
              </a:rPr>
              <a:t>|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  autonomous  </a:t>
            </a:r>
            <a:r>
              <a:rPr lang="en-US" sz="2400" dirty="0">
                <a:solidFill>
                  <a:srgbClr val="45C5FE"/>
                </a:solidFill>
                <a:latin typeface="Arial"/>
                <a:cs typeface="Arial"/>
              </a:rPr>
              <a:t>|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  electrification  </a:t>
            </a:r>
            <a:r>
              <a:rPr lang="en-US" sz="2400" dirty="0">
                <a:solidFill>
                  <a:srgbClr val="45C5FE"/>
                </a:solidFill>
                <a:latin typeface="Arial"/>
                <a:cs typeface="Arial"/>
              </a:rPr>
              <a:t>|</a:t>
            </a: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  architecture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92" y="754442"/>
            <a:ext cx="9141619" cy="928860"/>
          </a:xfrm>
          <a:prstGeom prst="rect">
            <a:avLst/>
          </a:prstGeom>
          <a:noFill/>
        </p:spPr>
        <p:txBody>
          <a:bodyPr wrap="square" lIns="34295" tIns="17147" rIns="34295" bIns="17147" rtlCol="0">
            <a:spAutoFit/>
          </a:bodyPr>
          <a:lstStyle/>
          <a:p>
            <a:pPr algn="ctr" defTabSz="685583">
              <a:defRPr/>
            </a:pPr>
            <a:r>
              <a:rPr lang="en-US" sz="5800" b="1" spc="-188" dirty="0">
                <a:solidFill>
                  <a:srgbClr val="FFFF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Mentor Automotive</a:t>
            </a:r>
          </a:p>
        </p:txBody>
      </p:sp>
    </p:spTree>
    <p:extLst>
      <p:ext uri="{BB962C8B-B14F-4D97-AF65-F5344CB8AC3E}">
        <p14:creationId xmlns:p14="http://schemas.microsoft.com/office/powerpoint/2010/main" val="152425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FFFF"/>
                </a:solidFill>
              </a:rPr>
              <a:t>mentor.com/automotive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537" y="1074420"/>
            <a:ext cx="8739163" cy="609600"/>
          </a:xfrm>
        </p:spPr>
        <p:txBody>
          <a:bodyPr>
            <a:normAutofit/>
          </a:bodyPr>
          <a:lstStyle/>
          <a:p>
            <a:pPr algn="ctr"/>
            <a:r>
              <a:rPr lang="de-DE" sz="4400" dirty="0" smtClean="0"/>
              <a:t>MQTT</a:t>
            </a:r>
            <a:endParaRPr lang="de-DE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363980" y="1808946"/>
            <a:ext cx="68199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i="1" dirty="0" smtClean="0">
                <a:solidFill>
                  <a:schemeClr val="bg1"/>
                </a:solidFill>
              </a:rPr>
              <a:t>Message Queuing </a:t>
            </a:r>
            <a:r>
              <a:rPr lang="de-DE" sz="2800" i="1" dirty="0" err="1" smtClean="0">
                <a:solidFill>
                  <a:schemeClr val="bg1"/>
                </a:solidFill>
              </a:rPr>
              <a:t>Telemetry</a:t>
            </a:r>
            <a:r>
              <a:rPr lang="de-DE" sz="2800" i="1" dirty="0" smtClean="0">
                <a:solidFill>
                  <a:schemeClr val="bg1"/>
                </a:solidFill>
              </a:rPr>
              <a:t> Transport</a:t>
            </a:r>
          </a:p>
          <a:p>
            <a:pPr algn="ctr"/>
            <a:r>
              <a:rPr lang="de-DE" sz="1800" dirty="0" smtClean="0">
                <a:solidFill>
                  <a:schemeClr val="bg1"/>
                </a:solidFill>
              </a:rPr>
              <a:t>Marco </a:t>
            </a:r>
            <a:r>
              <a:rPr lang="de-DE" sz="1800" dirty="0" err="1" smtClean="0">
                <a:solidFill>
                  <a:schemeClr val="bg1"/>
                </a:solidFill>
              </a:rPr>
              <a:t>Residori</a:t>
            </a:r>
            <a:r>
              <a:rPr lang="de-DE" sz="1800" dirty="0" smtClean="0">
                <a:solidFill>
                  <a:schemeClr val="bg1"/>
                </a:solidFill>
              </a:rPr>
              <a:t>, 6 Feb 2018</a:t>
            </a:r>
          </a:p>
        </p:txBody>
      </p:sp>
    </p:spTree>
    <p:extLst>
      <p:ext uri="{BB962C8B-B14F-4D97-AF65-F5344CB8AC3E}">
        <p14:creationId xmlns:p14="http://schemas.microsoft.com/office/powerpoint/2010/main" val="255151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srgbClr val="FFFFFF"/>
                </a:solidFill>
              </a:rPr>
              <a:t>mentor.com/automotive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4837" y="350520"/>
            <a:ext cx="8739163" cy="533638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KEY </a:t>
            </a:r>
            <a:r>
              <a:rPr lang="de-DE" dirty="0" err="1" smtClean="0"/>
              <a:t>facts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716280" y="1347132"/>
            <a:ext cx="7597140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Machine-to-machine </a:t>
            </a:r>
            <a:r>
              <a:rPr lang="en-US" dirty="0">
                <a:solidFill>
                  <a:schemeClr val="bg1"/>
                </a:solidFill>
              </a:rPr>
              <a:t>(M2M)/"Internet of Things" connectivity </a:t>
            </a:r>
            <a:r>
              <a:rPr lang="en-US" dirty="0" smtClean="0">
                <a:solidFill>
                  <a:schemeClr val="bg1"/>
                </a:solidFill>
              </a:rPr>
              <a:t>protocol </a:t>
            </a:r>
            <a:r>
              <a:rPr lang="en-US" dirty="0" smtClean="0">
                <a:solidFill>
                  <a:schemeClr val="bg1"/>
                </a:solidFill>
                <a:hlinkClick r:id="rId2" action="ppaction://hlinksldjump"/>
              </a:rPr>
              <a:t>[1]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Invented by Dr. </a:t>
            </a:r>
            <a:r>
              <a:rPr lang="en-US" dirty="0">
                <a:solidFill>
                  <a:schemeClr val="bg1"/>
                </a:solidFill>
              </a:rPr>
              <a:t>Andy Stanford-Clark of </a:t>
            </a:r>
            <a:r>
              <a:rPr lang="en-US" dirty="0" smtClean="0">
                <a:solidFill>
                  <a:schemeClr val="bg1"/>
                </a:solidFill>
              </a:rPr>
              <a:t>IBM </a:t>
            </a:r>
            <a:r>
              <a:rPr lang="en-US" dirty="0">
                <a:solidFill>
                  <a:schemeClr val="bg1"/>
                </a:solidFill>
              </a:rPr>
              <a:t>and Arlen Nipper of </a:t>
            </a:r>
            <a:r>
              <a:rPr lang="en-US" dirty="0" err="1">
                <a:solidFill>
                  <a:schemeClr val="bg1"/>
                </a:solidFill>
              </a:rPr>
              <a:t>Arcom</a:t>
            </a:r>
            <a:r>
              <a:rPr lang="en-US" dirty="0">
                <a:solidFill>
                  <a:schemeClr val="bg1"/>
                </a:solidFill>
              </a:rPr>
              <a:t> (now </a:t>
            </a:r>
            <a:r>
              <a:rPr lang="en-US" dirty="0" err="1">
                <a:solidFill>
                  <a:schemeClr val="bg1"/>
                </a:solidFill>
              </a:rPr>
              <a:t>Eurotech</a:t>
            </a:r>
            <a:r>
              <a:rPr lang="en-US" dirty="0" smtClean="0">
                <a:solidFill>
                  <a:schemeClr val="bg1"/>
                </a:solidFill>
              </a:rPr>
              <a:t>) in 1999 </a:t>
            </a:r>
            <a:r>
              <a:rPr lang="en-US" dirty="0" smtClean="0">
                <a:solidFill>
                  <a:schemeClr val="bg1"/>
                </a:solidFill>
                <a:hlinkClick r:id="rId2" action="ppaction://hlinksldjump"/>
              </a:rPr>
              <a:t>[2]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OASIS (</a:t>
            </a:r>
            <a:r>
              <a:rPr lang="en-US" dirty="0">
                <a:solidFill>
                  <a:schemeClr val="bg1"/>
                </a:solidFill>
              </a:rPr>
              <a:t>Organization for the Advancement of Structured Information </a:t>
            </a:r>
            <a:r>
              <a:rPr lang="en-US" dirty="0" smtClean="0">
                <a:solidFill>
                  <a:schemeClr val="bg1"/>
                </a:solidFill>
              </a:rPr>
              <a:t>Standards) </a:t>
            </a:r>
            <a:r>
              <a:rPr lang="it-IT" dirty="0" smtClean="0">
                <a:solidFill>
                  <a:schemeClr val="bg1"/>
                </a:solidFill>
              </a:rPr>
              <a:t>standard </a:t>
            </a:r>
            <a:r>
              <a:rPr lang="it-IT" dirty="0" smtClean="0">
                <a:solidFill>
                  <a:schemeClr val="bg1"/>
                </a:solidFill>
                <a:hlinkClick r:id="rId2" action="ppaction://hlinksldjump"/>
              </a:rPr>
              <a:t>[3]</a:t>
            </a:r>
            <a:endParaRPr lang="it-IT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ISO standard (ISO/IEC PRF 20922) </a:t>
            </a:r>
            <a:r>
              <a:rPr lang="it-IT" dirty="0">
                <a:solidFill>
                  <a:schemeClr val="bg1"/>
                </a:solidFill>
                <a:hlinkClick r:id="rId2" action="ppaction://hlinksldjump"/>
              </a:rPr>
              <a:t>[1]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  <a:hlinkClick r:id="rId2" action="ppaction://hlinksldjump"/>
              </a:rPr>
              <a:t>[6]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  <a:hlinkClick r:id="rId2" action="ppaction://hlinksldjump"/>
              </a:rPr>
              <a:t>[7</a:t>
            </a:r>
            <a:r>
              <a:rPr lang="it-IT" dirty="0" smtClean="0">
                <a:solidFill>
                  <a:schemeClr val="bg1"/>
                </a:solidFill>
                <a:hlinkClick r:id="rId2" action="ppaction://hlinksldjump"/>
              </a:rPr>
              <a:t>]</a:t>
            </a:r>
            <a:endParaRPr lang="it-IT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Public and royalty-free </a:t>
            </a:r>
            <a:r>
              <a:rPr lang="it-IT" dirty="0" err="1" smtClean="0">
                <a:solidFill>
                  <a:schemeClr val="bg1"/>
                </a:solidFill>
              </a:rPr>
              <a:t>license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smtClean="0">
                <a:solidFill>
                  <a:schemeClr val="bg1"/>
                </a:solidFill>
                <a:hlinkClick r:id="rId2" action="ppaction://hlinksldjump"/>
              </a:rPr>
              <a:t>[2]</a:t>
            </a:r>
            <a:endParaRPr lang="it-IT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Used</a:t>
            </a:r>
            <a:r>
              <a:rPr lang="it-IT" dirty="0" smtClean="0">
                <a:solidFill>
                  <a:schemeClr val="bg1"/>
                </a:solidFill>
              </a:rPr>
              <a:t> by Amazon Web Services, IBM </a:t>
            </a:r>
            <a:r>
              <a:rPr lang="it-IT" dirty="0" err="1" smtClean="0">
                <a:solidFill>
                  <a:schemeClr val="bg1"/>
                </a:solidFill>
              </a:rPr>
              <a:t>WebSphere</a:t>
            </a:r>
            <a:r>
              <a:rPr lang="it-IT" dirty="0" smtClean="0">
                <a:solidFill>
                  <a:schemeClr val="bg1"/>
                </a:solidFill>
              </a:rPr>
              <a:t> MQ, Microsoft </a:t>
            </a:r>
            <a:r>
              <a:rPr lang="it-IT" dirty="0" err="1" smtClean="0">
                <a:solidFill>
                  <a:schemeClr val="bg1"/>
                </a:solidFill>
              </a:rPr>
              <a:t>Azure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IoT</a:t>
            </a:r>
            <a:r>
              <a:rPr lang="it-IT" dirty="0" smtClean="0">
                <a:solidFill>
                  <a:schemeClr val="bg1"/>
                </a:solidFill>
              </a:rPr>
              <a:t>, </a:t>
            </a:r>
            <a:r>
              <a:rPr lang="it-IT" dirty="0" err="1" smtClean="0">
                <a:solidFill>
                  <a:schemeClr val="bg1"/>
                </a:solidFill>
              </a:rPr>
              <a:t>Adafruit</a:t>
            </a:r>
            <a:r>
              <a:rPr lang="it-IT" dirty="0" smtClean="0">
                <a:solidFill>
                  <a:schemeClr val="bg1"/>
                </a:solidFill>
              </a:rPr>
              <a:t>, </a:t>
            </a:r>
            <a:r>
              <a:rPr lang="it-IT" dirty="0" err="1" smtClean="0">
                <a:solidFill>
                  <a:schemeClr val="bg1"/>
                </a:solidFill>
              </a:rPr>
              <a:t>Facebook</a:t>
            </a:r>
            <a:r>
              <a:rPr lang="it-IT" dirty="0" smtClean="0">
                <a:solidFill>
                  <a:schemeClr val="bg1"/>
                </a:solidFill>
              </a:rPr>
              <a:t> Messenger </a:t>
            </a:r>
            <a:r>
              <a:rPr lang="it-IT" dirty="0" smtClean="0">
                <a:solidFill>
                  <a:schemeClr val="bg1"/>
                </a:solidFill>
                <a:hlinkClick r:id="rId2" action="ppaction://hlinksldjump"/>
              </a:rPr>
              <a:t>[2]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de-DE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5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srgbClr val="FFFFFF"/>
                </a:solidFill>
              </a:rPr>
              <a:t>mentor.com/automotive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1775460" y="1432559"/>
            <a:ext cx="684418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/>
                </a:solidFill>
              </a:rPr>
              <a:t>Small </a:t>
            </a:r>
            <a:r>
              <a:rPr lang="de-DE" dirty="0" err="1">
                <a:solidFill>
                  <a:schemeClr val="bg1"/>
                </a:solidFill>
              </a:rPr>
              <a:t>code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footprint</a:t>
            </a:r>
            <a:endParaRPr lang="de-DE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/>
                </a:solidFill>
              </a:rPr>
              <a:t>Ideal </a:t>
            </a:r>
            <a:r>
              <a:rPr lang="de-DE" dirty="0" err="1" smtClean="0">
                <a:solidFill>
                  <a:schemeClr val="bg1"/>
                </a:solidFill>
              </a:rPr>
              <a:t>if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processor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or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memory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resources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are</a:t>
            </a:r>
            <a:r>
              <a:rPr lang="de-DE" dirty="0" smtClean="0">
                <a:solidFill>
                  <a:schemeClr val="bg1"/>
                </a:solidFill>
              </a:rPr>
              <a:t> limited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/>
                </a:solidFill>
              </a:rPr>
              <a:t>Ideal </a:t>
            </a:r>
            <a:r>
              <a:rPr lang="de-DE" dirty="0" err="1" smtClean="0">
                <a:solidFill>
                  <a:schemeClr val="bg1"/>
                </a:solidFill>
              </a:rPr>
              <a:t>if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bandwidth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is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low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or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network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is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unreliable</a:t>
            </a:r>
            <a:endParaRPr lang="de-DE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bg1"/>
                </a:solidFill>
              </a:rPr>
              <a:t>Publish</a:t>
            </a:r>
            <a:r>
              <a:rPr lang="de-DE" dirty="0" smtClean="0">
                <a:solidFill>
                  <a:schemeClr val="bg1"/>
                </a:solidFill>
              </a:rPr>
              <a:t>/</a:t>
            </a:r>
            <a:r>
              <a:rPr lang="de-DE" dirty="0" err="1" smtClean="0">
                <a:solidFill>
                  <a:schemeClr val="bg1"/>
                </a:solidFill>
              </a:rPr>
              <a:t>subscribe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message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exchange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pattern</a:t>
            </a:r>
            <a:endParaRPr lang="de-DE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/>
                </a:solidFill>
              </a:rPr>
              <a:t>Works on top </a:t>
            </a:r>
            <a:r>
              <a:rPr lang="de-DE" dirty="0" err="1" smtClean="0">
                <a:solidFill>
                  <a:schemeClr val="bg1"/>
                </a:solidFill>
              </a:rPr>
              <a:t>of</a:t>
            </a:r>
            <a:r>
              <a:rPr lang="de-DE" dirty="0" smtClean="0">
                <a:solidFill>
                  <a:schemeClr val="bg1"/>
                </a:solidFill>
              </a:rPr>
              <a:t> TCP/IP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/>
                </a:solidFill>
              </a:rPr>
              <a:t>Quality </a:t>
            </a:r>
            <a:r>
              <a:rPr lang="de-DE" dirty="0" err="1" smtClean="0">
                <a:solidFill>
                  <a:schemeClr val="bg1"/>
                </a:solidFill>
              </a:rPr>
              <a:t>of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service</a:t>
            </a:r>
            <a:r>
              <a:rPr lang="de-DE" dirty="0" smtClean="0">
                <a:solidFill>
                  <a:schemeClr val="bg1"/>
                </a:solidFill>
              </a:rPr>
              <a:t>: at </a:t>
            </a:r>
            <a:r>
              <a:rPr lang="de-DE" dirty="0" err="1" smtClean="0">
                <a:solidFill>
                  <a:schemeClr val="bg1"/>
                </a:solidFill>
              </a:rPr>
              <a:t>most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once</a:t>
            </a:r>
            <a:r>
              <a:rPr lang="de-DE" dirty="0" smtClean="0">
                <a:solidFill>
                  <a:schemeClr val="bg1"/>
                </a:solidFill>
              </a:rPr>
              <a:t>, at least </a:t>
            </a:r>
            <a:r>
              <a:rPr lang="de-DE" dirty="0" err="1" smtClean="0">
                <a:solidFill>
                  <a:schemeClr val="bg1"/>
                </a:solidFill>
              </a:rPr>
              <a:t>once</a:t>
            </a:r>
            <a:r>
              <a:rPr lang="de-DE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exactly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once</a:t>
            </a:r>
            <a:endParaRPr lang="de-DE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/>
                </a:solidFill>
              </a:rPr>
              <a:t>Client </a:t>
            </a:r>
            <a:r>
              <a:rPr lang="de-DE" dirty="0" err="1" smtClean="0">
                <a:solidFill>
                  <a:schemeClr val="bg1"/>
                </a:solidFill>
              </a:rPr>
              <a:t>libraries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for</a:t>
            </a:r>
            <a:r>
              <a:rPr lang="de-DE" dirty="0" smtClean="0">
                <a:solidFill>
                  <a:schemeClr val="bg1"/>
                </a:solidFill>
              </a:rPr>
              <a:t> Android, </a:t>
            </a:r>
            <a:r>
              <a:rPr lang="de-DE" dirty="0" err="1" smtClean="0">
                <a:solidFill>
                  <a:schemeClr val="bg1"/>
                </a:solidFill>
              </a:rPr>
              <a:t>Arduino</a:t>
            </a:r>
            <a:r>
              <a:rPr lang="de-DE" dirty="0" smtClean="0">
                <a:solidFill>
                  <a:schemeClr val="bg1"/>
                </a:solidFill>
              </a:rPr>
              <a:t>, C, C++, C#, Java, JavaScript, .NET </a:t>
            </a:r>
            <a:r>
              <a:rPr lang="de-DE" dirty="0" smtClean="0">
                <a:solidFill>
                  <a:schemeClr val="bg1"/>
                </a:solidFill>
                <a:hlinkClick r:id="rId2" action="ppaction://hlinksldjump"/>
              </a:rPr>
              <a:t>[16]</a:t>
            </a:r>
            <a:endParaRPr lang="de-DE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/>
                </a:solidFill>
              </a:rPr>
              <a:t>Security: </a:t>
            </a:r>
            <a:r>
              <a:rPr lang="de-DE" dirty="0" err="1" smtClean="0">
                <a:solidFill>
                  <a:schemeClr val="bg1"/>
                </a:solidFill>
              </a:rPr>
              <a:t>authentication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using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user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name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and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password</a:t>
            </a:r>
            <a:r>
              <a:rPr lang="de-DE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encryption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using</a:t>
            </a:r>
            <a:r>
              <a:rPr lang="de-DE" dirty="0" smtClean="0">
                <a:solidFill>
                  <a:schemeClr val="bg1"/>
                </a:solidFill>
              </a:rPr>
              <a:t> SSL/TLS </a:t>
            </a:r>
            <a:r>
              <a:rPr lang="de-DE" dirty="0" smtClean="0">
                <a:solidFill>
                  <a:schemeClr val="bg1"/>
                </a:solidFill>
                <a:hlinkClick r:id="rId2" action="ppaction://hlinksldjump"/>
              </a:rPr>
              <a:t>[2]</a:t>
            </a:r>
            <a:endParaRPr lang="de-DE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bg1"/>
                </a:solidFill>
              </a:rPr>
              <a:t>Persistence</a:t>
            </a:r>
            <a:r>
              <a:rPr lang="de-DE" dirty="0" smtClean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MQTT has support for persistent messages stored on the broker. </a:t>
            </a:r>
            <a:r>
              <a:rPr lang="en-US" dirty="0" smtClean="0">
                <a:solidFill>
                  <a:schemeClr val="bg1"/>
                </a:solidFill>
                <a:hlinkClick r:id="rId2" action="ppaction://hlinksldjump"/>
              </a:rPr>
              <a:t>[12]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/>
                </a:solidFill>
              </a:rPr>
              <a:t>MQTT-SN (</a:t>
            </a:r>
            <a:r>
              <a:rPr lang="de-DE" dirty="0" err="1" smtClean="0">
                <a:solidFill>
                  <a:schemeClr val="bg1"/>
                </a:solidFill>
              </a:rPr>
              <a:t>protocol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for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sensor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network</a:t>
            </a:r>
            <a:r>
              <a:rPr lang="de-DE" dirty="0" smtClean="0">
                <a:solidFill>
                  <a:schemeClr val="bg1"/>
                </a:solidFill>
              </a:rPr>
              <a:t>) </a:t>
            </a:r>
            <a:r>
              <a:rPr lang="de-DE" dirty="0" err="1" smtClean="0">
                <a:solidFill>
                  <a:schemeClr val="bg1"/>
                </a:solidFill>
              </a:rPr>
              <a:t>works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on non-TCP/IP </a:t>
            </a:r>
            <a:r>
              <a:rPr lang="de-DE" dirty="0" err="1">
                <a:solidFill>
                  <a:schemeClr val="bg1"/>
                </a:solidFill>
              </a:rPr>
              <a:t>networks</a:t>
            </a:r>
            <a:r>
              <a:rPr lang="de-DE" dirty="0">
                <a:solidFill>
                  <a:schemeClr val="bg1"/>
                </a:solidFill>
              </a:rPr>
              <a:t> (e.g. </a:t>
            </a:r>
            <a:r>
              <a:rPr lang="de-DE" dirty="0" err="1">
                <a:solidFill>
                  <a:schemeClr val="bg1"/>
                </a:solidFill>
              </a:rPr>
              <a:t>Zigbee</a:t>
            </a:r>
            <a:r>
              <a:rPr lang="de-DE" dirty="0" smtClean="0">
                <a:solidFill>
                  <a:schemeClr val="bg1"/>
                </a:solidFill>
              </a:rPr>
              <a:t>) </a:t>
            </a:r>
            <a:r>
              <a:rPr lang="de-DE" dirty="0" smtClean="0">
                <a:solidFill>
                  <a:schemeClr val="bg1"/>
                </a:solidFill>
                <a:hlinkClick r:id="rId2" action="ppaction://hlinksldjump"/>
              </a:rPr>
              <a:t>[17]</a:t>
            </a:r>
            <a:endParaRPr lang="de-DE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MQTT </a:t>
            </a:r>
            <a:r>
              <a:rPr lang="de-DE" dirty="0" err="1">
                <a:solidFill>
                  <a:schemeClr val="bg1"/>
                </a:solidFill>
              </a:rPr>
              <a:t>over</a:t>
            </a:r>
            <a:r>
              <a:rPr lang="de-DE" dirty="0">
                <a:solidFill>
                  <a:schemeClr val="bg1"/>
                </a:solidFill>
              </a:rPr>
              <a:t> websocket </a:t>
            </a:r>
            <a:r>
              <a:rPr lang="de-DE" dirty="0" err="1" smtClean="0">
                <a:solidFill>
                  <a:schemeClr val="bg1"/>
                </a:solidFill>
              </a:rPr>
              <a:t>possible</a:t>
            </a:r>
            <a:r>
              <a:rPr lang="de-DE" dirty="0" smtClean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browser </a:t>
            </a:r>
            <a:r>
              <a:rPr lang="en-US" dirty="0" smtClean="0">
                <a:solidFill>
                  <a:schemeClr val="bg1"/>
                </a:solidFill>
              </a:rPr>
              <a:t>as MQTT client) </a:t>
            </a:r>
            <a:r>
              <a:rPr lang="en-US" dirty="0" smtClean="0">
                <a:solidFill>
                  <a:schemeClr val="bg1"/>
                </a:solidFill>
                <a:hlinkClick r:id="rId2" action="ppaction://hlinksldjump"/>
              </a:rPr>
              <a:t>[14]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Request/</a:t>
            </a:r>
            <a:r>
              <a:rPr lang="de-DE" dirty="0" err="1">
                <a:solidFill>
                  <a:schemeClr val="bg1"/>
                </a:solidFill>
              </a:rPr>
              <a:t>response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message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exchange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pattern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as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add</a:t>
            </a:r>
            <a:r>
              <a:rPr lang="de-DE" dirty="0" smtClean="0">
                <a:solidFill>
                  <a:schemeClr val="bg1"/>
                </a:solidFill>
              </a:rPr>
              <a:t>-on</a:t>
            </a:r>
            <a:r>
              <a:rPr lang="de-DE" dirty="0" smtClean="0">
                <a:solidFill>
                  <a:schemeClr val="bg1"/>
                </a:solidFill>
                <a:hlinkClick r:id="rId2" action="ppaction://hlinksldjump"/>
              </a:rPr>
              <a:t>[15]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25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srgbClr val="FFFFFF"/>
                </a:solidFill>
              </a:rPr>
              <a:t>mentor.com/automotive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Fields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1645920" y="1432560"/>
            <a:ext cx="400269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Home automation (e.g. lightening, smart meter)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bg1"/>
                </a:solidFill>
              </a:rPr>
              <a:t>Healthcare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/>
                </a:solidFill>
              </a:rPr>
              <a:t>Mobile </a:t>
            </a:r>
            <a:r>
              <a:rPr lang="de-DE" dirty="0" err="1" smtClean="0">
                <a:solidFill>
                  <a:schemeClr val="bg1"/>
                </a:solidFill>
              </a:rPr>
              <a:t>phone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apps</a:t>
            </a:r>
            <a:r>
              <a:rPr lang="de-DE" dirty="0" smtClean="0">
                <a:solidFill>
                  <a:schemeClr val="bg1"/>
                </a:solidFill>
              </a:rPr>
              <a:t> (e.g. </a:t>
            </a:r>
            <a:r>
              <a:rPr lang="de-DE" dirty="0" err="1" smtClean="0">
                <a:solidFill>
                  <a:schemeClr val="bg1"/>
                </a:solidFill>
              </a:rPr>
              <a:t>messaging</a:t>
            </a:r>
            <a:r>
              <a:rPr lang="de-DE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monitoring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/>
                </a:solidFill>
              </a:rPr>
              <a:t>Industrial </a:t>
            </a:r>
            <a:r>
              <a:rPr lang="de-DE" dirty="0" err="1" smtClean="0">
                <a:solidFill>
                  <a:schemeClr val="bg1"/>
                </a:solidFill>
              </a:rPr>
              <a:t>automation</a:t>
            </a:r>
            <a:endParaRPr lang="de-DE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/>
                </a:solidFill>
              </a:rPr>
              <a:t>Automotive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IoT</a:t>
            </a:r>
            <a:r>
              <a:rPr lang="en-US" dirty="0" smtClean="0">
                <a:solidFill>
                  <a:schemeClr val="bg1"/>
                </a:solidFill>
              </a:rPr>
              <a:t> applications in general</a:t>
            </a:r>
            <a:endParaRPr lang="en-US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97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srgbClr val="FFFFFF"/>
                </a:solidFill>
              </a:rPr>
              <a:t>mentor.com/automotive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Publish</a:t>
            </a:r>
            <a:r>
              <a:rPr lang="de-DE" dirty="0"/>
              <a:t>/</a:t>
            </a:r>
            <a:r>
              <a:rPr lang="de-DE" dirty="0" err="1"/>
              <a:t>subscribe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716280" y="1325879"/>
            <a:ext cx="808593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Multiple clients connect to a broker and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subscribe to topics </a:t>
            </a:r>
            <a:r>
              <a:rPr lang="en-US" dirty="0">
                <a:solidFill>
                  <a:schemeClr val="bg1"/>
                </a:solidFill>
              </a:rPr>
              <a:t>that they are interested in.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Clients connect </a:t>
            </a:r>
            <a:r>
              <a:rPr lang="en-US" dirty="0">
                <a:solidFill>
                  <a:schemeClr val="bg1"/>
                </a:solidFill>
              </a:rPr>
              <a:t>to the broker and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publish messages to topics</a:t>
            </a:r>
            <a:r>
              <a:rPr lang="en-US" dirty="0">
                <a:solidFill>
                  <a:schemeClr val="bg1"/>
                </a:solidFill>
              </a:rPr>
              <a:t>. 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Topics </a:t>
            </a:r>
            <a:r>
              <a:rPr lang="en-US" dirty="0">
                <a:solidFill>
                  <a:schemeClr val="bg1"/>
                </a:solidFill>
              </a:rPr>
              <a:t>are treated as a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hierarchy</a:t>
            </a:r>
            <a:r>
              <a:rPr lang="en-US" dirty="0">
                <a:solidFill>
                  <a:schemeClr val="bg1"/>
                </a:solidFill>
              </a:rPr>
              <a:t>, using a slash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en-US" dirty="0">
                <a:solidFill>
                  <a:schemeClr val="bg1"/>
                </a:solidFill>
              </a:rPr>
              <a:t>) as a </a:t>
            </a:r>
            <a:r>
              <a:rPr lang="en-US" dirty="0" smtClean="0">
                <a:solidFill>
                  <a:schemeClr val="bg1"/>
                </a:solidFill>
              </a:rPr>
              <a:t>separator.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Example: multiple </a:t>
            </a:r>
            <a:r>
              <a:rPr lang="en-US" dirty="0">
                <a:solidFill>
                  <a:schemeClr val="bg1"/>
                </a:solidFill>
              </a:rPr>
              <a:t>computers may all publish their hard drive temperature information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on </a:t>
            </a:r>
            <a:r>
              <a:rPr lang="en-US" dirty="0">
                <a:solidFill>
                  <a:schemeClr val="bg1"/>
                </a:solidFill>
              </a:rPr>
              <a:t>the following topic, </a:t>
            </a:r>
            <a:r>
              <a:rPr lang="en-US" dirty="0" smtClean="0">
                <a:solidFill>
                  <a:schemeClr val="bg1"/>
                </a:solidFill>
              </a:rPr>
              <a:t>with </a:t>
            </a:r>
            <a:r>
              <a:rPr lang="en-US" dirty="0">
                <a:solidFill>
                  <a:schemeClr val="bg1"/>
                </a:solidFill>
              </a:rPr>
              <a:t>their own computer and hard drive name being replaced as appropriate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accent5">
                    <a:lumMod val="75000"/>
                  </a:schemeClr>
                </a:solidFill>
              </a:rPr>
              <a:t>sensors</a:t>
            </a:r>
            <a:r>
              <a:rPr lang="de-DE" dirty="0" smtClean="0">
                <a:solidFill>
                  <a:schemeClr val="accent5">
                    <a:lumMod val="75000"/>
                  </a:schemeClr>
                </a:solidFill>
              </a:rPr>
              <a:t>/COMPUTER_NAME/</a:t>
            </a:r>
            <a:r>
              <a:rPr lang="de-DE" dirty="0" err="1" smtClean="0">
                <a:solidFill>
                  <a:schemeClr val="accent5">
                    <a:lumMod val="75000"/>
                  </a:schemeClr>
                </a:solidFill>
              </a:rPr>
              <a:t>temperature</a:t>
            </a:r>
            <a:r>
              <a:rPr lang="de-DE" dirty="0" smtClean="0">
                <a:solidFill>
                  <a:schemeClr val="accent5">
                    <a:lumMod val="75000"/>
                  </a:schemeClr>
                </a:solidFill>
              </a:rPr>
              <a:t>/HARDDRIVE_NAME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Clients can receive messages by creating subscriptions. A subscription may be to an explicit topic,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 </a:t>
            </a:r>
            <a:r>
              <a:rPr lang="en-US" dirty="0">
                <a:solidFill>
                  <a:schemeClr val="bg1"/>
                </a:solidFill>
              </a:rPr>
              <a:t>which case only messages to that topic will be received, or it may include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wildcards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Two </a:t>
            </a:r>
            <a:r>
              <a:rPr lang="en-US" dirty="0">
                <a:solidFill>
                  <a:schemeClr val="bg1"/>
                </a:solidFill>
              </a:rPr>
              <a:t>wildcards are available,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#.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2" action="ppaction://hlinksldjump"/>
              </a:rPr>
              <a:t>[10]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MQTT clients can register a custom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‘last will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testament’</a:t>
            </a:r>
            <a:r>
              <a:rPr lang="en-US" dirty="0" smtClean="0">
                <a:solidFill>
                  <a:schemeClr val="bg1"/>
                </a:solidFill>
              </a:rPr>
              <a:t> message </a:t>
            </a:r>
            <a:r>
              <a:rPr lang="en-US" dirty="0">
                <a:solidFill>
                  <a:schemeClr val="bg1"/>
                </a:solidFill>
              </a:rPr>
              <a:t>to be sent by the broker </a:t>
            </a:r>
            <a:r>
              <a:rPr lang="en-US" dirty="0" smtClean="0">
                <a:solidFill>
                  <a:schemeClr val="bg1"/>
                </a:solidFill>
              </a:rPr>
              <a:t>if </a:t>
            </a:r>
            <a:r>
              <a:rPr lang="en-US" dirty="0">
                <a:solidFill>
                  <a:schemeClr val="bg1"/>
                </a:solidFill>
              </a:rPr>
              <a:t>they disconnect.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This message </a:t>
            </a:r>
            <a:r>
              <a:rPr lang="en-US" dirty="0">
                <a:solidFill>
                  <a:schemeClr val="bg1"/>
                </a:solidFill>
              </a:rPr>
              <a:t>can be used to signal to subscribers when a device disconnects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smtClean="0">
                <a:solidFill>
                  <a:schemeClr val="bg1"/>
                </a:solidFill>
                <a:hlinkClick r:id="rId2" action="ppaction://hlinksldjump"/>
              </a:rPr>
              <a:t>[12]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5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srgbClr val="FFFFFF"/>
                </a:solidFill>
              </a:rPr>
              <a:t>mentor.com/automotive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Publish</a:t>
            </a:r>
            <a:r>
              <a:rPr lang="de-DE" dirty="0" smtClean="0"/>
              <a:t>/</a:t>
            </a:r>
            <a:r>
              <a:rPr lang="de-DE" dirty="0" err="1" smtClean="0"/>
              <a:t>subscribe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2613660" y="3929062"/>
            <a:ext cx="2781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solidFill>
                  <a:schemeClr val="bg1">
                    <a:lumMod val="75000"/>
                  </a:schemeClr>
                </a:solidFill>
              </a:rPr>
              <a:t>mqtt</a:t>
            </a:r>
            <a:r>
              <a:rPr lang="de-DE" i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i="1" dirty="0" err="1" smtClean="0">
                <a:solidFill>
                  <a:schemeClr val="bg1">
                    <a:lumMod val="75000"/>
                  </a:schemeClr>
                </a:solidFill>
              </a:rPr>
              <a:t>publish</a:t>
            </a:r>
            <a:r>
              <a:rPr lang="de-DE" i="1" dirty="0" smtClean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de-DE" i="1" dirty="0" err="1" smtClean="0">
                <a:solidFill>
                  <a:schemeClr val="bg1">
                    <a:lumMod val="75000"/>
                  </a:schemeClr>
                </a:solidFill>
              </a:rPr>
              <a:t>subscribe</a:t>
            </a:r>
            <a:r>
              <a:rPr lang="de-DE" i="1" dirty="0" smtClean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de-DE" i="1" dirty="0" err="1" smtClean="0">
                <a:solidFill>
                  <a:schemeClr val="bg1">
                    <a:lumMod val="75000"/>
                  </a:schemeClr>
                </a:solidFill>
              </a:rPr>
              <a:t>source</a:t>
            </a:r>
            <a:r>
              <a:rPr lang="de-DE" i="1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de-DE" i="1" dirty="0" smtClean="0">
                <a:solidFill>
                  <a:schemeClr val="bg1">
                    <a:lumMod val="75000"/>
                  </a:schemeClr>
                </a:solidFill>
                <a:hlinkClick r:id="rId2" action="ppaction://hlinksldjump"/>
              </a:rPr>
              <a:t>[4]</a:t>
            </a:r>
            <a:r>
              <a:rPr lang="de-DE" i="1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de-DE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620" y="1208265"/>
            <a:ext cx="4122420" cy="2720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458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srgbClr val="FFFFFF"/>
                </a:solidFill>
              </a:rPr>
              <a:t>mentor.com/automotive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Request/</a:t>
            </a:r>
            <a:r>
              <a:rPr lang="de-DE" dirty="0" err="1" smtClean="0"/>
              <a:t>response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1463039" y="1036210"/>
            <a:ext cx="6812281" cy="4347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A </a:t>
            </a:r>
            <a:r>
              <a:rPr lang="de-DE" dirty="0" err="1" smtClean="0">
                <a:solidFill>
                  <a:schemeClr val="bg1"/>
                </a:solidFill>
              </a:rPr>
              <a:t>request</a:t>
            </a:r>
            <a:r>
              <a:rPr lang="de-DE" dirty="0" smtClean="0">
                <a:solidFill>
                  <a:schemeClr val="bg1"/>
                </a:solidFill>
              </a:rPr>
              <a:t>/</a:t>
            </a:r>
            <a:r>
              <a:rPr lang="de-DE" dirty="0" err="1" smtClean="0">
                <a:solidFill>
                  <a:schemeClr val="bg1"/>
                </a:solidFill>
              </a:rPr>
              <a:t>response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message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exchange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pattern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can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be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implemented</a:t>
            </a:r>
            <a:r>
              <a:rPr lang="de-DE" dirty="0" smtClean="0">
                <a:solidFill>
                  <a:schemeClr val="bg1"/>
                </a:solidFill>
              </a:rPr>
              <a:t> on top </a:t>
            </a:r>
            <a:r>
              <a:rPr lang="de-DE" dirty="0" err="1" smtClean="0">
                <a:solidFill>
                  <a:schemeClr val="bg1"/>
                </a:solidFill>
              </a:rPr>
              <a:t>of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MQTT.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The </a:t>
            </a:r>
            <a:r>
              <a:rPr lang="de-DE" dirty="0" err="1" smtClean="0">
                <a:solidFill>
                  <a:schemeClr val="bg1"/>
                </a:solidFill>
              </a:rPr>
              <a:t>following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example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shows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how</a:t>
            </a:r>
            <a:r>
              <a:rPr lang="de-DE" dirty="0" smtClean="0">
                <a:solidFill>
                  <a:schemeClr val="bg1"/>
                </a:solidFill>
              </a:rPr>
              <a:t>:</a:t>
            </a: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sz="1050" dirty="0">
                <a:solidFill>
                  <a:schemeClr val="bg1"/>
                </a:solidFill>
              </a:rPr>
              <a:t>1) Client</a:t>
            </a:r>
          </a:p>
          <a:p>
            <a:r>
              <a:rPr lang="de-DE" sz="1050" dirty="0">
                <a:solidFill>
                  <a:schemeClr val="bg1"/>
                </a:solidFill>
              </a:rPr>
              <a:t>- </a:t>
            </a:r>
            <a:r>
              <a:rPr lang="de-DE" sz="1050" dirty="0" err="1">
                <a:solidFill>
                  <a:schemeClr val="bg1"/>
                </a:solidFill>
              </a:rPr>
              <a:t>subscribe</a:t>
            </a:r>
            <a:r>
              <a:rPr lang="de-DE" sz="1050" dirty="0">
                <a:solidFill>
                  <a:schemeClr val="bg1"/>
                </a:solidFill>
              </a:rPr>
              <a:t> </a:t>
            </a:r>
            <a:r>
              <a:rPr lang="de-DE" sz="1050" dirty="0" err="1">
                <a:solidFill>
                  <a:schemeClr val="bg1"/>
                </a:solidFill>
              </a:rPr>
              <a:t>topic</a:t>
            </a:r>
            <a:r>
              <a:rPr lang="de-DE" sz="1050" dirty="0">
                <a:solidFill>
                  <a:schemeClr val="bg1"/>
                </a:solidFill>
              </a:rPr>
              <a:t> "</a:t>
            </a:r>
            <a:r>
              <a:rPr lang="de-DE" sz="1050" dirty="0" err="1">
                <a:solidFill>
                  <a:schemeClr val="bg1"/>
                </a:solidFill>
              </a:rPr>
              <a:t>function-xyz</a:t>
            </a:r>
            <a:r>
              <a:rPr lang="de-DE" sz="1050" dirty="0">
                <a:solidFill>
                  <a:schemeClr val="bg1"/>
                </a:solidFill>
              </a:rPr>
              <a:t>/</a:t>
            </a:r>
            <a:r>
              <a:rPr lang="de-DE" sz="1050" dirty="0" err="1">
                <a:solidFill>
                  <a:schemeClr val="bg1"/>
                </a:solidFill>
              </a:rPr>
              <a:t>response</a:t>
            </a:r>
            <a:r>
              <a:rPr lang="de-DE" sz="1050" dirty="0">
                <a:solidFill>
                  <a:schemeClr val="bg1"/>
                </a:solidFill>
              </a:rPr>
              <a:t>/&lt;</a:t>
            </a:r>
            <a:r>
              <a:rPr lang="de-DE" sz="1050" dirty="0" err="1">
                <a:solidFill>
                  <a:schemeClr val="bg1"/>
                </a:solidFill>
              </a:rPr>
              <a:t>id</a:t>
            </a:r>
            <a:r>
              <a:rPr lang="de-DE" sz="1050" dirty="0">
                <a:solidFill>
                  <a:schemeClr val="bg1"/>
                </a:solidFill>
              </a:rPr>
              <a:t>&gt;"          </a:t>
            </a:r>
            <a:r>
              <a:rPr lang="de-DE" sz="105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de-DE" sz="105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note</a:t>
            </a:r>
            <a:r>
              <a:rPr lang="de-DE" sz="105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&lt;</a:t>
            </a:r>
            <a:r>
              <a:rPr lang="de-DE" sz="105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id</a:t>
            </a:r>
            <a:r>
              <a:rPr lang="de-DE" sz="105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 </a:t>
            </a:r>
            <a:r>
              <a:rPr lang="de-DE" sz="105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is</a:t>
            </a:r>
            <a:r>
              <a:rPr lang="de-DE" sz="105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 </a:t>
            </a:r>
            <a:r>
              <a:rPr lang="de-DE" sz="105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client</a:t>
            </a:r>
            <a:r>
              <a:rPr lang="de-DE" sz="105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unique</a:t>
            </a:r>
            <a:r>
              <a:rPr lang="de-DE" sz="105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ID</a:t>
            </a:r>
          </a:p>
          <a:p>
            <a:r>
              <a:rPr lang="de-DE" sz="1050" dirty="0">
                <a:solidFill>
                  <a:schemeClr val="bg1"/>
                </a:solidFill>
              </a:rPr>
              <a:t> </a:t>
            </a:r>
          </a:p>
          <a:p>
            <a:r>
              <a:rPr lang="de-DE" sz="1050" dirty="0">
                <a:solidFill>
                  <a:schemeClr val="bg1"/>
                </a:solidFill>
              </a:rPr>
              <a:t>2) Server</a:t>
            </a:r>
          </a:p>
          <a:p>
            <a:r>
              <a:rPr lang="de-DE" sz="1050" dirty="0">
                <a:solidFill>
                  <a:schemeClr val="bg1"/>
                </a:solidFill>
              </a:rPr>
              <a:t>- </a:t>
            </a:r>
            <a:r>
              <a:rPr lang="de-DE" sz="1050" dirty="0" err="1">
                <a:solidFill>
                  <a:schemeClr val="bg1"/>
                </a:solidFill>
              </a:rPr>
              <a:t>subscribe</a:t>
            </a:r>
            <a:r>
              <a:rPr lang="de-DE" sz="1050" dirty="0">
                <a:solidFill>
                  <a:schemeClr val="bg1"/>
                </a:solidFill>
              </a:rPr>
              <a:t> </a:t>
            </a:r>
            <a:r>
              <a:rPr lang="de-DE" sz="1050" dirty="0" err="1">
                <a:solidFill>
                  <a:schemeClr val="bg1"/>
                </a:solidFill>
              </a:rPr>
              <a:t>topic</a:t>
            </a:r>
            <a:r>
              <a:rPr lang="de-DE" sz="1050" dirty="0">
                <a:solidFill>
                  <a:schemeClr val="bg1"/>
                </a:solidFill>
              </a:rPr>
              <a:t> "</a:t>
            </a:r>
            <a:r>
              <a:rPr lang="de-DE" sz="1050" dirty="0" err="1">
                <a:solidFill>
                  <a:schemeClr val="bg1"/>
                </a:solidFill>
              </a:rPr>
              <a:t>function-xyz</a:t>
            </a:r>
            <a:r>
              <a:rPr lang="de-DE" sz="1050" dirty="0">
                <a:solidFill>
                  <a:schemeClr val="bg1"/>
                </a:solidFill>
              </a:rPr>
              <a:t>/</a:t>
            </a:r>
            <a:r>
              <a:rPr lang="de-DE" sz="1050" dirty="0" err="1">
                <a:solidFill>
                  <a:schemeClr val="bg1"/>
                </a:solidFill>
              </a:rPr>
              <a:t>request</a:t>
            </a:r>
            <a:r>
              <a:rPr lang="de-DE" sz="1050" dirty="0">
                <a:solidFill>
                  <a:schemeClr val="bg1"/>
                </a:solidFill>
              </a:rPr>
              <a:t>/+"          </a:t>
            </a:r>
            <a:r>
              <a:rPr lang="de-DE" sz="105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de-DE" sz="105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note</a:t>
            </a:r>
            <a:r>
              <a:rPr lang="de-DE" sz="105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"+" </a:t>
            </a:r>
            <a:r>
              <a:rPr lang="de-DE" sz="105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is</a:t>
            </a:r>
            <a:r>
              <a:rPr lang="de-DE" sz="105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 </a:t>
            </a:r>
            <a:r>
              <a:rPr lang="de-DE" sz="105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wildcard</a:t>
            </a:r>
            <a:endParaRPr lang="de-DE" sz="105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de-DE" sz="1050" dirty="0">
                <a:solidFill>
                  <a:schemeClr val="bg1"/>
                </a:solidFill>
              </a:rPr>
              <a:t> </a:t>
            </a:r>
          </a:p>
          <a:p>
            <a:r>
              <a:rPr lang="de-DE" sz="1050" dirty="0">
                <a:solidFill>
                  <a:schemeClr val="bg1"/>
                </a:solidFill>
              </a:rPr>
              <a:t>3) Client</a:t>
            </a:r>
          </a:p>
          <a:p>
            <a:r>
              <a:rPr lang="de-DE" sz="1050" dirty="0">
                <a:solidFill>
                  <a:schemeClr val="bg1"/>
                </a:solidFill>
              </a:rPr>
              <a:t>- </a:t>
            </a:r>
            <a:r>
              <a:rPr lang="de-DE" sz="1050" dirty="0" err="1">
                <a:solidFill>
                  <a:schemeClr val="bg1"/>
                </a:solidFill>
              </a:rPr>
              <a:t>publish</a:t>
            </a:r>
            <a:r>
              <a:rPr lang="de-DE" sz="1050" dirty="0">
                <a:solidFill>
                  <a:schemeClr val="bg1"/>
                </a:solidFill>
              </a:rPr>
              <a:t> </a:t>
            </a:r>
            <a:r>
              <a:rPr lang="de-DE" sz="1050" dirty="0" err="1">
                <a:solidFill>
                  <a:schemeClr val="bg1"/>
                </a:solidFill>
              </a:rPr>
              <a:t>topic</a:t>
            </a:r>
            <a:r>
              <a:rPr lang="de-DE" sz="1050" dirty="0">
                <a:solidFill>
                  <a:schemeClr val="bg1"/>
                </a:solidFill>
              </a:rPr>
              <a:t> "</a:t>
            </a:r>
            <a:r>
              <a:rPr lang="de-DE" sz="1050" dirty="0" err="1">
                <a:solidFill>
                  <a:schemeClr val="bg1"/>
                </a:solidFill>
              </a:rPr>
              <a:t>function-xyz</a:t>
            </a:r>
            <a:r>
              <a:rPr lang="de-DE" sz="1050" dirty="0">
                <a:solidFill>
                  <a:schemeClr val="bg1"/>
                </a:solidFill>
              </a:rPr>
              <a:t>/</a:t>
            </a:r>
            <a:r>
              <a:rPr lang="de-DE" sz="1050" dirty="0" err="1">
                <a:solidFill>
                  <a:schemeClr val="bg1"/>
                </a:solidFill>
              </a:rPr>
              <a:t>request</a:t>
            </a:r>
            <a:r>
              <a:rPr lang="de-DE" sz="1050" dirty="0">
                <a:solidFill>
                  <a:schemeClr val="bg1"/>
                </a:solidFill>
              </a:rPr>
              <a:t>/&lt;</a:t>
            </a:r>
            <a:r>
              <a:rPr lang="de-DE" sz="1050" dirty="0" err="1">
                <a:solidFill>
                  <a:schemeClr val="bg1"/>
                </a:solidFill>
              </a:rPr>
              <a:t>id</a:t>
            </a:r>
            <a:r>
              <a:rPr lang="de-DE" sz="1050" dirty="0">
                <a:solidFill>
                  <a:schemeClr val="bg1"/>
                </a:solidFill>
              </a:rPr>
              <a:t>&gt;"  </a:t>
            </a:r>
            <a:r>
              <a:rPr lang="de-DE" sz="1050" dirty="0" err="1">
                <a:solidFill>
                  <a:schemeClr val="bg1"/>
                </a:solidFill>
              </a:rPr>
              <a:t>payload</a:t>
            </a:r>
            <a:r>
              <a:rPr lang="de-DE" sz="1050" dirty="0">
                <a:solidFill>
                  <a:schemeClr val="bg1"/>
                </a:solidFill>
              </a:rPr>
              <a:t>  &lt;</a:t>
            </a:r>
            <a:r>
              <a:rPr lang="de-DE" sz="1050" dirty="0" err="1">
                <a:solidFill>
                  <a:schemeClr val="bg1"/>
                </a:solidFill>
              </a:rPr>
              <a:t>input</a:t>
            </a:r>
            <a:r>
              <a:rPr lang="de-DE" sz="1050" dirty="0">
                <a:solidFill>
                  <a:schemeClr val="bg1"/>
                </a:solidFill>
              </a:rPr>
              <a:t> </a:t>
            </a:r>
            <a:r>
              <a:rPr lang="de-DE" sz="1050" dirty="0" err="1">
                <a:solidFill>
                  <a:schemeClr val="bg1"/>
                </a:solidFill>
              </a:rPr>
              <a:t>parameter</a:t>
            </a:r>
            <a:r>
              <a:rPr lang="de-DE" sz="1050" dirty="0">
                <a:solidFill>
                  <a:schemeClr val="bg1"/>
                </a:solidFill>
              </a:rPr>
              <a:t>&gt;       </a:t>
            </a:r>
          </a:p>
          <a:p>
            <a:r>
              <a:rPr lang="de-DE" sz="1050" dirty="0">
                <a:solidFill>
                  <a:schemeClr val="bg1"/>
                </a:solidFill>
              </a:rPr>
              <a:t> </a:t>
            </a:r>
          </a:p>
          <a:p>
            <a:r>
              <a:rPr lang="de-DE" sz="1050" dirty="0">
                <a:solidFill>
                  <a:schemeClr val="bg1"/>
                </a:solidFill>
              </a:rPr>
              <a:t>4) Server</a:t>
            </a:r>
          </a:p>
          <a:p>
            <a:r>
              <a:rPr lang="de-DE" sz="1050" dirty="0">
                <a:solidFill>
                  <a:schemeClr val="bg1"/>
                </a:solidFill>
              </a:rPr>
              <a:t>- </a:t>
            </a:r>
            <a:r>
              <a:rPr lang="de-DE" sz="1050" dirty="0" err="1">
                <a:solidFill>
                  <a:schemeClr val="bg1"/>
                </a:solidFill>
              </a:rPr>
              <a:t>receive</a:t>
            </a:r>
            <a:r>
              <a:rPr lang="de-DE" sz="1050" dirty="0">
                <a:solidFill>
                  <a:schemeClr val="bg1"/>
                </a:solidFill>
              </a:rPr>
              <a:t> </a:t>
            </a:r>
            <a:r>
              <a:rPr lang="de-DE" sz="1050" dirty="0" err="1">
                <a:solidFill>
                  <a:schemeClr val="bg1"/>
                </a:solidFill>
              </a:rPr>
              <a:t>notification</a:t>
            </a:r>
            <a:r>
              <a:rPr lang="de-DE" sz="1050" dirty="0">
                <a:solidFill>
                  <a:schemeClr val="bg1"/>
                </a:solidFill>
              </a:rPr>
              <a:t> "</a:t>
            </a:r>
            <a:r>
              <a:rPr lang="de-DE" sz="1050" dirty="0" err="1">
                <a:solidFill>
                  <a:schemeClr val="bg1"/>
                </a:solidFill>
              </a:rPr>
              <a:t>function-xyz</a:t>
            </a:r>
            <a:r>
              <a:rPr lang="de-DE" sz="1050" dirty="0">
                <a:solidFill>
                  <a:schemeClr val="bg1"/>
                </a:solidFill>
              </a:rPr>
              <a:t>/</a:t>
            </a:r>
            <a:r>
              <a:rPr lang="de-DE" sz="1050" dirty="0" err="1">
                <a:solidFill>
                  <a:schemeClr val="bg1"/>
                </a:solidFill>
              </a:rPr>
              <a:t>request</a:t>
            </a:r>
            <a:r>
              <a:rPr lang="de-DE" sz="1050" dirty="0">
                <a:solidFill>
                  <a:schemeClr val="bg1"/>
                </a:solidFill>
              </a:rPr>
              <a:t>/&lt;</a:t>
            </a:r>
            <a:r>
              <a:rPr lang="de-DE" sz="1050" dirty="0" err="1">
                <a:solidFill>
                  <a:schemeClr val="bg1"/>
                </a:solidFill>
              </a:rPr>
              <a:t>id</a:t>
            </a:r>
            <a:r>
              <a:rPr lang="de-DE" sz="1050" dirty="0">
                <a:solidFill>
                  <a:schemeClr val="bg1"/>
                </a:solidFill>
              </a:rPr>
              <a:t>&gt;" </a:t>
            </a:r>
            <a:r>
              <a:rPr lang="de-DE" sz="1050" dirty="0" err="1">
                <a:solidFill>
                  <a:schemeClr val="bg1"/>
                </a:solidFill>
              </a:rPr>
              <a:t>payload</a:t>
            </a:r>
            <a:r>
              <a:rPr lang="de-DE" sz="1050" dirty="0">
                <a:solidFill>
                  <a:schemeClr val="bg1"/>
                </a:solidFill>
              </a:rPr>
              <a:t> &lt;</a:t>
            </a:r>
            <a:r>
              <a:rPr lang="de-DE" sz="1050" dirty="0" err="1">
                <a:solidFill>
                  <a:schemeClr val="bg1"/>
                </a:solidFill>
              </a:rPr>
              <a:t>input</a:t>
            </a:r>
            <a:r>
              <a:rPr lang="de-DE" sz="1050" dirty="0">
                <a:solidFill>
                  <a:schemeClr val="bg1"/>
                </a:solidFill>
              </a:rPr>
              <a:t> </a:t>
            </a:r>
            <a:r>
              <a:rPr lang="de-DE" sz="1050" dirty="0" err="1">
                <a:solidFill>
                  <a:schemeClr val="bg1"/>
                </a:solidFill>
              </a:rPr>
              <a:t>parameter</a:t>
            </a:r>
            <a:r>
              <a:rPr lang="de-DE" sz="1050" dirty="0">
                <a:solidFill>
                  <a:schemeClr val="bg1"/>
                </a:solidFill>
              </a:rPr>
              <a:t>&gt;</a:t>
            </a:r>
          </a:p>
          <a:p>
            <a:r>
              <a:rPr lang="de-DE" sz="1050" dirty="0">
                <a:solidFill>
                  <a:schemeClr val="bg1"/>
                </a:solidFill>
              </a:rPr>
              <a:t>- </a:t>
            </a:r>
            <a:r>
              <a:rPr lang="de-DE" sz="1050" dirty="0" err="1">
                <a:solidFill>
                  <a:schemeClr val="bg1"/>
                </a:solidFill>
              </a:rPr>
              <a:t>retrieve</a:t>
            </a:r>
            <a:r>
              <a:rPr lang="de-DE" sz="1050" dirty="0">
                <a:solidFill>
                  <a:schemeClr val="bg1"/>
                </a:solidFill>
              </a:rPr>
              <a:t> &lt;</a:t>
            </a:r>
            <a:r>
              <a:rPr lang="de-DE" sz="1050" dirty="0" err="1">
                <a:solidFill>
                  <a:schemeClr val="bg1"/>
                </a:solidFill>
              </a:rPr>
              <a:t>id</a:t>
            </a:r>
            <a:r>
              <a:rPr lang="de-DE" sz="1050" dirty="0">
                <a:solidFill>
                  <a:schemeClr val="bg1"/>
                </a:solidFill>
              </a:rPr>
              <a:t>&gt; </a:t>
            </a:r>
            <a:r>
              <a:rPr lang="de-DE" sz="1050" dirty="0" err="1">
                <a:solidFill>
                  <a:schemeClr val="bg1"/>
                </a:solidFill>
              </a:rPr>
              <a:t>from</a:t>
            </a:r>
            <a:r>
              <a:rPr lang="de-DE" sz="1050" dirty="0">
                <a:solidFill>
                  <a:schemeClr val="bg1"/>
                </a:solidFill>
              </a:rPr>
              <a:t> </a:t>
            </a:r>
            <a:r>
              <a:rPr lang="de-DE" sz="1050" dirty="0" err="1">
                <a:solidFill>
                  <a:schemeClr val="bg1"/>
                </a:solidFill>
              </a:rPr>
              <a:t>string</a:t>
            </a:r>
            <a:endParaRPr lang="de-DE" sz="1050" dirty="0">
              <a:solidFill>
                <a:schemeClr val="bg1"/>
              </a:solidFill>
            </a:endParaRPr>
          </a:p>
          <a:p>
            <a:r>
              <a:rPr lang="de-DE" sz="1050" dirty="0">
                <a:solidFill>
                  <a:schemeClr val="bg1"/>
                </a:solidFill>
              </a:rPr>
              <a:t>- </a:t>
            </a:r>
            <a:r>
              <a:rPr lang="de-DE" sz="1050" dirty="0" err="1">
                <a:solidFill>
                  <a:schemeClr val="bg1"/>
                </a:solidFill>
              </a:rPr>
              <a:t>process</a:t>
            </a:r>
            <a:r>
              <a:rPr lang="de-DE" sz="1050" dirty="0">
                <a:solidFill>
                  <a:schemeClr val="bg1"/>
                </a:solidFill>
              </a:rPr>
              <a:t> </a:t>
            </a:r>
            <a:r>
              <a:rPr lang="de-DE" sz="1050" dirty="0" err="1">
                <a:solidFill>
                  <a:schemeClr val="bg1"/>
                </a:solidFill>
              </a:rPr>
              <a:t>function-xyz</a:t>
            </a:r>
            <a:r>
              <a:rPr lang="de-DE" sz="1050" dirty="0">
                <a:solidFill>
                  <a:schemeClr val="bg1"/>
                </a:solidFill>
              </a:rPr>
              <a:t>(&lt;</a:t>
            </a:r>
            <a:r>
              <a:rPr lang="de-DE" sz="1050" dirty="0" err="1">
                <a:solidFill>
                  <a:schemeClr val="bg1"/>
                </a:solidFill>
              </a:rPr>
              <a:t>input</a:t>
            </a:r>
            <a:r>
              <a:rPr lang="de-DE" sz="1050" dirty="0">
                <a:solidFill>
                  <a:schemeClr val="bg1"/>
                </a:solidFill>
              </a:rPr>
              <a:t> </a:t>
            </a:r>
            <a:r>
              <a:rPr lang="de-DE" sz="1050" dirty="0" err="1">
                <a:solidFill>
                  <a:schemeClr val="bg1"/>
                </a:solidFill>
              </a:rPr>
              <a:t>parameter</a:t>
            </a:r>
            <a:r>
              <a:rPr lang="de-DE" sz="1050" dirty="0">
                <a:solidFill>
                  <a:schemeClr val="bg1"/>
                </a:solidFill>
              </a:rPr>
              <a:t>&gt;)</a:t>
            </a:r>
          </a:p>
          <a:p>
            <a:r>
              <a:rPr lang="de-DE" sz="1050" dirty="0">
                <a:solidFill>
                  <a:schemeClr val="bg1"/>
                </a:solidFill>
              </a:rPr>
              <a:t>- </a:t>
            </a:r>
            <a:r>
              <a:rPr lang="de-DE" sz="1050" dirty="0" err="1">
                <a:solidFill>
                  <a:schemeClr val="bg1"/>
                </a:solidFill>
              </a:rPr>
              <a:t>publish</a:t>
            </a:r>
            <a:r>
              <a:rPr lang="de-DE" sz="1050" dirty="0">
                <a:solidFill>
                  <a:schemeClr val="bg1"/>
                </a:solidFill>
              </a:rPr>
              <a:t> </a:t>
            </a:r>
            <a:r>
              <a:rPr lang="de-DE" sz="1050" dirty="0" err="1">
                <a:solidFill>
                  <a:schemeClr val="bg1"/>
                </a:solidFill>
              </a:rPr>
              <a:t>topic</a:t>
            </a:r>
            <a:r>
              <a:rPr lang="de-DE" sz="1050" dirty="0">
                <a:solidFill>
                  <a:schemeClr val="bg1"/>
                </a:solidFill>
              </a:rPr>
              <a:t> "</a:t>
            </a:r>
            <a:r>
              <a:rPr lang="de-DE" sz="1050" dirty="0" err="1">
                <a:solidFill>
                  <a:schemeClr val="bg1"/>
                </a:solidFill>
              </a:rPr>
              <a:t>function-xyz</a:t>
            </a:r>
            <a:r>
              <a:rPr lang="de-DE" sz="1050" dirty="0">
                <a:solidFill>
                  <a:schemeClr val="bg1"/>
                </a:solidFill>
              </a:rPr>
              <a:t>/</a:t>
            </a:r>
            <a:r>
              <a:rPr lang="de-DE" sz="1050" dirty="0" err="1">
                <a:solidFill>
                  <a:schemeClr val="bg1"/>
                </a:solidFill>
              </a:rPr>
              <a:t>response</a:t>
            </a:r>
            <a:r>
              <a:rPr lang="de-DE" sz="1050" dirty="0">
                <a:solidFill>
                  <a:schemeClr val="bg1"/>
                </a:solidFill>
              </a:rPr>
              <a:t>/&lt;</a:t>
            </a:r>
            <a:r>
              <a:rPr lang="de-DE" sz="1050" dirty="0" err="1">
                <a:solidFill>
                  <a:schemeClr val="bg1"/>
                </a:solidFill>
              </a:rPr>
              <a:t>id</a:t>
            </a:r>
            <a:r>
              <a:rPr lang="de-DE" sz="1050" dirty="0">
                <a:solidFill>
                  <a:schemeClr val="bg1"/>
                </a:solidFill>
              </a:rPr>
              <a:t>&gt; " </a:t>
            </a:r>
            <a:r>
              <a:rPr lang="de-DE" sz="1050" dirty="0" err="1">
                <a:solidFill>
                  <a:schemeClr val="bg1"/>
                </a:solidFill>
              </a:rPr>
              <a:t>payload</a:t>
            </a:r>
            <a:r>
              <a:rPr lang="de-DE" sz="1050" dirty="0">
                <a:solidFill>
                  <a:schemeClr val="bg1"/>
                </a:solidFill>
              </a:rPr>
              <a:t> "&lt;</a:t>
            </a:r>
            <a:r>
              <a:rPr lang="de-DE" sz="1050" dirty="0" err="1">
                <a:solidFill>
                  <a:schemeClr val="bg1"/>
                </a:solidFill>
              </a:rPr>
              <a:t>response</a:t>
            </a:r>
            <a:r>
              <a:rPr lang="de-DE" sz="1050" dirty="0">
                <a:solidFill>
                  <a:schemeClr val="bg1"/>
                </a:solidFill>
              </a:rPr>
              <a:t>&gt;"</a:t>
            </a:r>
          </a:p>
          <a:p>
            <a:r>
              <a:rPr lang="de-DE" sz="1050" dirty="0">
                <a:solidFill>
                  <a:schemeClr val="bg1"/>
                </a:solidFill>
              </a:rPr>
              <a:t> </a:t>
            </a:r>
          </a:p>
          <a:p>
            <a:r>
              <a:rPr lang="de-DE" sz="1050" dirty="0">
                <a:solidFill>
                  <a:schemeClr val="bg1"/>
                </a:solidFill>
              </a:rPr>
              <a:t>5) Client</a:t>
            </a:r>
          </a:p>
          <a:p>
            <a:r>
              <a:rPr lang="de-DE" sz="1050" dirty="0">
                <a:solidFill>
                  <a:schemeClr val="bg1"/>
                </a:solidFill>
              </a:rPr>
              <a:t>- </a:t>
            </a:r>
            <a:r>
              <a:rPr lang="de-DE" sz="1050" dirty="0" err="1">
                <a:solidFill>
                  <a:schemeClr val="bg1"/>
                </a:solidFill>
              </a:rPr>
              <a:t>receive</a:t>
            </a:r>
            <a:r>
              <a:rPr lang="de-DE" sz="1050" dirty="0">
                <a:solidFill>
                  <a:schemeClr val="bg1"/>
                </a:solidFill>
              </a:rPr>
              <a:t> </a:t>
            </a:r>
            <a:r>
              <a:rPr lang="de-DE" sz="1050" dirty="0" err="1">
                <a:solidFill>
                  <a:schemeClr val="bg1"/>
                </a:solidFill>
              </a:rPr>
              <a:t>notification</a:t>
            </a:r>
            <a:r>
              <a:rPr lang="de-DE" sz="1050" dirty="0">
                <a:solidFill>
                  <a:schemeClr val="bg1"/>
                </a:solidFill>
              </a:rPr>
              <a:t> "</a:t>
            </a:r>
            <a:r>
              <a:rPr lang="de-DE" sz="1050" dirty="0" err="1">
                <a:solidFill>
                  <a:schemeClr val="bg1"/>
                </a:solidFill>
              </a:rPr>
              <a:t>function-xyz</a:t>
            </a:r>
            <a:r>
              <a:rPr lang="de-DE" sz="1050" dirty="0">
                <a:solidFill>
                  <a:schemeClr val="bg1"/>
                </a:solidFill>
              </a:rPr>
              <a:t>/</a:t>
            </a:r>
            <a:r>
              <a:rPr lang="de-DE" sz="1050" dirty="0" err="1">
                <a:solidFill>
                  <a:schemeClr val="bg1"/>
                </a:solidFill>
              </a:rPr>
              <a:t>response</a:t>
            </a:r>
            <a:r>
              <a:rPr lang="de-DE" sz="1050" dirty="0">
                <a:solidFill>
                  <a:schemeClr val="bg1"/>
                </a:solidFill>
              </a:rPr>
              <a:t>/&lt;</a:t>
            </a:r>
            <a:r>
              <a:rPr lang="de-DE" sz="1050" dirty="0" err="1">
                <a:solidFill>
                  <a:schemeClr val="bg1"/>
                </a:solidFill>
              </a:rPr>
              <a:t>id</a:t>
            </a:r>
            <a:r>
              <a:rPr lang="de-DE" sz="1050" dirty="0">
                <a:solidFill>
                  <a:schemeClr val="bg1"/>
                </a:solidFill>
              </a:rPr>
              <a:t>&gt;" </a:t>
            </a:r>
            <a:r>
              <a:rPr lang="de-DE" sz="1050" dirty="0" err="1">
                <a:solidFill>
                  <a:schemeClr val="bg1"/>
                </a:solidFill>
              </a:rPr>
              <a:t>payload</a:t>
            </a:r>
            <a:r>
              <a:rPr lang="de-DE" sz="1050" dirty="0">
                <a:solidFill>
                  <a:schemeClr val="bg1"/>
                </a:solidFill>
              </a:rPr>
              <a:t> "&lt;</a:t>
            </a:r>
            <a:r>
              <a:rPr lang="de-DE" sz="1050" dirty="0" err="1">
                <a:solidFill>
                  <a:schemeClr val="bg1"/>
                </a:solidFill>
              </a:rPr>
              <a:t>response</a:t>
            </a:r>
            <a:r>
              <a:rPr lang="de-DE" sz="1050" dirty="0">
                <a:solidFill>
                  <a:schemeClr val="bg1"/>
                </a:solidFill>
              </a:rPr>
              <a:t>&gt;"</a:t>
            </a: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9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srgbClr val="FFFFFF"/>
                </a:solidFill>
              </a:rPr>
              <a:t>mentor.com/automotive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Client </a:t>
            </a:r>
            <a:r>
              <a:rPr lang="de-DE" dirty="0" err="1" smtClean="0"/>
              <a:t>tools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645" y="1197503"/>
            <a:ext cx="3899535" cy="3292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6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ntor ABU a Siemens Business - Template_v2.0.0, 170408, Andy+RO">
  <a:themeElements>
    <a:clrScheme name="Custom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7B9F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5C5FE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ntor ABU a Siemens Business - Template_v2.0.0, 170608, RO [Schreibgeschützt]" id="{FE9D174E-64DB-43F6-9ABF-9D52859B837D}" vid="{BC25239C-BD33-4887-B698-6154868BF6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34dd914-0219-4d10-9ec8-08e4a42eb753">MENTORABU-27-41</_dlc_DocId>
    <_dlc_DocIdUrl xmlns="434dd914-0219-4d10-9ec8-08e4a42eb753">
      <Url>http://teams/sites/ABU/marketing/_layouts/DocIdRedir.aspx?ID=MENTORABU-27-41</Url>
      <Description>MENTORABU-27-41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7FD63B12AC3D4989E97B86C2B35D22" ma:contentTypeVersion="4" ma:contentTypeDescription="Create a new document." ma:contentTypeScope="" ma:versionID="0e8706ec10b7ff1ae4b56a51a83ec986">
  <xsd:schema xmlns:xsd="http://www.w3.org/2001/XMLSchema" xmlns:xs="http://www.w3.org/2001/XMLSchema" xmlns:p="http://schemas.microsoft.com/office/2006/metadata/properties" xmlns:ns2="434dd914-0219-4d10-9ec8-08e4a42eb753" targetNamespace="http://schemas.microsoft.com/office/2006/metadata/properties" ma:root="true" ma:fieldsID="00fa1719099781574c0835cb499c3bc6" ns2:_="">
    <xsd:import namespace="434dd914-0219-4d10-9ec8-08e4a42eb75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4dd914-0219-4d10-9ec8-08e4a42eb75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3222C9-F440-48DC-B9BD-481C54E9BEAE}">
  <ds:schemaRefs>
    <ds:schemaRef ds:uri="http://www.w3.org/XML/1998/namespace"/>
    <ds:schemaRef ds:uri="434dd914-0219-4d10-9ec8-08e4a42eb753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3A52785-6F0B-4C5D-8E96-90B360EF9BF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7EECF0EF-4F46-4659-9DE6-C7A06A51EDBF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5CD47FE-F3EA-41A2-9C8A-757D9D6B70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4dd914-0219-4d10-9ec8-08e4a42eb7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Deep Dive EDL 2018ff</Template>
  <TotalTime>0</TotalTime>
  <Words>862</Words>
  <Application>Microsoft Office PowerPoint</Application>
  <PresentationFormat>On-screen Show (16:9)</PresentationFormat>
  <Paragraphs>151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Mentor ABU a Siemens Business - Template_v2.0.0, 170408, Andy+RO</vt:lpstr>
      <vt:lpstr>PowerPoint Presentation</vt:lpstr>
      <vt:lpstr>MQTT</vt:lpstr>
      <vt:lpstr>KEY facts</vt:lpstr>
      <vt:lpstr>FEATUREs</vt:lpstr>
      <vt:lpstr>Fields of application </vt:lpstr>
      <vt:lpstr>Publish/subscribe</vt:lpstr>
      <vt:lpstr>Publish/subscribe</vt:lpstr>
      <vt:lpstr>Request/response</vt:lpstr>
      <vt:lpstr>Client tools</vt:lpstr>
      <vt:lpstr>brokerS [8]</vt:lpstr>
      <vt:lpstr>Example</vt:lpstr>
      <vt:lpstr>Example</vt:lpstr>
      <vt:lpstr>Example</vt:lpstr>
      <vt:lpstr>Benchmarks</vt:lpstr>
      <vt:lpstr>References</vt:lpstr>
      <vt:lpstr>PowerPoint Presentation</vt:lpstr>
    </vt:vector>
  </TitlesOfParts>
  <Company>Mentor Graphics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Buehler, Karl;Marco_Residori@mentor.com</dc:creator>
  <cp:lastModifiedBy>Residori, Marco</cp:lastModifiedBy>
  <cp:revision>159</cp:revision>
  <dcterms:created xsi:type="dcterms:W3CDTF">2017-09-05T10:13:49Z</dcterms:created>
  <dcterms:modified xsi:type="dcterms:W3CDTF">2018-02-14T07:49:53Z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0x0101003F7FD63B12AC3D4989E97B86C2B35D22</vt:lpwstr>
  </property>
  <property fmtid="{D5CDD505-2E9C-101B-9397-08002B2CF9AE}" pid="3" name="_dlc_DocIdItemGuid">
    <vt:lpwstr>5d91fa3b-5bcd-471f-9cf1-631c1d41f78c</vt:lpwstr>
  </property>
</Properties>
</file>