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9.xml" ContentType="application/vnd.openxmlformats-officedocument.presentationml.slide+xml"/>
  <Override PartName="/ppt/slides/slide78.xml" ContentType="application/vnd.openxmlformats-officedocument.presentationml.slide+xml"/>
  <Override PartName="/ppt/slides/slide77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73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32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81.xml" ContentType="application/vnd.openxmlformats-officedocument.presentationml.slide+xml"/>
  <Override PartName="/ppt/slides/slide19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s/slide90.xml" ContentType="application/vnd.openxmlformats-officedocument.presentationml.slide+xml"/>
  <Override PartName="/ppt/slides/slide21.xml" ContentType="application/vnd.openxmlformats-officedocument.presentationml.slide+xml"/>
  <Override PartName="/ppt/slides/slide88.xml" ContentType="application/vnd.openxmlformats-officedocument.presentationml.slide+xml"/>
  <Override PartName="/ppt/slides/slide87.xml" ContentType="application/vnd.openxmlformats-officedocument.presentationml.slide+xml"/>
  <Override PartName="/ppt/slides/slide86.xml" ContentType="application/vnd.openxmlformats-officedocument.presentationml.slide+xml"/>
  <Override PartName="/ppt/slides/slide85.xml" ContentType="application/vnd.openxmlformats-officedocument.presentationml.slide+xml"/>
  <Override PartName="/ppt/slides/slide84.xml" ContentType="application/vnd.openxmlformats-officedocument.presentationml.slide+xml"/>
  <Override PartName="/ppt/slides/slide83.xml" ContentType="application/vnd.openxmlformats-officedocument.presentationml.slide+xml"/>
  <Override PartName="/ppt/slides/slide91.xml" ContentType="application/vnd.openxmlformats-officedocument.presentationml.slide+xml"/>
  <Override PartName="/ppt/slides/slide8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slides/slide26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3"/>
  </p:notesMasterIdLst>
  <p:sldIdLst>
    <p:sldId id="256" r:id="rId2"/>
    <p:sldId id="329" r:id="rId3"/>
    <p:sldId id="330" r:id="rId4"/>
    <p:sldId id="331" r:id="rId5"/>
    <p:sldId id="333" r:id="rId6"/>
    <p:sldId id="334" r:id="rId7"/>
    <p:sldId id="335" r:id="rId8"/>
    <p:sldId id="336" r:id="rId9"/>
    <p:sldId id="332" r:id="rId10"/>
    <p:sldId id="337" r:id="rId11"/>
    <p:sldId id="338" r:id="rId12"/>
    <p:sldId id="274" r:id="rId13"/>
    <p:sldId id="275" r:id="rId14"/>
    <p:sldId id="276" r:id="rId15"/>
    <p:sldId id="277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51" r:id="rId25"/>
    <p:sldId id="352" r:id="rId26"/>
    <p:sldId id="353" r:id="rId27"/>
    <p:sldId id="354" r:id="rId28"/>
    <p:sldId id="355" r:id="rId29"/>
    <p:sldId id="339" r:id="rId30"/>
    <p:sldId id="278" r:id="rId31"/>
    <p:sldId id="279" r:id="rId32"/>
    <p:sldId id="340" r:id="rId33"/>
    <p:sldId id="341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3" r:id="rId68"/>
    <p:sldId id="314" r:id="rId69"/>
    <p:sldId id="315" r:id="rId70"/>
    <p:sldId id="316" r:id="rId71"/>
    <p:sldId id="317" r:id="rId72"/>
    <p:sldId id="318" r:id="rId73"/>
    <p:sldId id="319" r:id="rId74"/>
    <p:sldId id="320" r:id="rId75"/>
    <p:sldId id="321" r:id="rId76"/>
    <p:sldId id="342" r:id="rId77"/>
    <p:sldId id="365" r:id="rId78"/>
    <p:sldId id="366" r:id="rId79"/>
    <p:sldId id="367" r:id="rId80"/>
    <p:sldId id="368" r:id="rId81"/>
    <p:sldId id="369" r:id="rId82"/>
    <p:sldId id="370" r:id="rId83"/>
    <p:sldId id="371" r:id="rId84"/>
    <p:sldId id="372" r:id="rId85"/>
    <p:sldId id="373" r:id="rId86"/>
    <p:sldId id="374" r:id="rId87"/>
    <p:sldId id="375" r:id="rId88"/>
    <p:sldId id="376" r:id="rId89"/>
    <p:sldId id="377" r:id="rId90"/>
    <p:sldId id="378" r:id="rId91"/>
    <p:sldId id="379" r:id="rId92"/>
  </p:sldIdLst>
  <p:sldSz cx="10083800" cy="7556500"/>
  <p:notesSz cx="100838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00FF"/>
    <a:srgbClr val="FFFFCC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274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9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6B2F8-459C-4741-A508-729C529336DE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1425" cy="2833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8063" y="3589338"/>
            <a:ext cx="8067675" cy="3400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1825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DF01D-1063-4DB7-AE4C-AD4A521FC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132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DF01D-1063-4DB7-AE4C-AD4A521FC83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63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74620" y="68580"/>
            <a:ext cx="4734559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FFFF0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FF0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78720" cy="7556500"/>
          </a:xfrm>
          <a:custGeom>
            <a:avLst/>
            <a:gdLst/>
            <a:ahLst/>
            <a:cxnLst/>
            <a:rect l="l" t="t" r="r" b="b"/>
            <a:pathLst>
              <a:path w="10078720" h="7556500">
                <a:moveTo>
                  <a:pt x="10078720" y="0"/>
                </a:moveTo>
                <a:lnTo>
                  <a:pt x="0" y="0"/>
                </a:lnTo>
                <a:lnTo>
                  <a:pt x="0" y="7556500"/>
                </a:lnTo>
                <a:lnTo>
                  <a:pt x="10078719" y="7556500"/>
                </a:lnTo>
                <a:lnTo>
                  <a:pt x="10078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8650" y="-26669"/>
            <a:ext cx="6286500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80" y="1941830"/>
            <a:ext cx="6731000" cy="3535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FF0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929" y="309879"/>
            <a:ext cx="9266555" cy="26673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025" algn="ctr">
              <a:lnSpc>
                <a:spcPts val="6925"/>
              </a:lnSpc>
              <a:spcBef>
                <a:spcPts val="100"/>
              </a:spcBef>
            </a:pPr>
            <a:r>
              <a:rPr lang="en-IN" sz="6000" spc="-5" smtClean="0">
                <a:solidFill>
                  <a:srgbClr val="FFFF00"/>
                </a:solidFill>
                <a:latin typeface="Times New Roman"/>
                <a:cs typeface="Times New Roman"/>
              </a:rPr>
              <a:t>15</a:t>
            </a:r>
            <a:r>
              <a:rPr sz="6000" spc="-5" smtClean="0">
                <a:solidFill>
                  <a:srgbClr val="FFFF00"/>
                </a:solidFill>
                <a:latin typeface="Times New Roman"/>
                <a:cs typeface="Times New Roman"/>
              </a:rPr>
              <a:t>CSE</a:t>
            </a:r>
            <a:r>
              <a:rPr lang="en-IN" sz="6000" spc="-5" dirty="0" smtClean="0">
                <a:solidFill>
                  <a:srgbClr val="FFFF00"/>
                </a:solidFill>
                <a:latin typeface="Times New Roman"/>
                <a:cs typeface="Times New Roman"/>
              </a:rPr>
              <a:t>402</a:t>
            </a:r>
            <a:endParaRPr sz="6000" dirty="0">
              <a:latin typeface="Times New Roman"/>
              <a:cs typeface="Times New Roman"/>
            </a:endParaRPr>
          </a:p>
          <a:p>
            <a:pPr marL="1652270" marR="5080" indent="-1639570">
              <a:lnSpc>
                <a:spcPts val="6650"/>
              </a:lnSpc>
              <a:spcBef>
                <a:spcPts val="405"/>
              </a:spcBef>
            </a:pPr>
            <a:r>
              <a:rPr sz="6000" spc="-5" dirty="0">
                <a:solidFill>
                  <a:srgbClr val="FFFF00"/>
                </a:solidFill>
                <a:latin typeface="Times New Roman"/>
                <a:cs typeface="Times New Roman"/>
              </a:rPr>
              <a:t>Structure and Interpretation </a:t>
            </a:r>
            <a:r>
              <a:rPr sz="6000" dirty="0">
                <a:solidFill>
                  <a:srgbClr val="FFFF00"/>
                </a:solidFill>
                <a:latin typeface="Times New Roman"/>
                <a:cs typeface="Times New Roman"/>
              </a:rPr>
              <a:t>of  Computer</a:t>
            </a:r>
            <a:r>
              <a:rPr sz="6000" spc="-5" dirty="0">
                <a:solidFill>
                  <a:srgbClr val="FFFF00"/>
                </a:solidFill>
                <a:latin typeface="Times New Roman"/>
                <a:cs typeface="Times New Roman"/>
              </a:rPr>
              <a:t> Programs</a:t>
            </a:r>
            <a:endParaRPr sz="6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009" y="4390390"/>
            <a:ext cx="971931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56245" algn="l"/>
              </a:tabLst>
            </a:pPr>
            <a:r>
              <a:rPr sz="6500" spc="-5" dirty="0">
                <a:solidFill>
                  <a:srgbClr val="FFFFFF"/>
                </a:solidFill>
                <a:latin typeface="Times New Roman"/>
                <a:cs typeface="Times New Roman"/>
              </a:rPr>
              <a:t>Mod</a:t>
            </a:r>
            <a:r>
              <a:rPr sz="6500" spc="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6500" spc="-1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65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6500" spc="-10" dirty="0">
                <a:solidFill>
                  <a:srgbClr val="FFFFFF"/>
                </a:solidFill>
                <a:latin typeface="Times New Roman"/>
                <a:cs typeface="Times New Roman"/>
              </a:rPr>
              <a:t>rit</a:t>
            </a:r>
            <a:r>
              <a:rPr sz="6500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6500" spc="-5" dirty="0">
                <a:solidFill>
                  <a:srgbClr val="FFFFFF"/>
                </a:solidFill>
                <a:latin typeface="Times New Roman"/>
                <a:cs typeface="Times New Roman"/>
              </a:rPr>
              <a:t>Obj</a:t>
            </a:r>
            <a:r>
              <a:rPr sz="6500" spc="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65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6500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5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65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500" spc="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6500" dirty="0">
                <a:solidFill>
                  <a:srgbClr val="FFFFFF"/>
                </a:solidFill>
                <a:latin typeface="Times New Roman"/>
                <a:cs typeface="Times New Roman"/>
              </a:rPr>
              <a:t>nd	</a:t>
            </a:r>
            <a:r>
              <a:rPr sz="6500" spc="-1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6500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5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6500" spc="-10" dirty="0">
                <a:solidFill>
                  <a:srgbClr val="FFFFFF"/>
                </a:solidFill>
                <a:latin typeface="Times New Roman"/>
                <a:cs typeface="Times New Roman"/>
              </a:rPr>
              <a:t>te</a:t>
            </a:r>
            <a:endParaRPr sz="65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-26669"/>
            <a:ext cx="9601200" cy="769441"/>
          </a:xfrm>
        </p:spPr>
        <p:txBody>
          <a:bodyPr/>
          <a:lstStyle/>
          <a:p>
            <a:pPr algn="ctr"/>
            <a:r>
              <a:rPr lang="en-IN" dirty="0"/>
              <a:t>P</a:t>
            </a:r>
            <a:r>
              <a:rPr lang="en-IN" dirty="0" smtClean="0"/>
              <a:t>rimitive </a:t>
            </a:r>
            <a:r>
              <a:rPr lang="en-IN" dirty="0" err="1"/>
              <a:t>mutators</a:t>
            </a:r>
            <a:r>
              <a:rPr lang="en-IN" dirty="0"/>
              <a:t> for pairs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538" y="1111250"/>
            <a:ext cx="478472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649538" y="5683250"/>
            <a:ext cx="51355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solidFill>
                  <a:schemeClr val="bg1"/>
                </a:solidFill>
              </a:rPr>
              <a:t>Lists x: ((a b) c d) and y: (e f)</a:t>
            </a:r>
          </a:p>
        </p:txBody>
      </p:sp>
    </p:spTree>
    <p:extLst>
      <p:ext uri="{BB962C8B-B14F-4D97-AF65-F5344CB8AC3E}">
        <p14:creationId xmlns:p14="http://schemas.microsoft.com/office/powerpoint/2010/main" val="425754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-26669"/>
            <a:ext cx="9601200" cy="769441"/>
          </a:xfrm>
        </p:spPr>
        <p:txBody>
          <a:bodyPr/>
          <a:lstStyle/>
          <a:p>
            <a:pPr algn="ctr"/>
            <a:r>
              <a:rPr lang="en-IN" dirty="0"/>
              <a:t>Evaluating (</a:t>
            </a:r>
            <a:r>
              <a:rPr lang="en-IN" dirty="0" smtClean="0"/>
              <a:t>set-</a:t>
            </a:r>
            <a:r>
              <a:rPr lang="en-IN" dirty="0" err="1" smtClean="0"/>
              <a:t>cdr</a:t>
            </a:r>
            <a:r>
              <a:rPr lang="en-IN" dirty="0"/>
              <a:t>! x y)</a:t>
            </a:r>
          </a:p>
        </p:txBody>
      </p:sp>
      <p:sp>
        <p:nvSpPr>
          <p:cNvPr id="5" name="Rectangle 4"/>
          <p:cNvSpPr/>
          <p:nvPr/>
        </p:nvSpPr>
        <p:spPr>
          <a:xfrm>
            <a:off x="540342" y="5675638"/>
            <a:ext cx="51355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solidFill>
                  <a:schemeClr val="bg1"/>
                </a:solidFill>
              </a:rPr>
              <a:t>Result: </a:t>
            </a:r>
            <a:r>
              <a:rPr lang="en-IN" sz="3200" dirty="0" smtClean="0">
                <a:solidFill>
                  <a:schemeClr val="bg1"/>
                </a:solidFill>
              </a:rPr>
              <a:t>((a b) e f)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1339849"/>
            <a:ext cx="482917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6337300" y="1797050"/>
            <a:ext cx="3048000" cy="1295400"/>
          </a:xfrm>
          <a:prstGeom prst="wedgeRoundRectCallout">
            <a:avLst>
              <a:gd name="adj1" fmla="val -42603"/>
              <a:gd name="adj2" fmla="val -137714"/>
              <a:gd name="adj3" fmla="val 16667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 err="1">
                <a:solidFill>
                  <a:srgbClr val="7030A0"/>
                </a:solidFill>
              </a:rPr>
              <a:t>cdr</a:t>
            </a:r>
            <a:r>
              <a:rPr lang="en-IN" b="1" dirty="0">
                <a:solidFill>
                  <a:srgbClr val="7030A0"/>
                </a:solidFill>
              </a:rPr>
              <a:t> pointer of x has been replaced by the pointer to</a:t>
            </a:r>
          </a:p>
          <a:p>
            <a:r>
              <a:rPr lang="en-IN" b="1" dirty="0">
                <a:solidFill>
                  <a:srgbClr val="7030A0"/>
                </a:solidFill>
              </a:rPr>
              <a:t>(e f)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6337300" y="4180362"/>
            <a:ext cx="3124200" cy="1752600"/>
          </a:xfrm>
          <a:prstGeom prst="flowChartAlternateProcess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0000FF"/>
                </a:solidFill>
              </a:rPr>
              <a:t>the list (c d), which used to be the </a:t>
            </a:r>
            <a:r>
              <a:rPr lang="en-IN" b="1" dirty="0" err="1">
                <a:solidFill>
                  <a:srgbClr val="0000FF"/>
                </a:solidFill>
              </a:rPr>
              <a:t>cdr</a:t>
            </a:r>
            <a:r>
              <a:rPr lang="en-IN" b="1" dirty="0">
                <a:solidFill>
                  <a:srgbClr val="0000FF"/>
                </a:solidFill>
              </a:rPr>
              <a:t> of x, is now detached</a:t>
            </a:r>
          </a:p>
          <a:p>
            <a:r>
              <a:rPr lang="en-IN" b="1" dirty="0">
                <a:solidFill>
                  <a:srgbClr val="0000FF"/>
                </a:solidFill>
              </a:rPr>
              <a:t>from the structure</a:t>
            </a:r>
          </a:p>
        </p:txBody>
      </p:sp>
    </p:spTree>
    <p:extLst>
      <p:ext uri="{BB962C8B-B14F-4D97-AF65-F5344CB8AC3E}">
        <p14:creationId xmlns:p14="http://schemas.microsoft.com/office/powerpoint/2010/main" val="239796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710" y="1577339"/>
            <a:ext cx="9899650" cy="5349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139" y="1137919"/>
            <a:ext cx="9899650" cy="5784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710" y="1115060"/>
            <a:ext cx="9899650" cy="5900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" y="1148080"/>
            <a:ext cx="9899650" cy="5670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190" y="78688"/>
            <a:ext cx="8235103" cy="720646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rgbClr val="00B0F0"/>
                </a:solidFill>
              </a:rPr>
              <a:t>Append lists using </a:t>
            </a:r>
            <a:r>
              <a:rPr lang="en-IN" sz="4400" dirty="0" err="1">
                <a:solidFill>
                  <a:srgbClr val="00B0F0"/>
                </a:solidFill>
              </a:rPr>
              <a:t>mutators</a:t>
            </a:r>
            <a:endParaRPr lang="en-US" sz="4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5829"/>
            <a:ext cx="10083800" cy="4293483"/>
          </a:xfrm>
        </p:spPr>
        <p:txBody>
          <a:bodyPr/>
          <a:lstStyle/>
          <a:p>
            <a:r>
              <a:rPr lang="en-IN" sz="3100" dirty="0"/>
              <a:t>Original append procedure</a:t>
            </a:r>
          </a:p>
          <a:p>
            <a:r>
              <a:rPr lang="en-IN" sz="3100" dirty="0"/>
              <a:t>append procedure</a:t>
            </a:r>
          </a:p>
          <a:p>
            <a:r>
              <a:rPr lang="en-IN" sz="3100" dirty="0"/>
              <a:t>List x={1,2,3} List y={4 5 6}</a:t>
            </a:r>
          </a:p>
          <a:p>
            <a:endParaRPr lang="en-IN" sz="3100" dirty="0"/>
          </a:p>
          <a:p>
            <a:pPr>
              <a:buNone/>
            </a:pPr>
            <a:r>
              <a:rPr lang="en-US" sz="3100" b="1" dirty="0">
                <a:solidFill>
                  <a:srgbClr val="FF33CC"/>
                </a:solidFill>
              </a:rPr>
              <a:t>(define (append x y)</a:t>
            </a:r>
          </a:p>
          <a:p>
            <a:pPr>
              <a:buNone/>
            </a:pPr>
            <a:r>
              <a:rPr lang="en-US" sz="3100" b="1" dirty="0">
                <a:solidFill>
                  <a:srgbClr val="FF33CC"/>
                </a:solidFill>
              </a:rPr>
              <a:t>(if (null? x)</a:t>
            </a:r>
          </a:p>
          <a:p>
            <a:pPr>
              <a:buNone/>
            </a:pPr>
            <a:r>
              <a:rPr lang="en-US" sz="3100" b="1" dirty="0">
                <a:solidFill>
                  <a:srgbClr val="FF33CC"/>
                </a:solidFill>
              </a:rPr>
              <a:t>	y</a:t>
            </a:r>
          </a:p>
          <a:p>
            <a:pPr>
              <a:buNone/>
            </a:pPr>
            <a:r>
              <a:rPr lang="en-US" sz="3100" b="1" dirty="0">
                <a:solidFill>
                  <a:srgbClr val="FF33CC"/>
                </a:solidFill>
              </a:rPr>
              <a:t>(cons (car x) (append (</a:t>
            </a:r>
            <a:r>
              <a:rPr lang="en-US" sz="3100" b="1" dirty="0" err="1">
                <a:solidFill>
                  <a:srgbClr val="FF33CC"/>
                </a:solidFill>
              </a:rPr>
              <a:t>cdr</a:t>
            </a:r>
            <a:r>
              <a:rPr lang="en-US" sz="3100" b="1" dirty="0">
                <a:solidFill>
                  <a:srgbClr val="FF33CC"/>
                </a:solidFill>
              </a:rPr>
              <a:t> x) y))))</a:t>
            </a:r>
          </a:p>
          <a:p>
            <a:pPr>
              <a:buNone/>
            </a:pPr>
            <a:endParaRPr lang="en-IN" sz="3100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175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190" y="78688"/>
            <a:ext cx="8235103" cy="720646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rgbClr val="00B0F0"/>
                </a:solidFill>
              </a:rPr>
              <a:t>Append lists using </a:t>
            </a:r>
            <a:r>
              <a:rPr lang="en-IN" sz="4400" dirty="0" err="1">
                <a:solidFill>
                  <a:srgbClr val="00B0F0"/>
                </a:solidFill>
              </a:rPr>
              <a:t>mutators</a:t>
            </a:r>
            <a:endParaRPr lang="en-US" sz="4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5829"/>
            <a:ext cx="10083800" cy="5170646"/>
          </a:xfrm>
        </p:spPr>
        <p:txBody>
          <a:bodyPr/>
          <a:lstStyle/>
          <a:p>
            <a:r>
              <a:rPr lang="en-IN" sz="3100" dirty="0"/>
              <a:t> New append procedure</a:t>
            </a:r>
          </a:p>
          <a:p>
            <a:r>
              <a:rPr lang="en-IN" sz="3100" dirty="0"/>
              <a:t>List x={1,2,3} List y={4 5 6}</a:t>
            </a:r>
          </a:p>
          <a:p>
            <a:pPr>
              <a:buNone/>
            </a:pPr>
            <a:r>
              <a:rPr lang="en-US" sz="3100" b="1" dirty="0">
                <a:solidFill>
                  <a:srgbClr val="FF33CC"/>
                </a:solidFill>
              </a:rPr>
              <a:t>(define (append! x y)</a:t>
            </a:r>
          </a:p>
          <a:p>
            <a:pPr>
              <a:buNone/>
            </a:pPr>
            <a:r>
              <a:rPr lang="en-US" sz="3100" b="1" dirty="0">
                <a:solidFill>
                  <a:srgbClr val="FF33CC"/>
                </a:solidFill>
              </a:rPr>
              <a:t>	(set-</a:t>
            </a:r>
            <a:r>
              <a:rPr lang="en-US" sz="3100" b="1" dirty="0" err="1">
                <a:solidFill>
                  <a:srgbClr val="FF33CC"/>
                </a:solidFill>
              </a:rPr>
              <a:t>cdr</a:t>
            </a:r>
            <a:r>
              <a:rPr lang="en-US" sz="3100" b="1" dirty="0">
                <a:solidFill>
                  <a:srgbClr val="FF33CC"/>
                </a:solidFill>
              </a:rPr>
              <a:t>! (last-pair x) y)</a:t>
            </a:r>
          </a:p>
          <a:p>
            <a:pPr lvl="1">
              <a:buNone/>
            </a:pPr>
            <a:r>
              <a:rPr lang="en-US" sz="2600" b="1" dirty="0">
                <a:solidFill>
                  <a:srgbClr val="FF33CC"/>
                </a:solidFill>
                <a:latin typeface="Courier New"/>
              </a:rPr>
              <a:t>	x)</a:t>
            </a:r>
          </a:p>
          <a:p>
            <a:endParaRPr lang="en-US" sz="3100" dirty="0"/>
          </a:p>
          <a:p>
            <a:pPr>
              <a:buNone/>
            </a:pPr>
            <a:r>
              <a:rPr lang="en-US" sz="31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(define (last-pair x) --------{3}</a:t>
            </a:r>
            <a:r>
              <a:rPr lang="en-US" sz="31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 {3 {}}</a:t>
            </a:r>
            <a:endParaRPr lang="en-US" sz="3100" b="1" dirty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1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	(if (null? (</a:t>
            </a:r>
            <a:r>
              <a:rPr lang="en-US" sz="3100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cdr</a:t>
            </a:r>
            <a:r>
              <a:rPr lang="en-US" sz="31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x))</a:t>
            </a:r>
          </a:p>
          <a:p>
            <a:pPr>
              <a:buNone/>
            </a:pPr>
            <a:r>
              <a:rPr lang="en-US" sz="31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		x</a:t>
            </a:r>
          </a:p>
          <a:p>
            <a:pPr>
              <a:buNone/>
            </a:pPr>
            <a:r>
              <a:rPr lang="en-US" sz="31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	(last-pair (</a:t>
            </a:r>
            <a:r>
              <a:rPr lang="en-US" sz="3100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cdr</a:t>
            </a:r>
            <a:r>
              <a:rPr lang="en-US" sz="31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x))))</a:t>
            </a:r>
            <a:endParaRPr lang="en-IN" sz="3100" b="1" dirty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IN" sz="3100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895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190" y="78688"/>
            <a:ext cx="8235103" cy="720646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rgbClr val="00B0F0"/>
                </a:solidFill>
              </a:rPr>
              <a:t>Append lists using </a:t>
            </a:r>
            <a:r>
              <a:rPr lang="en-IN" sz="4400" dirty="0" err="1">
                <a:solidFill>
                  <a:srgbClr val="00B0F0"/>
                </a:solidFill>
              </a:rPr>
              <a:t>mutators</a:t>
            </a:r>
            <a:endParaRPr lang="en-US" sz="4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5829"/>
            <a:ext cx="10083800" cy="3816429"/>
          </a:xfrm>
        </p:spPr>
        <p:txBody>
          <a:bodyPr/>
          <a:lstStyle/>
          <a:p>
            <a:r>
              <a:rPr lang="en-IN" sz="3100" dirty="0"/>
              <a:t> New append procedure</a:t>
            </a:r>
          </a:p>
          <a:p>
            <a:r>
              <a:rPr lang="en-IN" sz="3100" dirty="0"/>
              <a:t>List x={1,2,3} List y={4 5 6}</a:t>
            </a:r>
          </a:p>
          <a:p>
            <a:endParaRPr lang="en-IN" sz="3100" dirty="0">
              <a:solidFill>
                <a:srgbClr val="FF33CC"/>
              </a:solidFill>
            </a:endParaRPr>
          </a:p>
          <a:p>
            <a:r>
              <a:rPr lang="en-IN" sz="3100" dirty="0">
                <a:solidFill>
                  <a:srgbClr val="FF33CC"/>
                </a:solidFill>
              </a:rPr>
              <a:t>(append </a:t>
            </a:r>
            <a:r>
              <a:rPr lang="en-IN" sz="3100" dirty="0" err="1">
                <a:solidFill>
                  <a:srgbClr val="FF33CC"/>
                </a:solidFill>
              </a:rPr>
              <a:t>listx</a:t>
            </a:r>
            <a:r>
              <a:rPr lang="en-IN" sz="3100" dirty="0">
                <a:solidFill>
                  <a:srgbClr val="FF33CC"/>
                </a:solidFill>
              </a:rPr>
              <a:t> </a:t>
            </a:r>
            <a:r>
              <a:rPr lang="en-IN" sz="3100" dirty="0" err="1">
                <a:solidFill>
                  <a:srgbClr val="FF33CC"/>
                </a:solidFill>
              </a:rPr>
              <a:t>listy</a:t>
            </a:r>
            <a:r>
              <a:rPr lang="en-IN" sz="3100" dirty="0">
                <a:solidFill>
                  <a:srgbClr val="FF33CC"/>
                </a:solidFill>
              </a:rPr>
              <a:t>)= {1 2 3 4 5 6}</a:t>
            </a:r>
          </a:p>
          <a:p>
            <a:r>
              <a:rPr lang="en-IN" sz="3100" dirty="0">
                <a:solidFill>
                  <a:srgbClr val="FF33CC"/>
                </a:solidFill>
              </a:rPr>
              <a:t>(append! </a:t>
            </a:r>
            <a:r>
              <a:rPr lang="en-IN" sz="3100" dirty="0" err="1">
                <a:solidFill>
                  <a:srgbClr val="FF33CC"/>
                </a:solidFill>
              </a:rPr>
              <a:t>listx</a:t>
            </a:r>
            <a:r>
              <a:rPr lang="en-IN" sz="3100" dirty="0">
                <a:solidFill>
                  <a:srgbClr val="FF33CC"/>
                </a:solidFill>
              </a:rPr>
              <a:t> </a:t>
            </a:r>
            <a:r>
              <a:rPr lang="en-IN" sz="3100" dirty="0" err="1">
                <a:solidFill>
                  <a:srgbClr val="FF33CC"/>
                </a:solidFill>
              </a:rPr>
              <a:t>listy</a:t>
            </a:r>
            <a:r>
              <a:rPr lang="en-IN" sz="3100" dirty="0">
                <a:solidFill>
                  <a:srgbClr val="FF33CC"/>
                </a:solidFill>
              </a:rPr>
              <a:t>)={1 2 3 4 5 6}</a:t>
            </a:r>
          </a:p>
          <a:p>
            <a:endParaRPr lang="en-IN" sz="3100" dirty="0">
              <a:solidFill>
                <a:srgbClr val="FF33CC"/>
              </a:solidFill>
            </a:endParaRPr>
          </a:p>
          <a:p>
            <a:r>
              <a:rPr lang="en-IN" sz="3100" dirty="0">
                <a:solidFill>
                  <a:srgbClr val="FF33CC"/>
                </a:solidFill>
              </a:rPr>
              <a:t>(append ‘() </a:t>
            </a:r>
            <a:r>
              <a:rPr lang="en-IN" sz="3100" dirty="0" err="1">
                <a:solidFill>
                  <a:srgbClr val="FF33CC"/>
                </a:solidFill>
              </a:rPr>
              <a:t>listy</a:t>
            </a:r>
            <a:r>
              <a:rPr lang="en-IN" sz="3100" dirty="0">
                <a:solidFill>
                  <a:srgbClr val="FF33CC"/>
                </a:solidFill>
              </a:rPr>
              <a:t>)=?</a:t>
            </a:r>
          </a:p>
          <a:p>
            <a:r>
              <a:rPr lang="en-IN" sz="3100" dirty="0">
                <a:solidFill>
                  <a:srgbClr val="FF33CC"/>
                </a:solidFill>
              </a:rPr>
              <a:t>(append! ‘() </a:t>
            </a:r>
            <a:r>
              <a:rPr lang="en-IN" sz="3100" dirty="0" err="1">
                <a:solidFill>
                  <a:srgbClr val="FF33CC"/>
                </a:solidFill>
              </a:rPr>
              <a:t>listx</a:t>
            </a:r>
            <a:r>
              <a:rPr lang="en-IN" sz="3100" dirty="0">
                <a:solidFill>
                  <a:srgbClr val="FF33CC"/>
                </a:solidFill>
              </a:rPr>
              <a:t>)=?</a:t>
            </a:r>
          </a:p>
        </p:txBody>
      </p:sp>
    </p:spTree>
    <p:extLst>
      <p:ext uri="{BB962C8B-B14F-4D97-AF65-F5344CB8AC3E}">
        <p14:creationId xmlns:p14="http://schemas.microsoft.com/office/powerpoint/2010/main" val="256225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190" y="78688"/>
            <a:ext cx="8235103" cy="720646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rgbClr val="00B0F0"/>
                </a:solidFill>
              </a:rPr>
              <a:t>Append lists using </a:t>
            </a:r>
            <a:r>
              <a:rPr lang="en-IN" sz="4400" dirty="0" err="1">
                <a:solidFill>
                  <a:srgbClr val="00B0F0"/>
                </a:solidFill>
              </a:rPr>
              <a:t>mutators</a:t>
            </a:r>
            <a:endParaRPr lang="en-US" sz="4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5829"/>
            <a:ext cx="10083800" cy="3816429"/>
          </a:xfrm>
        </p:spPr>
        <p:txBody>
          <a:bodyPr/>
          <a:lstStyle/>
          <a:p>
            <a:r>
              <a:rPr lang="en-IN" sz="3100" dirty="0"/>
              <a:t> New append procedure</a:t>
            </a:r>
          </a:p>
          <a:p>
            <a:r>
              <a:rPr lang="en-IN" sz="3100" dirty="0"/>
              <a:t>List x={1,2,3} List y={4 5 6}</a:t>
            </a:r>
          </a:p>
          <a:p>
            <a:endParaRPr lang="en-IN" sz="3100" dirty="0">
              <a:solidFill>
                <a:srgbClr val="FF33CC"/>
              </a:solidFill>
            </a:endParaRPr>
          </a:p>
          <a:p>
            <a:r>
              <a:rPr lang="en-IN" sz="3100" dirty="0">
                <a:solidFill>
                  <a:srgbClr val="FF33CC"/>
                </a:solidFill>
              </a:rPr>
              <a:t>(append </a:t>
            </a:r>
            <a:r>
              <a:rPr lang="en-IN" sz="3100" dirty="0" err="1">
                <a:solidFill>
                  <a:srgbClr val="FF33CC"/>
                </a:solidFill>
              </a:rPr>
              <a:t>listx</a:t>
            </a:r>
            <a:r>
              <a:rPr lang="en-IN" sz="3100" dirty="0">
                <a:solidFill>
                  <a:srgbClr val="FF33CC"/>
                </a:solidFill>
              </a:rPr>
              <a:t> </a:t>
            </a:r>
            <a:r>
              <a:rPr lang="en-IN" sz="3100" dirty="0" err="1">
                <a:solidFill>
                  <a:srgbClr val="FF33CC"/>
                </a:solidFill>
              </a:rPr>
              <a:t>listy</a:t>
            </a:r>
            <a:r>
              <a:rPr lang="en-IN" sz="3100" dirty="0">
                <a:solidFill>
                  <a:srgbClr val="FF33CC"/>
                </a:solidFill>
              </a:rPr>
              <a:t>)=‘(1 2 3 4 5 6)</a:t>
            </a:r>
          </a:p>
          <a:p>
            <a:r>
              <a:rPr lang="en-IN" sz="3100" dirty="0">
                <a:solidFill>
                  <a:srgbClr val="FF33CC"/>
                </a:solidFill>
              </a:rPr>
              <a:t>(append! </a:t>
            </a:r>
            <a:r>
              <a:rPr lang="en-IN" sz="3100" dirty="0" err="1">
                <a:solidFill>
                  <a:srgbClr val="FF33CC"/>
                </a:solidFill>
              </a:rPr>
              <a:t>listx</a:t>
            </a:r>
            <a:r>
              <a:rPr lang="en-IN" sz="3100" dirty="0">
                <a:solidFill>
                  <a:srgbClr val="FF33CC"/>
                </a:solidFill>
              </a:rPr>
              <a:t> </a:t>
            </a:r>
            <a:r>
              <a:rPr lang="en-IN" sz="3100" dirty="0" err="1">
                <a:solidFill>
                  <a:srgbClr val="FF33CC"/>
                </a:solidFill>
              </a:rPr>
              <a:t>listy</a:t>
            </a:r>
            <a:r>
              <a:rPr lang="en-IN" sz="3100" dirty="0">
                <a:solidFill>
                  <a:srgbClr val="FF33CC"/>
                </a:solidFill>
              </a:rPr>
              <a:t>)= ‘(1 2 3 4 5 6)</a:t>
            </a:r>
          </a:p>
          <a:p>
            <a:endParaRPr lang="en-IN" sz="3100" dirty="0">
              <a:solidFill>
                <a:srgbClr val="FF33CC"/>
              </a:solidFill>
            </a:endParaRPr>
          </a:p>
          <a:p>
            <a:r>
              <a:rPr lang="en-IN" sz="3100" dirty="0">
                <a:solidFill>
                  <a:srgbClr val="FF33CC"/>
                </a:solidFill>
              </a:rPr>
              <a:t>(append ‘() </a:t>
            </a:r>
            <a:r>
              <a:rPr lang="en-IN" sz="3100" dirty="0" err="1">
                <a:solidFill>
                  <a:srgbClr val="FF33CC"/>
                </a:solidFill>
              </a:rPr>
              <a:t>listy</a:t>
            </a:r>
            <a:r>
              <a:rPr lang="en-IN" sz="3100" dirty="0">
                <a:solidFill>
                  <a:srgbClr val="FF33CC"/>
                </a:solidFill>
              </a:rPr>
              <a:t>)= (4 5 6)</a:t>
            </a:r>
          </a:p>
          <a:p>
            <a:r>
              <a:rPr lang="en-IN" sz="3100" dirty="0">
                <a:solidFill>
                  <a:srgbClr val="FF33CC"/>
                </a:solidFill>
              </a:rPr>
              <a:t>(append! ‘() </a:t>
            </a:r>
            <a:r>
              <a:rPr lang="en-IN" sz="3100" dirty="0" err="1">
                <a:solidFill>
                  <a:srgbClr val="FF33CC"/>
                </a:solidFill>
              </a:rPr>
              <a:t>listx</a:t>
            </a:r>
            <a:r>
              <a:rPr lang="en-IN" sz="3100" dirty="0">
                <a:solidFill>
                  <a:srgbClr val="FF33CC"/>
                </a:solidFill>
              </a:rPr>
              <a:t>)= ERROR. </a:t>
            </a:r>
          </a:p>
        </p:txBody>
      </p:sp>
    </p:spTree>
    <p:extLst>
      <p:ext uri="{BB962C8B-B14F-4D97-AF65-F5344CB8AC3E}">
        <p14:creationId xmlns:p14="http://schemas.microsoft.com/office/powerpoint/2010/main" val="333712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-26669"/>
            <a:ext cx="9601200" cy="769441"/>
          </a:xfrm>
        </p:spPr>
        <p:txBody>
          <a:bodyPr/>
          <a:lstStyle/>
          <a:p>
            <a:pPr algn="ctr"/>
            <a:r>
              <a:rPr lang="en-IN" dirty="0" smtClean="0"/>
              <a:t>Modelling with Mutable Data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0250"/>
            <a:ext cx="9913620" cy="677108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 composed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objects that have changing state </a:t>
            </a:r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</a:t>
            </a: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 compound </a:t>
            </a: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 and select from them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Additionally </a:t>
            </a:r>
            <a:r>
              <a:rPr lang="en-IN" sz="4000" i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mutators</a:t>
            </a:r>
            <a:r>
              <a:rPr lang="en-IN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included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IN" sz="4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40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Mutable </a:t>
            </a:r>
            <a:r>
              <a:rPr lang="en-IN" sz="4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objects </a:t>
            </a: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Data objects for which </a:t>
            </a:r>
            <a:r>
              <a:rPr lang="en-IN" sz="400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mutators</a:t>
            </a: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defined </a:t>
            </a:r>
          </a:p>
        </p:txBody>
      </p:sp>
    </p:spTree>
    <p:extLst>
      <p:ext uri="{BB962C8B-B14F-4D97-AF65-F5344CB8AC3E}">
        <p14:creationId xmlns:p14="http://schemas.microsoft.com/office/powerpoint/2010/main" val="158764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190" y="78688"/>
            <a:ext cx="8235103" cy="720646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rgbClr val="00B0F0"/>
                </a:solidFill>
              </a:rPr>
              <a:t>Append lists using </a:t>
            </a:r>
            <a:r>
              <a:rPr lang="en-IN" sz="4400" dirty="0" err="1">
                <a:solidFill>
                  <a:srgbClr val="00B0F0"/>
                </a:solidFill>
              </a:rPr>
              <a:t>mutators</a:t>
            </a:r>
            <a:endParaRPr lang="en-US" sz="4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5829"/>
            <a:ext cx="10083800" cy="6690671"/>
          </a:xfrm>
        </p:spPr>
        <p:txBody>
          <a:bodyPr>
            <a:normAutofit/>
          </a:bodyPr>
          <a:lstStyle/>
          <a:p>
            <a:r>
              <a:rPr lang="en-US" sz="3100" dirty="0"/>
              <a:t>(define x (list 'a 'b))</a:t>
            </a:r>
          </a:p>
          <a:p>
            <a:r>
              <a:rPr lang="es-ES" sz="3100" dirty="0"/>
              <a:t>(define y (</a:t>
            </a:r>
            <a:r>
              <a:rPr lang="es-ES" sz="3100" dirty="0" err="1"/>
              <a:t>list</a:t>
            </a:r>
            <a:r>
              <a:rPr lang="es-ES" sz="3100" dirty="0"/>
              <a:t> 'c 'd))			</a:t>
            </a:r>
          </a:p>
          <a:p>
            <a:pPr>
              <a:buNone/>
            </a:pPr>
            <a:endParaRPr lang="es-ES" sz="3100" dirty="0">
              <a:solidFill>
                <a:srgbClr val="92D050"/>
              </a:solidFill>
            </a:endParaRPr>
          </a:p>
          <a:p>
            <a:r>
              <a:rPr lang="en-US" sz="3100" dirty="0">
                <a:solidFill>
                  <a:srgbClr val="92D050"/>
                </a:solidFill>
              </a:rPr>
              <a:t>(define z (append x y))</a:t>
            </a:r>
          </a:p>
          <a:p>
            <a:r>
              <a:rPr lang="en-US" sz="3100" dirty="0">
                <a:solidFill>
                  <a:srgbClr val="92D050"/>
                </a:solidFill>
              </a:rPr>
              <a:t>z ={a b c d}</a:t>
            </a:r>
          </a:p>
          <a:p>
            <a:r>
              <a:rPr lang="en-US" sz="3100" dirty="0">
                <a:solidFill>
                  <a:srgbClr val="92D050"/>
                </a:solidFill>
              </a:rPr>
              <a:t>(</a:t>
            </a:r>
            <a:r>
              <a:rPr lang="en-US" sz="3100" dirty="0" err="1">
                <a:solidFill>
                  <a:srgbClr val="92D050"/>
                </a:solidFill>
              </a:rPr>
              <a:t>cdr</a:t>
            </a:r>
            <a:r>
              <a:rPr lang="en-US" sz="3100" dirty="0">
                <a:solidFill>
                  <a:srgbClr val="92D050"/>
                </a:solidFill>
              </a:rPr>
              <a:t> x) = (b)</a:t>
            </a:r>
          </a:p>
          <a:p>
            <a:pPr>
              <a:buNone/>
            </a:pPr>
            <a:endParaRPr lang="en-US" sz="3100" dirty="0">
              <a:solidFill>
                <a:srgbClr val="92D050"/>
              </a:solidFill>
            </a:endParaRPr>
          </a:p>
          <a:p>
            <a:r>
              <a:rPr lang="en-US" sz="3100" dirty="0">
                <a:solidFill>
                  <a:srgbClr val="FF33CC"/>
                </a:solidFill>
              </a:rPr>
              <a:t>(define w (append! x y))</a:t>
            </a:r>
          </a:p>
          <a:p>
            <a:r>
              <a:rPr lang="en-US" sz="3100" dirty="0">
                <a:solidFill>
                  <a:srgbClr val="FF33CC"/>
                </a:solidFill>
              </a:rPr>
              <a:t>w= {a b c d}</a:t>
            </a:r>
            <a:endParaRPr lang="en-US" sz="3100" i="1" dirty="0">
              <a:solidFill>
                <a:srgbClr val="FF33CC"/>
              </a:solidFill>
            </a:endParaRPr>
          </a:p>
          <a:p>
            <a:r>
              <a:rPr lang="en-US" sz="3100" dirty="0">
                <a:solidFill>
                  <a:srgbClr val="FF33CC"/>
                </a:solidFill>
              </a:rPr>
              <a:t>(</a:t>
            </a:r>
            <a:r>
              <a:rPr lang="en-US" sz="3100" dirty="0" err="1">
                <a:solidFill>
                  <a:srgbClr val="FF33CC"/>
                </a:solidFill>
              </a:rPr>
              <a:t>cdr</a:t>
            </a:r>
            <a:r>
              <a:rPr lang="en-US" sz="3100" dirty="0">
                <a:solidFill>
                  <a:srgbClr val="FF33CC"/>
                </a:solidFill>
              </a:rPr>
              <a:t> x)</a:t>
            </a:r>
            <a:r>
              <a:rPr lang="en-IN" sz="3100" dirty="0">
                <a:solidFill>
                  <a:srgbClr val="FF33CC"/>
                </a:solidFill>
              </a:rPr>
              <a:t>={b c d}</a:t>
            </a:r>
            <a:endParaRPr lang="en-US" sz="3100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443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190" y="78688"/>
            <a:ext cx="8235103" cy="720646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rgbClr val="00B0F0"/>
                </a:solidFill>
              </a:rPr>
              <a:t>Append lists using </a:t>
            </a:r>
            <a:r>
              <a:rPr lang="en-IN" sz="4400" dirty="0" err="1">
                <a:solidFill>
                  <a:srgbClr val="00B0F0"/>
                </a:solidFill>
              </a:rPr>
              <a:t>mutators</a:t>
            </a:r>
            <a:endParaRPr lang="en-US" sz="4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5829"/>
            <a:ext cx="10083800" cy="6690671"/>
          </a:xfrm>
        </p:spPr>
        <p:txBody>
          <a:bodyPr>
            <a:normAutofit/>
          </a:bodyPr>
          <a:lstStyle/>
          <a:p>
            <a:r>
              <a:rPr lang="en-US" sz="3100" dirty="0"/>
              <a:t>(define x (list 'a 'b))</a:t>
            </a:r>
          </a:p>
          <a:p>
            <a:r>
              <a:rPr lang="es-ES" sz="3100" dirty="0"/>
              <a:t>(define y (</a:t>
            </a:r>
            <a:r>
              <a:rPr lang="es-ES" sz="3100" dirty="0" err="1"/>
              <a:t>list</a:t>
            </a:r>
            <a:r>
              <a:rPr lang="es-ES" sz="3100" dirty="0"/>
              <a:t> 'c 'd))</a:t>
            </a:r>
          </a:p>
          <a:p>
            <a:pPr>
              <a:buNone/>
            </a:pPr>
            <a:endParaRPr lang="es-ES" sz="3100" dirty="0">
              <a:solidFill>
                <a:srgbClr val="92D050"/>
              </a:solidFill>
            </a:endParaRPr>
          </a:p>
          <a:p>
            <a:r>
              <a:rPr lang="en-US" sz="3100" dirty="0">
                <a:solidFill>
                  <a:srgbClr val="92D050"/>
                </a:solidFill>
              </a:rPr>
              <a:t>(define z (append x y))</a:t>
            </a:r>
          </a:p>
          <a:p>
            <a:r>
              <a:rPr lang="en-US" sz="3100" dirty="0">
                <a:solidFill>
                  <a:srgbClr val="92D050"/>
                </a:solidFill>
              </a:rPr>
              <a:t>z = (a b c d)</a:t>
            </a:r>
          </a:p>
          <a:p>
            <a:r>
              <a:rPr lang="en-US" sz="3100" dirty="0">
                <a:solidFill>
                  <a:srgbClr val="92D050"/>
                </a:solidFill>
              </a:rPr>
              <a:t>(</a:t>
            </a:r>
            <a:r>
              <a:rPr lang="en-US" sz="3100" dirty="0" err="1">
                <a:solidFill>
                  <a:srgbClr val="92D050"/>
                </a:solidFill>
              </a:rPr>
              <a:t>cdr</a:t>
            </a:r>
            <a:r>
              <a:rPr lang="en-US" sz="3100" dirty="0">
                <a:solidFill>
                  <a:srgbClr val="92D050"/>
                </a:solidFill>
              </a:rPr>
              <a:t> x) = (b)</a:t>
            </a:r>
          </a:p>
          <a:p>
            <a:pPr>
              <a:buNone/>
            </a:pPr>
            <a:endParaRPr lang="en-US" sz="3100" dirty="0">
              <a:solidFill>
                <a:srgbClr val="92D050"/>
              </a:solidFill>
            </a:endParaRPr>
          </a:p>
          <a:p>
            <a:r>
              <a:rPr lang="en-US" sz="3100" dirty="0">
                <a:solidFill>
                  <a:srgbClr val="FF33CC"/>
                </a:solidFill>
              </a:rPr>
              <a:t>(define w (append! x y))</a:t>
            </a:r>
          </a:p>
          <a:p>
            <a:r>
              <a:rPr lang="en-US" sz="3100" dirty="0">
                <a:solidFill>
                  <a:srgbClr val="FF33CC"/>
                </a:solidFill>
              </a:rPr>
              <a:t>w= (a b c d)</a:t>
            </a:r>
            <a:endParaRPr lang="en-US" sz="3100" i="1" dirty="0">
              <a:solidFill>
                <a:srgbClr val="FF33CC"/>
              </a:solidFill>
            </a:endParaRPr>
          </a:p>
          <a:p>
            <a:r>
              <a:rPr lang="en-US" sz="3100" dirty="0">
                <a:solidFill>
                  <a:srgbClr val="FF33CC"/>
                </a:solidFill>
              </a:rPr>
              <a:t>(</a:t>
            </a:r>
            <a:r>
              <a:rPr lang="en-US" sz="3100" dirty="0" err="1">
                <a:solidFill>
                  <a:srgbClr val="FF33CC"/>
                </a:solidFill>
              </a:rPr>
              <a:t>cdr</a:t>
            </a:r>
            <a:r>
              <a:rPr lang="en-US" sz="3100" dirty="0">
                <a:solidFill>
                  <a:srgbClr val="FF33CC"/>
                </a:solidFill>
              </a:rPr>
              <a:t> x) </a:t>
            </a:r>
            <a:r>
              <a:rPr lang="en-IN" sz="3100" b="1" dirty="0">
                <a:solidFill>
                  <a:srgbClr val="FF33CC"/>
                </a:solidFill>
              </a:rPr>
              <a:t>= (b c d)</a:t>
            </a:r>
            <a:endParaRPr lang="en-US" sz="3100" b="1" dirty="0">
              <a:solidFill>
                <a:srgbClr val="FF33CC"/>
              </a:solidFill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5435801" y="3542108"/>
            <a:ext cx="2993649" cy="2406757"/>
          </a:xfrm>
          <a:prstGeom prst="wedgeEllipseCallout">
            <a:avLst>
              <a:gd name="adj1" fmla="val -116271"/>
              <a:gd name="adj2" fmla="val 485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0794" tIns="50397" rIns="100794" bIns="50397" rtlCol="0" anchor="ctr"/>
          <a:lstStyle/>
          <a:p>
            <a:pPr algn="ctr"/>
            <a:r>
              <a:rPr lang="en-IN" dirty="0"/>
              <a:t>Set-</a:t>
            </a:r>
            <a:r>
              <a:rPr lang="en-IN" dirty="0" err="1"/>
              <a:t>cdr</a:t>
            </a:r>
            <a:r>
              <a:rPr lang="en-IN" dirty="0"/>
              <a:t>! Modifies the </a:t>
            </a:r>
            <a:r>
              <a:rPr lang="en-IN"/>
              <a:t>pointer </a:t>
            </a:r>
            <a:r>
              <a:rPr lang="en-IN" smtClean="0"/>
              <a:t>of </a:t>
            </a:r>
            <a:r>
              <a:rPr lang="en-IN" dirty="0"/>
              <a:t>the </a:t>
            </a:r>
            <a:r>
              <a:rPr lang="en-IN" dirty="0" err="1"/>
              <a:t>cdr</a:t>
            </a:r>
            <a:r>
              <a:rPr lang="en-IN" dirty="0"/>
              <a:t> part of x</a:t>
            </a: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6696285" y="550972"/>
            <a:ext cx="2993649" cy="2406757"/>
          </a:xfrm>
          <a:prstGeom prst="wedgeEllipseCallout">
            <a:avLst>
              <a:gd name="adj1" fmla="val -116271"/>
              <a:gd name="adj2" fmla="val 485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0794" tIns="50397" rIns="100794" bIns="50397" rtlCol="0" anchor="ctr"/>
          <a:lstStyle/>
          <a:p>
            <a:pPr algn="ctr"/>
            <a:r>
              <a:rPr lang="en-IN" dirty="0"/>
              <a:t>It only appends the list in the output. Does not modify any of the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49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190" y="78688"/>
            <a:ext cx="8235103" cy="720646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rgbClr val="00B0F0"/>
                </a:solidFill>
              </a:rPr>
              <a:t>Make-cycle using </a:t>
            </a:r>
            <a:r>
              <a:rPr lang="en-IN" sz="4400" dirty="0" err="1">
                <a:solidFill>
                  <a:srgbClr val="00B0F0"/>
                </a:solidFill>
              </a:rPr>
              <a:t>mutators</a:t>
            </a:r>
            <a:endParaRPr lang="en-US" sz="4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5829"/>
            <a:ext cx="10083800" cy="6690671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rgbClr val="FF33CC"/>
                </a:solidFill>
              </a:rPr>
              <a:t>(define (make-cycle x)</a:t>
            </a:r>
          </a:p>
          <a:p>
            <a:pPr>
              <a:buNone/>
            </a:pPr>
            <a:r>
              <a:rPr lang="en-US" sz="3100" dirty="0">
                <a:solidFill>
                  <a:srgbClr val="FF33CC"/>
                </a:solidFill>
              </a:rPr>
              <a:t>		(set-</a:t>
            </a:r>
            <a:r>
              <a:rPr lang="en-US" sz="3100" dirty="0" err="1">
                <a:solidFill>
                  <a:srgbClr val="FF33CC"/>
                </a:solidFill>
              </a:rPr>
              <a:t>cdr</a:t>
            </a:r>
            <a:r>
              <a:rPr lang="en-US" sz="3100" dirty="0">
                <a:solidFill>
                  <a:srgbClr val="FF33CC"/>
                </a:solidFill>
              </a:rPr>
              <a:t>! (last-pair x) x)</a:t>
            </a:r>
          </a:p>
          <a:p>
            <a:pPr>
              <a:buNone/>
            </a:pPr>
            <a:r>
              <a:rPr lang="en-US" sz="3100" dirty="0">
                <a:solidFill>
                  <a:srgbClr val="FF33CC"/>
                </a:solidFill>
              </a:rPr>
              <a:t>		x)</a:t>
            </a:r>
          </a:p>
          <a:p>
            <a:r>
              <a:rPr lang="en-US" sz="3100" dirty="0">
                <a:solidFill>
                  <a:srgbClr val="92D050"/>
                </a:solidFill>
              </a:rPr>
              <a:t>(define z (make-cycle (list 'a 'b 'c))) =?</a:t>
            </a:r>
          </a:p>
          <a:p>
            <a:pPr>
              <a:buNone/>
            </a:pPr>
            <a:endParaRPr lang="en-US" sz="3100" dirty="0"/>
          </a:p>
          <a:p>
            <a:r>
              <a:rPr lang="en-US" sz="3100" dirty="0">
                <a:solidFill>
                  <a:srgbClr val="00B0F0"/>
                </a:solidFill>
              </a:rPr>
              <a:t>What happens if we try to compute (last-pair z)?</a:t>
            </a:r>
          </a:p>
        </p:txBody>
      </p:sp>
    </p:spTree>
    <p:extLst>
      <p:ext uri="{BB962C8B-B14F-4D97-AF65-F5344CB8AC3E}">
        <p14:creationId xmlns:p14="http://schemas.microsoft.com/office/powerpoint/2010/main" val="1721162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190" y="78688"/>
            <a:ext cx="8235103" cy="720646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rgbClr val="00B0F0"/>
                </a:solidFill>
              </a:rPr>
              <a:t>Make-cycle using </a:t>
            </a:r>
            <a:r>
              <a:rPr lang="en-IN" sz="4400" dirty="0" err="1">
                <a:solidFill>
                  <a:srgbClr val="00B0F0"/>
                </a:solidFill>
              </a:rPr>
              <a:t>mutators</a:t>
            </a:r>
            <a:endParaRPr lang="en-US" sz="4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5829"/>
            <a:ext cx="10083800" cy="6690671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rgbClr val="FF33CC"/>
                </a:solidFill>
              </a:rPr>
              <a:t>(define (make-cycle x)</a:t>
            </a:r>
          </a:p>
          <a:p>
            <a:pPr>
              <a:buNone/>
            </a:pPr>
            <a:r>
              <a:rPr lang="en-US" sz="3100" dirty="0">
                <a:solidFill>
                  <a:srgbClr val="FF33CC"/>
                </a:solidFill>
              </a:rPr>
              <a:t>		(set-</a:t>
            </a:r>
            <a:r>
              <a:rPr lang="en-US" sz="3100" dirty="0" err="1">
                <a:solidFill>
                  <a:srgbClr val="FF33CC"/>
                </a:solidFill>
              </a:rPr>
              <a:t>cdr</a:t>
            </a:r>
            <a:r>
              <a:rPr lang="en-US" sz="3100" dirty="0">
                <a:solidFill>
                  <a:srgbClr val="FF33CC"/>
                </a:solidFill>
              </a:rPr>
              <a:t>! (last-pair x) x)</a:t>
            </a:r>
          </a:p>
          <a:p>
            <a:pPr>
              <a:buNone/>
            </a:pPr>
            <a:r>
              <a:rPr lang="en-US" sz="3100" dirty="0">
                <a:solidFill>
                  <a:srgbClr val="FF33CC"/>
                </a:solidFill>
              </a:rPr>
              <a:t>		x)</a:t>
            </a:r>
          </a:p>
          <a:p>
            <a:r>
              <a:rPr lang="en-US" sz="3100" dirty="0">
                <a:solidFill>
                  <a:srgbClr val="92D050"/>
                </a:solidFill>
              </a:rPr>
              <a:t>(define z (make-cycle (list 'a 'b 'c))) =</a:t>
            </a:r>
          </a:p>
          <a:p>
            <a:pPr>
              <a:buNone/>
            </a:pPr>
            <a:r>
              <a:rPr lang="en-US" sz="3100" dirty="0">
                <a:solidFill>
                  <a:srgbClr val="92D050"/>
                </a:solidFill>
              </a:rPr>
              <a:t> </a:t>
            </a:r>
            <a:r>
              <a:rPr lang="pt-BR" sz="3100" dirty="0">
                <a:solidFill>
                  <a:srgbClr val="FFC000"/>
                </a:solidFill>
              </a:rPr>
              <a:t>#0=(a b c . #0#)</a:t>
            </a:r>
            <a:endParaRPr lang="en-US" sz="3100" dirty="0">
              <a:solidFill>
                <a:srgbClr val="FFC000"/>
              </a:solidFill>
            </a:endParaRPr>
          </a:p>
          <a:p>
            <a:pPr>
              <a:buNone/>
            </a:pPr>
            <a:endParaRPr lang="en-US" sz="3100" dirty="0"/>
          </a:p>
          <a:p>
            <a:r>
              <a:rPr lang="en-US" sz="3100" dirty="0">
                <a:solidFill>
                  <a:srgbClr val="00B0F0"/>
                </a:solidFill>
              </a:rPr>
              <a:t>What happens if we try to compute (last-pair z)?</a:t>
            </a:r>
          </a:p>
          <a:p>
            <a:pPr>
              <a:buNone/>
            </a:pPr>
            <a:r>
              <a:rPr lang="en-IN" sz="3100" dirty="0">
                <a:solidFill>
                  <a:srgbClr val="FFC000"/>
                </a:solidFill>
              </a:rPr>
              <a:t>Infinite loop</a:t>
            </a:r>
            <a:endParaRPr lang="en-US" sz="31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379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190" y="78688"/>
            <a:ext cx="8235103" cy="720646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rgbClr val="00B0F0"/>
                </a:solidFill>
              </a:rPr>
              <a:t>Sharing</a:t>
            </a:r>
            <a:endParaRPr lang="en-US" sz="4400" dirty="0">
              <a:solidFill>
                <a:srgbClr val="00B0F0"/>
              </a:solidFill>
            </a:endParaRPr>
          </a:p>
        </p:txBody>
      </p:sp>
      <p:pic>
        <p:nvPicPr>
          <p:cNvPr id="4098" name="Picture 2" descr="C:\Users\Rimjhim\Desktop\SICP\lectures\lecture-15\image-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210" y="1070757"/>
            <a:ext cx="9017380" cy="6280835"/>
          </a:xfrm>
          <a:prstGeom prst="rect">
            <a:avLst/>
          </a:prstGeom>
          <a:noFill/>
        </p:spPr>
      </p:pic>
      <p:sp>
        <p:nvSpPr>
          <p:cNvPr id="6" name="Oval Callout 5"/>
          <p:cNvSpPr/>
          <p:nvPr/>
        </p:nvSpPr>
        <p:spPr>
          <a:xfrm>
            <a:off x="6144823" y="708400"/>
            <a:ext cx="3702671" cy="2249329"/>
          </a:xfrm>
          <a:prstGeom prst="wedgeEllipseCallout">
            <a:avLst>
              <a:gd name="adj1" fmla="val -89321"/>
              <a:gd name="adj2" fmla="val 2708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0794" tIns="50397" rIns="100794" bIns="50397" rtlCol="0" anchor="ctr"/>
          <a:lstStyle/>
          <a:p>
            <a:r>
              <a:rPr lang="en-US" dirty="0"/>
              <a:t>(define x (list 'a 'b))</a:t>
            </a:r>
          </a:p>
          <a:p>
            <a:r>
              <a:rPr lang="pl-PL" dirty="0"/>
              <a:t>(define z1 (cons x x))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80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190" y="78688"/>
            <a:ext cx="8235103" cy="720646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rgbClr val="00B0F0"/>
                </a:solidFill>
              </a:rPr>
              <a:t>Sharing</a:t>
            </a:r>
            <a:endParaRPr lang="en-US" sz="4400" dirty="0">
              <a:solidFill>
                <a:srgbClr val="00B0F0"/>
              </a:solidFill>
            </a:endParaRPr>
          </a:p>
        </p:txBody>
      </p:sp>
      <p:pic>
        <p:nvPicPr>
          <p:cNvPr id="4098" name="Picture 2" descr="C:\Users\Rimjhim\Desktop\SICP\lectures\lecture-15\image-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306" y="1101971"/>
            <a:ext cx="9017380" cy="6280835"/>
          </a:xfrm>
          <a:prstGeom prst="rect">
            <a:avLst/>
          </a:prstGeom>
          <a:noFill/>
        </p:spPr>
      </p:pic>
      <p:sp>
        <p:nvSpPr>
          <p:cNvPr id="5" name="Oval Callout 4"/>
          <p:cNvSpPr/>
          <p:nvPr/>
        </p:nvSpPr>
        <p:spPr>
          <a:xfrm>
            <a:off x="6302384" y="2676253"/>
            <a:ext cx="3702671" cy="2249329"/>
          </a:xfrm>
          <a:prstGeom prst="wedgeEllipseCallout">
            <a:avLst>
              <a:gd name="adj1" fmla="val -63222"/>
              <a:gd name="adj2" fmla="val 8260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0794" tIns="50397" rIns="100794" bIns="50397" rtlCol="0" anchor="ctr"/>
          <a:lstStyle/>
          <a:p>
            <a:r>
              <a:rPr lang="en-US" dirty="0"/>
              <a:t>(define z2 (cons</a:t>
            </a:r>
          </a:p>
          <a:p>
            <a:r>
              <a:rPr lang="en-US" dirty="0"/>
              <a:t> (list 'a 'b) (list 'a 'b)))</a:t>
            </a:r>
          </a:p>
        </p:txBody>
      </p:sp>
    </p:spTree>
    <p:extLst>
      <p:ext uri="{BB962C8B-B14F-4D97-AF65-F5344CB8AC3E}">
        <p14:creationId xmlns:p14="http://schemas.microsoft.com/office/powerpoint/2010/main" val="1995859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190" y="78688"/>
            <a:ext cx="8235103" cy="720646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rgbClr val="00B0F0"/>
                </a:solidFill>
              </a:rPr>
              <a:t>Sharing and Identity</a:t>
            </a:r>
            <a:endParaRPr lang="en-US" sz="4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5829"/>
            <a:ext cx="10083800" cy="6690671"/>
          </a:xfrm>
        </p:spPr>
        <p:txBody>
          <a:bodyPr>
            <a:normAutofit/>
          </a:bodyPr>
          <a:lstStyle/>
          <a:p>
            <a:r>
              <a:rPr lang="en-US" sz="3100" dirty="0"/>
              <a:t>(define (set-to-wow! x)</a:t>
            </a:r>
          </a:p>
          <a:p>
            <a:pPr>
              <a:buNone/>
            </a:pPr>
            <a:r>
              <a:rPr lang="en-US" sz="3100" dirty="0"/>
              <a:t>	(set-car! (car x) 'wow)</a:t>
            </a:r>
          </a:p>
          <a:p>
            <a:pPr>
              <a:buNone/>
            </a:pPr>
            <a:r>
              <a:rPr lang="en-US" sz="3100" dirty="0"/>
              <a:t>	x)</a:t>
            </a:r>
          </a:p>
          <a:p>
            <a:pPr>
              <a:buNone/>
            </a:pPr>
            <a:endParaRPr lang="en-IN" sz="3100" dirty="0">
              <a:solidFill>
                <a:srgbClr val="FFC000"/>
              </a:solidFill>
            </a:endParaRPr>
          </a:p>
          <a:p>
            <a:r>
              <a:rPr lang="en-US" sz="3100" dirty="0">
                <a:solidFill>
                  <a:srgbClr val="FFC000"/>
                </a:solidFill>
              </a:rPr>
              <a:t>z1</a:t>
            </a:r>
          </a:p>
          <a:p>
            <a:r>
              <a:rPr lang="en-US" sz="3100" i="1" dirty="0">
                <a:solidFill>
                  <a:srgbClr val="FFC000"/>
                </a:solidFill>
              </a:rPr>
              <a:t>((a b) a b)</a:t>
            </a:r>
          </a:p>
          <a:p>
            <a:r>
              <a:rPr lang="en-US" sz="3100" dirty="0">
                <a:solidFill>
                  <a:srgbClr val="FFC000"/>
                </a:solidFill>
              </a:rPr>
              <a:t>(set-to-wow! z1) </a:t>
            </a:r>
            <a:r>
              <a:rPr lang="en-US" sz="3100" dirty="0"/>
              <a:t>=?</a:t>
            </a:r>
          </a:p>
          <a:p>
            <a:r>
              <a:rPr lang="en-US" sz="3100" dirty="0">
                <a:solidFill>
                  <a:srgbClr val="FF33CC"/>
                </a:solidFill>
              </a:rPr>
              <a:t>z2</a:t>
            </a:r>
          </a:p>
          <a:p>
            <a:r>
              <a:rPr lang="en-US" sz="3100" i="1" dirty="0">
                <a:solidFill>
                  <a:srgbClr val="FF33CC"/>
                </a:solidFill>
              </a:rPr>
              <a:t>((a b) a b)</a:t>
            </a:r>
          </a:p>
          <a:p>
            <a:r>
              <a:rPr lang="en-US" sz="3100" dirty="0">
                <a:solidFill>
                  <a:srgbClr val="FF33CC"/>
                </a:solidFill>
              </a:rPr>
              <a:t>(set-to-wow! Z2)=?</a:t>
            </a:r>
          </a:p>
        </p:txBody>
      </p:sp>
    </p:spTree>
    <p:extLst>
      <p:ext uri="{BB962C8B-B14F-4D97-AF65-F5344CB8AC3E}">
        <p14:creationId xmlns:p14="http://schemas.microsoft.com/office/powerpoint/2010/main" val="2138186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190" y="78688"/>
            <a:ext cx="8235103" cy="720646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rgbClr val="00B0F0"/>
                </a:solidFill>
              </a:rPr>
              <a:t>Sharing and identity</a:t>
            </a:r>
            <a:endParaRPr lang="en-US" sz="4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5829"/>
            <a:ext cx="10083800" cy="6690671"/>
          </a:xfrm>
        </p:spPr>
        <p:txBody>
          <a:bodyPr>
            <a:normAutofit/>
          </a:bodyPr>
          <a:lstStyle/>
          <a:p>
            <a:r>
              <a:rPr lang="en-US" sz="3100" dirty="0"/>
              <a:t>(define (set-to-wow! x)</a:t>
            </a:r>
          </a:p>
          <a:p>
            <a:pPr>
              <a:buNone/>
            </a:pPr>
            <a:r>
              <a:rPr lang="en-US" sz="3100" dirty="0"/>
              <a:t>	(set-car! (car x) 'wow)</a:t>
            </a:r>
          </a:p>
          <a:p>
            <a:pPr>
              <a:buNone/>
            </a:pPr>
            <a:r>
              <a:rPr lang="en-US" sz="3100" dirty="0"/>
              <a:t>	x)</a:t>
            </a:r>
          </a:p>
          <a:p>
            <a:pPr>
              <a:buNone/>
            </a:pPr>
            <a:endParaRPr lang="en-IN" sz="3100" dirty="0">
              <a:solidFill>
                <a:srgbClr val="FFC000"/>
              </a:solidFill>
            </a:endParaRPr>
          </a:p>
          <a:p>
            <a:r>
              <a:rPr lang="en-US" sz="3100" dirty="0">
                <a:solidFill>
                  <a:srgbClr val="FF33CC"/>
                </a:solidFill>
              </a:rPr>
              <a:t>z1</a:t>
            </a:r>
          </a:p>
          <a:p>
            <a:r>
              <a:rPr lang="en-US" sz="3100" i="1" dirty="0">
                <a:solidFill>
                  <a:srgbClr val="FF33CC"/>
                </a:solidFill>
              </a:rPr>
              <a:t>((a b) a b)</a:t>
            </a:r>
          </a:p>
          <a:p>
            <a:r>
              <a:rPr lang="en-US" sz="3100" dirty="0">
                <a:solidFill>
                  <a:srgbClr val="FF33CC"/>
                </a:solidFill>
              </a:rPr>
              <a:t>(set-to-wow! z1)= </a:t>
            </a:r>
            <a:r>
              <a:rPr lang="en-US" sz="3100" i="1" dirty="0"/>
              <a:t>((wow b) wow b)</a:t>
            </a:r>
          </a:p>
          <a:p>
            <a:r>
              <a:rPr lang="en-US" sz="3100" dirty="0">
                <a:solidFill>
                  <a:srgbClr val="FFC000"/>
                </a:solidFill>
              </a:rPr>
              <a:t>z2</a:t>
            </a:r>
          </a:p>
          <a:p>
            <a:r>
              <a:rPr lang="en-US" sz="3100" i="1" dirty="0">
                <a:solidFill>
                  <a:srgbClr val="FFC000"/>
                </a:solidFill>
              </a:rPr>
              <a:t>((a b) a b)</a:t>
            </a:r>
          </a:p>
          <a:p>
            <a:r>
              <a:rPr lang="en-US" sz="3100" dirty="0">
                <a:solidFill>
                  <a:srgbClr val="FFC000"/>
                </a:solidFill>
              </a:rPr>
              <a:t>(set-to-wow! z2)=</a:t>
            </a:r>
            <a:r>
              <a:rPr lang="en-US" sz="3100" i="1" dirty="0"/>
              <a:t>((wow b) a b)</a:t>
            </a:r>
            <a:endParaRPr lang="en-US" sz="31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224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190" y="78688"/>
            <a:ext cx="8235103" cy="720646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rgbClr val="00B0F0"/>
                </a:solidFill>
              </a:rPr>
              <a:t>Sharing and identity</a:t>
            </a:r>
            <a:endParaRPr lang="en-US" sz="4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5829"/>
            <a:ext cx="10083800" cy="6690671"/>
          </a:xfrm>
        </p:spPr>
        <p:txBody>
          <a:bodyPr>
            <a:normAutofit/>
          </a:bodyPr>
          <a:lstStyle/>
          <a:p>
            <a:r>
              <a:rPr lang="pl-PL" sz="3100" dirty="0"/>
              <a:t>(eq? (car z</a:t>
            </a:r>
            <a:r>
              <a:rPr lang="en-IN" sz="3100" dirty="0"/>
              <a:t>1</a:t>
            </a:r>
            <a:r>
              <a:rPr lang="pl-PL" sz="3100" dirty="0"/>
              <a:t>) (cdr z</a:t>
            </a:r>
            <a:r>
              <a:rPr lang="en-IN" sz="3100" dirty="0"/>
              <a:t>1</a:t>
            </a:r>
            <a:r>
              <a:rPr lang="pl-PL" sz="3100" dirty="0"/>
              <a:t>))</a:t>
            </a:r>
            <a:r>
              <a:rPr lang="en-US" sz="3100" dirty="0">
                <a:solidFill>
                  <a:srgbClr val="FFC000"/>
                </a:solidFill>
              </a:rPr>
              <a:t>  = true</a:t>
            </a:r>
          </a:p>
          <a:p>
            <a:endParaRPr lang="en-IN" sz="3100" dirty="0">
              <a:solidFill>
                <a:srgbClr val="FFC000"/>
              </a:solidFill>
            </a:endParaRPr>
          </a:p>
          <a:p>
            <a:r>
              <a:rPr lang="pl-PL" sz="3100" dirty="0"/>
              <a:t>(eq? (car z</a:t>
            </a:r>
            <a:r>
              <a:rPr lang="en-IN" sz="3100" dirty="0"/>
              <a:t>2</a:t>
            </a:r>
            <a:r>
              <a:rPr lang="pl-PL" sz="3100" dirty="0"/>
              <a:t>) (cdr z2))</a:t>
            </a:r>
            <a:r>
              <a:rPr lang="en-US" sz="3100" dirty="0">
                <a:solidFill>
                  <a:srgbClr val="FFC000"/>
                </a:solidFill>
              </a:rPr>
              <a:t>  =false</a:t>
            </a:r>
          </a:p>
          <a:p>
            <a:endParaRPr lang="en-IN" sz="3100" dirty="0">
              <a:solidFill>
                <a:srgbClr val="FFC000"/>
              </a:solidFill>
            </a:endParaRPr>
          </a:p>
          <a:p>
            <a:endParaRPr lang="en-IN" sz="3100" dirty="0">
              <a:solidFill>
                <a:srgbClr val="FFC000"/>
              </a:solidFill>
            </a:endParaRPr>
          </a:p>
          <a:p>
            <a:r>
              <a:rPr lang="en-IN" sz="3100" dirty="0" err="1">
                <a:solidFill>
                  <a:srgbClr val="FFC000"/>
                </a:solidFill>
              </a:rPr>
              <a:t>Eq</a:t>
            </a:r>
            <a:r>
              <a:rPr lang="en-IN" sz="3100" dirty="0">
                <a:solidFill>
                  <a:srgbClr val="FFC000"/>
                </a:solidFill>
              </a:rPr>
              <a:t>? compares two symbols or we can say it compares the respective pointers.</a:t>
            </a:r>
            <a:endParaRPr lang="en-US" sz="3100" dirty="0">
              <a:solidFill>
                <a:srgbClr val="FFC000"/>
              </a:solidFill>
            </a:endParaRPr>
          </a:p>
          <a:p>
            <a:endParaRPr lang="en-US" sz="3100" dirty="0">
              <a:solidFill>
                <a:srgbClr val="FFC000"/>
              </a:solidFill>
            </a:endParaRPr>
          </a:p>
          <a:p>
            <a:endParaRPr lang="en-IN" sz="3100" dirty="0">
              <a:solidFill>
                <a:srgbClr val="FFC000"/>
              </a:solidFill>
            </a:endParaRPr>
          </a:p>
          <a:p>
            <a:endParaRPr lang="en-IN" sz="3100" dirty="0"/>
          </a:p>
        </p:txBody>
      </p:sp>
    </p:spTree>
    <p:extLst>
      <p:ext uri="{BB962C8B-B14F-4D97-AF65-F5344CB8AC3E}">
        <p14:creationId xmlns:p14="http://schemas.microsoft.com/office/powerpoint/2010/main" val="2156597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1917700" y="196850"/>
            <a:ext cx="62033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kern="0" spc="-5" smtClean="0">
                <a:solidFill>
                  <a:sysClr val="windowText" lastClr="000000"/>
                </a:solidFill>
              </a:rPr>
              <a:t>Representing</a:t>
            </a:r>
            <a:r>
              <a:rPr lang="en-IN" kern="0" spc="-55" smtClean="0">
                <a:solidFill>
                  <a:sysClr val="windowText" lastClr="000000"/>
                </a:solidFill>
              </a:rPr>
              <a:t> </a:t>
            </a:r>
            <a:r>
              <a:rPr lang="en-IN" kern="0" spc="-5" smtClean="0">
                <a:solidFill>
                  <a:sysClr val="windowText" lastClr="000000"/>
                </a:solidFill>
              </a:rPr>
              <a:t>Queues</a:t>
            </a:r>
            <a:endParaRPr lang="en-IN" kern="0" spc="-5" dirty="0">
              <a:solidFill>
                <a:sysClr val="windowText" lastClr="000000"/>
              </a:solidFill>
            </a:endParaRPr>
          </a:p>
        </p:txBody>
      </p:sp>
      <p:sp>
        <p:nvSpPr>
          <p:cNvPr id="3" name="object 2"/>
          <p:cNvSpPr txBox="1">
            <a:spLocks/>
          </p:cNvSpPr>
          <p:nvPr/>
        </p:nvSpPr>
        <p:spPr>
          <a:xfrm>
            <a:off x="1949450" y="289823"/>
            <a:ext cx="62033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5000" spc="-5" dirty="0">
                <a:solidFill>
                  <a:srgbClr val="FFFF00"/>
                </a:solidFill>
                <a:latin typeface="Arial"/>
                <a:cs typeface="Arial"/>
              </a:rPr>
              <a:t>Representing</a:t>
            </a:r>
            <a:r>
              <a:rPr lang="en-IN" kern="0" spc="-55" dirty="0" smtClean="0">
                <a:solidFill>
                  <a:schemeClr val="bg1"/>
                </a:solidFill>
              </a:rPr>
              <a:t>  </a:t>
            </a:r>
            <a:r>
              <a:rPr lang="en-IN" sz="5000" spc="-5" dirty="0" smtClean="0">
                <a:solidFill>
                  <a:srgbClr val="FFFF00"/>
                </a:solidFill>
                <a:latin typeface="Arial"/>
                <a:cs typeface="Arial"/>
              </a:rPr>
              <a:t>Queues</a:t>
            </a:r>
            <a:endParaRPr lang="en-IN" sz="5000" spc="-5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1300" y="1339850"/>
            <a:ext cx="8458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</a:rPr>
              <a:t>A </a:t>
            </a:r>
            <a:r>
              <a:rPr lang="en-IN" sz="3600" i="1" dirty="0" smtClean="0">
                <a:solidFill>
                  <a:schemeClr val="bg1"/>
                </a:solidFill>
              </a:rPr>
              <a:t>queue </a:t>
            </a:r>
            <a:r>
              <a:rPr lang="en-IN" sz="3600" dirty="0">
                <a:solidFill>
                  <a:schemeClr val="bg1"/>
                </a:solidFill>
              </a:rPr>
              <a:t>is a sequence in which items </a:t>
            </a:r>
            <a:r>
              <a:rPr lang="en-IN" sz="3600" dirty="0" smtClean="0">
                <a:solidFill>
                  <a:schemeClr val="bg1"/>
                </a:solidFill>
              </a:rPr>
              <a:t>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6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600" dirty="0" smtClean="0">
                <a:solidFill>
                  <a:schemeClr val="bg1"/>
                </a:solidFill>
              </a:rPr>
              <a:t>inserted </a:t>
            </a:r>
            <a:r>
              <a:rPr lang="en-IN" sz="3600" dirty="0">
                <a:solidFill>
                  <a:schemeClr val="bg1"/>
                </a:solidFill>
              </a:rPr>
              <a:t>at one end (called </a:t>
            </a:r>
            <a:r>
              <a:rPr lang="en-IN" sz="3600" dirty="0" smtClean="0">
                <a:solidFill>
                  <a:schemeClr val="bg1"/>
                </a:solidFill>
              </a:rPr>
              <a:t>the </a:t>
            </a:r>
            <a:r>
              <a:rPr lang="en-IN" sz="3600" i="1" dirty="0" smtClean="0">
                <a:solidFill>
                  <a:schemeClr val="bg1"/>
                </a:solidFill>
              </a:rPr>
              <a:t>rear </a:t>
            </a:r>
            <a:r>
              <a:rPr lang="en-IN" sz="3600" dirty="0">
                <a:solidFill>
                  <a:schemeClr val="bg1"/>
                </a:solidFill>
              </a:rPr>
              <a:t>of the queue) and </a:t>
            </a:r>
            <a:endParaRPr lang="en-IN" sz="36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36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600" dirty="0" smtClean="0">
                <a:solidFill>
                  <a:schemeClr val="bg1"/>
                </a:solidFill>
              </a:rPr>
              <a:t>deleted </a:t>
            </a:r>
            <a:r>
              <a:rPr lang="en-IN" sz="3600" dirty="0">
                <a:solidFill>
                  <a:schemeClr val="bg1"/>
                </a:solidFill>
              </a:rPr>
              <a:t>from the other end (the </a:t>
            </a:r>
            <a:r>
              <a:rPr lang="en-IN" sz="3600" i="1" dirty="0">
                <a:solidFill>
                  <a:schemeClr val="bg1"/>
                </a:solidFill>
              </a:rPr>
              <a:t>front</a:t>
            </a:r>
            <a:r>
              <a:rPr lang="en-IN" sz="3600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0309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-26669"/>
            <a:ext cx="9601200" cy="769441"/>
          </a:xfrm>
        </p:spPr>
        <p:txBody>
          <a:bodyPr/>
          <a:lstStyle/>
          <a:p>
            <a:pPr algn="ctr"/>
            <a:r>
              <a:rPr lang="en-IN" dirty="0" smtClean="0"/>
              <a:t>Mutable List Structure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0250"/>
            <a:ext cx="9913620" cy="5109091"/>
          </a:xfrm>
        </p:spPr>
        <p:txBody>
          <a:bodyPr/>
          <a:lstStyle/>
          <a:p>
            <a:pPr lvl="1"/>
            <a:r>
              <a:rPr lang="en-IN" sz="4000" dirty="0">
                <a:solidFill>
                  <a:srgbClr val="FF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4000" dirty="0" smtClean="0">
                <a:solidFill>
                  <a:srgbClr val="FF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ons</a:t>
            </a:r>
            <a:r>
              <a:rPr lang="en-IN" sz="4000" dirty="0">
                <a:solidFill>
                  <a:srgbClr val="FF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car, and </a:t>
            </a:r>
            <a:r>
              <a:rPr lang="en-IN" sz="4000" dirty="0" err="1" smtClean="0">
                <a:solidFill>
                  <a:srgbClr val="FF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cdr</a:t>
            </a:r>
            <a:endParaRPr lang="en-IN" sz="4000" dirty="0" smtClean="0">
              <a:solidFill>
                <a:srgbClr val="FF66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4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operations </a:t>
            </a: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IN" sz="3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I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used to </a:t>
            </a:r>
            <a:r>
              <a:rPr lang="en-IN" sz="3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 </a:t>
            </a:r>
            <a:r>
              <a:rPr lang="en-IN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and </a:t>
            </a:r>
            <a:endParaRPr lang="en-IN" sz="3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IN" sz="3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used </a:t>
            </a:r>
            <a:r>
              <a:rPr lang="en-IN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36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parts</a:t>
            </a: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list </a:t>
            </a:r>
            <a:r>
              <a:rPr lang="en-IN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IN" sz="3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ncapable of modifying </a:t>
            </a:r>
            <a:r>
              <a:rPr lang="en-IN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structure</a:t>
            </a:r>
            <a:endParaRPr lang="en-I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17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9450" y="0"/>
            <a:ext cx="62033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</a:t>
            </a:r>
            <a:r>
              <a:rPr spc="-55" dirty="0"/>
              <a:t> </a:t>
            </a:r>
            <a:r>
              <a:rPr spc="-5" dirty="0"/>
              <a:t>Queues</a:t>
            </a:r>
          </a:p>
        </p:txBody>
      </p:sp>
      <p:sp>
        <p:nvSpPr>
          <p:cNvPr id="7" name="Rectangle 6"/>
          <p:cNvSpPr/>
          <p:nvPr/>
        </p:nvSpPr>
        <p:spPr>
          <a:xfrm>
            <a:off x="509268" y="1187450"/>
            <a:ext cx="879983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spc="-5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200" spc="-5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200" spc="-5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spc="-5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	</a:t>
            </a:r>
            <a:r>
              <a:rPr lang="en-IN" sz="32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spc="-5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R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IN" sz="3200" spc="5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3200" spc="-5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 </a:t>
            </a:r>
            <a:r>
              <a:rPr lang="en-IN" sz="32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q (make-queue)</a:t>
            </a:r>
          </a:p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(insert-queue! q 'a)	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a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(insert-queue! q 'b)	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a 	b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(delete-queue! q)	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b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(insert-queue! q 'c)	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b 	c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(insert-queue! q 'd)	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b 	c 	d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(delete-queue! q)	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c 	d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9450" y="0"/>
            <a:ext cx="62033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</a:t>
            </a:r>
            <a:r>
              <a:rPr spc="-55" dirty="0"/>
              <a:t> </a:t>
            </a:r>
            <a:r>
              <a:rPr spc="-5" dirty="0"/>
              <a:t>Queues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204" y="2940050"/>
            <a:ext cx="9472930" cy="1312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100"/>
              </a:spcBef>
            </a:pPr>
            <a:r>
              <a:rPr sz="3800" spc="-5" dirty="0" smtClean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3800" spc="-5" dirty="0">
                <a:solidFill>
                  <a:srgbClr val="FFFF00"/>
                </a:solidFill>
                <a:latin typeface="Courier New"/>
                <a:cs typeface="Courier New"/>
              </a:rPr>
              <a:t>empty-queue</a:t>
            </a:r>
            <a:r>
              <a:rPr sz="3800" spc="-5" dirty="0" smtClean="0">
                <a:solidFill>
                  <a:srgbClr val="FFFF00"/>
                </a:solidFill>
                <a:latin typeface="Courier New"/>
                <a:cs typeface="Courier New"/>
              </a:rPr>
              <a:t>?</a:t>
            </a:r>
            <a:r>
              <a:rPr lang="en-IN" sz="3800" spc="-5" dirty="0">
                <a:solidFill>
                  <a:srgbClr val="FFFF00"/>
                </a:solidFill>
                <a:latin typeface="Courier New"/>
                <a:cs typeface="Courier New"/>
              </a:rPr>
              <a:t> &lt;queue&gt;)</a:t>
            </a:r>
            <a:r>
              <a:rPr sz="3800" spc="-5" dirty="0" smtClean="0">
                <a:solidFill>
                  <a:srgbClr val="FFFF00"/>
                </a:solidFill>
                <a:latin typeface="Courier New"/>
                <a:cs typeface="Courier New"/>
              </a:rPr>
              <a:t>  </a:t>
            </a:r>
            <a:endParaRPr lang="en-IN" sz="3800" spc="-5" dirty="0" smtClean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110300"/>
              </a:lnSpc>
              <a:spcBef>
                <a:spcPts val="100"/>
              </a:spcBef>
            </a:pPr>
            <a:r>
              <a:rPr sz="3800" spc="-5" dirty="0" smtClean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3800" spc="-5" dirty="0">
                <a:solidFill>
                  <a:srgbClr val="FFFF00"/>
                </a:solidFill>
                <a:latin typeface="Courier New"/>
                <a:cs typeface="Courier New"/>
              </a:rPr>
              <a:t>front-queue</a:t>
            </a:r>
            <a:r>
              <a:rPr sz="3800" spc="-5" dirty="0" smtClean="0">
                <a:solidFill>
                  <a:srgbClr val="FFFF00"/>
                </a:solidFill>
                <a:latin typeface="Courier New"/>
                <a:cs typeface="Courier New"/>
              </a:rPr>
              <a:t>!</a:t>
            </a:r>
            <a:r>
              <a:rPr lang="en-IN" sz="3800" spc="-5" dirty="0">
                <a:solidFill>
                  <a:srgbClr val="FFFF00"/>
                </a:solidFill>
                <a:latin typeface="Courier New"/>
                <a:cs typeface="Courier New"/>
              </a:rPr>
              <a:t> &lt;queue</a:t>
            </a:r>
            <a:r>
              <a:rPr lang="en-IN" sz="3800" spc="-5" dirty="0" smtClean="0">
                <a:solidFill>
                  <a:srgbClr val="FFFF00"/>
                </a:solidFill>
                <a:latin typeface="Courier New"/>
                <a:cs typeface="Courier New"/>
              </a:rPr>
              <a:t>&gt;)</a:t>
            </a:r>
            <a:endParaRPr sz="3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0670" y="5073650"/>
            <a:ext cx="9561830" cy="130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100"/>
              </a:spcBef>
            </a:pPr>
            <a:r>
              <a:rPr sz="3800" spc="-5" dirty="0">
                <a:solidFill>
                  <a:srgbClr val="FFFF00"/>
                </a:solidFill>
                <a:latin typeface="Courier New"/>
                <a:cs typeface="Courier New"/>
              </a:rPr>
              <a:t>(insert-queue! &lt;queue&gt; &lt;item&gt;) </a:t>
            </a:r>
            <a:endParaRPr lang="en-IN" sz="3800" spc="-5" dirty="0" smtClean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110300"/>
              </a:lnSpc>
              <a:spcBef>
                <a:spcPts val="100"/>
              </a:spcBef>
            </a:pPr>
            <a:r>
              <a:rPr sz="3800" spc="-5" dirty="0" smtClean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3800" spc="-5" dirty="0">
                <a:solidFill>
                  <a:srgbClr val="FFFF00"/>
                </a:solidFill>
                <a:latin typeface="Courier New"/>
                <a:cs typeface="Courier New"/>
              </a:rPr>
              <a:t>delete-queue! &lt;queue&gt;)</a:t>
            </a:r>
            <a:endParaRPr sz="38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650" y="1035050"/>
            <a:ext cx="1908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Constructor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100" y="4540250"/>
            <a:ext cx="1531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err="1" smtClean="0">
                <a:solidFill>
                  <a:schemeClr val="bg1"/>
                </a:solidFill>
              </a:rPr>
              <a:t>Mutators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070" y="2416830"/>
            <a:ext cx="1370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Selector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070" y="1558270"/>
            <a:ext cx="6657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spc="-5" dirty="0">
                <a:solidFill>
                  <a:schemeClr val="bg1"/>
                </a:solidFill>
                <a:latin typeface="Courier New"/>
                <a:cs typeface="Courier New"/>
              </a:rPr>
              <a:t>(make-queue</a:t>
            </a:r>
            <a:r>
              <a:rPr lang="en-IN" sz="2800" spc="-5" dirty="0" smtClean="0">
                <a:solidFill>
                  <a:schemeClr val="bg1"/>
                </a:solidFill>
                <a:latin typeface="Courier New"/>
                <a:cs typeface="Courier New"/>
              </a:rPr>
              <a:t>)-</a:t>
            </a:r>
            <a:r>
              <a:rPr lang="en-IN" sz="2800" dirty="0" smtClean="0">
                <a:solidFill>
                  <a:schemeClr val="bg1"/>
                </a:solidFill>
              </a:rPr>
              <a:t>returns </a:t>
            </a:r>
            <a:r>
              <a:rPr lang="en-IN" sz="2800" dirty="0">
                <a:solidFill>
                  <a:schemeClr val="bg1"/>
                </a:solidFill>
              </a:rPr>
              <a:t>an empty queue </a:t>
            </a:r>
            <a:r>
              <a:rPr lang="en-IN" sz="2800" dirty="0" smtClean="0">
                <a:solidFill>
                  <a:schemeClr val="bg1"/>
                </a:solidFill>
              </a:rPr>
              <a:t> 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9450" y="0"/>
            <a:ext cx="62033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</a:t>
            </a:r>
            <a:r>
              <a:rPr spc="-55" dirty="0"/>
              <a:t> </a:t>
            </a:r>
            <a:r>
              <a:rPr spc="-5" dirty="0"/>
              <a:t>Queues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5100" y="1187450"/>
            <a:ext cx="9525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queue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sequence of 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items,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be represented as an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ordinary 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of the </a:t>
            </a:r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 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 </a:t>
            </a: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Inserting an item 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sz="32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appending </a:t>
            </a:r>
            <a:r>
              <a:rPr lang="en-IN" sz="3200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new element at the </a:t>
            </a:r>
            <a:r>
              <a:rPr lang="en-IN" sz="32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deleting </a:t>
            </a:r>
            <a:r>
              <a:rPr lang="en-IN" sz="32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32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 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taking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32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cdr</a:t>
            </a:r>
            <a:r>
              <a:rPr lang="en-IN" sz="32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IN" sz="32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list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457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00" y="425450"/>
            <a:ext cx="8382000" cy="769441"/>
          </a:xfrm>
        </p:spPr>
        <p:txBody>
          <a:bodyPr/>
          <a:lstStyle/>
          <a:p>
            <a:pPr algn="ctr"/>
            <a:r>
              <a:rPr lang="en-IN" dirty="0" smtClean="0"/>
              <a:t>Inefficient Representation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" y="1941830"/>
            <a:ext cx="9989820" cy="4708981"/>
          </a:xfrm>
        </p:spPr>
        <p:txBody>
          <a:bodyPr/>
          <a:lstStyle/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insert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 – 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list 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reach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1485900" lvl="2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steps for a list of n 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queue as a pair of pointers front-</a:t>
            </a:r>
            <a:r>
              <a:rPr lang="en-IN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rear-</a:t>
            </a:r>
            <a:r>
              <a:rPr lang="en-IN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makes insertion as an operation requiring </a:t>
            </a:r>
            <a:r>
              <a:rPr lang="el-G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 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used to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 the two pointers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queue itself 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be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cons of the two pointers</a:t>
            </a:r>
          </a:p>
        </p:txBody>
      </p:sp>
    </p:spTree>
    <p:extLst>
      <p:ext uri="{BB962C8B-B14F-4D97-AF65-F5344CB8AC3E}">
        <p14:creationId xmlns:p14="http://schemas.microsoft.com/office/powerpoint/2010/main" val="257426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6745" y="501650"/>
            <a:ext cx="62865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4050665" algn="l"/>
              </a:tabLst>
            </a:pPr>
            <a:r>
              <a:rPr spc="-5" dirty="0"/>
              <a:t>I</a:t>
            </a:r>
            <a:r>
              <a:rPr spc="-10" dirty="0"/>
              <a:t>m</a:t>
            </a:r>
            <a:r>
              <a:rPr dirty="0"/>
              <a:t>pl</a:t>
            </a:r>
            <a:r>
              <a:rPr spc="-5" dirty="0"/>
              <a:t>e</a:t>
            </a:r>
            <a:r>
              <a:rPr spc="-10" dirty="0"/>
              <a:t>m</a:t>
            </a:r>
            <a:r>
              <a:rPr dirty="0"/>
              <a:t>e</a:t>
            </a:r>
            <a:r>
              <a:rPr spc="-5" dirty="0"/>
              <a:t>nt</a:t>
            </a:r>
            <a:r>
              <a:rPr dirty="0"/>
              <a:t>i</a:t>
            </a:r>
            <a:r>
              <a:rPr spc="-5" dirty="0"/>
              <a:t>n</a:t>
            </a:r>
            <a:r>
              <a:rPr dirty="0"/>
              <a:t>g	</a:t>
            </a:r>
            <a:r>
              <a:rPr spc="-5" dirty="0"/>
              <a:t>Que</a:t>
            </a:r>
            <a:r>
              <a:rPr dirty="0"/>
              <a:t>u</a:t>
            </a:r>
            <a:r>
              <a:rPr spc="-5" dirty="0"/>
              <a:t>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45502" y="1997392"/>
            <a:ext cx="4986655" cy="2286635"/>
            <a:chOff x="845502" y="1997392"/>
            <a:chExt cx="4986655" cy="2286635"/>
          </a:xfrm>
        </p:grpSpPr>
        <p:sp>
          <p:nvSpPr>
            <p:cNvPr id="4" name="object 4"/>
            <p:cNvSpPr/>
            <p:nvPr/>
          </p:nvSpPr>
          <p:spPr>
            <a:xfrm>
              <a:off x="2087879" y="2015489"/>
              <a:ext cx="1583690" cy="648970"/>
            </a:xfrm>
            <a:custGeom>
              <a:avLst/>
              <a:gdLst/>
              <a:ahLst/>
              <a:cxnLst/>
              <a:rect l="l" t="t" r="r" b="b"/>
              <a:pathLst>
                <a:path w="1583689" h="648969">
                  <a:moveTo>
                    <a:pt x="0" y="648970"/>
                  </a:moveTo>
                  <a:lnTo>
                    <a:pt x="0" y="0"/>
                  </a:lnTo>
                  <a:lnTo>
                    <a:pt x="1583690" y="0"/>
                  </a:lnTo>
                  <a:lnTo>
                    <a:pt x="1583690" y="648970"/>
                  </a:lnTo>
                  <a:lnTo>
                    <a:pt x="0" y="648970"/>
                  </a:lnTo>
                  <a:close/>
                </a:path>
                <a:path w="1583689" h="648969">
                  <a:moveTo>
                    <a:pt x="828039" y="0"/>
                  </a:moveTo>
                  <a:lnTo>
                    <a:pt x="828039" y="64897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48559" y="2303779"/>
              <a:ext cx="143509" cy="144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04210" y="2303779"/>
              <a:ext cx="143510" cy="1447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3599" y="2303779"/>
              <a:ext cx="991869" cy="0"/>
            </a:xfrm>
            <a:custGeom>
              <a:avLst/>
              <a:gdLst/>
              <a:ahLst/>
              <a:cxnLst/>
              <a:rect l="l" t="t" r="r" b="b"/>
              <a:pathLst>
                <a:path w="991869">
                  <a:moveTo>
                    <a:pt x="0" y="0"/>
                  </a:moveTo>
                  <a:lnTo>
                    <a:pt x="991869" y="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45309" y="2222499"/>
              <a:ext cx="242570" cy="162560"/>
            </a:xfrm>
            <a:custGeom>
              <a:avLst/>
              <a:gdLst/>
              <a:ahLst/>
              <a:cxnLst/>
              <a:rect l="l" t="t" r="r" b="b"/>
              <a:pathLst>
                <a:path w="242569" h="162560">
                  <a:moveTo>
                    <a:pt x="0" y="0"/>
                  </a:moveTo>
                  <a:lnTo>
                    <a:pt x="0" y="162560"/>
                  </a:lnTo>
                  <a:lnTo>
                    <a:pt x="242569" y="81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70100" y="3618229"/>
              <a:ext cx="1583690" cy="647700"/>
            </a:xfrm>
            <a:custGeom>
              <a:avLst/>
              <a:gdLst/>
              <a:ahLst/>
              <a:cxnLst/>
              <a:rect l="l" t="t" r="r" b="b"/>
              <a:pathLst>
                <a:path w="1583689" h="647700">
                  <a:moveTo>
                    <a:pt x="0" y="647700"/>
                  </a:moveTo>
                  <a:lnTo>
                    <a:pt x="0" y="0"/>
                  </a:lnTo>
                  <a:lnTo>
                    <a:pt x="1583689" y="0"/>
                  </a:lnTo>
                  <a:lnTo>
                    <a:pt x="1583689" y="647700"/>
                  </a:lnTo>
                  <a:lnTo>
                    <a:pt x="0" y="647700"/>
                  </a:lnTo>
                  <a:close/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85160" y="3905250"/>
              <a:ext cx="144779" cy="1447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30369" y="3618229"/>
              <a:ext cx="1583690" cy="647700"/>
            </a:xfrm>
            <a:custGeom>
              <a:avLst/>
              <a:gdLst/>
              <a:ahLst/>
              <a:cxnLst/>
              <a:rect l="l" t="t" r="r" b="b"/>
              <a:pathLst>
                <a:path w="1583689" h="647700">
                  <a:moveTo>
                    <a:pt x="0" y="647700"/>
                  </a:moveTo>
                  <a:lnTo>
                    <a:pt x="0" y="0"/>
                  </a:lnTo>
                  <a:lnTo>
                    <a:pt x="1583689" y="0"/>
                  </a:lnTo>
                  <a:lnTo>
                    <a:pt x="1583689" y="647700"/>
                  </a:lnTo>
                  <a:lnTo>
                    <a:pt x="0" y="647700"/>
                  </a:lnTo>
                  <a:close/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45430" y="3905250"/>
              <a:ext cx="144780" cy="1447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070100" y="3618229"/>
            <a:ext cx="828040" cy="64770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endParaRPr sz="3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61759" y="3581400"/>
            <a:ext cx="828040" cy="648970"/>
          </a:xfrm>
          <a:prstGeom prst="rect">
            <a:avLst/>
          </a:prstGeom>
          <a:ln w="35940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endParaRPr sz="3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30370" y="3618229"/>
            <a:ext cx="828040" cy="647700"/>
          </a:xfrm>
          <a:prstGeom prst="rect">
            <a:avLst/>
          </a:prstGeom>
          <a:solidFill>
            <a:srgbClr val="000000"/>
          </a:solidFill>
          <a:ln w="35941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17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endParaRPr sz="35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426970" y="2358199"/>
            <a:ext cx="4472940" cy="1707514"/>
            <a:chOff x="2426970" y="2358199"/>
            <a:chExt cx="4472940" cy="1707514"/>
          </a:xfrm>
        </p:grpSpPr>
        <p:sp>
          <p:nvSpPr>
            <p:cNvPr id="17" name="object 17"/>
            <p:cNvSpPr/>
            <p:nvPr/>
          </p:nvSpPr>
          <p:spPr>
            <a:xfrm>
              <a:off x="2506980" y="2376169"/>
              <a:ext cx="1490980" cy="1607820"/>
            </a:xfrm>
            <a:custGeom>
              <a:avLst/>
              <a:gdLst/>
              <a:ahLst/>
              <a:cxnLst/>
              <a:rect l="l" t="t" r="r" b="b"/>
              <a:pathLst>
                <a:path w="1490979" h="1607820">
                  <a:moveTo>
                    <a:pt x="0" y="0"/>
                  </a:moveTo>
                  <a:lnTo>
                    <a:pt x="0" y="1027429"/>
                  </a:lnTo>
                </a:path>
                <a:path w="1490979" h="1607820">
                  <a:moveTo>
                    <a:pt x="732789" y="1607819"/>
                  </a:moveTo>
                  <a:lnTo>
                    <a:pt x="1490980" y="1607819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86530" y="3902709"/>
              <a:ext cx="243840" cy="162560"/>
            </a:xfrm>
            <a:custGeom>
              <a:avLst/>
              <a:gdLst/>
              <a:ahLst/>
              <a:cxnLst/>
              <a:rect l="l" t="t" r="r" b="b"/>
              <a:pathLst>
                <a:path w="243839" h="162560">
                  <a:moveTo>
                    <a:pt x="0" y="0"/>
                  </a:moveTo>
                  <a:lnTo>
                    <a:pt x="0" y="162560"/>
                  </a:lnTo>
                  <a:lnTo>
                    <a:pt x="243840" y="81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53380" y="3975100"/>
              <a:ext cx="758190" cy="0"/>
            </a:xfrm>
            <a:custGeom>
              <a:avLst/>
              <a:gdLst/>
              <a:ahLst/>
              <a:cxnLst/>
              <a:rect l="l" t="t" r="r" b="b"/>
              <a:pathLst>
                <a:path w="758189">
                  <a:moveTo>
                    <a:pt x="0" y="0"/>
                  </a:moveTo>
                  <a:lnTo>
                    <a:pt x="758190" y="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26970" y="3393439"/>
              <a:ext cx="4017010" cy="662940"/>
            </a:xfrm>
            <a:custGeom>
              <a:avLst/>
              <a:gdLst/>
              <a:ahLst/>
              <a:cxnLst/>
              <a:rect l="l" t="t" r="r" b="b"/>
              <a:pathLst>
                <a:path w="4017010" h="662939">
                  <a:moveTo>
                    <a:pt x="161290" y="0"/>
                  </a:moveTo>
                  <a:lnTo>
                    <a:pt x="0" y="0"/>
                  </a:lnTo>
                  <a:lnTo>
                    <a:pt x="80010" y="242570"/>
                  </a:lnTo>
                  <a:lnTo>
                    <a:pt x="161290" y="0"/>
                  </a:lnTo>
                  <a:close/>
                </a:path>
                <a:path w="4017010" h="662939">
                  <a:moveTo>
                    <a:pt x="4017010" y="581660"/>
                  </a:moveTo>
                  <a:lnTo>
                    <a:pt x="3774440" y="500380"/>
                  </a:lnTo>
                  <a:lnTo>
                    <a:pt x="3774440" y="662940"/>
                  </a:lnTo>
                  <a:lnTo>
                    <a:pt x="4017010" y="58166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39770" y="2358389"/>
              <a:ext cx="3600450" cy="1027430"/>
            </a:xfrm>
            <a:custGeom>
              <a:avLst/>
              <a:gdLst/>
              <a:ahLst/>
              <a:cxnLst/>
              <a:rect l="l" t="t" r="r" b="b"/>
              <a:pathLst>
                <a:path w="3600450" h="1027429">
                  <a:moveTo>
                    <a:pt x="0" y="17780"/>
                  </a:moveTo>
                  <a:lnTo>
                    <a:pt x="3600450" y="17780"/>
                  </a:lnTo>
                </a:path>
                <a:path w="3600450" h="1027429">
                  <a:moveTo>
                    <a:pt x="3578859" y="0"/>
                  </a:moveTo>
                  <a:lnTo>
                    <a:pt x="3578859" y="102743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37350" y="3374389"/>
              <a:ext cx="162560" cy="243840"/>
            </a:xfrm>
            <a:custGeom>
              <a:avLst/>
              <a:gdLst/>
              <a:ahLst/>
              <a:cxnLst/>
              <a:rect l="l" t="t" r="r" b="b"/>
              <a:pathLst>
                <a:path w="162559" h="243839">
                  <a:moveTo>
                    <a:pt x="162559" y="0"/>
                  </a:moveTo>
                  <a:lnTo>
                    <a:pt x="0" y="0"/>
                  </a:lnTo>
                  <a:lnTo>
                    <a:pt x="81279" y="243839"/>
                  </a:lnTo>
                  <a:lnTo>
                    <a:pt x="16255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584450" y="2719070"/>
            <a:ext cx="18014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ron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-ptr</a:t>
            </a:r>
            <a:endParaRPr sz="4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88809" y="2719070"/>
            <a:ext cx="1689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ear-p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tr</a:t>
            </a:r>
            <a:endParaRPr sz="4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5109" y="1567179"/>
            <a:ext cx="14357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queu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89800" y="3581400"/>
            <a:ext cx="755650" cy="64897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80"/>
              </a:spcBef>
            </a:pPr>
            <a:r>
              <a:rPr sz="3500" b="1" spc="-5" dirty="0">
                <a:solidFill>
                  <a:srgbClr val="FFFF00"/>
                </a:solidFill>
                <a:latin typeface="Arial"/>
                <a:cs typeface="Arial"/>
              </a:rPr>
              <a:t>()</a:t>
            </a:r>
            <a:endParaRPr sz="3500">
              <a:latin typeface="Arial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645" y="4921250"/>
            <a:ext cx="9918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Queues are realized using a pair of pointers </a:t>
            </a:r>
          </a:p>
          <a:p>
            <a:r>
              <a:rPr lang="en-IN" sz="3600" dirty="0" smtClean="0">
                <a:solidFill>
                  <a:schemeClr val="bg1"/>
                </a:solidFill>
              </a:rPr>
              <a:t>	</a:t>
            </a:r>
            <a:r>
              <a:rPr lang="en-IN" sz="3600" dirty="0" smtClean="0">
                <a:solidFill>
                  <a:srgbClr val="FF0000"/>
                </a:solidFill>
              </a:rPr>
              <a:t>‘queue’ pair (front-</a:t>
            </a:r>
            <a:r>
              <a:rPr lang="en-IN" sz="3600" dirty="0" err="1" smtClean="0">
                <a:solidFill>
                  <a:srgbClr val="FF0000"/>
                </a:solidFill>
              </a:rPr>
              <a:t>ptr</a:t>
            </a:r>
            <a:r>
              <a:rPr lang="en-IN" sz="3600" dirty="0" smtClean="0">
                <a:solidFill>
                  <a:srgbClr val="FF0000"/>
                </a:solidFill>
              </a:rPr>
              <a:t> and rear-</a:t>
            </a:r>
            <a:r>
              <a:rPr lang="en-IN" sz="3600" dirty="0" err="1" smtClean="0">
                <a:solidFill>
                  <a:srgbClr val="FF0000"/>
                </a:solidFill>
              </a:rPr>
              <a:t>ptr</a:t>
            </a:r>
            <a:r>
              <a:rPr lang="en-IN" sz="36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IN" sz="3600" dirty="0" smtClean="0">
                <a:solidFill>
                  <a:schemeClr val="bg1"/>
                </a:solidFill>
              </a:rPr>
              <a:t>And a list of items </a:t>
            </a:r>
          </a:p>
          <a:p>
            <a:r>
              <a:rPr lang="en-IN" sz="3600" dirty="0" smtClean="0">
                <a:solidFill>
                  <a:schemeClr val="bg1"/>
                </a:solidFill>
              </a:rPr>
              <a:t>	</a:t>
            </a:r>
            <a:r>
              <a:rPr lang="en-IN" sz="3600" dirty="0" smtClean="0">
                <a:solidFill>
                  <a:srgbClr val="FF0000"/>
                </a:solidFill>
              </a:rPr>
              <a:t>(a, b, c)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7379" y="68580"/>
            <a:ext cx="3454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front-ptr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880" y="2002790"/>
            <a:ext cx="7645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(define (front-ptr</a:t>
            </a:r>
            <a:r>
              <a:rPr sz="40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queue)</a:t>
            </a:r>
            <a:endParaRPr sz="40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7379" y="68580"/>
            <a:ext cx="3454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front-ptr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880" y="1941830"/>
            <a:ext cx="764540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609600">
              <a:lnSpc>
                <a:spcPct val="11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(define (front-ptr queue)  (car</a:t>
            </a:r>
            <a:r>
              <a:rPr sz="40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queue))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7379" y="68580"/>
            <a:ext cx="3454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front-ptr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0" y="1941830"/>
            <a:ext cx="10160000" cy="259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2520315" indent="-609600">
              <a:lnSpc>
                <a:spcPct val="11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(define (front-ptr queue)  (car</a:t>
            </a:r>
            <a:r>
              <a:rPr sz="40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queue))</a:t>
            </a:r>
            <a:endParaRPr sz="4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800" spc="-5" dirty="0">
                <a:solidFill>
                  <a:srgbClr val="FFFF00"/>
                </a:solidFill>
                <a:latin typeface="Courier New"/>
                <a:cs typeface="Courier New"/>
              </a:rPr>
              <a:t>(define (set-front-ptr! queue</a:t>
            </a:r>
            <a:r>
              <a:rPr sz="3800" spc="4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800" spc="-5" dirty="0">
                <a:solidFill>
                  <a:srgbClr val="FFFF00"/>
                </a:solidFill>
                <a:latin typeface="Courier New"/>
                <a:cs typeface="Courier New"/>
              </a:rPr>
              <a:t>item)</a:t>
            </a:r>
            <a:endParaRPr sz="3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4050665" algn="l"/>
              </a:tabLst>
            </a:pPr>
            <a:r>
              <a:rPr spc="-5" dirty="0"/>
              <a:t>I</a:t>
            </a:r>
            <a:r>
              <a:rPr spc="-10" dirty="0"/>
              <a:t>m</a:t>
            </a:r>
            <a:r>
              <a:rPr dirty="0"/>
              <a:t>pl</a:t>
            </a:r>
            <a:r>
              <a:rPr spc="-5" dirty="0"/>
              <a:t>e</a:t>
            </a:r>
            <a:r>
              <a:rPr spc="-10" dirty="0"/>
              <a:t>m</a:t>
            </a:r>
            <a:r>
              <a:rPr dirty="0"/>
              <a:t>e</a:t>
            </a:r>
            <a:r>
              <a:rPr spc="-5" dirty="0"/>
              <a:t>nt</a:t>
            </a:r>
            <a:r>
              <a:rPr dirty="0"/>
              <a:t>i</a:t>
            </a:r>
            <a:r>
              <a:rPr spc="-5" dirty="0"/>
              <a:t>n</a:t>
            </a:r>
            <a:r>
              <a:rPr dirty="0"/>
              <a:t>g	</a:t>
            </a:r>
            <a:r>
              <a:rPr spc="-5" dirty="0"/>
              <a:t>Que</a:t>
            </a:r>
            <a:r>
              <a:rPr dirty="0"/>
              <a:t>u</a:t>
            </a:r>
            <a:r>
              <a:rPr spc="-5" dirty="0"/>
              <a:t>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45502" y="1997392"/>
            <a:ext cx="4986655" cy="2286635"/>
            <a:chOff x="845502" y="1997392"/>
            <a:chExt cx="4986655" cy="2286635"/>
          </a:xfrm>
        </p:grpSpPr>
        <p:sp>
          <p:nvSpPr>
            <p:cNvPr id="4" name="object 4"/>
            <p:cNvSpPr/>
            <p:nvPr/>
          </p:nvSpPr>
          <p:spPr>
            <a:xfrm>
              <a:off x="2087879" y="2015489"/>
              <a:ext cx="1583690" cy="648970"/>
            </a:xfrm>
            <a:custGeom>
              <a:avLst/>
              <a:gdLst/>
              <a:ahLst/>
              <a:cxnLst/>
              <a:rect l="l" t="t" r="r" b="b"/>
              <a:pathLst>
                <a:path w="1583689" h="648969">
                  <a:moveTo>
                    <a:pt x="0" y="648970"/>
                  </a:moveTo>
                  <a:lnTo>
                    <a:pt x="0" y="0"/>
                  </a:lnTo>
                  <a:lnTo>
                    <a:pt x="1583690" y="0"/>
                  </a:lnTo>
                  <a:lnTo>
                    <a:pt x="1583690" y="648970"/>
                  </a:lnTo>
                  <a:lnTo>
                    <a:pt x="0" y="648970"/>
                  </a:lnTo>
                  <a:close/>
                </a:path>
                <a:path w="1583689" h="648969">
                  <a:moveTo>
                    <a:pt x="828039" y="0"/>
                  </a:moveTo>
                  <a:lnTo>
                    <a:pt x="828039" y="64897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48559" y="2303779"/>
              <a:ext cx="143509" cy="144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04210" y="2303779"/>
              <a:ext cx="143510" cy="1447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3599" y="2303779"/>
              <a:ext cx="991869" cy="0"/>
            </a:xfrm>
            <a:custGeom>
              <a:avLst/>
              <a:gdLst/>
              <a:ahLst/>
              <a:cxnLst/>
              <a:rect l="l" t="t" r="r" b="b"/>
              <a:pathLst>
                <a:path w="991869">
                  <a:moveTo>
                    <a:pt x="0" y="0"/>
                  </a:moveTo>
                  <a:lnTo>
                    <a:pt x="991869" y="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45309" y="2222499"/>
              <a:ext cx="242570" cy="162560"/>
            </a:xfrm>
            <a:custGeom>
              <a:avLst/>
              <a:gdLst/>
              <a:ahLst/>
              <a:cxnLst/>
              <a:rect l="l" t="t" r="r" b="b"/>
              <a:pathLst>
                <a:path w="242569" h="162560">
                  <a:moveTo>
                    <a:pt x="0" y="0"/>
                  </a:moveTo>
                  <a:lnTo>
                    <a:pt x="0" y="162560"/>
                  </a:lnTo>
                  <a:lnTo>
                    <a:pt x="242569" y="81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70100" y="3618229"/>
              <a:ext cx="1583690" cy="647700"/>
            </a:xfrm>
            <a:custGeom>
              <a:avLst/>
              <a:gdLst/>
              <a:ahLst/>
              <a:cxnLst/>
              <a:rect l="l" t="t" r="r" b="b"/>
              <a:pathLst>
                <a:path w="1583689" h="647700">
                  <a:moveTo>
                    <a:pt x="0" y="647700"/>
                  </a:moveTo>
                  <a:lnTo>
                    <a:pt x="0" y="0"/>
                  </a:lnTo>
                  <a:lnTo>
                    <a:pt x="1583689" y="0"/>
                  </a:lnTo>
                  <a:lnTo>
                    <a:pt x="1583689" y="647700"/>
                  </a:lnTo>
                  <a:lnTo>
                    <a:pt x="0" y="647700"/>
                  </a:lnTo>
                  <a:close/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85160" y="3905250"/>
              <a:ext cx="144779" cy="1447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30369" y="3618229"/>
              <a:ext cx="1583690" cy="647700"/>
            </a:xfrm>
            <a:custGeom>
              <a:avLst/>
              <a:gdLst/>
              <a:ahLst/>
              <a:cxnLst/>
              <a:rect l="l" t="t" r="r" b="b"/>
              <a:pathLst>
                <a:path w="1583689" h="647700">
                  <a:moveTo>
                    <a:pt x="0" y="647700"/>
                  </a:moveTo>
                  <a:lnTo>
                    <a:pt x="0" y="0"/>
                  </a:lnTo>
                  <a:lnTo>
                    <a:pt x="1583689" y="0"/>
                  </a:lnTo>
                  <a:lnTo>
                    <a:pt x="1583689" y="647700"/>
                  </a:lnTo>
                  <a:lnTo>
                    <a:pt x="0" y="647700"/>
                  </a:lnTo>
                  <a:close/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45430" y="3905250"/>
              <a:ext cx="144780" cy="1447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070100" y="3618229"/>
            <a:ext cx="828040" cy="64770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endParaRPr sz="3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61759" y="3581400"/>
            <a:ext cx="828040" cy="648970"/>
          </a:xfrm>
          <a:prstGeom prst="rect">
            <a:avLst/>
          </a:prstGeom>
          <a:ln w="35940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endParaRPr sz="3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30370" y="3618229"/>
            <a:ext cx="828040" cy="647700"/>
          </a:xfrm>
          <a:prstGeom prst="rect">
            <a:avLst/>
          </a:prstGeom>
          <a:solidFill>
            <a:srgbClr val="000000"/>
          </a:solidFill>
          <a:ln w="35941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17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endParaRPr sz="35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426970" y="2358199"/>
            <a:ext cx="4472940" cy="1707514"/>
            <a:chOff x="2426970" y="2358199"/>
            <a:chExt cx="4472940" cy="1707514"/>
          </a:xfrm>
        </p:grpSpPr>
        <p:sp>
          <p:nvSpPr>
            <p:cNvPr id="17" name="object 17"/>
            <p:cNvSpPr/>
            <p:nvPr/>
          </p:nvSpPr>
          <p:spPr>
            <a:xfrm>
              <a:off x="2506980" y="2376169"/>
              <a:ext cx="1490980" cy="1607820"/>
            </a:xfrm>
            <a:custGeom>
              <a:avLst/>
              <a:gdLst/>
              <a:ahLst/>
              <a:cxnLst/>
              <a:rect l="l" t="t" r="r" b="b"/>
              <a:pathLst>
                <a:path w="1490979" h="1607820">
                  <a:moveTo>
                    <a:pt x="0" y="0"/>
                  </a:moveTo>
                  <a:lnTo>
                    <a:pt x="0" y="1027429"/>
                  </a:lnTo>
                </a:path>
                <a:path w="1490979" h="1607820">
                  <a:moveTo>
                    <a:pt x="732789" y="1607819"/>
                  </a:moveTo>
                  <a:lnTo>
                    <a:pt x="1490980" y="1607819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86530" y="3902709"/>
              <a:ext cx="243840" cy="162560"/>
            </a:xfrm>
            <a:custGeom>
              <a:avLst/>
              <a:gdLst/>
              <a:ahLst/>
              <a:cxnLst/>
              <a:rect l="l" t="t" r="r" b="b"/>
              <a:pathLst>
                <a:path w="243839" h="162560">
                  <a:moveTo>
                    <a:pt x="0" y="0"/>
                  </a:moveTo>
                  <a:lnTo>
                    <a:pt x="0" y="162560"/>
                  </a:lnTo>
                  <a:lnTo>
                    <a:pt x="243840" y="81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53380" y="3975100"/>
              <a:ext cx="758190" cy="0"/>
            </a:xfrm>
            <a:custGeom>
              <a:avLst/>
              <a:gdLst/>
              <a:ahLst/>
              <a:cxnLst/>
              <a:rect l="l" t="t" r="r" b="b"/>
              <a:pathLst>
                <a:path w="758189">
                  <a:moveTo>
                    <a:pt x="0" y="0"/>
                  </a:moveTo>
                  <a:lnTo>
                    <a:pt x="758190" y="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26970" y="3393439"/>
              <a:ext cx="4017010" cy="662940"/>
            </a:xfrm>
            <a:custGeom>
              <a:avLst/>
              <a:gdLst/>
              <a:ahLst/>
              <a:cxnLst/>
              <a:rect l="l" t="t" r="r" b="b"/>
              <a:pathLst>
                <a:path w="4017010" h="662939">
                  <a:moveTo>
                    <a:pt x="161290" y="0"/>
                  </a:moveTo>
                  <a:lnTo>
                    <a:pt x="0" y="0"/>
                  </a:lnTo>
                  <a:lnTo>
                    <a:pt x="80010" y="242570"/>
                  </a:lnTo>
                  <a:lnTo>
                    <a:pt x="161290" y="0"/>
                  </a:lnTo>
                  <a:close/>
                </a:path>
                <a:path w="4017010" h="662939">
                  <a:moveTo>
                    <a:pt x="4017010" y="581660"/>
                  </a:moveTo>
                  <a:lnTo>
                    <a:pt x="3774440" y="500380"/>
                  </a:lnTo>
                  <a:lnTo>
                    <a:pt x="3774440" y="662940"/>
                  </a:lnTo>
                  <a:lnTo>
                    <a:pt x="4017010" y="58166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39770" y="2358389"/>
              <a:ext cx="3600450" cy="1027430"/>
            </a:xfrm>
            <a:custGeom>
              <a:avLst/>
              <a:gdLst/>
              <a:ahLst/>
              <a:cxnLst/>
              <a:rect l="l" t="t" r="r" b="b"/>
              <a:pathLst>
                <a:path w="3600450" h="1027429">
                  <a:moveTo>
                    <a:pt x="0" y="17780"/>
                  </a:moveTo>
                  <a:lnTo>
                    <a:pt x="3600450" y="17780"/>
                  </a:lnTo>
                </a:path>
                <a:path w="3600450" h="1027429">
                  <a:moveTo>
                    <a:pt x="3578859" y="0"/>
                  </a:moveTo>
                  <a:lnTo>
                    <a:pt x="3578859" y="102743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37350" y="3374389"/>
              <a:ext cx="162560" cy="243840"/>
            </a:xfrm>
            <a:custGeom>
              <a:avLst/>
              <a:gdLst/>
              <a:ahLst/>
              <a:cxnLst/>
              <a:rect l="l" t="t" r="r" b="b"/>
              <a:pathLst>
                <a:path w="162559" h="243839">
                  <a:moveTo>
                    <a:pt x="162559" y="0"/>
                  </a:moveTo>
                  <a:lnTo>
                    <a:pt x="0" y="0"/>
                  </a:lnTo>
                  <a:lnTo>
                    <a:pt x="81279" y="243839"/>
                  </a:lnTo>
                  <a:lnTo>
                    <a:pt x="16255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584450" y="2719070"/>
            <a:ext cx="18014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ron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-ptr</a:t>
            </a:r>
            <a:endParaRPr sz="4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88809" y="2719070"/>
            <a:ext cx="1689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ear-p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tr</a:t>
            </a:r>
            <a:endParaRPr sz="4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5109" y="1567179"/>
            <a:ext cx="14357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queu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endParaRPr sz="4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89800" y="3581400"/>
            <a:ext cx="755650" cy="64897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80"/>
              </a:spcBef>
            </a:pPr>
            <a:r>
              <a:rPr sz="3500" b="1" spc="-5" dirty="0">
                <a:solidFill>
                  <a:srgbClr val="FFFF00"/>
                </a:solidFill>
                <a:latin typeface="Arial"/>
                <a:cs typeface="Arial"/>
              </a:rPr>
              <a:t>()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7379" y="68580"/>
            <a:ext cx="3454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front-ptr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0" y="1941830"/>
            <a:ext cx="10160000" cy="323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2520315" indent="-609600">
              <a:lnSpc>
                <a:spcPct val="11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(define (front-ptr queue)  (car</a:t>
            </a:r>
            <a:r>
              <a:rPr sz="40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queue))</a:t>
            </a:r>
            <a:endParaRPr sz="4000">
              <a:latin typeface="Courier New"/>
              <a:cs typeface="Courier New"/>
            </a:endParaRPr>
          </a:p>
          <a:p>
            <a:pPr marL="591820" marR="5080" indent="-579120">
              <a:lnSpc>
                <a:spcPct val="110300"/>
              </a:lnSpc>
              <a:spcBef>
                <a:spcPts val="4660"/>
              </a:spcBef>
            </a:pPr>
            <a:r>
              <a:rPr sz="3800" spc="-5" dirty="0">
                <a:solidFill>
                  <a:srgbClr val="FFFF00"/>
                </a:solidFill>
                <a:latin typeface="Courier New"/>
                <a:cs typeface="Courier New"/>
              </a:rPr>
              <a:t>(define (set-front-ptr! queue item)  (set-car! queue</a:t>
            </a:r>
            <a:r>
              <a:rPr sz="3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800" spc="-5" dirty="0">
                <a:solidFill>
                  <a:srgbClr val="FFFF00"/>
                </a:solidFill>
                <a:latin typeface="Courier New"/>
                <a:cs typeface="Courier New"/>
              </a:rPr>
              <a:t>item))</a:t>
            </a:r>
            <a:endParaRPr sz="3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-26669"/>
            <a:ext cx="9601200" cy="769441"/>
          </a:xfrm>
        </p:spPr>
        <p:txBody>
          <a:bodyPr/>
          <a:lstStyle/>
          <a:p>
            <a:pPr algn="ctr"/>
            <a:r>
              <a:rPr lang="en-IN" dirty="0"/>
              <a:t>P</a:t>
            </a:r>
            <a:r>
              <a:rPr lang="en-IN" dirty="0" smtClean="0"/>
              <a:t>rimitive </a:t>
            </a:r>
            <a:r>
              <a:rPr lang="en-IN" dirty="0" err="1"/>
              <a:t>mutators</a:t>
            </a:r>
            <a:r>
              <a:rPr lang="en-IN" dirty="0"/>
              <a:t> for pairs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0250"/>
            <a:ext cx="9913620" cy="5539978"/>
          </a:xfrm>
        </p:spPr>
        <p:txBody>
          <a:bodyPr/>
          <a:lstStyle/>
          <a:p>
            <a:endParaRPr lang="en-IN" dirty="0" smtClean="0">
              <a:solidFill>
                <a:srgbClr val="FF66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rgbClr val="FF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Set-car!</a:t>
            </a:r>
          </a:p>
          <a:p>
            <a:endParaRPr lang="en-IN" dirty="0">
              <a:solidFill>
                <a:srgbClr val="FF66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akes </a:t>
            </a:r>
            <a:r>
              <a:rPr lang="en-IN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IN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irst argument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a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Replaces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IN" sz="36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 </a:t>
            </a:r>
            <a:r>
              <a:rPr lang="en-IN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a pointer to the </a:t>
            </a:r>
            <a:r>
              <a:rPr lang="en-IN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argument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set-car!</a:t>
            </a:r>
            <a:endParaRPr lang="en-IN" sz="8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7379" y="68580"/>
            <a:ext cx="3073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rear-ptr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0" y="1941830"/>
            <a:ext cx="9870440" cy="323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2535555" indent="-609600">
              <a:lnSpc>
                <a:spcPct val="11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(define (rear-ptr queue)  (cdr</a:t>
            </a:r>
            <a:r>
              <a:rPr sz="40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queue))</a:t>
            </a:r>
            <a:endParaRPr sz="4000">
              <a:latin typeface="Courier New"/>
              <a:cs typeface="Courier New"/>
            </a:endParaRPr>
          </a:p>
          <a:p>
            <a:pPr marL="591820" marR="5080" indent="-579120">
              <a:lnSpc>
                <a:spcPct val="110300"/>
              </a:lnSpc>
              <a:spcBef>
                <a:spcPts val="4660"/>
              </a:spcBef>
            </a:pPr>
            <a:r>
              <a:rPr sz="3800" spc="-5" dirty="0">
                <a:solidFill>
                  <a:srgbClr val="FFFF00"/>
                </a:solidFill>
                <a:latin typeface="Courier New"/>
                <a:cs typeface="Courier New"/>
              </a:rPr>
              <a:t>(define (set-rear-ptr! queue item)  (set-cdr! queue</a:t>
            </a:r>
            <a:r>
              <a:rPr sz="3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800" spc="-5" dirty="0">
                <a:solidFill>
                  <a:srgbClr val="FFFF00"/>
                </a:solidFill>
                <a:latin typeface="Courier New"/>
                <a:cs typeface="Courier New"/>
              </a:rPr>
              <a:t>item))</a:t>
            </a:r>
            <a:endParaRPr sz="3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7379" y="68580"/>
            <a:ext cx="3073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rear-ptr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0" y="1941830"/>
            <a:ext cx="9870440" cy="323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2535555" indent="-609600">
              <a:lnSpc>
                <a:spcPct val="11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(define (rear-ptr queue)  (cdr</a:t>
            </a:r>
            <a:r>
              <a:rPr sz="40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queue))</a:t>
            </a:r>
            <a:endParaRPr sz="4000">
              <a:latin typeface="Courier New"/>
              <a:cs typeface="Courier New"/>
            </a:endParaRPr>
          </a:p>
          <a:p>
            <a:pPr marL="591820" marR="5080" indent="-579120">
              <a:lnSpc>
                <a:spcPct val="110300"/>
              </a:lnSpc>
              <a:spcBef>
                <a:spcPts val="4660"/>
              </a:spcBef>
            </a:pPr>
            <a:r>
              <a:rPr sz="3800" spc="-5" dirty="0">
                <a:solidFill>
                  <a:srgbClr val="FFFF00"/>
                </a:solidFill>
                <a:latin typeface="Courier New"/>
                <a:cs typeface="Courier New"/>
              </a:rPr>
              <a:t>(define (set-rear-ptr! queue item)  (set-cdr! queue</a:t>
            </a:r>
            <a:r>
              <a:rPr sz="3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800" spc="-5" dirty="0">
                <a:solidFill>
                  <a:srgbClr val="FFFF00"/>
                </a:solidFill>
                <a:latin typeface="Courier New"/>
                <a:cs typeface="Courier New"/>
              </a:rPr>
              <a:t>item))</a:t>
            </a:r>
            <a:endParaRPr sz="3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9450" y="0"/>
            <a:ext cx="62033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</a:t>
            </a:r>
            <a:r>
              <a:rPr spc="-55" dirty="0"/>
              <a:t> </a:t>
            </a:r>
            <a:r>
              <a:rPr spc="-5" dirty="0"/>
              <a:t>Queues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370" y="1450339"/>
            <a:ext cx="3789679" cy="194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100"/>
              </a:spcBef>
            </a:pPr>
            <a:r>
              <a:rPr sz="3800" spc="-5" dirty="0">
                <a:solidFill>
                  <a:srgbClr val="FFFF00"/>
                </a:solidFill>
                <a:latin typeface="Courier New"/>
                <a:cs typeface="Courier New"/>
              </a:rPr>
              <a:t>(make-queue)  (empty-queue?  (front-queue!</a:t>
            </a:r>
            <a:endParaRPr sz="3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36770" y="2089150"/>
            <a:ext cx="2341880" cy="130302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800" spc="-5" dirty="0">
                <a:solidFill>
                  <a:srgbClr val="FFFF00"/>
                </a:solidFill>
                <a:latin typeface="Courier New"/>
                <a:cs typeface="Courier New"/>
              </a:rPr>
              <a:t>&lt;queue&gt;)</a:t>
            </a:r>
            <a:endParaRPr sz="3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3800" spc="-5" dirty="0">
                <a:solidFill>
                  <a:srgbClr val="FFFF00"/>
                </a:solidFill>
                <a:latin typeface="Courier New"/>
                <a:cs typeface="Courier New"/>
              </a:rPr>
              <a:t>&lt;queue&gt;)</a:t>
            </a:r>
            <a:endParaRPr sz="3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370" y="3365500"/>
            <a:ext cx="8712200" cy="130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100"/>
              </a:spcBef>
            </a:pPr>
            <a:r>
              <a:rPr sz="3800" spc="-5" dirty="0">
                <a:solidFill>
                  <a:srgbClr val="FFFF00"/>
                </a:solidFill>
                <a:latin typeface="Courier New"/>
                <a:cs typeface="Courier New"/>
              </a:rPr>
              <a:t>(insert-queue! &lt;queue&gt; &lt;item&gt;)  (delete-queue! &lt;queue&gt;)</a:t>
            </a:r>
            <a:endParaRPr sz="3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7379" y="68580"/>
            <a:ext cx="3835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make-queue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80" y="2002790"/>
            <a:ext cx="6121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(define</a:t>
            </a:r>
            <a:r>
              <a:rPr sz="4000" spc="-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(make-queue)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7379" y="68580"/>
            <a:ext cx="3835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make-queue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80" y="1941830"/>
            <a:ext cx="9456420" cy="27469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609600">
              <a:lnSpc>
                <a:spcPct val="110000"/>
              </a:lnSpc>
              <a:spcBef>
                <a:spcPts val="100"/>
              </a:spcBef>
            </a:pPr>
            <a:r>
              <a:rPr lang="en-IN" sz="4000" b="1" spc="-5" dirty="0">
                <a:solidFill>
                  <a:srgbClr val="FFFF00"/>
                </a:solidFill>
                <a:latin typeface="Courier New"/>
                <a:cs typeface="Courier New"/>
              </a:rPr>
              <a:t>Initialization of Queue</a:t>
            </a:r>
          </a:p>
          <a:p>
            <a:pPr marL="622300" marR="5080" indent="-609600">
              <a:lnSpc>
                <a:spcPct val="110000"/>
              </a:lnSpc>
              <a:spcBef>
                <a:spcPts val="100"/>
              </a:spcBef>
            </a:pPr>
            <a:endParaRPr lang="en-IN" sz="4000" spc="-5" dirty="0" smtClean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622300" marR="5080" indent="-609600">
              <a:lnSpc>
                <a:spcPct val="110000"/>
              </a:lnSpc>
              <a:spcBef>
                <a:spcPts val="100"/>
              </a:spcBef>
            </a:pPr>
            <a:r>
              <a:rPr sz="4000" spc="-5" dirty="0" smtClean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define</a:t>
            </a:r>
            <a:r>
              <a:rPr sz="4000" spc="-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(make-queue)  (cons '()</a:t>
            </a:r>
            <a:r>
              <a:rPr sz="4000" spc="-2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'()))</a:t>
            </a:r>
            <a:endParaRPr sz="4000" dirty="0">
              <a:latin typeface="Courier New"/>
              <a:cs typeface="Courier New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4203700" y="5530850"/>
            <a:ext cx="5029200" cy="1755648"/>
          </a:xfrm>
          <a:prstGeom prst="wedgeEllipseCallout">
            <a:avLst>
              <a:gd name="adj1" fmla="val -46074"/>
              <a:gd name="adj2" fmla="val -10153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An empty queue: A </a:t>
            </a:r>
            <a:r>
              <a:rPr lang="en-IN" sz="2400" b="1" dirty="0" smtClean="0">
                <a:solidFill>
                  <a:srgbClr val="FF0000"/>
                </a:solidFill>
              </a:rPr>
              <a:t>pair</a:t>
            </a:r>
            <a:r>
              <a:rPr lang="en-IN" sz="2400" b="1" dirty="0" smtClean="0"/>
              <a:t> with </a:t>
            </a:r>
            <a:r>
              <a:rPr lang="en-IN" sz="2400" b="1" dirty="0" smtClean="0">
                <a:solidFill>
                  <a:srgbClr val="FF0000"/>
                </a:solidFill>
              </a:rPr>
              <a:t>no data </a:t>
            </a:r>
            <a:r>
              <a:rPr lang="en-IN" sz="2400" b="1" dirty="0" smtClean="0"/>
              <a:t>and </a:t>
            </a:r>
            <a:r>
              <a:rPr lang="en-IN" sz="2400" b="1" dirty="0" smtClean="0">
                <a:solidFill>
                  <a:srgbClr val="FF0000"/>
                </a:solidFill>
              </a:rPr>
              <a:t>empty front-</a:t>
            </a:r>
            <a:r>
              <a:rPr lang="en-IN" sz="2400" b="1" dirty="0" err="1" smtClean="0">
                <a:solidFill>
                  <a:srgbClr val="FF0000"/>
                </a:solidFill>
              </a:rPr>
              <a:t>ptr</a:t>
            </a:r>
            <a:r>
              <a:rPr lang="en-IN" sz="2400" b="1" dirty="0" smtClean="0">
                <a:solidFill>
                  <a:srgbClr val="FF0000"/>
                </a:solidFill>
              </a:rPr>
              <a:t> and end-</a:t>
            </a:r>
            <a:r>
              <a:rPr lang="en-IN" sz="2400" b="1" dirty="0" err="1" smtClean="0">
                <a:solidFill>
                  <a:srgbClr val="FF0000"/>
                </a:solidFill>
              </a:rPr>
              <a:t>ptr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7379" y="68580"/>
            <a:ext cx="3835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make-queue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00860" y="5499100"/>
            <a:ext cx="1223010" cy="161290"/>
            <a:chOff x="1800860" y="5499100"/>
            <a:chExt cx="1223010" cy="161290"/>
          </a:xfrm>
        </p:grpSpPr>
        <p:sp>
          <p:nvSpPr>
            <p:cNvPr id="4" name="object 4"/>
            <p:cNvSpPr/>
            <p:nvPr/>
          </p:nvSpPr>
          <p:spPr>
            <a:xfrm>
              <a:off x="1800860" y="5580380"/>
              <a:ext cx="991869" cy="0"/>
            </a:xfrm>
            <a:custGeom>
              <a:avLst/>
              <a:gdLst/>
              <a:ahLst/>
              <a:cxnLst/>
              <a:rect l="l" t="t" r="r" b="b"/>
              <a:pathLst>
                <a:path w="991869">
                  <a:moveTo>
                    <a:pt x="0" y="0"/>
                  </a:moveTo>
                  <a:lnTo>
                    <a:pt x="991869" y="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81300" y="5499100"/>
              <a:ext cx="242570" cy="161290"/>
            </a:xfrm>
            <a:custGeom>
              <a:avLst/>
              <a:gdLst/>
              <a:ahLst/>
              <a:cxnLst/>
              <a:rect l="l" t="t" r="r" b="b"/>
              <a:pathLst>
                <a:path w="242569" h="161289">
                  <a:moveTo>
                    <a:pt x="0" y="0"/>
                  </a:moveTo>
                  <a:lnTo>
                    <a:pt x="0" y="161289"/>
                  </a:lnTo>
                  <a:lnTo>
                    <a:pt x="242569" y="81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5080" y="1941830"/>
            <a:ext cx="9456420" cy="35932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614680" indent="-609600">
              <a:lnSpc>
                <a:spcPct val="110000"/>
              </a:lnSpc>
              <a:spcBef>
                <a:spcPts val="100"/>
              </a:spcBef>
            </a:pPr>
            <a:r>
              <a:rPr spc="-5" dirty="0"/>
              <a:t>(define</a:t>
            </a:r>
            <a:r>
              <a:rPr spc="-20" dirty="0"/>
              <a:t> </a:t>
            </a:r>
            <a:r>
              <a:rPr spc="-5" dirty="0"/>
              <a:t>(make-queue)  (cons '()</a:t>
            </a:r>
            <a:r>
              <a:rPr spc="-25" dirty="0"/>
              <a:t> </a:t>
            </a:r>
            <a:r>
              <a:rPr spc="-5" dirty="0"/>
              <a:t>'()))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050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(define </a:t>
            </a:r>
            <a:r>
              <a:rPr spc="-5" dirty="0" smtClean="0"/>
              <a:t>q</a:t>
            </a:r>
            <a:r>
              <a:rPr lang="en-IN" spc="-5" dirty="0" err="1" smtClean="0"/>
              <a:t>ueue</a:t>
            </a:r>
            <a:r>
              <a:rPr spc="-15" dirty="0" smtClean="0"/>
              <a:t> </a:t>
            </a:r>
            <a:r>
              <a:rPr spc="-5" dirty="0"/>
              <a:t>(make-queue)</a:t>
            </a:r>
          </a:p>
          <a:p>
            <a:pPr marL="1188720">
              <a:lnSpc>
                <a:spcPct val="100000"/>
              </a:lnSpc>
              <a:spcBef>
                <a:spcPts val="1720"/>
              </a:spcBef>
            </a:pPr>
            <a:r>
              <a:rPr dirty="0" smtClean="0">
                <a:latin typeface="Arial"/>
                <a:cs typeface="Arial"/>
              </a:rPr>
              <a:t>q</a:t>
            </a:r>
            <a:r>
              <a:rPr lang="en-IN" dirty="0" err="1" smtClean="0">
                <a:latin typeface="Arial"/>
                <a:cs typeface="Arial"/>
              </a:rPr>
              <a:t>ueue</a:t>
            </a:r>
            <a:endParaRPr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23870" y="5292090"/>
            <a:ext cx="828040" cy="647700"/>
          </a:xfrm>
          <a:prstGeom prst="rect">
            <a:avLst/>
          </a:prstGeom>
          <a:solidFill>
            <a:srgbClr val="000000"/>
          </a:solidFill>
          <a:ln w="35941">
            <a:solidFill>
              <a:srgbClr val="FFFF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30"/>
              </a:spcBef>
            </a:pPr>
            <a:r>
              <a:rPr sz="3500" b="1" spc="-5" dirty="0">
                <a:solidFill>
                  <a:srgbClr val="FFFF00"/>
                </a:solidFill>
                <a:latin typeface="Arial"/>
                <a:cs typeface="Arial"/>
              </a:rPr>
              <a:t>()</a:t>
            </a:r>
            <a:endParaRPr sz="3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51909" y="5292090"/>
            <a:ext cx="756920" cy="647700"/>
          </a:xfrm>
          <a:prstGeom prst="rect">
            <a:avLst/>
          </a:prstGeom>
          <a:solidFill>
            <a:srgbClr val="000000"/>
          </a:solidFill>
          <a:ln w="35941">
            <a:solidFill>
              <a:srgbClr val="FFFF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30"/>
              </a:spcBef>
            </a:pPr>
            <a:r>
              <a:rPr sz="3500" b="1" spc="-5" dirty="0">
                <a:solidFill>
                  <a:srgbClr val="FFFF00"/>
                </a:solidFill>
                <a:latin typeface="Arial"/>
                <a:cs typeface="Arial"/>
              </a:rPr>
              <a:t>()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9450" y="0"/>
            <a:ext cx="62033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</a:t>
            </a:r>
            <a:r>
              <a:rPr spc="-55" dirty="0"/>
              <a:t> </a:t>
            </a:r>
            <a:r>
              <a:rPr spc="-5" dirty="0"/>
              <a:t>Queues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370" y="1450339"/>
            <a:ext cx="3789679" cy="194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100"/>
              </a:spcBef>
            </a:pPr>
            <a:r>
              <a:rPr sz="3800" spc="-5" dirty="0">
                <a:solidFill>
                  <a:srgbClr val="FFFF00"/>
                </a:solidFill>
                <a:latin typeface="Courier New"/>
                <a:cs typeface="Courier New"/>
              </a:rPr>
              <a:t>(make-queue)  (empty-queue?  (front-queue!</a:t>
            </a:r>
            <a:endParaRPr sz="3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36770" y="2089150"/>
            <a:ext cx="2341880" cy="130302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800" spc="-5" dirty="0">
                <a:solidFill>
                  <a:srgbClr val="FFFF00"/>
                </a:solidFill>
                <a:latin typeface="Courier New"/>
                <a:cs typeface="Courier New"/>
              </a:rPr>
              <a:t>&lt;queue&gt;)</a:t>
            </a:r>
            <a:endParaRPr sz="3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3800" spc="-5" dirty="0">
                <a:solidFill>
                  <a:srgbClr val="FFFF00"/>
                </a:solidFill>
                <a:latin typeface="Courier New"/>
                <a:cs typeface="Courier New"/>
              </a:rPr>
              <a:t>&lt;queue&gt;)</a:t>
            </a:r>
            <a:endParaRPr sz="3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370" y="3365500"/>
            <a:ext cx="8712200" cy="130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100"/>
              </a:spcBef>
            </a:pPr>
            <a:r>
              <a:rPr sz="3800" spc="-5" dirty="0">
                <a:solidFill>
                  <a:srgbClr val="FFFF00"/>
                </a:solidFill>
                <a:latin typeface="Courier New"/>
                <a:cs typeface="Courier New"/>
              </a:rPr>
              <a:t>(insert-queue! &lt;queue&gt; &lt;item&gt;)  (delete-queue! &lt;queue&gt;)</a:t>
            </a:r>
            <a:endParaRPr sz="3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4050665" algn="l"/>
              </a:tabLst>
            </a:pPr>
            <a:r>
              <a:rPr spc="-5" dirty="0"/>
              <a:t>I</a:t>
            </a:r>
            <a:r>
              <a:rPr spc="-10" dirty="0"/>
              <a:t>m</a:t>
            </a:r>
            <a:r>
              <a:rPr dirty="0"/>
              <a:t>pl</a:t>
            </a:r>
            <a:r>
              <a:rPr spc="-5" dirty="0"/>
              <a:t>e</a:t>
            </a:r>
            <a:r>
              <a:rPr spc="-10" dirty="0"/>
              <a:t>m</a:t>
            </a:r>
            <a:r>
              <a:rPr dirty="0"/>
              <a:t>e</a:t>
            </a:r>
            <a:r>
              <a:rPr spc="-5" dirty="0"/>
              <a:t>nt</a:t>
            </a:r>
            <a:r>
              <a:rPr dirty="0"/>
              <a:t>i</a:t>
            </a:r>
            <a:r>
              <a:rPr spc="-5" dirty="0"/>
              <a:t>n</a:t>
            </a:r>
            <a:r>
              <a:rPr dirty="0"/>
              <a:t>g	</a:t>
            </a:r>
            <a:r>
              <a:rPr spc="-5" dirty="0"/>
              <a:t>Que</a:t>
            </a:r>
            <a:r>
              <a:rPr dirty="0"/>
              <a:t>u</a:t>
            </a:r>
            <a:r>
              <a:rPr spc="-5" dirty="0"/>
              <a:t>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45502" y="1997392"/>
            <a:ext cx="4986655" cy="2286635"/>
            <a:chOff x="845502" y="1997392"/>
            <a:chExt cx="4986655" cy="2286635"/>
          </a:xfrm>
        </p:grpSpPr>
        <p:sp>
          <p:nvSpPr>
            <p:cNvPr id="4" name="object 4"/>
            <p:cNvSpPr/>
            <p:nvPr/>
          </p:nvSpPr>
          <p:spPr>
            <a:xfrm>
              <a:off x="2087879" y="2015489"/>
              <a:ext cx="1583690" cy="648970"/>
            </a:xfrm>
            <a:custGeom>
              <a:avLst/>
              <a:gdLst/>
              <a:ahLst/>
              <a:cxnLst/>
              <a:rect l="l" t="t" r="r" b="b"/>
              <a:pathLst>
                <a:path w="1583689" h="648969">
                  <a:moveTo>
                    <a:pt x="0" y="648970"/>
                  </a:moveTo>
                  <a:lnTo>
                    <a:pt x="0" y="0"/>
                  </a:lnTo>
                  <a:lnTo>
                    <a:pt x="1583690" y="0"/>
                  </a:lnTo>
                  <a:lnTo>
                    <a:pt x="1583690" y="648970"/>
                  </a:lnTo>
                  <a:lnTo>
                    <a:pt x="0" y="648970"/>
                  </a:lnTo>
                  <a:close/>
                </a:path>
                <a:path w="1583689" h="648969">
                  <a:moveTo>
                    <a:pt x="828039" y="0"/>
                  </a:moveTo>
                  <a:lnTo>
                    <a:pt x="828039" y="64897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48559" y="2303779"/>
              <a:ext cx="143509" cy="144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04210" y="2303779"/>
              <a:ext cx="143510" cy="1447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3599" y="2303779"/>
              <a:ext cx="991869" cy="0"/>
            </a:xfrm>
            <a:custGeom>
              <a:avLst/>
              <a:gdLst/>
              <a:ahLst/>
              <a:cxnLst/>
              <a:rect l="l" t="t" r="r" b="b"/>
              <a:pathLst>
                <a:path w="991869">
                  <a:moveTo>
                    <a:pt x="0" y="0"/>
                  </a:moveTo>
                  <a:lnTo>
                    <a:pt x="991869" y="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45309" y="2222499"/>
              <a:ext cx="242570" cy="162560"/>
            </a:xfrm>
            <a:custGeom>
              <a:avLst/>
              <a:gdLst/>
              <a:ahLst/>
              <a:cxnLst/>
              <a:rect l="l" t="t" r="r" b="b"/>
              <a:pathLst>
                <a:path w="242569" h="162560">
                  <a:moveTo>
                    <a:pt x="0" y="0"/>
                  </a:moveTo>
                  <a:lnTo>
                    <a:pt x="0" y="162560"/>
                  </a:lnTo>
                  <a:lnTo>
                    <a:pt x="242569" y="81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70100" y="3618229"/>
              <a:ext cx="1583690" cy="647700"/>
            </a:xfrm>
            <a:custGeom>
              <a:avLst/>
              <a:gdLst/>
              <a:ahLst/>
              <a:cxnLst/>
              <a:rect l="l" t="t" r="r" b="b"/>
              <a:pathLst>
                <a:path w="1583689" h="647700">
                  <a:moveTo>
                    <a:pt x="0" y="647700"/>
                  </a:moveTo>
                  <a:lnTo>
                    <a:pt x="0" y="0"/>
                  </a:lnTo>
                  <a:lnTo>
                    <a:pt x="1583689" y="0"/>
                  </a:lnTo>
                  <a:lnTo>
                    <a:pt x="1583689" y="647700"/>
                  </a:lnTo>
                  <a:lnTo>
                    <a:pt x="0" y="647700"/>
                  </a:lnTo>
                  <a:close/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85160" y="3905250"/>
              <a:ext cx="144779" cy="1447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30369" y="3618229"/>
              <a:ext cx="1583690" cy="647700"/>
            </a:xfrm>
            <a:custGeom>
              <a:avLst/>
              <a:gdLst/>
              <a:ahLst/>
              <a:cxnLst/>
              <a:rect l="l" t="t" r="r" b="b"/>
              <a:pathLst>
                <a:path w="1583689" h="647700">
                  <a:moveTo>
                    <a:pt x="0" y="647700"/>
                  </a:moveTo>
                  <a:lnTo>
                    <a:pt x="0" y="0"/>
                  </a:lnTo>
                  <a:lnTo>
                    <a:pt x="1583689" y="0"/>
                  </a:lnTo>
                  <a:lnTo>
                    <a:pt x="1583689" y="647700"/>
                  </a:lnTo>
                  <a:lnTo>
                    <a:pt x="0" y="647700"/>
                  </a:lnTo>
                  <a:close/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45430" y="3905250"/>
              <a:ext cx="144780" cy="1447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070100" y="3618229"/>
            <a:ext cx="828040" cy="64770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endParaRPr sz="3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61759" y="3581400"/>
            <a:ext cx="828040" cy="648970"/>
          </a:xfrm>
          <a:prstGeom prst="rect">
            <a:avLst/>
          </a:prstGeom>
          <a:ln w="35940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endParaRPr sz="3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30370" y="3618229"/>
            <a:ext cx="828040" cy="647700"/>
          </a:xfrm>
          <a:prstGeom prst="rect">
            <a:avLst/>
          </a:prstGeom>
          <a:solidFill>
            <a:srgbClr val="000000"/>
          </a:solidFill>
          <a:ln w="35941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17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endParaRPr sz="35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426970" y="2358199"/>
            <a:ext cx="4472940" cy="1707514"/>
            <a:chOff x="2426970" y="2358199"/>
            <a:chExt cx="4472940" cy="1707514"/>
          </a:xfrm>
        </p:grpSpPr>
        <p:sp>
          <p:nvSpPr>
            <p:cNvPr id="17" name="object 17"/>
            <p:cNvSpPr/>
            <p:nvPr/>
          </p:nvSpPr>
          <p:spPr>
            <a:xfrm>
              <a:off x="2506980" y="2376169"/>
              <a:ext cx="1490980" cy="1607820"/>
            </a:xfrm>
            <a:custGeom>
              <a:avLst/>
              <a:gdLst/>
              <a:ahLst/>
              <a:cxnLst/>
              <a:rect l="l" t="t" r="r" b="b"/>
              <a:pathLst>
                <a:path w="1490979" h="1607820">
                  <a:moveTo>
                    <a:pt x="0" y="0"/>
                  </a:moveTo>
                  <a:lnTo>
                    <a:pt x="0" y="1027429"/>
                  </a:lnTo>
                </a:path>
                <a:path w="1490979" h="1607820">
                  <a:moveTo>
                    <a:pt x="732789" y="1607819"/>
                  </a:moveTo>
                  <a:lnTo>
                    <a:pt x="1490980" y="1607819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86530" y="3902709"/>
              <a:ext cx="243840" cy="162560"/>
            </a:xfrm>
            <a:custGeom>
              <a:avLst/>
              <a:gdLst/>
              <a:ahLst/>
              <a:cxnLst/>
              <a:rect l="l" t="t" r="r" b="b"/>
              <a:pathLst>
                <a:path w="243839" h="162560">
                  <a:moveTo>
                    <a:pt x="0" y="0"/>
                  </a:moveTo>
                  <a:lnTo>
                    <a:pt x="0" y="162560"/>
                  </a:lnTo>
                  <a:lnTo>
                    <a:pt x="243840" y="81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53380" y="3975100"/>
              <a:ext cx="758190" cy="0"/>
            </a:xfrm>
            <a:custGeom>
              <a:avLst/>
              <a:gdLst/>
              <a:ahLst/>
              <a:cxnLst/>
              <a:rect l="l" t="t" r="r" b="b"/>
              <a:pathLst>
                <a:path w="758189">
                  <a:moveTo>
                    <a:pt x="0" y="0"/>
                  </a:moveTo>
                  <a:lnTo>
                    <a:pt x="758190" y="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26970" y="3393439"/>
              <a:ext cx="4017010" cy="662940"/>
            </a:xfrm>
            <a:custGeom>
              <a:avLst/>
              <a:gdLst/>
              <a:ahLst/>
              <a:cxnLst/>
              <a:rect l="l" t="t" r="r" b="b"/>
              <a:pathLst>
                <a:path w="4017010" h="662939">
                  <a:moveTo>
                    <a:pt x="161290" y="0"/>
                  </a:moveTo>
                  <a:lnTo>
                    <a:pt x="0" y="0"/>
                  </a:lnTo>
                  <a:lnTo>
                    <a:pt x="80010" y="242570"/>
                  </a:lnTo>
                  <a:lnTo>
                    <a:pt x="161290" y="0"/>
                  </a:lnTo>
                  <a:close/>
                </a:path>
                <a:path w="4017010" h="662939">
                  <a:moveTo>
                    <a:pt x="4017010" y="581660"/>
                  </a:moveTo>
                  <a:lnTo>
                    <a:pt x="3774440" y="500380"/>
                  </a:lnTo>
                  <a:lnTo>
                    <a:pt x="3774440" y="662940"/>
                  </a:lnTo>
                  <a:lnTo>
                    <a:pt x="4017010" y="58166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39770" y="2358389"/>
              <a:ext cx="3600450" cy="1027430"/>
            </a:xfrm>
            <a:custGeom>
              <a:avLst/>
              <a:gdLst/>
              <a:ahLst/>
              <a:cxnLst/>
              <a:rect l="l" t="t" r="r" b="b"/>
              <a:pathLst>
                <a:path w="3600450" h="1027429">
                  <a:moveTo>
                    <a:pt x="0" y="17780"/>
                  </a:moveTo>
                  <a:lnTo>
                    <a:pt x="3600450" y="17780"/>
                  </a:lnTo>
                </a:path>
                <a:path w="3600450" h="1027429">
                  <a:moveTo>
                    <a:pt x="3578859" y="0"/>
                  </a:moveTo>
                  <a:lnTo>
                    <a:pt x="3578859" y="102743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37350" y="3374389"/>
              <a:ext cx="162560" cy="243840"/>
            </a:xfrm>
            <a:custGeom>
              <a:avLst/>
              <a:gdLst/>
              <a:ahLst/>
              <a:cxnLst/>
              <a:rect l="l" t="t" r="r" b="b"/>
              <a:pathLst>
                <a:path w="162559" h="243839">
                  <a:moveTo>
                    <a:pt x="162559" y="0"/>
                  </a:moveTo>
                  <a:lnTo>
                    <a:pt x="0" y="0"/>
                  </a:lnTo>
                  <a:lnTo>
                    <a:pt x="81279" y="243839"/>
                  </a:lnTo>
                  <a:lnTo>
                    <a:pt x="16255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584450" y="2719070"/>
            <a:ext cx="18014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ron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-ptr</a:t>
            </a:r>
            <a:endParaRPr sz="4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88809" y="2719070"/>
            <a:ext cx="1689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ear-p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tr</a:t>
            </a:r>
            <a:endParaRPr sz="4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5109" y="1567179"/>
            <a:ext cx="14357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queu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endParaRPr sz="4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89800" y="3581400"/>
            <a:ext cx="755650" cy="64897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80"/>
              </a:spcBef>
            </a:pPr>
            <a:r>
              <a:rPr sz="3500" b="1" spc="-5" dirty="0">
                <a:solidFill>
                  <a:srgbClr val="FFFF00"/>
                </a:solidFill>
                <a:latin typeface="Arial"/>
                <a:cs typeface="Arial"/>
              </a:rPr>
              <a:t>()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empty-queue?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0" y="2002790"/>
            <a:ext cx="85598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(define (empty-queue?</a:t>
            </a:r>
            <a:r>
              <a:rPr sz="4000" spc="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queue)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empty-queue?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0" y="1941830"/>
            <a:ext cx="855980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609600">
              <a:lnSpc>
                <a:spcPct val="11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(define (empty-queue? queue)  (null? (front-ptr</a:t>
            </a:r>
            <a:r>
              <a:rPr sz="4000" spc="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queue)))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-26669"/>
            <a:ext cx="9601200" cy="769441"/>
          </a:xfrm>
        </p:spPr>
        <p:txBody>
          <a:bodyPr/>
          <a:lstStyle/>
          <a:p>
            <a:pPr algn="ctr"/>
            <a:r>
              <a:rPr lang="en-IN" dirty="0"/>
              <a:t>P</a:t>
            </a:r>
            <a:r>
              <a:rPr lang="en-IN" dirty="0" smtClean="0"/>
              <a:t>rimitive </a:t>
            </a:r>
            <a:r>
              <a:rPr lang="en-IN" dirty="0" err="1"/>
              <a:t>mutators</a:t>
            </a:r>
            <a:r>
              <a:rPr lang="en-IN" dirty="0"/>
              <a:t> for pairs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538" y="1111250"/>
            <a:ext cx="478472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649538" y="5683250"/>
            <a:ext cx="51355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solidFill>
                  <a:schemeClr val="bg1"/>
                </a:solidFill>
              </a:rPr>
              <a:t>Lists x: ((a b) c d) and y: (e f)</a:t>
            </a:r>
          </a:p>
        </p:txBody>
      </p:sp>
    </p:spTree>
    <p:extLst>
      <p:ext uri="{BB962C8B-B14F-4D97-AF65-F5344CB8AC3E}">
        <p14:creationId xmlns:p14="http://schemas.microsoft.com/office/powerpoint/2010/main" val="240486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9450" y="0"/>
            <a:ext cx="62033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</a:t>
            </a:r>
            <a:r>
              <a:rPr spc="-55" dirty="0"/>
              <a:t> </a:t>
            </a:r>
            <a:r>
              <a:rPr spc="-5" dirty="0"/>
              <a:t>Queues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370" y="1450339"/>
            <a:ext cx="3789679" cy="194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100"/>
              </a:spcBef>
            </a:pPr>
            <a:r>
              <a:rPr sz="3800" spc="-5" dirty="0">
                <a:solidFill>
                  <a:srgbClr val="FFFF00"/>
                </a:solidFill>
                <a:latin typeface="Courier New"/>
                <a:cs typeface="Courier New"/>
              </a:rPr>
              <a:t>(make-queue)  (empty-queue?  (front-queue!</a:t>
            </a:r>
            <a:endParaRPr sz="3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36770" y="2089150"/>
            <a:ext cx="2341880" cy="130302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800" spc="-5" dirty="0">
                <a:solidFill>
                  <a:srgbClr val="FFFF00"/>
                </a:solidFill>
                <a:latin typeface="Courier New"/>
                <a:cs typeface="Courier New"/>
              </a:rPr>
              <a:t>&lt;queue&gt;)</a:t>
            </a:r>
            <a:endParaRPr sz="3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3800" spc="-5" dirty="0">
                <a:solidFill>
                  <a:srgbClr val="FFFF00"/>
                </a:solidFill>
                <a:latin typeface="Courier New"/>
                <a:cs typeface="Courier New"/>
              </a:rPr>
              <a:t>&lt;queue&gt;)</a:t>
            </a:r>
            <a:endParaRPr sz="3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370" y="3365500"/>
            <a:ext cx="8712200" cy="130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100"/>
              </a:spcBef>
            </a:pPr>
            <a:r>
              <a:rPr sz="3800" spc="-5" dirty="0">
                <a:solidFill>
                  <a:srgbClr val="FFFF00"/>
                </a:solidFill>
                <a:latin typeface="Courier New"/>
                <a:cs typeface="Courier New"/>
              </a:rPr>
              <a:t>(insert-queue! &lt;queue&gt; &lt;item&gt;)  (delete-queue! &lt;queue&gt;)</a:t>
            </a:r>
            <a:endParaRPr sz="3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4050665" algn="l"/>
              </a:tabLst>
            </a:pPr>
            <a:r>
              <a:rPr spc="-5" dirty="0"/>
              <a:t>I</a:t>
            </a:r>
            <a:r>
              <a:rPr spc="-10" dirty="0"/>
              <a:t>m</a:t>
            </a:r>
            <a:r>
              <a:rPr dirty="0"/>
              <a:t>pl</a:t>
            </a:r>
            <a:r>
              <a:rPr spc="-5" dirty="0"/>
              <a:t>e</a:t>
            </a:r>
            <a:r>
              <a:rPr spc="-10" dirty="0"/>
              <a:t>m</a:t>
            </a:r>
            <a:r>
              <a:rPr dirty="0"/>
              <a:t>e</a:t>
            </a:r>
            <a:r>
              <a:rPr spc="-5" dirty="0"/>
              <a:t>nt</a:t>
            </a:r>
            <a:r>
              <a:rPr dirty="0"/>
              <a:t>i</a:t>
            </a:r>
            <a:r>
              <a:rPr spc="-5" dirty="0"/>
              <a:t>n</a:t>
            </a:r>
            <a:r>
              <a:rPr dirty="0"/>
              <a:t>g	</a:t>
            </a:r>
            <a:r>
              <a:rPr spc="-5" dirty="0"/>
              <a:t>Que</a:t>
            </a:r>
            <a:r>
              <a:rPr dirty="0"/>
              <a:t>u</a:t>
            </a:r>
            <a:r>
              <a:rPr spc="-5" dirty="0"/>
              <a:t>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45502" y="1997392"/>
            <a:ext cx="4986655" cy="2286635"/>
            <a:chOff x="845502" y="1997392"/>
            <a:chExt cx="4986655" cy="2286635"/>
          </a:xfrm>
        </p:grpSpPr>
        <p:sp>
          <p:nvSpPr>
            <p:cNvPr id="4" name="object 4"/>
            <p:cNvSpPr/>
            <p:nvPr/>
          </p:nvSpPr>
          <p:spPr>
            <a:xfrm>
              <a:off x="2087879" y="2015489"/>
              <a:ext cx="1583690" cy="648970"/>
            </a:xfrm>
            <a:custGeom>
              <a:avLst/>
              <a:gdLst/>
              <a:ahLst/>
              <a:cxnLst/>
              <a:rect l="l" t="t" r="r" b="b"/>
              <a:pathLst>
                <a:path w="1583689" h="648969">
                  <a:moveTo>
                    <a:pt x="0" y="648970"/>
                  </a:moveTo>
                  <a:lnTo>
                    <a:pt x="0" y="0"/>
                  </a:lnTo>
                  <a:lnTo>
                    <a:pt x="1583690" y="0"/>
                  </a:lnTo>
                  <a:lnTo>
                    <a:pt x="1583690" y="648970"/>
                  </a:lnTo>
                  <a:lnTo>
                    <a:pt x="0" y="648970"/>
                  </a:lnTo>
                  <a:close/>
                </a:path>
                <a:path w="1583689" h="648969">
                  <a:moveTo>
                    <a:pt x="828039" y="0"/>
                  </a:moveTo>
                  <a:lnTo>
                    <a:pt x="828039" y="64897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48559" y="2303779"/>
              <a:ext cx="143509" cy="144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04210" y="2303779"/>
              <a:ext cx="143510" cy="1447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3599" y="2303779"/>
              <a:ext cx="991869" cy="0"/>
            </a:xfrm>
            <a:custGeom>
              <a:avLst/>
              <a:gdLst/>
              <a:ahLst/>
              <a:cxnLst/>
              <a:rect l="l" t="t" r="r" b="b"/>
              <a:pathLst>
                <a:path w="991869">
                  <a:moveTo>
                    <a:pt x="0" y="0"/>
                  </a:moveTo>
                  <a:lnTo>
                    <a:pt x="991869" y="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45309" y="2222499"/>
              <a:ext cx="242570" cy="162560"/>
            </a:xfrm>
            <a:custGeom>
              <a:avLst/>
              <a:gdLst/>
              <a:ahLst/>
              <a:cxnLst/>
              <a:rect l="l" t="t" r="r" b="b"/>
              <a:pathLst>
                <a:path w="242569" h="162560">
                  <a:moveTo>
                    <a:pt x="0" y="0"/>
                  </a:moveTo>
                  <a:lnTo>
                    <a:pt x="0" y="162560"/>
                  </a:lnTo>
                  <a:lnTo>
                    <a:pt x="242569" y="81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70100" y="3618229"/>
              <a:ext cx="1583690" cy="647700"/>
            </a:xfrm>
            <a:custGeom>
              <a:avLst/>
              <a:gdLst/>
              <a:ahLst/>
              <a:cxnLst/>
              <a:rect l="l" t="t" r="r" b="b"/>
              <a:pathLst>
                <a:path w="1583689" h="647700">
                  <a:moveTo>
                    <a:pt x="0" y="647700"/>
                  </a:moveTo>
                  <a:lnTo>
                    <a:pt x="0" y="0"/>
                  </a:lnTo>
                  <a:lnTo>
                    <a:pt x="1583689" y="0"/>
                  </a:lnTo>
                  <a:lnTo>
                    <a:pt x="1583689" y="647700"/>
                  </a:lnTo>
                  <a:lnTo>
                    <a:pt x="0" y="647700"/>
                  </a:lnTo>
                  <a:close/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85160" y="3905250"/>
              <a:ext cx="144779" cy="1447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30369" y="3618229"/>
              <a:ext cx="1583690" cy="647700"/>
            </a:xfrm>
            <a:custGeom>
              <a:avLst/>
              <a:gdLst/>
              <a:ahLst/>
              <a:cxnLst/>
              <a:rect l="l" t="t" r="r" b="b"/>
              <a:pathLst>
                <a:path w="1583689" h="647700">
                  <a:moveTo>
                    <a:pt x="0" y="647700"/>
                  </a:moveTo>
                  <a:lnTo>
                    <a:pt x="0" y="0"/>
                  </a:lnTo>
                  <a:lnTo>
                    <a:pt x="1583689" y="0"/>
                  </a:lnTo>
                  <a:lnTo>
                    <a:pt x="1583689" y="647700"/>
                  </a:lnTo>
                  <a:lnTo>
                    <a:pt x="0" y="647700"/>
                  </a:lnTo>
                  <a:close/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45430" y="3905250"/>
              <a:ext cx="144780" cy="1447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070100" y="3618229"/>
            <a:ext cx="828040" cy="64770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endParaRPr sz="3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61759" y="3581400"/>
            <a:ext cx="828040" cy="648970"/>
          </a:xfrm>
          <a:prstGeom prst="rect">
            <a:avLst/>
          </a:prstGeom>
          <a:ln w="35940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endParaRPr sz="3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30370" y="3618229"/>
            <a:ext cx="828040" cy="647700"/>
          </a:xfrm>
          <a:prstGeom prst="rect">
            <a:avLst/>
          </a:prstGeom>
          <a:solidFill>
            <a:srgbClr val="000000"/>
          </a:solidFill>
          <a:ln w="35941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17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endParaRPr sz="35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426970" y="2358199"/>
            <a:ext cx="4472940" cy="1707514"/>
            <a:chOff x="2426970" y="2358199"/>
            <a:chExt cx="4472940" cy="1707514"/>
          </a:xfrm>
        </p:grpSpPr>
        <p:sp>
          <p:nvSpPr>
            <p:cNvPr id="17" name="object 17"/>
            <p:cNvSpPr/>
            <p:nvPr/>
          </p:nvSpPr>
          <p:spPr>
            <a:xfrm>
              <a:off x="2506980" y="2376169"/>
              <a:ext cx="1490980" cy="1607820"/>
            </a:xfrm>
            <a:custGeom>
              <a:avLst/>
              <a:gdLst/>
              <a:ahLst/>
              <a:cxnLst/>
              <a:rect l="l" t="t" r="r" b="b"/>
              <a:pathLst>
                <a:path w="1490979" h="1607820">
                  <a:moveTo>
                    <a:pt x="0" y="0"/>
                  </a:moveTo>
                  <a:lnTo>
                    <a:pt x="0" y="1027429"/>
                  </a:lnTo>
                </a:path>
                <a:path w="1490979" h="1607820">
                  <a:moveTo>
                    <a:pt x="732789" y="1607819"/>
                  </a:moveTo>
                  <a:lnTo>
                    <a:pt x="1490980" y="1607819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86530" y="3902709"/>
              <a:ext cx="243840" cy="162560"/>
            </a:xfrm>
            <a:custGeom>
              <a:avLst/>
              <a:gdLst/>
              <a:ahLst/>
              <a:cxnLst/>
              <a:rect l="l" t="t" r="r" b="b"/>
              <a:pathLst>
                <a:path w="243839" h="162560">
                  <a:moveTo>
                    <a:pt x="0" y="0"/>
                  </a:moveTo>
                  <a:lnTo>
                    <a:pt x="0" y="162560"/>
                  </a:lnTo>
                  <a:lnTo>
                    <a:pt x="243840" y="81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53380" y="3975100"/>
              <a:ext cx="758190" cy="0"/>
            </a:xfrm>
            <a:custGeom>
              <a:avLst/>
              <a:gdLst/>
              <a:ahLst/>
              <a:cxnLst/>
              <a:rect l="l" t="t" r="r" b="b"/>
              <a:pathLst>
                <a:path w="758189">
                  <a:moveTo>
                    <a:pt x="0" y="0"/>
                  </a:moveTo>
                  <a:lnTo>
                    <a:pt x="758190" y="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26970" y="3393439"/>
              <a:ext cx="4017010" cy="662940"/>
            </a:xfrm>
            <a:custGeom>
              <a:avLst/>
              <a:gdLst/>
              <a:ahLst/>
              <a:cxnLst/>
              <a:rect l="l" t="t" r="r" b="b"/>
              <a:pathLst>
                <a:path w="4017010" h="662939">
                  <a:moveTo>
                    <a:pt x="161290" y="0"/>
                  </a:moveTo>
                  <a:lnTo>
                    <a:pt x="0" y="0"/>
                  </a:lnTo>
                  <a:lnTo>
                    <a:pt x="80010" y="242570"/>
                  </a:lnTo>
                  <a:lnTo>
                    <a:pt x="161290" y="0"/>
                  </a:lnTo>
                  <a:close/>
                </a:path>
                <a:path w="4017010" h="662939">
                  <a:moveTo>
                    <a:pt x="4017010" y="581660"/>
                  </a:moveTo>
                  <a:lnTo>
                    <a:pt x="3774440" y="500380"/>
                  </a:lnTo>
                  <a:lnTo>
                    <a:pt x="3774440" y="662940"/>
                  </a:lnTo>
                  <a:lnTo>
                    <a:pt x="4017010" y="58166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39770" y="2358389"/>
              <a:ext cx="3600450" cy="1027430"/>
            </a:xfrm>
            <a:custGeom>
              <a:avLst/>
              <a:gdLst/>
              <a:ahLst/>
              <a:cxnLst/>
              <a:rect l="l" t="t" r="r" b="b"/>
              <a:pathLst>
                <a:path w="3600450" h="1027429">
                  <a:moveTo>
                    <a:pt x="0" y="17780"/>
                  </a:moveTo>
                  <a:lnTo>
                    <a:pt x="3600450" y="17780"/>
                  </a:lnTo>
                </a:path>
                <a:path w="3600450" h="1027429">
                  <a:moveTo>
                    <a:pt x="3578859" y="0"/>
                  </a:moveTo>
                  <a:lnTo>
                    <a:pt x="3578859" y="102743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37350" y="3374389"/>
              <a:ext cx="162560" cy="243840"/>
            </a:xfrm>
            <a:custGeom>
              <a:avLst/>
              <a:gdLst/>
              <a:ahLst/>
              <a:cxnLst/>
              <a:rect l="l" t="t" r="r" b="b"/>
              <a:pathLst>
                <a:path w="162559" h="243839">
                  <a:moveTo>
                    <a:pt x="162559" y="0"/>
                  </a:moveTo>
                  <a:lnTo>
                    <a:pt x="0" y="0"/>
                  </a:lnTo>
                  <a:lnTo>
                    <a:pt x="81279" y="243839"/>
                  </a:lnTo>
                  <a:lnTo>
                    <a:pt x="16255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584450" y="2719070"/>
            <a:ext cx="18014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ron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-ptr</a:t>
            </a:r>
            <a:endParaRPr sz="4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88809" y="2719070"/>
            <a:ext cx="1689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ear-p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tr</a:t>
            </a:r>
            <a:endParaRPr sz="4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5109" y="1567179"/>
            <a:ext cx="14357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queu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endParaRPr sz="4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89800" y="3581400"/>
            <a:ext cx="755650" cy="64897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80"/>
              </a:spcBef>
            </a:pPr>
            <a:r>
              <a:rPr sz="3500" b="1" spc="-5" dirty="0">
                <a:solidFill>
                  <a:srgbClr val="FFFF00"/>
                </a:solidFill>
                <a:latin typeface="Arial"/>
                <a:cs typeface="Arial"/>
              </a:rPr>
              <a:t>()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3050" y="68580"/>
            <a:ext cx="42144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front-queue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80" y="2002790"/>
            <a:ext cx="82550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(define (front-queue</a:t>
            </a:r>
            <a:r>
              <a:rPr sz="4000" spc="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queue)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3050" y="68580"/>
            <a:ext cx="42144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front-queue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80" y="1941830"/>
            <a:ext cx="825500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609600">
              <a:lnSpc>
                <a:spcPct val="11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(define (front-queue queue)  (car (front-ptr queue)))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3050" y="68580"/>
            <a:ext cx="42144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front-queue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0" y="1941830"/>
            <a:ext cx="9779000" cy="270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1529080" indent="-304800">
              <a:lnSpc>
                <a:spcPct val="11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(define (front-queue queue)  (if (empty-queue? Queue)</a:t>
            </a:r>
            <a:endParaRPr sz="4000">
              <a:latin typeface="Courier New"/>
              <a:cs typeface="Courier New"/>
            </a:endParaRPr>
          </a:p>
          <a:p>
            <a:pPr marL="1536700" marR="5080">
              <a:lnSpc>
                <a:spcPct val="110000"/>
              </a:lnSpc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(error “Empty Queue” queue)  (car (front-ptr queue))))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9450" y="0"/>
            <a:ext cx="62033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</a:t>
            </a:r>
            <a:r>
              <a:rPr spc="-55" dirty="0"/>
              <a:t> </a:t>
            </a:r>
            <a:r>
              <a:rPr spc="-5" dirty="0"/>
              <a:t>Queues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370" y="1450339"/>
            <a:ext cx="3789679" cy="194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100"/>
              </a:spcBef>
            </a:pPr>
            <a:r>
              <a:rPr sz="3800" spc="-5" dirty="0">
                <a:solidFill>
                  <a:srgbClr val="FFFF00"/>
                </a:solidFill>
                <a:latin typeface="Courier New"/>
                <a:cs typeface="Courier New"/>
              </a:rPr>
              <a:t>(make-queue)  (empty-queue?  (front-queue!</a:t>
            </a:r>
            <a:endParaRPr sz="3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36770" y="2089150"/>
            <a:ext cx="2341880" cy="130302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800" spc="-5" dirty="0">
                <a:solidFill>
                  <a:srgbClr val="FFFF00"/>
                </a:solidFill>
                <a:latin typeface="Courier New"/>
                <a:cs typeface="Courier New"/>
              </a:rPr>
              <a:t>&lt;queue&gt;)</a:t>
            </a:r>
            <a:endParaRPr sz="3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3800" spc="-5" dirty="0">
                <a:solidFill>
                  <a:srgbClr val="FFFF00"/>
                </a:solidFill>
                <a:latin typeface="Courier New"/>
                <a:cs typeface="Courier New"/>
              </a:rPr>
              <a:t>&lt;queue&gt;)</a:t>
            </a:r>
            <a:endParaRPr sz="3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370" y="3365500"/>
            <a:ext cx="8712200" cy="130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100"/>
              </a:spcBef>
            </a:pPr>
            <a:r>
              <a:rPr sz="3800" spc="-5" dirty="0">
                <a:solidFill>
                  <a:srgbClr val="FFFF00"/>
                </a:solidFill>
                <a:latin typeface="Courier New"/>
                <a:cs typeface="Courier New"/>
              </a:rPr>
              <a:t>(insert-queue! &lt;queue&gt; &lt;item&gt;)  (delete-queue! &lt;queue&gt;)</a:t>
            </a:r>
            <a:endParaRPr sz="3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4050665" algn="l"/>
              </a:tabLst>
            </a:pPr>
            <a:r>
              <a:rPr spc="-5" dirty="0"/>
              <a:t>I</a:t>
            </a:r>
            <a:r>
              <a:rPr spc="-10" dirty="0"/>
              <a:t>m</a:t>
            </a:r>
            <a:r>
              <a:rPr dirty="0"/>
              <a:t>pl</a:t>
            </a:r>
            <a:r>
              <a:rPr spc="-5" dirty="0"/>
              <a:t>e</a:t>
            </a:r>
            <a:r>
              <a:rPr spc="-10" dirty="0"/>
              <a:t>m</a:t>
            </a:r>
            <a:r>
              <a:rPr dirty="0"/>
              <a:t>e</a:t>
            </a:r>
            <a:r>
              <a:rPr spc="-5" dirty="0"/>
              <a:t>nt</a:t>
            </a:r>
            <a:r>
              <a:rPr dirty="0"/>
              <a:t>i</a:t>
            </a:r>
            <a:r>
              <a:rPr spc="-5" dirty="0"/>
              <a:t>n</a:t>
            </a:r>
            <a:r>
              <a:rPr dirty="0"/>
              <a:t>g	</a:t>
            </a:r>
            <a:r>
              <a:rPr spc="-5" dirty="0"/>
              <a:t>Que</a:t>
            </a:r>
            <a:r>
              <a:rPr dirty="0"/>
              <a:t>u</a:t>
            </a:r>
            <a:r>
              <a:rPr spc="-5" dirty="0"/>
              <a:t>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45502" y="1997392"/>
            <a:ext cx="4986655" cy="2286635"/>
            <a:chOff x="845502" y="1997392"/>
            <a:chExt cx="4986655" cy="2286635"/>
          </a:xfrm>
        </p:grpSpPr>
        <p:sp>
          <p:nvSpPr>
            <p:cNvPr id="4" name="object 4"/>
            <p:cNvSpPr/>
            <p:nvPr/>
          </p:nvSpPr>
          <p:spPr>
            <a:xfrm>
              <a:off x="2087879" y="2015489"/>
              <a:ext cx="1583690" cy="648970"/>
            </a:xfrm>
            <a:custGeom>
              <a:avLst/>
              <a:gdLst/>
              <a:ahLst/>
              <a:cxnLst/>
              <a:rect l="l" t="t" r="r" b="b"/>
              <a:pathLst>
                <a:path w="1583689" h="648969">
                  <a:moveTo>
                    <a:pt x="0" y="648970"/>
                  </a:moveTo>
                  <a:lnTo>
                    <a:pt x="0" y="0"/>
                  </a:lnTo>
                  <a:lnTo>
                    <a:pt x="1583690" y="0"/>
                  </a:lnTo>
                  <a:lnTo>
                    <a:pt x="1583690" y="648970"/>
                  </a:lnTo>
                  <a:lnTo>
                    <a:pt x="0" y="648970"/>
                  </a:lnTo>
                  <a:close/>
                </a:path>
                <a:path w="1583689" h="648969">
                  <a:moveTo>
                    <a:pt x="828039" y="0"/>
                  </a:moveTo>
                  <a:lnTo>
                    <a:pt x="828039" y="64897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48559" y="2303779"/>
              <a:ext cx="143509" cy="144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04210" y="2303779"/>
              <a:ext cx="143510" cy="1447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3599" y="2303779"/>
              <a:ext cx="991869" cy="0"/>
            </a:xfrm>
            <a:custGeom>
              <a:avLst/>
              <a:gdLst/>
              <a:ahLst/>
              <a:cxnLst/>
              <a:rect l="l" t="t" r="r" b="b"/>
              <a:pathLst>
                <a:path w="991869">
                  <a:moveTo>
                    <a:pt x="0" y="0"/>
                  </a:moveTo>
                  <a:lnTo>
                    <a:pt x="991869" y="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45309" y="2222499"/>
              <a:ext cx="242570" cy="162560"/>
            </a:xfrm>
            <a:custGeom>
              <a:avLst/>
              <a:gdLst/>
              <a:ahLst/>
              <a:cxnLst/>
              <a:rect l="l" t="t" r="r" b="b"/>
              <a:pathLst>
                <a:path w="242569" h="162560">
                  <a:moveTo>
                    <a:pt x="0" y="0"/>
                  </a:moveTo>
                  <a:lnTo>
                    <a:pt x="0" y="162560"/>
                  </a:lnTo>
                  <a:lnTo>
                    <a:pt x="242569" y="81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70100" y="3618229"/>
              <a:ext cx="1583690" cy="647700"/>
            </a:xfrm>
            <a:custGeom>
              <a:avLst/>
              <a:gdLst/>
              <a:ahLst/>
              <a:cxnLst/>
              <a:rect l="l" t="t" r="r" b="b"/>
              <a:pathLst>
                <a:path w="1583689" h="647700">
                  <a:moveTo>
                    <a:pt x="0" y="647700"/>
                  </a:moveTo>
                  <a:lnTo>
                    <a:pt x="0" y="0"/>
                  </a:lnTo>
                  <a:lnTo>
                    <a:pt x="1583689" y="0"/>
                  </a:lnTo>
                  <a:lnTo>
                    <a:pt x="1583689" y="647700"/>
                  </a:lnTo>
                  <a:lnTo>
                    <a:pt x="0" y="647700"/>
                  </a:lnTo>
                  <a:close/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85160" y="3905250"/>
              <a:ext cx="144779" cy="1447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30369" y="3618229"/>
              <a:ext cx="1583690" cy="647700"/>
            </a:xfrm>
            <a:custGeom>
              <a:avLst/>
              <a:gdLst/>
              <a:ahLst/>
              <a:cxnLst/>
              <a:rect l="l" t="t" r="r" b="b"/>
              <a:pathLst>
                <a:path w="1583689" h="647700">
                  <a:moveTo>
                    <a:pt x="0" y="647700"/>
                  </a:moveTo>
                  <a:lnTo>
                    <a:pt x="0" y="0"/>
                  </a:lnTo>
                  <a:lnTo>
                    <a:pt x="1583689" y="0"/>
                  </a:lnTo>
                  <a:lnTo>
                    <a:pt x="1583689" y="647700"/>
                  </a:lnTo>
                  <a:lnTo>
                    <a:pt x="0" y="647700"/>
                  </a:lnTo>
                  <a:close/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45430" y="3905250"/>
              <a:ext cx="144780" cy="1447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070100" y="3618229"/>
            <a:ext cx="828040" cy="64770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endParaRPr sz="3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61759" y="3581400"/>
            <a:ext cx="828040" cy="648970"/>
          </a:xfrm>
          <a:prstGeom prst="rect">
            <a:avLst/>
          </a:prstGeom>
          <a:ln w="35940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endParaRPr sz="3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30370" y="3618229"/>
            <a:ext cx="828040" cy="647700"/>
          </a:xfrm>
          <a:prstGeom prst="rect">
            <a:avLst/>
          </a:prstGeom>
          <a:solidFill>
            <a:srgbClr val="000000"/>
          </a:solidFill>
          <a:ln w="35941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17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endParaRPr sz="35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426970" y="2358199"/>
            <a:ext cx="4472940" cy="1707514"/>
            <a:chOff x="2426970" y="2358199"/>
            <a:chExt cx="4472940" cy="1707514"/>
          </a:xfrm>
        </p:grpSpPr>
        <p:sp>
          <p:nvSpPr>
            <p:cNvPr id="17" name="object 17"/>
            <p:cNvSpPr/>
            <p:nvPr/>
          </p:nvSpPr>
          <p:spPr>
            <a:xfrm>
              <a:off x="2506980" y="2376169"/>
              <a:ext cx="1490980" cy="1607820"/>
            </a:xfrm>
            <a:custGeom>
              <a:avLst/>
              <a:gdLst/>
              <a:ahLst/>
              <a:cxnLst/>
              <a:rect l="l" t="t" r="r" b="b"/>
              <a:pathLst>
                <a:path w="1490979" h="1607820">
                  <a:moveTo>
                    <a:pt x="0" y="0"/>
                  </a:moveTo>
                  <a:lnTo>
                    <a:pt x="0" y="1027429"/>
                  </a:lnTo>
                </a:path>
                <a:path w="1490979" h="1607820">
                  <a:moveTo>
                    <a:pt x="732789" y="1607819"/>
                  </a:moveTo>
                  <a:lnTo>
                    <a:pt x="1490980" y="1607819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86530" y="3902709"/>
              <a:ext cx="243840" cy="162560"/>
            </a:xfrm>
            <a:custGeom>
              <a:avLst/>
              <a:gdLst/>
              <a:ahLst/>
              <a:cxnLst/>
              <a:rect l="l" t="t" r="r" b="b"/>
              <a:pathLst>
                <a:path w="243839" h="162560">
                  <a:moveTo>
                    <a:pt x="0" y="0"/>
                  </a:moveTo>
                  <a:lnTo>
                    <a:pt x="0" y="162560"/>
                  </a:lnTo>
                  <a:lnTo>
                    <a:pt x="243840" y="81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53380" y="3975100"/>
              <a:ext cx="758190" cy="0"/>
            </a:xfrm>
            <a:custGeom>
              <a:avLst/>
              <a:gdLst/>
              <a:ahLst/>
              <a:cxnLst/>
              <a:rect l="l" t="t" r="r" b="b"/>
              <a:pathLst>
                <a:path w="758189">
                  <a:moveTo>
                    <a:pt x="0" y="0"/>
                  </a:moveTo>
                  <a:lnTo>
                    <a:pt x="758190" y="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26970" y="3393439"/>
              <a:ext cx="4017010" cy="662940"/>
            </a:xfrm>
            <a:custGeom>
              <a:avLst/>
              <a:gdLst/>
              <a:ahLst/>
              <a:cxnLst/>
              <a:rect l="l" t="t" r="r" b="b"/>
              <a:pathLst>
                <a:path w="4017010" h="662939">
                  <a:moveTo>
                    <a:pt x="161290" y="0"/>
                  </a:moveTo>
                  <a:lnTo>
                    <a:pt x="0" y="0"/>
                  </a:lnTo>
                  <a:lnTo>
                    <a:pt x="80010" y="242570"/>
                  </a:lnTo>
                  <a:lnTo>
                    <a:pt x="161290" y="0"/>
                  </a:lnTo>
                  <a:close/>
                </a:path>
                <a:path w="4017010" h="662939">
                  <a:moveTo>
                    <a:pt x="4017010" y="581660"/>
                  </a:moveTo>
                  <a:lnTo>
                    <a:pt x="3774440" y="500380"/>
                  </a:lnTo>
                  <a:lnTo>
                    <a:pt x="3774440" y="662940"/>
                  </a:lnTo>
                  <a:lnTo>
                    <a:pt x="4017010" y="58166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39770" y="2358389"/>
              <a:ext cx="3600450" cy="1027430"/>
            </a:xfrm>
            <a:custGeom>
              <a:avLst/>
              <a:gdLst/>
              <a:ahLst/>
              <a:cxnLst/>
              <a:rect l="l" t="t" r="r" b="b"/>
              <a:pathLst>
                <a:path w="3600450" h="1027429">
                  <a:moveTo>
                    <a:pt x="0" y="17780"/>
                  </a:moveTo>
                  <a:lnTo>
                    <a:pt x="3600450" y="17780"/>
                  </a:lnTo>
                </a:path>
                <a:path w="3600450" h="1027429">
                  <a:moveTo>
                    <a:pt x="3578859" y="0"/>
                  </a:moveTo>
                  <a:lnTo>
                    <a:pt x="3578859" y="102743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37350" y="3374389"/>
              <a:ext cx="162560" cy="243840"/>
            </a:xfrm>
            <a:custGeom>
              <a:avLst/>
              <a:gdLst/>
              <a:ahLst/>
              <a:cxnLst/>
              <a:rect l="l" t="t" r="r" b="b"/>
              <a:pathLst>
                <a:path w="162559" h="243839">
                  <a:moveTo>
                    <a:pt x="162559" y="0"/>
                  </a:moveTo>
                  <a:lnTo>
                    <a:pt x="0" y="0"/>
                  </a:lnTo>
                  <a:lnTo>
                    <a:pt x="81279" y="243839"/>
                  </a:lnTo>
                  <a:lnTo>
                    <a:pt x="16255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584450" y="2719070"/>
            <a:ext cx="18014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ron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-ptr</a:t>
            </a:r>
            <a:endParaRPr sz="4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88809" y="2719070"/>
            <a:ext cx="1689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ear-p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tr</a:t>
            </a:r>
            <a:endParaRPr sz="4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5109" y="1567179"/>
            <a:ext cx="14357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queu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endParaRPr sz="4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89800" y="3581400"/>
            <a:ext cx="755650" cy="64897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80"/>
              </a:spcBef>
            </a:pPr>
            <a:r>
              <a:rPr sz="3500" b="1" spc="-5" dirty="0">
                <a:solidFill>
                  <a:srgbClr val="FFFF00"/>
                </a:solidFill>
                <a:latin typeface="Arial"/>
                <a:cs typeface="Arial"/>
              </a:rPr>
              <a:t>()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4050665" algn="l"/>
              </a:tabLst>
            </a:pPr>
            <a:r>
              <a:rPr spc="-5" dirty="0"/>
              <a:t>I</a:t>
            </a:r>
            <a:r>
              <a:rPr spc="-10" dirty="0"/>
              <a:t>m</a:t>
            </a:r>
            <a:r>
              <a:rPr dirty="0"/>
              <a:t>pl</a:t>
            </a:r>
            <a:r>
              <a:rPr spc="-5" dirty="0"/>
              <a:t>e</a:t>
            </a:r>
            <a:r>
              <a:rPr spc="-10" dirty="0"/>
              <a:t>m</a:t>
            </a:r>
            <a:r>
              <a:rPr dirty="0"/>
              <a:t>e</a:t>
            </a:r>
            <a:r>
              <a:rPr spc="-5" dirty="0"/>
              <a:t>nt</a:t>
            </a:r>
            <a:r>
              <a:rPr dirty="0"/>
              <a:t>i</a:t>
            </a:r>
            <a:r>
              <a:rPr spc="-5" dirty="0"/>
              <a:t>n</a:t>
            </a:r>
            <a:r>
              <a:rPr dirty="0"/>
              <a:t>g	</a:t>
            </a:r>
            <a:r>
              <a:rPr spc="-5" dirty="0"/>
              <a:t>Que</a:t>
            </a:r>
            <a:r>
              <a:rPr dirty="0"/>
              <a:t>u</a:t>
            </a:r>
            <a:r>
              <a:rPr spc="-5" dirty="0"/>
              <a:t>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79132" y="1997392"/>
            <a:ext cx="4986655" cy="2286635"/>
            <a:chOff x="679132" y="1997392"/>
            <a:chExt cx="4986655" cy="2286635"/>
          </a:xfrm>
        </p:grpSpPr>
        <p:sp>
          <p:nvSpPr>
            <p:cNvPr id="4" name="object 4"/>
            <p:cNvSpPr/>
            <p:nvPr/>
          </p:nvSpPr>
          <p:spPr>
            <a:xfrm>
              <a:off x="1921509" y="2015489"/>
              <a:ext cx="1583690" cy="648970"/>
            </a:xfrm>
            <a:custGeom>
              <a:avLst/>
              <a:gdLst/>
              <a:ahLst/>
              <a:cxnLst/>
              <a:rect l="l" t="t" r="r" b="b"/>
              <a:pathLst>
                <a:path w="1583689" h="648969">
                  <a:moveTo>
                    <a:pt x="0" y="648970"/>
                  </a:moveTo>
                  <a:lnTo>
                    <a:pt x="0" y="0"/>
                  </a:lnTo>
                  <a:lnTo>
                    <a:pt x="1583689" y="0"/>
                  </a:lnTo>
                  <a:lnTo>
                    <a:pt x="1583689" y="648970"/>
                  </a:lnTo>
                  <a:lnTo>
                    <a:pt x="0" y="648970"/>
                  </a:lnTo>
                  <a:close/>
                </a:path>
                <a:path w="1583689" h="648969">
                  <a:moveTo>
                    <a:pt x="828039" y="0"/>
                  </a:moveTo>
                  <a:lnTo>
                    <a:pt x="828039" y="64897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2189" y="2303779"/>
              <a:ext cx="143510" cy="144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37840" y="2303779"/>
              <a:ext cx="143510" cy="1447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7229" y="2303779"/>
              <a:ext cx="991869" cy="0"/>
            </a:xfrm>
            <a:custGeom>
              <a:avLst/>
              <a:gdLst/>
              <a:ahLst/>
              <a:cxnLst/>
              <a:rect l="l" t="t" r="r" b="b"/>
              <a:pathLst>
                <a:path w="991869">
                  <a:moveTo>
                    <a:pt x="0" y="0"/>
                  </a:moveTo>
                  <a:lnTo>
                    <a:pt x="991869" y="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78939" y="2222499"/>
              <a:ext cx="242570" cy="162560"/>
            </a:xfrm>
            <a:custGeom>
              <a:avLst/>
              <a:gdLst/>
              <a:ahLst/>
              <a:cxnLst/>
              <a:rect l="l" t="t" r="r" b="b"/>
              <a:pathLst>
                <a:path w="242569" h="162560">
                  <a:moveTo>
                    <a:pt x="0" y="0"/>
                  </a:moveTo>
                  <a:lnTo>
                    <a:pt x="0" y="162560"/>
                  </a:lnTo>
                  <a:lnTo>
                    <a:pt x="242570" y="81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03730" y="3618229"/>
              <a:ext cx="1583690" cy="647700"/>
            </a:xfrm>
            <a:custGeom>
              <a:avLst/>
              <a:gdLst/>
              <a:ahLst/>
              <a:cxnLst/>
              <a:rect l="l" t="t" r="r" b="b"/>
              <a:pathLst>
                <a:path w="1583689" h="647700">
                  <a:moveTo>
                    <a:pt x="0" y="647700"/>
                  </a:moveTo>
                  <a:lnTo>
                    <a:pt x="0" y="0"/>
                  </a:lnTo>
                  <a:lnTo>
                    <a:pt x="1583690" y="0"/>
                  </a:lnTo>
                  <a:lnTo>
                    <a:pt x="1583690" y="647700"/>
                  </a:lnTo>
                  <a:lnTo>
                    <a:pt x="0" y="647700"/>
                  </a:lnTo>
                  <a:close/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18790" y="3905250"/>
              <a:ext cx="144780" cy="1447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63999" y="3618229"/>
              <a:ext cx="1583690" cy="647700"/>
            </a:xfrm>
            <a:custGeom>
              <a:avLst/>
              <a:gdLst/>
              <a:ahLst/>
              <a:cxnLst/>
              <a:rect l="l" t="t" r="r" b="b"/>
              <a:pathLst>
                <a:path w="1583689" h="647700">
                  <a:moveTo>
                    <a:pt x="0" y="647700"/>
                  </a:moveTo>
                  <a:lnTo>
                    <a:pt x="0" y="0"/>
                  </a:lnTo>
                  <a:lnTo>
                    <a:pt x="1583689" y="0"/>
                  </a:lnTo>
                  <a:lnTo>
                    <a:pt x="1583689" y="647700"/>
                  </a:lnTo>
                  <a:lnTo>
                    <a:pt x="0" y="647700"/>
                  </a:lnTo>
                  <a:close/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79060" y="3905250"/>
              <a:ext cx="144779" cy="1447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903729" y="3618229"/>
            <a:ext cx="828040" cy="64770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endParaRPr sz="3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95390" y="3581400"/>
            <a:ext cx="828040" cy="648970"/>
          </a:xfrm>
          <a:prstGeom prst="rect">
            <a:avLst/>
          </a:prstGeom>
          <a:ln w="35940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endParaRPr sz="3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64000" y="3618229"/>
            <a:ext cx="828040" cy="647700"/>
          </a:xfrm>
          <a:prstGeom prst="rect">
            <a:avLst/>
          </a:prstGeom>
          <a:solidFill>
            <a:srgbClr val="000000"/>
          </a:solidFill>
          <a:ln w="35941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17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endParaRPr sz="35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260600" y="2358199"/>
            <a:ext cx="4472940" cy="1707514"/>
            <a:chOff x="2260600" y="2358199"/>
            <a:chExt cx="4472940" cy="1707514"/>
          </a:xfrm>
        </p:grpSpPr>
        <p:sp>
          <p:nvSpPr>
            <p:cNvPr id="17" name="object 17"/>
            <p:cNvSpPr/>
            <p:nvPr/>
          </p:nvSpPr>
          <p:spPr>
            <a:xfrm>
              <a:off x="2340610" y="2376169"/>
              <a:ext cx="1490980" cy="1607820"/>
            </a:xfrm>
            <a:custGeom>
              <a:avLst/>
              <a:gdLst/>
              <a:ahLst/>
              <a:cxnLst/>
              <a:rect l="l" t="t" r="r" b="b"/>
              <a:pathLst>
                <a:path w="1490979" h="1607820">
                  <a:moveTo>
                    <a:pt x="0" y="0"/>
                  </a:moveTo>
                  <a:lnTo>
                    <a:pt x="0" y="1027429"/>
                  </a:lnTo>
                </a:path>
                <a:path w="1490979" h="1607820">
                  <a:moveTo>
                    <a:pt x="732789" y="1607819"/>
                  </a:moveTo>
                  <a:lnTo>
                    <a:pt x="1490979" y="1607819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20160" y="3902709"/>
              <a:ext cx="243840" cy="162560"/>
            </a:xfrm>
            <a:custGeom>
              <a:avLst/>
              <a:gdLst/>
              <a:ahLst/>
              <a:cxnLst/>
              <a:rect l="l" t="t" r="r" b="b"/>
              <a:pathLst>
                <a:path w="243839" h="162560">
                  <a:moveTo>
                    <a:pt x="0" y="0"/>
                  </a:moveTo>
                  <a:lnTo>
                    <a:pt x="0" y="162560"/>
                  </a:lnTo>
                  <a:lnTo>
                    <a:pt x="243839" y="81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88279" y="3975100"/>
              <a:ext cx="756920" cy="0"/>
            </a:xfrm>
            <a:custGeom>
              <a:avLst/>
              <a:gdLst/>
              <a:ahLst/>
              <a:cxnLst/>
              <a:rect l="l" t="t" r="r" b="b"/>
              <a:pathLst>
                <a:path w="756920">
                  <a:moveTo>
                    <a:pt x="0" y="0"/>
                  </a:moveTo>
                  <a:lnTo>
                    <a:pt x="756920" y="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60600" y="3393439"/>
              <a:ext cx="4017010" cy="662940"/>
            </a:xfrm>
            <a:custGeom>
              <a:avLst/>
              <a:gdLst/>
              <a:ahLst/>
              <a:cxnLst/>
              <a:rect l="l" t="t" r="r" b="b"/>
              <a:pathLst>
                <a:path w="4017010" h="662939">
                  <a:moveTo>
                    <a:pt x="161290" y="0"/>
                  </a:moveTo>
                  <a:lnTo>
                    <a:pt x="0" y="0"/>
                  </a:lnTo>
                  <a:lnTo>
                    <a:pt x="80010" y="242570"/>
                  </a:lnTo>
                  <a:lnTo>
                    <a:pt x="161290" y="0"/>
                  </a:lnTo>
                  <a:close/>
                </a:path>
                <a:path w="4017010" h="662939">
                  <a:moveTo>
                    <a:pt x="4017010" y="581660"/>
                  </a:moveTo>
                  <a:lnTo>
                    <a:pt x="3774440" y="500380"/>
                  </a:lnTo>
                  <a:lnTo>
                    <a:pt x="3774440" y="662940"/>
                  </a:lnTo>
                  <a:lnTo>
                    <a:pt x="4017010" y="58166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73400" y="2358389"/>
              <a:ext cx="3600450" cy="1027430"/>
            </a:xfrm>
            <a:custGeom>
              <a:avLst/>
              <a:gdLst/>
              <a:ahLst/>
              <a:cxnLst/>
              <a:rect l="l" t="t" r="r" b="b"/>
              <a:pathLst>
                <a:path w="3600450" h="1027429">
                  <a:moveTo>
                    <a:pt x="0" y="17780"/>
                  </a:moveTo>
                  <a:lnTo>
                    <a:pt x="3600450" y="17780"/>
                  </a:lnTo>
                </a:path>
                <a:path w="3600450" h="1027429">
                  <a:moveTo>
                    <a:pt x="3578859" y="0"/>
                  </a:moveTo>
                  <a:lnTo>
                    <a:pt x="3578859" y="102743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70979" y="3374389"/>
              <a:ext cx="162560" cy="243840"/>
            </a:xfrm>
            <a:custGeom>
              <a:avLst/>
              <a:gdLst/>
              <a:ahLst/>
              <a:cxnLst/>
              <a:rect l="l" t="t" r="r" b="b"/>
              <a:pathLst>
                <a:path w="162559" h="243839">
                  <a:moveTo>
                    <a:pt x="162560" y="0"/>
                  </a:moveTo>
                  <a:lnTo>
                    <a:pt x="0" y="0"/>
                  </a:lnTo>
                  <a:lnTo>
                    <a:pt x="81279" y="243839"/>
                  </a:lnTo>
                  <a:lnTo>
                    <a:pt x="16256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418079" y="2719070"/>
            <a:ext cx="18014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ron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-ptr</a:t>
            </a:r>
            <a:endParaRPr sz="4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22440" y="2719070"/>
            <a:ext cx="1689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ear-p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tr</a:t>
            </a:r>
            <a:endParaRPr sz="4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739" y="1567179"/>
            <a:ext cx="14357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queu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endParaRPr sz="4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23430" y="3581400"/>
            <a:ext cx="755650" cy="64897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80"/>
              </a:spcBef>
            </a:pPr>
            <a:r>
              <a:rPr sz="3500" b="1" spc="-5" dirty="0">
                <a:solidFill>
                  <a:srgbClr val="FFFF00"/>
                </a:solidFill>
                <a:latin typeface="Arial"/>
                <a:cs typeface="Arial"/>
              </a:rPr>
              <a:t>()</a:t>
            </a:r>
            <a:endParaRPr sz="35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208009" y="3600450"/>
            <a:ext cx="828040" cy="64770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210"/>
              </a:spcBef>
            </a:pPr>
            <a:r>
              <a:rPr sz="3000" b="1" spc="-5" dirty="0">
                <a:solidFill>
                  <a:srgbClr val="FFFF00"/>
                </a:solidFill>
                <a:latin typeface="Arial"/>
                <a:cs typeface="Arial"/>
              </a:rPr>
              <a:t>item</a:t>
            </a:r>
            <a:endParaRPr sz="3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036050" y="3600450"/>
            <a:ext cx="755650" cy="64770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70"/>
              </a:spcBef>
            </a:pPr>
            <a:r>
              <a:rPr sz="3500" b="1" spc="-5" dirty="0">
                <a:solidFill>
                  <a:srgbClr val="FFFF00"/>
                </a:solidFill>
                <a:latin typeface="Arial"/>
                <a:cs typeface="Arial"/>
              </a:rPr>
              <a:t>()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4050665" algn="l"/>
              </a:tabLst>
            </a:pPr>
            <a:r>
              <a:rPr spc="-5" dirty="0"/>
              <a:t>I</a:t>
            </a:r>
            <a:r>
              <a:rPr spc="-10" dirty="0"/>
              <a:t>m</a:t>
            </a:r>
            <a:r>
              <a:rPr dirty="0"/>
              <a:t>pl</a:t>
            </a:r>
            <a:r>
              <a:rPr spc="-5" dirty="0"/>
              <a:t>e</a:t>
            </a:r>
            <a:r>
              <a:rPr spc="-10" dirty="0"/>
              <a:t>m</a:t>
            </a:r>
            <a:r>
              <a:rPr dirty="0"/>
              <a:t>e</a:t>
            </a:r>
            <a:r>
              <a:rPr spc="-5" dirty="0"/>
              <a:t>nt</a:t>
            </a:r>
            <a:r>
              <a:rPr dirty="0"/>
              <a:t>i</a:t>
            </a:r>
            <a:r>
              <a:rPr spc="-5" dirty="0"/>
              <a:t>n</a:t>
            </a:r>
            <a:r>
              <a:rPr dirty="0"/>
              <a:t>g	</a:t>
            </a:r>
            <a:r>
              <a:rPr spc="-5" dirty="0"/>
              <a:t>Que</a:t>
            </a:r>
            <a:r>
              <a:rPr dirty="0"/>
              <a:t>u</a:t>
            </a:r>
            <a:r>
              <a:rPr spc="-5" dirty="0"/>
              <a:t>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79132" y="1997392"/>
            <a:ext cx="4986655" cy="2286635"/>
            <a:chOff x="679132" y="1997392"/>
            <a:chExt cx="4986655" cy="2286635"/>
          </a:xfrm>
        </p:grpSpPr>
        <p:sp>
          <p:nvSpPr>
            <p:cNvPr id="4" name="object 4"/>
            <p:cNvSpPr/>
            <p:nvPr/>
          </p:nvSpPr>
          <p:spPr>
            <a:xfrm>
              <a:off x="1921509" y="2015489"/>
              <a:ext cx="1583690" cy="648970"/>
            </a:xfrm>
            <a:custGeom>
              <a:avLst/>
              <a:gdLst/>
              <a:ahLst/>
              <a:cxnLst/>
              <a:rect l="l" t="t" r="r" b="b"/>
              <a:pathLst>
                <a:path w="1583689" h="648969">
                  <a:moveTo>
                    <a:pt x="0" y="648970"/>
                  </a:moveTo>
                  <a:lnTo>
                    <a:pt x="0" y="0"/>
                  </a:lnTo>
                  <a:lnTo>
                    <a:pt x="1583689" y="0"/>
                  </a:lnTo>
                  <a:lnTo>
                    <a:pt x="1583689" y="648970"/>
                  </a:lnTo>
                  <a:lnTo>
                    <a:pt x="0" y="648970"/>
                  </a:lnTo>
                  <a:close/>
                </a:path>
                <a:path w="1583689" h="648969">
                  <a:moveTo>
                    <a:pt x="828039" y="0"/>
                  </a:moveTo>
                  <a:lnTo>
                    <a:pt x="828039" y="64897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2189" y="2303779"/>
              <a:ext cx="143510" cy="144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37840" y="2303779"/>
              <a:ext cx="143510" cy="1447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7229" y="2303779"/>
              <a:ext cx="991869" cy="0"/>
            </a:xfrm>
            <a:custGeom>
              <a:avLst/>
              <a:gdLst/>
              <a:ahLst/>
              <a:cxnLst/>
              <a:rect l="l" t="t" r="r" b="b"/>
              <a:pathLst>
                <a:path w="991869">
                  <a:moveTo>
                    <a:pt x="0" y="0"/>
                  </a:moveTo>
                  <a:lnTo>
                    <a:pt x="991869" y="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78939" y="2222499"/>
              <a:ext cx="242570" cy="162560"/>
            </a:xfrm>
            <a:custGeom>
              <a:avLst/>
              <a:gdLst/>
              <a:ahLst/>
              <a:cxnLst/>
              <a:rect l="l" t="t" r="r" b="b"/>
              <a:pathLst>
                <a:path w="242569" h="162560">
                  <a:moveTo>
                    <a:pt x="0" y="0"/>
                  </a:moveTo>
                  <a:lnTo>
                    <a:pt x="0" y="162560"/>
                  </a:lnTo>
                  <a:lnTo>
                    <a:pt x="242570" y="81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03730" y="3618229"/>
              <a:ext cx="1583690" cy="647700"/>
            </a:xfrm>
            <a:custGeom>
              <a:avLst/>
              <a:gdLst/>
              <a:ahLst/>
              <a:cxnLst/>
              <a:rect l="l" t="t" r="r" b="b"/>
              <a:pathLst>
                <a:path w="1583689" h="647700">
                  <a:moveTo>
                    <a:pt x="0" y="647700"/>
                  </a:moveTo>
                  <a:lnTo>
                    <a:pt x="0" y="0"/>
                  </a:lnTo>
                  <a:lnTo>
                    <a:pt x="1583690" y="0"/>
                  </a:lnTo>
                  <a:lnTo>
                    <a:pt x="1583690" y="647700"/>
                  </a:lnTo>
                  <a:lnTo>
                    <a:pt x="0" y="647700"/>
                  </a:lnTo>
                  <a:close/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18790" y="3905250"/>
              <a:ext cx="144780" cy="1447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63999" y="3618229"/>
              <a:ext cx="1583690" cy="647700"/>
            </a:xfrm>
            <a:custGeom>
              <a:avLst/>
              <a:gdLst/>
              <a:ahLst/>
              <a:cxnLst/>
              <a:rect l="l" t="t" r="r" b="b"/>
              <a:pathLst>
                <a:path w="1583689" h="647700">
                  <a:moveTo>
                    <a:pt x="0" y="647700"/>
                  </a:moveTo>
                  <a:lnTo>
                    <a:pt x="0" y="0"/>
                  </a:lnTo>
                  <a:lnTo>
                    <a:pt x="1583689" y="0"/>
                  </a:lnTo>
                  <a:lnTo>
                    <a:pt x="1583689" y="647700"/>
                  </a:lnTo>
                  <a:lnTo>
                    <a:pt x="0" y="647700"/>
                  </a:lnTo>
                  <a:close/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79060" y="3905250"/>
              <a:ext cx="144779" cy="1447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903729" y="3618229"/>
            <a:ext cx="828040" cy="64770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endParaRPr sz="3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95390" y="3581400"/>
            <a:ext cx="828040" cy="648970"/>
          </a:xfrm>
          <a:prstGeom prst="rect">
            <a:avLst/>
          </a:prstGeom>
          <a:ln w="35940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endParaRPr sz="3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64000" y="3618229"/>
            <a:ext cx="828040" cy="647700"/>
          </a:xfrm>
          <a:prstGeom prst="rect">
            <a:avLst/>
          </a:prstGeom>
          <a:solidFill>
            <a:srgbClr val="000000"/>
          </a:solidFill>
          <a:ln w="35941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17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endParaRPr sz="35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260600" y="2358199"/>
            <a:ext cx="4472940" cy="1707514"/>
            <a:chOff x="2260600" y="2358199"/>
            <a:chExt cx="4472940" cy="1707514"/>
          </a:xfrm>
        </p:grpSpPr>
        <p:sp>
          <p:nvSpPr>
            <p:cNvPr id="17" name="object 17"/>
            <p:cNvSpPr/>
            <p:nvPr/>
          </p:nvSpPr>
          <p:spPr>
            <a:xfrm>
              <a:off x="2340610" y="2376169"/>
              <a:ext cx="1490980" cy="1607820"/>
            </a:xfrm>
            <a:custGeom>
              <a:avLst/>
              <a:gdLst/>
              <a:ahLst/>
              <a:cxnLst/>
              <a:rect l="l" t="t" r="r" b="b"/>
              <a:pathLst>
                <a:path w="1490979" h="1607820">
                  <a:moveTo>
                    <a:pt x="0" y="0"/>
                  </a:moveTo>
                  <a:lnTo>
                    <a:pt x="0" y="1027429"/>
                  </a:lnTo>
                </a:path>
                <a:path w="1490979" h="1607820">
                  <a:moveTo>
                    <a:pt x="732789" y="1607819"/>
                  </a:moveTo>
                  <a:lnTo>
                    <a:pt x="1490979" y="1607819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20160" y="3902709"/>
              <a:ext cx="243840" cy="162560"/>
            </a:xfrm>
            <a:custGeom>
              <a:avLst/>
              <a:gdLst/>
              <a:ahLst/>
              <a:cxnLst/>
              <a:rect l="l" t="t" r="r" b="b"/>
              <a:pathLst>
                <a:path w="243839" h="162560">
                  <a:moveTo>
                    <a:pt x="0" y="0"/>
                  </a:moveTo>
                  <a:lnTo>
                    <a:pt x="0" y="162560"/>
                  </a:lnTo>
                  <a:lnTo>
                    <a:pt x="243839" y="81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88279" y="3975100"/>
              <a:ext cx="756920" cy="0"/>
            </a:xfrm>
            <a:custGeom>
              <a:avLst/>
              <a:gdLst/>
              <a:ahLst/>
              <a:cxnLst/>
              <a:rect l="l" t="t" r="r" b="b"/>
              <a:pathLst>
                <a:path w="756920">
                  <a:moveTo>
                    <a:pt x="0" y="0"/>
                  </a:moveTo>
                  <a:lnTo>
                    <a:pt x="756920" y="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60600" y="3393439"/>
              <a:ext cx="4017010" cy="662940"/>
            </a:xfrm>
            <a:custGeom>
              <a:avLst/>
              <a:gdLst/>
              <a:ahLst/>
              <a:cxnLst/>
              <a:rect l="l" t="t" r="r" b="b"/>
              <a:pathLst>
                <a:path w="4017010" h="662939">
                  <a:moveTo>
                    <a:pt x="161290" y="0"/>
                  </a:moveTo>
                  <a:lnTo>
                    <a:pt x="0" y="0"/>
                  </a:lnTo>
                  <a:lnTo>
                    <a:pt x="80010" y="242570"/>
                  </a:lnTo>
                  <a:lnTo>
                    <a:pt x="161290" y="0"/>
                  </a:lnTo>
                  <a:close/>
                </a:path>
                <a:path w="4017010" h="662939">
                  <a:moveTo>
                    <a:pt x="4017010" y="581660"/>
                  </a:moveTo>
                  <a:lnTo>
                    <a:pt x="3774440" y="500380"/>
                  </a:lnTo>
                  <a:lnTo>
                    <a:pt x="3774440" y="662940"/>
                  </a:lnTo>
                  <a:lnTo>
                    <a:pt x="4017010" y="58166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73400" y="2358389"/>
              <a:ext cx="3600450" cy="1027430"/>
            </a:xfrm>
            <a:custGeom>
              <a:avLst/>
              <a:gdLst/>
              <a:ahLst/>
              <a:cxnLst/>
              <a:rect l="l" t="t" r="r" b="b"/>
              <a:pathLst>
                <a:path w="3600450" h="1027429">
                  <a:moveTo>
                    <a:pt x="0" y="17780"/>
                  </a:moveTo>
                  <a:lnTo>
                    <a:pt x="3600450" y="17780"/>
                  </a:lnTo>
                </a:path>
                <a:path w="3600450" h="1027429">
                  <a:moveTo>
                    <a:pt x="3578859" y="0"/>
                  </a:moveTo>
                  <a:lnTo>
                    <a:pt x="3578859" y="102743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70979" y="3374389"/>
              <a:ext cx="162560" cy="243840"/>
            </a:xfrm>
            <a:custGeom>
              <a:avLst/>
              <a:gdLst/>
              <a:ahLst/>
              <a:cxnLst/>
              <a:rect l="l" t="t" r="r" b="b"/>
              <a:pathLst>
                <a:path w="162559" h="243839">
                  <a:moveTo>
                    <a:pt x="162560" y="0"/>
                  </a:moveTo>
                  <a:lnTo>
                    <a:pt x="0" y="0"/>
                  </a:lnTo>
                  <a:lnTo>
                    <a:pt x="81279" y="243839"/>
                  </a:lnTo>
                  <a:lnTo>
                    <a:pt x="16256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418079" y="2719070"/>
            <a:ext cx="18014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ron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-ptr</a:t>
            </a:r>
            <a:endParaRPr sz="4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22440" y="2719070"/>
            <a:ext cx="1689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ear-p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tr</a:t>
            </a:r>
            <a:endParaRPr sz="4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739" y="1567179"/>
            <a:ext cx="14357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queu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endParaRPr sz="4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23430" y="3581400"/>
            <a:ext cx="755650" cy="64897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80"/>
              </a:spcBef>
            </a:pPr>
            <a:r>
              <a:rPr sz="3500" b="1" spc="-5" dirty="0">
                <a:solidFill>
                  <a:srgbClr val="FFFF00"/>
                </a:solidFill>
                <a:latin typeface="Arial"/>
                <a:cs typeface="Arial"/>
              </a:rPr>
              <a:t>()</a:t>
            </a:r>
            <a:endParaRPr sz="35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208009" y="3600450"/>
            <a:ext cx="828040" cy="64770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210"/>
              </a:spcBef>
            </a:pPr>
            <a:r>
              <a:rPr sz="3000" b="1" spc="-5" dirty="0">
                <a:solidFill>
                  <a:srgbClr val="FFFF00"/>
                </a:solidFill>
                <a:latin typeface="Arial"/>
                <a:cs typeface="Arial"/>
              </a:rPr>
              <a:t>item</a:t>
            </a:r>
            <a:endParaRPr sz="3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036050" y="3600450"/>
            <a:ext cx="755650" cy="64770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70"/>
              </a:spcBef>
            </a:pPr>
            <a:r>
              <a:rPr sz="3500" b="1" spc="-5" dirty="0">
                <a:solidFill>
                  <a:srgbClr val="FFFF00"/>
                </a:solidFill>
                <a:latin typeface="Arial"/>
                <a:cs typeface="Arial"/>
              </a:rPr>
              <a:t>()</a:t>
            </a:r>
            <a:endParaRPr sz="35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09309" y="4872990"/>
            <a:ext cx="40259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(cons item</a:t>
            </a:r>
            <a:r>
              <a:rPr sz="3500" spc="-4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'())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4050665" algn="l"/>
              </a:tabLst>
            </a:pPr>
            <a:r>
              <a:rPr spc="-5" dirty="0"/>
              <a:t>I</a:t>
            </a:r>
            <a:r>
              <a:rPr spc="-10" dirty="0"/>
              <a:t>m</a:t>
            </a:r>
            <a:r>
              <a:rPr dirty="0"/>
              <a:t>pl</a:t>
            </a:r>
            <a:r>
              <a:rPr spc="-5" dirty="0"/>
              <a:t>e</a:t>
            </a:r>
            <a:r>
              <a:rPr spc="-10" dirty="0"/>
              <a:t>m</a:t>
            </a:r>
            <a:r>
              <a:rPr dirty="0"/>
              <a:t>e</a:t>
            </a:r>
            <a:r>
              <a:rPr spc="-5" dirty="0"/>
              <a:t>nt</a:t>
            </a:r>
            <a:r>
              <a:rPr dirty="0"/>
              <a:t>i</a:t>
            </a:r>
            <a:r>
              <a:rPr spc="-5" dirty="0"/>
              <a:t>n</a:t>
            </a:r>
            <a:r>
              <a:rPr dirty="0"/>
              <a:t>g	</a:t>
            </a:r>
            <a:r>
              <a:rPr spc="-5" dirty="0"/>
              <a:t>Que</a:t>
            </a:r>
            <a:r>
              <a:rPr dirty="0"/>
              <a:t>u</a:t>
            </a:r>
            <a:r>
              <a:rPr spc="-5" dirty="0"/>
              <a:t>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79132" y="1997392"/>
            <a:ext cx="4986655" cy="2286635"/>
            <a:chOff x="679132" y="1997392"/>
            <a:chExt cx="4986655" cy="2286635"/>
          </a:xfrm>
        </p:grpSpPr>
        <p:sp>
          <p:nvSpPr>
            <p:cNvPr id="4" name="object 4"/>
            <p:cNvSpPr/>
            <p:nvPr/>
          </p:nvSpPr>
          <p:spPr>
            <a:xfrm>
              <a:off x="1921509" y="2015489"/>
              <a:ext cx="1583690" cy="648970"/>
            </a:xfrm>
            <a:custGeom>
              <a:avLst/>
              <a:gdLst/>
              <a:ahLst/>
              <a:cxnLst/>
              <a:rect l="l" t="t" r="r" b="b"/>
              <a:pathLst>
                <a:path w="1583689" h="648969">
                  <a:moveTo>
                    <a:pt x="0" y="648970"/>
                  </a:moveTo>
                  <a:lnTo>
                    <a:pt x="0" y="0"/>
                  </a:lnTo>
                  <a:lnTo>
                    <a:pt x="1583689" y="0"/>
                  </a:lnTo>
                  <a:lnTo>
                    <a:pt x="1583689" y="648970"/>
                  </a:lnTo>
                  <a:lnTo>
                    <a:pt x="0" y="648970"/>
                  </a:lnTo>
                  <a:close/>
                </a:path>
                <a:path w="1583689" h="648969">
                  <a:moveTo>
                    <a:pt x="828039" y="0"/>
                  </a:moveTo>
                  <a:lnTo>
                    <a:pt x="828039" y="64897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2189" y="2303779"/>
              <a:ext cx="143510" cy="144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37840" y="2303779"/>
              <a:ext cx="143510" cy="1447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7229" y="2303779"/>
              <a:ext cx="991869" cy="0"/>
            </a:xfrm>
            <a:custGeom>
              <a:avLst/>
              <a:gdLst/>
              <a:ahLst/>
              <a:cxnLst/>
              <a:rect l="l" t="t" r="r" b="b"/>
              <a:pathLst>
                <a:path w="991869">
                  <a:moveTo>
                    <a:pt x="0" y="0"/>
                  </a:moveTo>
                  <a:lnTo>
                    <a:pt x="991869" y="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78939" y="2222499"/>
              <a:ext cx="242570" cy="162560"/>
            </a:xfrm>
            <a:custGeom>
              <a:avLst/>
              <a:gdLst/>
              <a:ahLst/>
              <a:cxnLst/>
              <a:rect l="l" t="t" r="r" b="b"/>
              <a:pathLst>
                <a:path w="242569" h="162560">
                  <a:moveTo>
                    <a:pt x="0" y="0"/>
                  </a:moveTo>
                  <a:lnTo>
                    <a:pt x="0" y="162560"/>
                  </a:lnTo>
                  <a:lnTo>
                    <a:pt x="242570" y="81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03730" y="3618229"/>
              <a:ext cx="1583690" cy="647700"/>
            </a:xfrm>
            <a:custGeom>
              <a:avLst/>
              <a:gdLst/>
              <a:ahLst/>
              <a:cxnLst/>
              <a:rect l="l" t="t" r="r" b="b"/>
              <a:pathLst>
                <a:path w="1583689" h="647700">
                  <a:moveTo>
                    <a:pt x="0" y="647700"/>
                  </a:moveTo>
                  <a:lnTo>
                    <a:pt x="0" y="0"/>
                  </a:lnTo>
                  <a:lnTo>
                    <a:pt x="1583690" y="0"/>
                  </a:lnTo>
                  <a:lnTo>
                    <a:pt x="1583690" y="647700"/>
                  </a:lnTo>
                  <a:lnTo>
                    <a:pt x="0" y="647700"/>
                  </a:lnTo>
                  <a:close/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18790" y="3905250"/>
              <a:ext cx="144780" cy="1447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63999" y="3618229"/>
              <a:ext cx="1583690" cy="647700"/>
            </a:xfrm>
            <a:custGeom>
              <a:avLst/>
              <a:gdLst/>
              <a:ahLst/>
              <a:cxnLst/>
              <a:rect l="l" t="t" r="r" b="b"/>
              <a:pathLst>
                <a:path w="1583689" h="647700">
                  <a:moveTo>
                    <a:pt x="0" y="647700"/>
                  </a:moveTo>
                  <a:lnTo>
                    <a:pt x="0" y="0"/>
                  </a:lnTo>
                  <a:lnTo>
                    <a:pt x="1583689" y="0"/>
                  </a:lnTo>
                  <a:lnTo>
                    <a:pt x="1583689" y="647700"/>
                  </a:lnTo>
                  <a:lnTo>
                    <a:pt x="0" y="647700"/>
                  </a:lnTo>
                  <a:close/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79060" y="3905250"/>
              <a:ext cx="144779" cy="1447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903729" y="3618229"/>
            <a:ext cx="828040" cy="64770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endParaRPr sz="3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95390" y="3581400"/>
            <a:ext cx="828040" cy="648970"/>
          </a:xfrm>
          <a:prstGeom prst="rect">
            <a:avLst/>
          </a:prstGeom>
          <a:ln w="35940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endParaRPr sz="3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64000" y="3618229"/>
            <a:ext cx="828040" cy="647700"/>
          </a:xfrm>
          <a:prstGeom prst="rect">
            <a:avLst/>
          </a:prstGeom>
          <a:solidFill>
            <a:srgbClr val="000000"/>
          </a:solidFill>
          <a:ln w="35941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17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endParaRPr sz="35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260600" y="2358199"/>
            <a:ext cx="4472940" cy="1707514"/>
            <a:chOff x="2260600" y="2358199"/>
            <a:chExt cx="4472940" cy="1707514"/>
          </a:xfrm>
        </p:grpSpPr>
        <p:sp>
          <p:nvSpPr>
            <p:cNvPr id="17" name="object 17"/>
            <p:cNvSpPr/>
            <p:nvPr/>
          </p:nvSpPr>
          <p:spPr>
            <a:xfrm>
              <a:off x="2340610" y="2376169"/>
              <a:ext cx="1490980" cy="1607820"/>
            </a:xfrm>
            <a:custGeom>
              <a:avLst/>
              <a:gdLst/>
              <a:ahLst/>
              <a:cxnLst/>
              <a:rect l="l" t="t" r="r" b="b"/>
              <a:pathLst>
                <a:path w="1490979" h="1607820">
                  <a:moveTo>
                    <a:pt x="0" y="0"/>
                  </a:moveTo>
                  <a:lnTo>
                    <a:pt x="0" y="1027429"/>
                  </a:lnTo>
                </a:path>
                <a:path w="1490979" h="1607820">
                  <a:moveTo>
                    <a:pt x="732789" y="1607819"/>
                  </a:moveTo>
                  <a:lnTo>
                    <a:pt x="1490979" y="1607819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20160" y="3902709"/>
              <a:ext cx="243840" cy="162560"/>
            </a:xfrm>
            <a:custGeom>
              <a:avLst/>
              <a:gdLst/>
              <a:ahLst/>
              <a:cxnLst/>
              <a:rect l="l" t="t" r="r" b="b"/>
              <a:pathLst>
                <a:path w="243839" h="162560">
                  <a:moveTo>
                    <a:pt x="0" y="0"/>
                  </a:moveTo>
                  <a:lnTo>
                    <a:pt x="0" y="162560"/>
                  </a:lnTo>
                  <a:lnTo>
                    <a:pt x="243839" y="81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88279" y="3975100"/>
              <a:ext cx="756920" cy="0"/>
            </a:xfrm>
            <a:custGeom>
              <a:avLst/>
              <a:gdLst/>
              <a:ahLst/>
              <a:cxnLst/>
              <a:rect l="l" t="t" r="r" b="b"/>
              <a:pathLst>
                <a:path w="756920">
                  <a:moveTo>
                    <a:pt x="0" y="0"/>
                  </a:moveTo>
                  <a:lnTo>
                    <a:pt x="756920" y="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60600" y="3393439"/>
              <a:ext cx="4017010" cy="662940"/>
            </a:xfrm>
            <a:custGeom>
              <a:avLst/>
              <a:gdLst/>
              <a:ahLst/>
              <a:cxnLst/>
              <a:rect l="l" t="t" r="r" b="b"/>
              <a:pathLst>
                <a:path w="4017010" h="662939">
                  <a:moveTo>
                    <a:pt x="161290" y="0"/>
                  </a:moveTo>
                  <a:lnTo>
                    <a:pt x="0" y="0"/>
                  </a:lnTo>
                  <a:lnTo>
                    <a:pt x="80010" y="242570"/>
                  </a:lnTo>
                  <a:lnTo>
                    <a:pt x="161290" y="0"/>
                  </a:lnTo>
                  <a:close/>
                </a:path>
                <a:path w="4017010" h="662939">
                  <a:moveTo>
                    <a:pt x="4017010" y="581660"/>
                  </a:moveTo>
                  <a:lnTo>
                    <a:pt x="3774440" y="500380"/>
                  </a:lnTo>
                  <a:lnTo>
                    <a:pt x="3774440" y="662940"/>
                  </a:lnTo>
                  <a:lnTo>
                    <a:pt x="4017010" y="58166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73400" y="2358389"/>
              <a:ext cx="3600450" cy="1027430"/>
            </a:xfrm>
            <a:custGeom>
              <a:avLst/>
              <a:gdLst/>
              <a:ahLst/>
              <a:cxnLst/>
              <a:rect l="l" t="t" r="r" b="b"/>
              <a:pathLst>
                <a:path w="3600450" h="1027429">
                  <a:moveTo>
                    <a:pt x="0" y="17780"/>
                  </a:moveTo>
                  <a:lnTo>
                    <a:pt x="3600450" y="17780"/>
                  </a:lnTo>
                </a:path>
                <a:path w="3600450" h="1027429">
                  <a:moveTo>
                    <a:pt x="3578859" y="0"/>
                  </a:moveTo>
                  <a:lnTo>
                    <a:pt x="3578859" y="102743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70979" y="3374389"/>
              <a:ext cx="162560" cy="243840"/>
            </a:xfrm>
            <a:custGeom>
              <a:avLst/>
              <a:gdLst/>
              <a:ahLst/>
              <a:cxnLst/>
              <a:rect l="l" t="t" r="r" b="b"/>
              <a:pathLst>
                <a:path w="162559" h="243839">
                  <a:moveTo>
                    <a:pt x="162560" y="0"/>
                  </a:moveTo>
                  <a:lnTo>
                    <a:pt x="0" y="0"/>
                  </a:lnTo>
                  <a:lnTo>
                    <a:pt x="81279" y="243839"/>
                  </a:lnTo>
                  <a:lnTo>
                    <a:pt x="16256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418079" y="2719070"/>
            <a:ext cx="18014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ron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-ptr</a:t>
            </a:r>
            <a:endParaRPr sz="4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22440" y="2719070"/>
            <a:ext cx="1689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ear-p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tr</a:t>
            </a:r>
            <a:endParaRPr sz="4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739" y="1567179"/>
            <a:ext cx="14357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queu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endParaRPr sz="4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23430" y="3581400"/>
            <a:ext cx="755650" cy="64897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80"/>
              </a:spcBef>
            </a:pPr>
            <a:r>
              <a:rPr sz="3500" b="1" spc="-5" dirty="0">
                <a:solidFill>
                  <a:srgbClr val="FFFF00"/>
                </a:solidFill>
                <a:latin typeface="Arial"/>
                <a:cs typeface="Arial"/>
              </a:rPr>
              <a:t>()</a:t>
            </a:r>
            <a:endParaRPr sz="35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208009" y="3600450"/>
            <a:ext cx="828040" cy="64770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210"/>
              </a:spcBef>
            </a:pPr>
            <a:r>
              <a:rPr sz="3000" b="1" spc="-5" dirty="0">
                <a:solidFill>
                  <a:srgbClr val="FFFF00"/>
                </a:solidFill>
                <a:latin typeface="Arial"/>
                <a:cs typeface="Arial"/>
              </a:rPr>
              <a:t>item</a:t>
            </a:r>
            <a:endParaRPr sz="3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036050" y="3600450"/>
            <a:ext cx="755650" cy="64770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70"/>
              </a:spcBef>
            </a:pPr>
            <a:r>
              <a:rPr sz="3500" b="1" spc="-5" dirty="0">
                <a:solidFill>
                  <a:srgbClr val="FFFF00"/>
                </a:solidFill>
                <a:latin typeface="Arial"/>
                <a:cs typeface="Arial"/>
              </a:rPr>
              <a:t>()</a:t>
            </a:r>
            <a:endParaRPr sz="35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909" y="4777740"/>
            <a:ext cx="882459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(let ((new-pair </a:t>
            </a:r>
            <a:r>
              <a:rPr sz="3500" dirty="0">
                <a:solidFill>
                  <a:srgbClr val="FFFF00"/>
                </a:solidFill>
                <a:latin typeface="Courier New"/>
                <a:cs typeface="Courier New"/>
              </a:rPr>
              <a:t>(cons item</a:t>
            </a:r>
            <a:r>
              <a:rPr sz="3500" spc="-5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'())))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-26669"/>
            <a:ext cx="9601200" cy="769441"/>
          </a:xfrm>
        </p:spPr>
        <p:txBody>
          <a:bodyPr/>
          <a:lstStyle/>
          <a:p>
            <a:pPr algn="ctr"/>
            <a:r>
              <a:rPr lang="en-IN" dirty="0" smtClean="0"/>
              <a:t>Evaluating </a:t>
            </a:r>
            <a:r>
              <a:rPr lang="en-IN" dirty="0"/>
              <a:t>(set-car! x y)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4871" y="5683249"/>
            <a:ext cx="51355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>
                <a:solidFill>
                  <a:schemeClr val="bg1"/>
                </a:solidFill>
              </a:rPr>
              <a:t>Result: ((</a:t>
            </a:r>
            <a:r>
              <a:rPr lang="en-IN" sz="3200" dirty="0">
                <a:solidFill>
                  <a:schemeClr val="bg1"/>
                </a:solidFill>
              </a:rPr>
              <a:t>e f) c d)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492250"/>
            <a:ext cx="4892675" cy="3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6337300" y="1797050"/>
            <a:ext cx="3048000" cy="1295400"/>
          </a:xfrm>
          <a:prstGeom prst="wedgeRoundRectCallout">
            <a:avLst>
              <a:gd name="adj1" fmla="val -42603"/>
              <a:gd name="adj2" fmla="val -137714"/>
              <a:gd name="adj3" fmla="val 16667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7030A0"/>
                </a:solidFill>
              </a:rPr>
              <a:t>M</a:t>
            </a:r>
            <a:r>
              <a:rPr lang="en-IN" b="1" dirty="0" smtClean="0">
                <a:solidFill>
                  <a:srgbClr val="7030A0"/>
                </a:solidFill>
              </a:rPr>
              <a:t>odifies </a:t>
            </a:r>
            <a:r>
              <a:rPr lang="en-IN" b="1" dirty="0">
                <a:solidFill>
                  <a:srgbClr val="7030A0"/>
                </a:solidFill>
              </a:rPr>
              <a:t>the pair to which x is bound, replacing its car</a:t>
            </a:r>
          </a:p>
          <a:p>
            <a:r>
              <a:rPr lang="en-IN" b="1" dirty="0">
                <a:solidFill>
                  <a:srgbClr val="7030A0"/>
                </a:solidFill>
              </a:rPr>
              <a:t>by the value of y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6299200" y="4311650"/>
            <a:ext cx="3124200" cy="1752600"/>
          </a:xfrm>
          <a:prstGeom prst="flowChartAlternateProcess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0000FF"/>
                </a:solidFill>
              </a:rPr>
              <a:t>The pairs representing the list (a b), identified by the pointer that was </a:t>
            </a:r>
            <a:r>
              <a:rPr lang="en-IN" b="1" dirty="0" smtClean="0">
                <a:solidFill>
                  <a:srgbClr val="0000FF"/>
                </a:solidFill>
              </a:rPr>
              <a:t>replaced, are </a:t>
            </a:r>
            <a:r>
              <a:rPr lang="en-IN" b="1" dirty="0">
                <a:solidFill>
                  <a:srgbClr val="0000FF"/>
                </a:solidFill>
              </a:rPr>
              <a:t>now detached from the original structure</a:t>
            </a:r>
          </a:p>
        </p:txBody>
      </p:sp>
    </p:spTree>
    <p:extLst>
      <p:ext uri="{BB962C8B-B14F-4D97-AF65-F5344CB8AC3E}">
        <p14:creationId xmlns:p14="http://schemas.microsoft.com/office/powerpoint/2010/main" val="289012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4050665" algn="l"/>
              </a:tabLst>
            </a:pPr>
            <a:r>
              <a:rPr spc="-5" dirty="0"/>
              <a:t>I</a:t>
            </a:r>
            <a:r>
              <a:rPr spc="-10" dirty="0"/>
              <a:t>m</a:t>
            </a:r>
            <a:r>
              <a:rPr dirty="0"/>
              <a:t>pl</a:t>
            </a:r>
            <a:r>
              <a:rPr spc="-5" dirty="0"/>
              <a:t>e</a:t>
            </a:r>
            <a:r>
              <a:rPr spc="-10" dirty="0"/>
              <a:t>m</a:t>
            </a:r>
            <a:r>
              <a:rPr dirty="0"/>
              <a:t>e</a:t>
            </a:r>
            <a:r>
              <a:rPr spc="-5" dirty="0"/>
              <a:t>nt</a:t>
            </a:r>
            <a:r>
              <a:rPr dirty="0"/>
              <a:t>i</a:t>
            </a:r>
            <a:r>
              <a:rPr spc="-5" dirty="0"/>
              <a:t>n</a:t>
            </a:r>
            <a:r>
              <a:rPr dirty="0"/>
              <a:t>g	</a:t>
            </a:r>
            <a:r>
              <a:rPr spc="-5" dirty="0"/>
              <a:t>Que</a:t>
            </a:r>
            <a:r>
              <a:rPr dirty="0"/>
              <a:t>u</a:t>
            </a:r>
            <a:r>
              <a:rPr spc="-5" dirty="0"/>
              <a:t>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79132" y="1997392"/>
            <a:ext cx="7218045" cy="2286635"/>
            <a:chOff x="679132" y="1997392"/>
            <a:chExt cx="7218045" cy="2286635"/>
          </a:xfrm>
        </p:grpSpPr>
        <p:sp>
          <p:nvSpPr>
            <p:cNvPr id="4" name="object 4"/>
            <p:cNvSpPr/>
            <p:nvPr/>
          </p:nvSpPr>
          <p:spPr>
            <a:xfrm>
              <a:off x="1921509" y="2015489"/>
              <a:ext cx="1583690" cy="648970"/>
            </a:xfrm>
            <a:custGeom>
              <a:avLst/>
              <a:gdLst/>
              <a:ahLst/>
              <a:cxnLst/>
              <a:rect l="l" t="t" r="r" b="b"/>
              <a:pathLst>
                <a:path w="1583689" h="648969">
                  <a:moveTo>
                    <a:pt x="0" y="648970"/>
                  </a:moveTo>
                  <a:lnTo>
                    <a:pt x="0" y="0"/>
                  </a:lnTo>
                  <a:lnTo>
                    <a:pt x="1583689" y="0"/>
                  </a:lnTo>
                  <a:lnTo>
                    <a:pt x="1583689" y="648970"/>
                  </a:lnTo>
                  <a:lnTo>
                    <a:pt x="0" y="648970"/>
                  </a:lnTo>
                  <a:close/>
                </a:path>
                <a:path w="1583689" h="648969">
                  <a:moveTo>
                    <a:pt x="828039" y="0"/>
                  </a:moveTo>
                  <a:lnTo>
                    <a:pt x="828039" y="64897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2189" y="2303779"/>
              <a:ext cx="143510" cy="144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37840" y="2303779"/>
              <a:ext cx="143510" cy="1447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7229" y="2303779"/>
              <a:ext cx="991869" cy="0"/>
            </a:xfrm>
            <a:custGeom>
              <a:avLst/>
              <a:gdLst/>
              <a:ahLst/>
              <a:cxnLst/>
              <a:rect l="l" t="t" r="r" b="b"/>
              <a:pathLst>
                <a:path w="991869">
                  <a:moveTo>
                    <a:pt x="0" y="0"/>
                  </a:moveTo>
                  <a:lnTo>
                    <a:pt x="991869" y="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78939" y="2222499"/>
              <a:ext cx="242570" cy="162560"/>
            </a:xfrm>
            <a:custGeom>
              <a:avLst/>
              <a:gdLst/>
              <a:ahLst/>
              <a:cxnLst/>
              <a:rect l="l" t="t" r="r" b="b"/>
              <a:pathLst>
                <a:path w="242569" h="162560">
                  <a:moveTo>
                    <a:pt x="0" y="0"/>
                  </a:moveTo>
                  <a:lnTo>
                    <a:pt x="0" y="162560"/>
                  </a:lnTo>
                  <a:lnTo>
                    <a:pt x="242570" y="81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03730" y="3618229"/>
              <a:ext cx="1583690" cy="647700"/>
            </a:xfrm>
            <a:custGeom>
              <a:avLst/>
              <a:gdLst/>
              <a:ahLst/>
              <a:cxnLst/>
              <a:rect l="l" t="t" r="r" b="b"/>
              <a:pathLst>
                <a:path w="1583689" h="647700">
                  <a:moveTo>
                    <a:pt x="0" y="647700"/>
                  </a:moveTo>
                  <a:lnTo>
                    <a:pt x="0" y="0"/>
                  </a:lnTo>
                  <a:lnTo>
                    <a:pt x="1583690" y="0"/>
                  </a:lnTo>
                  <a:lnTo>
                    <a:pt x="1583690" y="647700"/>
                  </a:lnTo>
                  <a:lnTo>
                    <a:pt x="0" y="647700"/>
                  </a:lnTo>
                  <a:close/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18790" y="3905250"/>
              <a:ext cx="144780" cy="1447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63999" y="3618229"/>
              <a:ext cx="1583690" cy="647700"/>
            </a:xfrm>
            <a:custGeom>
              <a:avLst/>
              <a:gdLst/>
              <a:ahLst/>
              <a:cxnLst/>
              <a:rect l="l" t="t" r="r" b="b"/>
              <a:pathLst>
                <a:path w="1583689" h="647700">
                  <a:moveTo>
                    <a:pt x="0" y="647700"/>
                  </a:moveTo>
                  <a:lnTo>
                    <a:pt x="0" y="0"/>
                  </a:lnTo>
                  <a:lnTo>
                    <a:pt x="1583689" y="0"/>
                  </a:lnTo>
                  <a:lnTo>
                    <a:pt x="1583689" y="647700"/>
                  </a:lnTo>
                  <a:lnTo>
                    <a:pt x="0" y="647700"/>
                  </a:lnTo>
                  <a:close/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79060" y="3905250"/>
              <a:ext cx="144779" cy="1447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95390" y="3581399"/>
              <a:ext cx="1583690" cy="648970"/>
            </a:xfrm>
            <a:custGeom>
              <a:avLst/>
              <a:gdLst/>
              <a:ahLst/>
              <a:cxnLst/>
              <a:rect l="l" t="t" r="r" b="b"/>
              <a:pathLst>
                <a:path w="1583690" h="648970">
                  <a:moveTo>
                    <a:pt x="0" y="648970"/>
                  </a:moveTo>
                  <a:lnTo>
                    <a:pt x="0" y="0"/>
                  </a:lnTo>
                  <a:lnTo>
                    <a:pt x="1583689" y="0"/>
                  </a:lnTo>
                  <a:lnTo>
                    <a:pt x="1583689" y="648970"/>
                  </a:lnTo>
                  <a:lnTo>
                    <a:pt x="0" y="648970"/>
                  </a:lnTo>
                  <a:close/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03729" y="3618229"/>
            <a:ext cx="828040" cy="64770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endParaRPr sz="3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95390" y="3581400"/>
            <a:ext cx="828040" cy="648970"/>
          </a:xfrm>
          <a:prstGeom prst="rect">
            <a:avLst/>
          </a:prstGeom>
          <a:ln w="35940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endParaRPr sz="3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64000" y="3618229"/>
            <a:ext cx="828040" cy="647700"/>
          </a:xfrm>
          <a:prstGeom prst="rect">
            <a:avLst/>
          </a:prstGeom>
          <a:solidFill>
            <a:srgbClr val="000000"/>
          </a:solidFill>
          <a:ln w="35941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17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endParaRPr sz="35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260600" y="2340292"/>
            <a:ext cx="4472940" cy="1725295"/>
            <a:chOff x="2260600" y="2340292"/>
            <a:chExt cx="4472940" cy="1725295"/>
          </a:xfrm>
        </p:grpSpPr>
        <p:sp>
          <p:nvSpPr>
            <p:cNvPr id="18" name="object 18"/>
            <p:cNvSpPr/>
            <p:nvPr/>
          </p:nvSpPr>
          <p:spPr>
            <a:xfrm>
              <a:off x="2340610" y="2376169"/>
              <a:ext cx="1490980" cy="1607820"/>
            </a:xfrm>
            <a:custGeom>
              <a:avLst/>
              <a:gdLst/>
              <a:ahLst/>
              <a:cxnLst/>
              <a:rect l="l" t="t" r="r" b="b"/>
              <a:pathLst>
                <a:path w="1490979" h="1607820">
                  <a:moveTo>
                    <a:pt x="0" y="0"/>
                  </a:moveTo>
                  <a:lnTo>
                    <a:pt x="0" y="1027429"/>
                  </a:lnTo>
                </a:path>
                <a:path w="1490979" h="1607820">
                  <a:moveTo>
                    <a:pt x="732789" y="1607819"/>
                  </a:moveTo>
                  <a:lnTo>
                    <a:pt x="1490979" y="1607819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20160" y="3902709"/>
              <a:ext cx="243840" cy="162560"/>
            </a:xfrm>
            <a:custGeom>
              <a:avLst/>
              <a:gdLst/>
              <a:ahLst/>
              <a:cxnLst/>
              <a:rect l="l" t="t" r="r" b="b"/>
              <a:pathLst>
                <a:path w="243839" h="162560">
                  <a:moveTo>
                    <a:pt x="0" y="0"/>
                  </a:moveTo>
                  <a:lnTo>
                    <a:pt x="0" y="162560"/>
                  </a:lnTo>
                  <a:lnTo>
                    <a:pt x="243839" y="81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88279" y="3975100"/>
              <a:ext cx="756920" cy="0"/>
            </a:xfrm>
            <a:custGeom>
              <a:avLst/>
              <a:gdLst/>
              <a:ahLst/>
              <a:cxnLst/>
              <a:rect l="l" t="t" r="r" b="b"/>
              <a:pathLst>
                <a:path w="756920">
                  <a:moveTo>
                    <a:pt x="0" y="0"/>
                  </a:moveTo>
                  <a:lnTo>
                    <a:pt x="756920" y="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60600" y="3393439"/>
              <a:ext cx="4017010" cy="662940"/>
            </a:xfrm>
            <a:custGeom>
              <a:avLst/>
              <a:gdLst/>
              <a:ahLst/>
              <a:cxnLst/>
              <a:rect l="l" t="t" r="r" b="b"/>
              <a:pathLst>
                <a:path w="4017010" h="662939">
                  <a:moveTo>
                    <a:pt x="161290" y="0"/>
                  </a:moveTo>
                  <a:lnTo>
                    <a:pt x="0" y="0"/>
                  </a:lnTo>
                  <a:lnTo>
                    <a:pt x="80010" y="242570"/>
                  </a:lnTo>
                  <a:lnTo>
                    <a:pt x="161290" y="0"/>
                  </a:lnTo>
                  <a:close/>
                </a:path>
                <a:path w="4017010" h="662939">
                  <a:moveTo>
                    <a:pt x="4017010" y="581660"/>
                  </a:moveTo>
                  <a:lnTo>
                    <a:pt x="3774440" y="500380"/>
                  </a:lnTo>
                  <a:lnTo>
                    <a:pt x="3774440" y="662940"/>
                  </a:lnTo>
                  <a:lnTo>
                    <a:pt x="4017010" y="58166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3400" y="2358389"/>
              <a:ext cx="3600450" cy="1027430"/>
            </a:xfrm>
            <a:custGeom>
              <a:avLst/>
              <a:gdLst/>
              <a:ahLst/>
              <a:cxnLst/>
              <a:rect l="l" t="t" r="r" b="b"/>
              <a:pathLst>
                <a:path w="3600450" h="1027429">
                  <a:moveTo>
                    <a:pt x="0" y="17780"/>
                  </a:moveTo>
                  <a:lnTo>
                    <a:pt x="3600450" y="17780"/>
                  </a:lnTo>
                </a:path>
                <a:path w="3600450" h="1027429">
                  <a:moveTo>
                    <a:pt x="3578859" y="0"/>
                  </a:moveTo>
                  <a:lnTo>
                    <a:pt x="3578859" y="102743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70979" y="3374389"/>
              <a:ext cx="162560" cy="243840"/>
            </a:xfrm>
            <a:custGeom>
              <a:avLst/>
              <a:gdLst/>
              <a:ahLst/>
              <a:cxnLst/>
              <a:rect l="l" t="t" r="r" b="b"/>
              <a:pathLst>
                <a:path w="162559" h="243839">
                  <a:moveTo>
                    <a:pt x="162560" y="0"/>
                  </a:moveTo>
                  <a:lnTo>
                    <a:pt x="0" y="0"/>
                  </a:lnTo>
                  <a:lnTo>
                    <a:pt x="81279" y="243839"/>
                  </a:lnTo>
                  <a:lnTo>
                    <a:pt x="16256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418079" y="2719070"/>
            <a:ext cx="18014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ron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-ptr</a:t>
            </a:r>
            <a:endParaRPr sz="4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22440" y="2719070"/>
            <a:ext cx="1689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ear-p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tr</a:t>
            </a:r>
            <a:endParaRPr sz="4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739" y="1567179"/>
            <a:ext cx="14357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queu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endParaRPr sz="4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208009" y="3600450"/>
            <a:ext cx="828040" cy="64770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210"/>
              </a:spcBef>
            </a:pPr>
            <a:r>
              <a:rPr sz="3000" b="1" spc="-5" dirty="0">
                <a:solidFill>
                  <a:srgbClr val="FFFF00"/>
                </a:solidFill>
                <a:latin typeface="Arial"/>
                <a:cs typeface="Arial"/>
              </a:rPr>
              <a:t>item</a:t>
            </a:r>
            <a:endParaRPr sz="3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036050" y="3600450"/>
            <a:ext cx="755650" cy="64770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70"/>
              </a:spcBef>
            </a:pPr>
            <a:r>
              <a:rPr sz="3500" b="1" spc="-5" dirty="0">
                <a:solidFill>
                  <a:srgbClr val="FFFF00"/>
                </a:solidFill>
                <a:latin typeface="Arial"/>
                <a:cs typeface="Arial"/>
              </a:rPr>
              <a:t>()</a:t>
            </a:r>
            <a:endParaRPr sz="35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362190" y="3846829"/>
            <a:ext cx="859790" cy="166370"/>
            <a:chOff x="7362190" y="3846829"/>
            <a:chExt cx="859790" cy="166370"/>
          </a:xfrm>
        </p:grpSpPr>
        <p:sp>
          <p:nvSpPr>
            <p:cNvPr id="30" name="object 30"/>
            <p:cNvSpPr/>
            <p:nvPr/>
          </p:nvSpPr>
          <p:spPr>
            <a:xfrm>
              <a:off x="7487920" y="3926839"/>
              <a:ext cx="501650" cy="0"/>
            </a:xfrm>
            <a:custGeom>
              <a:avLst/>
              <a:gdLst/>
              <a:ahLst/>
              <a:cxnLst/>
              <a:rect l="l" t="t" r="r" b="b"/>
              <a:pathLst>
                <a:path w="501650">
                  <a:moveTo>
                    <a:pt x="0" y="0"/>
                  </a:moveTo>
                  <a:lnTo>
                    <a:pt x="501650" y="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78140" y="3846829"/>
              <a:ext cx="243840" cy="161290"/>
            </a:xfrm>
            <a:custGeom>
              <a:avLst/>
              <a:gdLst/>
              <a:ahLst/>
              <a:cxnLst/>
              <a:rect l="l" t="t" r="r" b="b"/>
              <a:pathLst>
                <a:path w="243840" h="161289">
                  <a:moveTo>
                    <a:pt x="0" y="0"/>
                  </a:moveTo>
                  <a:lnTo>
                    <a:pt x="0" y="161290"/>
                  </a:lnTo>
                  <a:lnTo>
                    <a:pt x="243839" y="800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362190" y="3869689"/>
              <a:ext cx="144779" cy="14351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4050665" algn="l"/>
              </a:tabLst>
            </a:pPr>
            <a:r>
              <a:rPr spc="-5" dirty="0"/>
              <a:t>I</a:t>
            </a:r>
            <a:r>
              <a:rPr spc="-10" dirty="0"/>
              <a:t>m</a:t>
            </a:r>
            <a:r>
              <a:rPr dirty="0"/>
              <a:t>pl</a:t>
            </a:r>
            <a:r>
              <a:rPr spc="-5" dirty="0"/>
              <a:t>e</a:t>
            </a:r>
            <a:r>
              <a:rPr spc="-10" dirty="0"/>
              <a:t>m</a:t>
            </a:r>
            <a:r>
              <a:rPr dirty="0"/>
              <a:t>e</a:t>
            </a:r>
            <a:r>
              <a:rPr spc="-5" dirty="0"/>
              <a:t>nt</a:t>
            </a:r>
            <a:r>
              <a:rPr dirty="0"/>
              <a:t>i</a:t>
            </a:r>
            <a:r>
              <a:rPr spc="-5" dirty="0"/>
              <a:t>n</a:t>
            </a:r>
            <a:r>
              <a:rPr dirty="0"/>
              <a:t>g	</a:t>
            </a:r>
            <a:r>
              <a:rPr spc="-5" dirty="0"/>
              <a:t>Que</a:t>
            </a:r>
            <a:r>
              <a:rPr dirty="0"/>
              <a:t>u</a:t>
            </a:r>
            <a:r>
              <a:rPr spc="-5" dirty="0"/>
              <a:t>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79132" y="1997392"/>
            <a:ext cx="7218045" cy="2286635"/>
            <a:chOff x="679132" y="1997392"/>
            <a:chExt cx="7218045" cy="2286635"/>
          </a:xfrm>
        </p:grpSpPr>
        <p:sp>
          <p:nvSpPr>
            <p:cNvPr id="4" name="object 4"/>
            <p:cNvSpPr/>
            <p:nvPr/>
          </p:nvSpPr>
          <p:spPr>
            <a:xfrm>
              <a:off x="1921509" y="2015489"/>
              <a:ext cx="1583690" cy="648970"/>
            </a:xfrm>
            <a:custGeom>
              <a:avLst/>
              <a:gdLst/>
              <a:ahLst/>
              <a:cxnLst/>
              <a:rect l="l" t="t" r="r" b="b"/>
              <a:pathLst>
                <a:path w="1583689" h="648969">
                  <a:moveTo>
                    <a:pt x="0" y="648970"/>
                  </a:moveTo>
                  <a:lnTo>
                    <a:pt x="0" y="0"/>
                  </a:lnTo>
                  <a:lnTo>
                    <a:pt x="1583689" y="0"/>
                  </a:lnTo>
                  <a:lnTo>
                    <a:pt x="1583689" y="648970"/>
                  </a:lnTo>
                  <a:lnTo>
                    <a:pt x="0" y="648970"/>
                  </a:lnTo>
                  <a:close/>
                </a:path>
                <a:path w="1583689" h="648969">
                  <a:moveTo>
                    <a:pt x="828039" y="0"/>
                  </a:moveTo>
                  <a:lnTo>
                    <a:pt x="828039" y="64897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2189" y="2303779"/>
              <a:ext cx="143510" cy="144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37840" y="2303779"/>
              <a:ext cx="143510" cy="1447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7229" y="2303779"/>
              <a:ext cx="991869" cy="0"/>
            </a:xfrm>
            <a:custGeom>
              <a:avLst/>
              <a:gdLst/>
              <a:ahLst/>
              <a:cxnLst/>
              <a:rect l="l" t="t" r="r" b="b"/>
              <a:pathLst>
                <a:path w="991869">
                  <a:moveTo>
                    <a:pt x="0" y="0"/>
                  </a:moveTo>
                  <a:lnTo>
                    <a:pt x="991869" y="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78939" y="2222499"/>
              <a:ext cx="242570" cy="162560"/>
            </a:xfrm>
            <a:custGeom>
              <a:avLst/>
              <a:gdLst/>
              <a:ahLst/>
              <a:cxnLst/>
              <a:rect l="l" t="t" r="r" b="b"/>
              <a:pathLst>
                <a:path w="242569" h="162560">
                  <a:moveTo>
                    <a:pt x="0" y="0"/>
                  </a:moveTo>
                  <a:lnTo>
                    <a:pt x="0" y="162560"/>
                  </a:lnTo>
                  <a:lnTo>
                    <a:pt x="242570" y="81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03730" y="3618229"/>
              <a:ext cx="1583690" cy="647700"/>
            </a:xfrm>
            <a:custGeom>
              <a:avLst/>
              <a:gdLst/>
              <a:ahLst/>
              <a:cxnLst/>
              <a:rect l="l" t="t" r="r" b="b"/>
              <a:pathLst>
                <a:path w="1583689" h="647700">
                  <a:moveTo>
                    <a:pt x="0" y="647700"/>
                  </a:moveTo>
                  <a:lnTo>
                    <a:pt x="0" y="0"/>
                  </a:lnTo>
                  <a:lnTo>
                    <a:pt x="1583690" y="0"/>
                  </a:lnTo>
                  <a:lnTo>
                    <a:pt x="1583690" y="647700"/>
                  </a:lnTo>
                  <a:lnTo>
                    <a:pt x="0" y="647700"/>
                  </a:lnTo>
                  <a:close/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18790" y="3905250"/>
              <a:ext cx="144780" cy="1447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63999" y="3618229"/>
              <a:ext cx="1583690" cy="647700"/>
            </a:xfrm>
            <a:custGeom>
              <a:avLst/>
              <a:gdLst/>
              <a:ahLst/>
              <a:cxnLst/>
              <a:rect l="l" t="t" r="r" b="b"/>
              <a:pathLst>
                <a:path w="1583689" h="647700">
                  <a:moveTo>
                    <a:pt x="0" y="647700"/>
                  </a:moveTo>
                  <a:lnTo>
                    <a:pt x="0" y="0"/>
                  </a:lnTo>
                  <a:lnTo>
                    <a:pt x="1583689" y="0"/>
                  </a:lnTo>
                  <a:lnTo>
                    <a:pt x="1583689" y="647700"/>
                  </a:lnTo>
                  <a:lnTo>
                    <a:pt x="0" y="647700"/>
                  </a:lnTo>
                  <a:close/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79060" y="3905250"/>
              <a:ext cx="144779" cy="1447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95390" y="3581399"/>
              <a:ext cx="1583690" cy="648970"/>
            </a:xfrm>
            <a:custGeom>
              <a:avLst/>
              <a:gdLst/>
              <a:ahLst/>
              <a:cxnLst/>
              <a:rect l="l" t="t" r="r" b="b"/>
              <a:pathLst>
                <a:path w="1583690" h="648970">
                  <a:moveTo>
                    <a:pt x="0" y="648970"/>
                  </a:moveTo>
                  <a:lnTo>
                    <a:pt x="0" y="0"/>
                  </a:lnTo>
                  <a:lnTo>
                    <a:pt x="1583689" y="0"/>
                  </a:lnTo>
                  <a:lnTo>
                    <a:pt x="1583689" y="648970"/>
                  </a:lnTo>
                  <a:lnTo>
                    <a:pt x="0" y="648970"/>
                  </a:lnTo>
                  <a:close/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03729" y="3618229"/>
            <a:ext cx="828040" cy="64770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endParaRPr sz="3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95390" y="3581400"/>
            <a:ext cx="828040" cy="648970"/>
          </a:xfrm>
          <a:prstGeom prst="rect">
            <a:avLst/>
          </a:prstGeom>
          <a:ln w="35940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endParaRPr sz="3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64000" y="3618229"/>
            <a:ext cx="828040" cy="647700"/>
          </a:xfrm>
          <a:prstGeom prst="rect">
            <a:avLst/>
          </a:prstGeom>
          <a:solidFill>
            <a:srgbClr val="000000"/>
          </a:solidFill>
          <a:ln w="35941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17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endParaRPr sz="35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260600" y="2340292"/>
            <a:ext cx="4472940" cy="1725295"/>
            <a:chOff x="2260600" y="2340292"/>
            <a:chExt cx="4472940" cy="1725295"/>
          </a:xfrm>
        </p:grpSpPr>
        <p:sp>
          <p:nvSpPr>
            <p:cNvPr id="18" name="object 18"/>
            <p:cNvSpPr/>
            <p:nvPr/>
          </p:nvSpPr>
          <p:spPr>
            <a:xfrm>
              <a:off x="2340610" y="2376169"/>
              <a:ext cx="1490980" cy="1607820"/>
            </a:xfrm>
            <a:custGeom>
              <a:avLst/>
              <a:gdLst/>
              <a:ahLst/>
              <a:cxnLst/>
              <a:rect l="l" t="t" r="r" b="b"/>
              <a:pathLst>
                <a:path w="1490979" h="1607820">
                  <a:moveTo>
                    <a:pt x="0" y="0"/>
                  </a:moveTo>
                  <a:lnTo>
                    <a:pt x="0" y="1027429"/>
                  </a:lnTo>
                </a:path>
                <a:path w="1490979" h="1607820">
                  <a:moveTo>
                    <a:pt x="732789" y="1607819"/>
                  </a:moveTo>
                  <a:lnTo>
                    <a:pt x="1490979" y="1607819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20160" y="3902709"/>
              <a:ext cx="243840" cy="162560"/>
            </a:xfrm>
            <a:custGeom>
              <a:avLst/>
              <a:gdLst/>
              <a:ahLst/>
              <a:cxnLst/>
              <a:rect l="l" t="t" r="r" b="b"/>
              <a:pathLst>
                <a:path w="243839" h="162560">
                  <a:moveTo>
                    <a:pt x="0" y="0"/>
                  </a:moveTo>
                  <a:lnTo>
                    <a:pt x="0" y="162560"/>
                  </a:lnTo>
                  <a:lnTo>
                    <a:pt x="243839" y="81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88279" y="3975100"/>
              <a:ext cx="756920" cy="0"/>
            </a:xfrm>
            <a:custGeom>
              <a:avLst/>
              <a:gdLst/>
              <a:ahLst/>
              <a:cxnLst/>
              <a:rect l="l" t="t" r="r" b="b"/>
              <a:pathLst>
                <a:path w="756920">
                  <a:moveTo>
                    <a:pt x="0" y="0"/>
                  </a:moveTo>
                  <a:lnTo>
                    <a:pt x="756920" y="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60600" y="3393439"/>
              <a:ext cx="4017010" cy="662940"/>
            </a:xfrm>
            <a:custGeom>
              <a:avLst/>
              <a:gdLst/>
              <a:ahLst/>
              <a:cxnLst/>
              <a:rect l="l" t="t" r="r" b="b"/>
              <a:pathLst>
                <a:path w="4017010" h="662939">
                  <a:moveTo>
                    <a:pt x="161290" y="0"/>
                  </a:moveTo>
                  <a:lnTo>
                    <a:pt x="0" y="0"/>
                  </a:lnTo>
                  <a:lnTo>
                    <a:pt x="80010" y="242570"/>
                  </a:lnTo>
                  <a:lnTo>
                    <a:pt x="161290" y="0"/>
                  </a:lnTo>
                  <a:close/>
                </a:path>
                <a:path w="4017010" h="662939">
                  <a:moveTo>
                    <a:pt x="4017010" y="581660"/>
                  </a:moveTo>
                  <a:lnTo>
                    <a:pt x="3774440" y="500380"/>
                  </a:lnTo>
                  <a:lnTo>
                    <a:pt x="3774440" y="662940"/>
                  </a:lnTo>
                  <a:lnTo>
                    <a:pt x="4017010" y="58166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3400" y="2358389"/>
              <a:ext cx="3600450" cy="1027430"/>
            </a:xfrm>
            <a:custGeom>
              <a:avLst/>
              <a:gdLst/>
              <a:ahLst/>
              <a:cxnLst/>
              <a:rect l="l" t="t" r="r" b="b"/>
              <a:pathLst>
                <a:path w="3600450" h="1027429">
                  <a:moveTo>
                    <a:pt x="0" y="17780"/>
                  </a:moveTo>
                  <a:lnTo>
                    <a:pt x="3600450" y="17780"/>
                  </a:lnTo>
                </a:path>
                <a:path w="3600450" h="1027429">
                  <a:moveTo>
                    <a:pt x="3578859" y="0"/>
                  </a:moveTo>
                  <a:lnTo>
                    <a:pt x="3578859" y="102743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70979" y="3374389"/>
              <a:ext cx="162560" cy="243840"/>
            </a:xfrm>
            <a:custGeom>
              <a:avLst/>
              <a:gdLst/>
              <a:ahLst/>
              <a:cxnLst/>
              <a:rect l="l" t="t" r="r" b="b"/>
              <a:pathLst>
                <a:path w="162559" h="243839">
                  <a:moveTo>
                    <a:pt x="162560" y="0"/>
                  </a:moveTo>
                  <a:lnTo>
                    <a:pt x="0" y="0"/>
                  </a:lnTo>
                  <a:lnTo>
                    <a:pt x="81279" y="243839"/>
                  </a:lnTo>
                  <a:lnTo>
                    <a:pt x="16256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418079" y="2719070"/>
            <a:ext cx="18014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ron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-ptr</a:t>
            </a:r>
            <a:endParaRPr sz="4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22440" y="2719070"/>
            <a:ext cx="1689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ear-p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tr</a:t>
            </a:r>
            <a:endParaRPr sz="4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739" y="1567179"/>
            <a:ext cx="14357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queu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endParaRPr sz="4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208009" y="3600450"/>
            <a:ext cx="828040" cy="64770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210"/>
              </a:spcBef>
            </a:pPr>
            <a:r>
              <a:rPr sz="3000" b="1" spc="-5" dirty="0">
                <a:solidFill>
                  <a:srgbClr val="FFFF00"/>
                </a:solidFill>
                <a:latin typeface="Arial"/>
                <a:cs typeface="Arial"/>
              </a:rPr>
              <a:t>item</a:t>
            </a:r>
            <a:endParaRPr sz="3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036050" y="3600450"/>
            <a:ext cx="755650" cy="64770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70"/>
              </a:spcBef>
            </a:pPr>
            <a:r>
              <a:rPr sz="3500" b="1" spc="-5" dirty="0">
                <a:solidFill>
                  <a:srgbClr val="FFFF00"/>
                </a:solidFill>
                <a:latin typeface="Arial"/>
                <a:cs typeface="Arial"/>
              </a:rPr>
              <a:t>()</a:t>
            </a:r>
            <a:endParaRPr sz="35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362190" y="3846829"/>
            <a:ext cx="859790" cy="166370"/>
            <a:chOff x="7362190" y="3846829"/>
            <a:chExt cx="859790" cy="166370"/>
          </a:xfrm>
        </p:grpSpPr>
        <p:sp>
          <p:nvSpPr>
            <p:cNvPr id="30" name="object 30"/>
            <p:cNvSpPr/>
            <p:nvPr/>
          </p:nvSpPr>
          <p:spPr>
            <a:xfrm>
              <a:off x="7487920" y="3926839"/>
              <a:ext cx="501650" cy="0"/>
            </a:xfrm>
            <a:custGeom>
              <a:avLst/>
              <a:gdLst/>
              <a:ahLst/>
              <a:cxnLst/>
              <a:rect l="l" t="t" r="r" b="b"/>
              <a:pathLst>
                <a:path w="501650">
                  <a:moveTo>
                    <a:pt x="0" y="0"/>
                  </a:moveTo>
                  <a:lnTo>
                    <a:pt x="501650" y="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78140" y="3846829"/>
              <a:ext cx="243840" cy="161290"/>
            </a:xfrm>
            <a:custGeom>
              <a:avLst/>
              <a:gdLst/>
              <a:ahLst/>
              <a:cxnLst/>
              <a:rect l="l" t="t" r="r" b="b"/>
              <a:pathLst>
                <a:path w="243840" h="161289">
                  <a:moveTo>
                    <a:pt x="0" y="0"/>
                  </a:moveTo>
                  <a:lnTo>
                    <a:pt x="0" y="161290"/>
                  </a:lnTo>
                  <a:lnTo>
                    <a:pt x="243839" y="800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362190" y="3869689"/>
              <a:ext cx="144779" cy="14351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433570" y="4758690"/>
            <a:ext cx="42926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(rear-ptr</a:t>
            </a:r>
            <a:r>
              <a:rPr sz="3500" spc="-3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queue)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4050665" algn="l"/>
              </a:tabLst>
            </a:pPr>
            <a:r>
              <a:rPr spc="-5" dirty="0"/>
              <a:t>I</a:t>
            </a:r>
            <a:r>
              <a:rPr spc="-10" dirty="0"/>
              <a:t>m</a:t>
            </a:r>
            <a:r>
              <a:rPr dirty="0"/>
              <a:t>pl</a:t>
            </a:r>
            <a:r>
              <a:rPr spc="-5" dirty="0"/>
              <a:t>e</a:t>
            </a:r>
            <a:r>
              <a:rPr spc="-10" dirty="0"/>
              <a:t>m</a:t>
            </a:r>
            <a:r>
              <a:rPr dirty="0"/>
              <a:t>e</a:t>
            </a:r>
            <a:r>
              <a:rPr spc="-5" dirty="0"/>
              <a:t>nt</a:t>
            </a:r>
            <a:r>
              <a:rPr dirty="0"/>
              <a:t>i</a:t>
            </a:r>
            <a:r>
              <a:rPr spc="-5" dirty="0"/>
              <a:t>n</a:t>
            </a:r>
            <a:r>
              <a:rPr dirty="0"/>
              <a:t>g	</a:t>
            </a:r>
            <a:r>
              <a:rPr spc="-5" dirty="0"/>
              <a:t>Que</a:t>
            </a:r>
            <a:r>
              <a:rPr dirty="0"/>
              <a:t>u</a:t>
            </a:r>
            <a:r>
              <a:rPr spc="-5" dirty="0"/>
              <a:t>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79132" y="1997392"/>
            <a:ext cx="7218045" cy="2286635"/>
            <a:chOff x="679132" y="1997392"/>
            <a:chExt cx="7218045" cy="2286635"/>
          </a:xfrm>
        </p:grpSpPr>
        <p:sp>
          <p:nvSpPr>
            <p:cNvPr id="4" name="object 4"/>
            <p:cNvSpPr/>
            <p:nvPr/>
          </p:nvSpPr>
          <p:spPr>
            <a:xfrm>
              <a:off x="1921509" y="2015489"/>
              <a:ext cx="1583690" cy="648970"/>
            </a:xfrm>
            <a:custGeom>
              <a:avLst/>
              <a:gdLst/>
              <a:ahLst/>
              <a:cxnLst/>
              <a:rect l="l" t="t" r="r" b="b"/>
              <a:pathLst>
                <a:path w="1583689" h="648969">
                  <a:moveTo>
                    <a:pt x="0" y="648970"/>
                  </a:moveTo>
                  <a:lnTo>
                    <a:pt x="0" y="0"/>
                  </a:lnTo>
                  <a:lnTo>
                    <a:pt x="1583689" y="0"/>
                  </a:lnTo>
                  <a:lnTo>
                    <a:pt x="1583689" y="648970"/>
                  </a:lnTo>
                  <a:lnTo>
                    <a:pt x="0" y="648970"/>
                  </a:lnTo>
                  <a:close/>
                </a:path>
                <a:path w="1583689" h="648969">
                  <a:moveTo>
                    <a:pt x="828039" y="0"/>
                  </a:moveTo>
                  <a:lnTo>
                    <a:pt x="828039" y="64897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2189" y="2303779"/>
              <a:ext cx="143510" cy="144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37840" y="2303779"/>
              <a:ext cx="143510" cy="1447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7229" y="2303779"/>
              <a:ext cx="991869" cy="0"/>
            </a:xfrm>
            <a:custGeom>
              <a:avLst/>
              <a:gdLst/>
              <a:ahLst/>
              <a:cxnLst/>
              <a:rect l="l" t="t" r="r" b="b"/>
              <a:pathLst>
                <a:path w="991869">
                  <a:moveTo>
                    <a:pt x="0" y="0"/>
                  </a:moveTo>
                  <a:lnTo>
                    <a:pt x="991869" y="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78939" y="2222499"/>
              <a:ext cx="242570" cy="162560"/>
            </a:xfrm>
            <a:custGeom>
              <a:avLst/>
              <a:gdLst/>
              <a:ahLst/>
              <a:cxnLst/>
              <a:rect l="l" t="t" r="r" b="b"/>
              <a:pathLst>
                <a:path w="242569" h="162560">
                  <a:moveTo>
                    <a:pt x="0" y="0"/>
                  </a:moveTo>
                  <a:lnTo>
                    <a:pt x="0" y="162560"/>
                  </a:lnTo>
                  <a:lnTo>
                    <a:pt x="242570" y="81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03730" y="3618229"/>
              <a:ext cx="1583690" cy="647700"/>
            </a:xfrm>
            <a:custGeom>
              <a:avLst/>
              <a:gdLst/>
              <a:ahLst/>
              <a:cxnLst/>
              <a:rect l="l" t="t" r="r" b="b"/>
              <a:pathLst>
                <a:path w="1583689" h="647700">
                  <a:moveTo>
                    <a:pt x="0" y="647700"/>
                  </a:moveTo>
                  <a:lnTo>
                    <a:pt x="0" y="0"/>
                  </a:lnTo>
                  <a:lnTo>
                    <a:pt x="1583690" y="0"/>
                  </a:lnTo>
                  <a:lnTo>
                    <a:pt x="1583690" y="647700"/>
                  </a:lnTo>
                  <a:lnTo>
                    <a:pt x="0" y="647700"/>
                  </a:lnTo>
                  <a:close/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18790" y="3905250"/>
              <a:ext cx="144780" cy="1447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63999" y="3618229"/>
              <a:ext cx="1583690" cy="647700"/>
            </a:xfrm>
            <a:custGeom>
              <a:avLst/>
              <a:gdLst/>
              <a:ahLst/>
              <a:cxnLst/>
              <a:rect l="l" t="t" r="r" b="b"/>
              <a:pathLst>
                <a:path w="1583689" h="647700">
                  <a:moveTo>
                    <a:pt x="0" y="647700"/>
                  </a:moveTo>
                  <a:lnTo>
                    <a:pt x="0" y="0"/>
                  </a:lnTo>
                  <a:lnTo>
                    <a:pt x="1583689" y="0"/>
                  </a:lnTo>
                  <a:lnTo>
                    <a:pt x="1583689" y="647700"/>
                  </a:lnTo>
                  <a:lnTo>
                    <a:pt x="0" y="647700"/>
                  </a:lnTo>
                  <a:close/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79060" y="3905250"/>
              <a:ext cx="144779" cy="1447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95390" y="3581399"/>
              <a:ext cx="1583690" cy="648970"/>
            </a:xfrm>
            <a:custGeom>
              <a:avLst/>
              <a:gdLst/>
              <a:ahLst/>
              <a:cxnLst/>
              <a:rect l="l" t="t" r="r" b="b"/>
              <a:pathLst>
                <a:path w="1583690" h="648970">
                  <a:moveTo>
                    <a:pt x="0" y="648970"/>
                  </a:moveTo>
                  <a:lnTo>
                    <a:pt x="0" y="0"/>
                  </a:lnTo>
                  <a:lnTo>
                    <a:pt x="1583689" y="0"/>
                  </a:lnTo>
                  <a:lnTo>
                    <a:pt x="1583689" y="648970"/>
                  </a:lnTo>
                  <a:lnTo>
                    <a:pt x="0" y="648970"/>
                  </a:lnTo>
                  <a:close/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03729" y="3618229"/>
            <a:ext cx="828040" cy="64770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endParaRPr sz="3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95390" y="3581400"/>
            <a:ext cx="828040" cy="648970"/>
          </a:xfrm>
          <a:prstGeom prst="rect">
            <a:avLst/>
          </a:prstGeom>
          <a:ln w="35940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endParaRPr sz="3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64000" y="3618229"/>
            <a:ext cx="828040" cy="647700"/>
          </a:xfrm>
          <a:prstGeom prst="rect">
            <a:avLst/>
          </a:prstGeom>
          <a:solidFill>
            <a:srgbClr val="000000"/>
          </a:solidFill>
          <a:ln w="35941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17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endParaRPr sz="35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260600" y="2340292"/>
            <a:ext cx="4472940" cy="1725295"/>
            <a:chOff x="2260600" y="2340292"/>
            <a:chExt cx="4472940" cy="1725295"/>
          </a:xfrm>
        </p:grpSpPr>
        <p:sp>
          <p:nvSpPr>
            <p:cNvPr id="18" name="object 18"/>
            <p:cNvSpPr/>
            <p:nvPr/>
          </p:nvSpPr>
          <p:spPr>
            <a:xfrm>
              <a:off x="2340610" y="2376169"/>
              <a:ext cx="1490980" cy="1607820"/>
            </a:xfrm>
            <a:custGeom>
              <a:avLst/>
              <a:gdLst/>
              <a:ahLst/>
              <a:cxnLst/>
              <a:rect l="l" t="t" r="r" b="b"/>
              <a:pathLst>
                <a:path w="1490979" h="1607820">
                  <a:moveTo>
                    <a:pt x="0" y="0"/>
                  </a:moveTo>
                  <a:lnTo>
                    <a:pt x="0" y="1027429"/>
                  </a:lnTo>
                </a:path>
                <a:path w="1490979" h="1607820">
                  <a:moveTo>
                    <a:pt x="732789" y="1607819"/>
                  </a:moveTo>
                  <a:lnTo>
                    <a:pt x="1490979" y="1607819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20160" y="3902709"/>
              <a:ext cx="243840" cy="162560"/>
            </a:xfrm>
            <a:custGeom>
              <a:avLst/>
              <a:gdLst/>
              <a:ahLst/>
              <a:cxnLst/>
              <a:rect l="l" t="t" r="r" b="b"/>
              <a:pathLst>
                <a:path w="243839" h="162560">
                  <a:moveTo>
                    <a:pt x="0" y="0"/>
                  </a:moveTo>
                  <a:lnTo>
                    <a:pt x="0" y="162560"/>
                  </a:lnTo>
                  <a:lnTo>
                    <a:pt x="243839" y="81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88279" y="3975100"/>
              <a:ext cx="756920" cy="0"/>
            </a:xfrm>
            <a:custGeom>
              <a:avLst/>
              <a:gdLst/>
              <a:ahLst/>
              <a:cxnLst/>
              <a:rect l="l" t="t" r="r" b="b"/>
              <a:pathLst>
                <a:path w="756920">
                  <a:moveTo>
                    <a:pt x="0" y="0"/>
                  </a:moveTo>
                  <a:lnTo>
                    <a:pt x="756920" y="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60600" y="3393439"/>
              <a:ext cx="4017010" cy="662940"/>
            </a:xfrm>
            <a:custGeom>
              <a:avLst/>
              <a:gdLst/>
              <a:ahLst/>
              <a:cxnLst/>
              <a:rect l="l" t="t" r="r" b="b"/>
              <a:pathLst>
                <a:path w="4017010" h="662939">
                  <a:moveTo>
                    <a:pt x="161290" y="0"/>
                  </a:moveTo>
                  <a:lnTo>
                    <a:pt x="0" y="0"/>
                  </a:lnTo>
                  <a:lnTo>
                    <a:pt x="80010" y="242570"/>
                  </a:lnTo>
                  <a:lnTo>
                    <a:pt x="161290" y="0"/>
                  </a:lnTo>
                  <a:close/>
                </a:path>
                <a:path w="4017010" h="662939">
                  <a:moveTo>
                    <a:pt x="4017010" y="581660"/>
                  </a:moveTo>
                  <a:lnTo>
                    <a:pt x="3774440" y="500380"/>
                  </a:lnTo>
                  <a:lnTo>
                    <a:pt x="3774440" y="662940"/>
                  </a:lnTo>
                  <a:lnTo>
                    <a:pt x="4017010" y="58166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3400" y="2358389"/>
              <a:ext cx="3600450" cy="1027430"/>
            </a:xfrm>
            <a:custGeom>
              <a:avLst/>
              <a:gdLst/>
              <a:ahLst/>
              <a:cxnLst/>
              <a:rect l="l" t="t" r="r" b="b"/>
              <a:pathLst>
                <a:path w="3600450" h="1027429">
                  <a:moveTo>
                    <a:pt x="0" y="17780"/>
                  </a:moveTo>
                  <a:lnTo>
                    <a:pt x="3600450" y="17780"/>
                  </a:lnTo>
                </a:path>
                <a:path w="3600450" h="1027429">
                  <a:moveTo>
                    <a:pt x="3578859" y="0"/>
                  </a:moveTo>
                  <a:lnTo>
                    <a:pt x="3578859" y="102743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70979" y="3374389"/>
              <a:ext cx="162560" cy="243840"/>
            </a:xfrm>
            <a:custGeom>
              <a:avLst/>
              <a:gdLst/>
              <a:ahLst/>
              <a:cxnLst/>
              <a:rect l="l" t="t" r="r" b="b"/>
              <a:pathLst>
                <a:path w="162559" h="243839">
                  <a:moveTo>
                    <a:pt x="162560" y="0"/>
                  </a:moveTo>
                  <a:lnTo>
                    <a:pt x="0" y="0"/>
                  </a:lnTo>
                  <a:lnTo>
                    <a:pt x="81279" y="243839"/>
                  </a:lnTo>
                  <a:lnTo>
                    <a:pt x="16256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418079" y="2719070"/>
            <a:ext cx="18014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ron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-ptr</a:t>
            </a:r>
            <a:endParaRPr sz="4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22440" y="2719070"/>
            <a:ext cx="1689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ear-p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tr</a:t>
            </a:r>
            <a:endParaRPr sz="4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739" y="1567179"/>
            <a:ext cx="14357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queu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endParaRPr sz="4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208009" y="3600450"/>
            <a:ext cx="828040" cy="64770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210"/>
              </a:spcBef>
            </a:pPr>
            <a:r>
              <a:rPr sz="3000" b="1" spc="-5" dirty="0">
                <a:solidFill>
                  <a:srgbClr val="FFFF00"/>
                </a:solidFill>
                <a:latin typeface="Arial"/>
                <a:cs typeface="Arial"/>
              </a:rPr>
              <a:t>item</a:t>
            </a:r>
            <a:endParaRPr sz="3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036050" y="3600450"/>
            <a:ext cx="755650" cy="64770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70"/>
              </a:spcBef>
            </a:pPr>
            <a:r>
              <a:rPr sz="3500" b="1" spc="-5" dirty="0">
                <a:solidFill>
                  <a:srgbClr val="FFFF00"/>
                </a:solidFill>
                <a:latin typeface="Arial"/>
                <a:cs typeface="Arial"/>
              </a:rPr>
              <a:t>()</a:t>
            </a:r>
            <a:endParaRPr sz="35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362190" y="3846829"/>
            <a:ext cx="859790" cy="166370"/>
            <a:chOff x="7362190" y="3846829"/>
            <a:chExt cx="859790" cy="166370"/>
          </a:xfrm>
        </p:grpSpPr>
        <p:sp>
          <p:nvSpPr>
            <p:cNvPr id="30" name="object 30"/>
            <p:cNvSpPr/>
            <p:nvPr/>
          </p:nvSpPr>
          <p:spPr>
            <a:xfrm>
              <a:off x="7487920" y="3926839"/>
              <a:ext cx="501650" cy="0"/>
            </a:xfrm>
            <a:custGeom>
              <a:avLst/>
              <a:gdLst/>
              <a:ahLst/>
              <a:cxnLst/>
              <a:rect l="l" t="t" r="r" b="b"/>
              <a:pathLst>
                <a:path w="501650">
                  <a:moveTo>
                    <a:pt x="0" y="0"/>
                  </a:moveTo>
                  <a:lnTo>
                    <a:pt x="501650" y="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78140" y="3846829"/>
              <a:ext cx="243840" cy="161290"/>
            </a:xfrm>
            <a:custGeom>
              <a:avLst/>
              <a:gdLst/>
              <a:ahLst/>
              <a:cxnLst/>
              <a:rect l="l" t="t" r="r" b="b"/>
              <a:pathLst>
                <a:path w="243840" h="161289">
                  <a:moveTo>
                    <a:pt x="0" y="0"/>
                  </a:moveTo>
                  <a:lnTo>
                    <a:pt x="0" y="161290"/>
                  </a:lnTo>
                  <a:lnTo>
                    <a:pt x="243839" y="800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362190" y="3869689"/>
              <a:ext cx="144779" cy="14351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73989" y="4758690"/>
            <a:ext cx="962406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(set-cdr! (rear-ptr queue)</a:t>
            </a:r>
            <a:r>
              <a:rPr sz="35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new-pair)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4050665" algn="l"/>
              </a:tabLst>
            </a:pPr>
            <a:r>
              <a:rPr spc="-5" dirty="0"/>
              <a:t>I</a:t>
            </a:r>
            <a:r>
              <a:rPr spc="-10" dirty="0"/>
              <a:t>m</a:t>
            </a:r>
            <a:r>
              <a:rPr dirty="0"/>
              <a:t>pl</a:t>
            </a:r>
            <a:r>
              <a:rPr spc="-5" dirty="0"/>
              <a:t>e</a:t>
            </a:r>
            <a:r>
              <a:rPr spc="-10" dirty="0"/>
              <a:t>m</a:t>
            </a:r>
            <a:r>
              <a:rPr dirty="0"/>
              <a:t>e</a:t>
            </a:r>
            <a:r>
              <a:rPr spc="-5" dirty="0"/>
              <a:t>nt</a:t>
            </a:r>
            <a:r>
              <a:rPr dirty="0"/>
              <a:t>i</a:t>
            </a:r>
            <a:r>
              <a:rPr spc="-5" dirty="0"/>
              <a:t>n</a:t>
            </a:r>
            <a:r>
              <a:rPr dirty="0"/>
              <a:t>g	</a:t>
            </a:r>
            <a:r>
              <a:rPr spc="-5" dirty="0"/>
              <a:t>Que</a:t>
            </a:r>
            <a:r>
              <a:rPr dirty="0"/>
              <a:t>u</a:t>
            </a:r>
            <a:r>
              <a:rPr spc="-5" dirty="0"/>
              <a:t>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79132" y="1997392"/>
            <a:ext cx="7218045" cy="2286635"/>
            <a:chOff x="679132" y="1997392"/>
            <a:chExt cx="7218045" cy="2286635"/>
          </a:xfrm>
        </p:grpSpPr>
        <p:sp>
          <p:nvSpPr>
            <p:cNvPr id="4" name="object 4"/>
            <p:cNvSpPr/>
            <p:nvPr/>
          </p:nvSpPr>
          <p:spPr>
            <a:xfrm>
              <a:off x="1921509" y="2015489"/>
              <a:ext cx="1583690" cy="648970"/>
            </a:xfrm>
            <a:custGeom>
              <a:avLst/>
              <a:gdLst/>
              <a:ahLst/>
              <a:cxnLst/>
              <a:rect l="l" t="t" r="r" b="b"/>
              <a:pathLst>
                <a:path w="1583689" h="648969">
                  <a:moveTo>
                    <a:pt x="0" y="648970"/>
                  </a:moveTo>
                  <a:lnTo>
                    <a:pt x="0" y="0"/>
                  </a:lnTo>
                  <a:lnTo>
                    <a:pt x="1583689" y="0"/>
                  </a:lnTo>
                  <a:lnTo>
                    <a:pt x="1583689" y="648970"/>
                  </a:lnTo>
                  <a:lnTo>
                    <a:pt x="0" y="648970"/>
                  </a:lnTo>
                  <a:close/>
                </a:path>
                <a:path w="1583689" h="648969">
                  <a:moveTo>
                    <a:pt x="828039" y="0"/>
                  </a:moveTo>
                  <a:lnTo>
                    <a:pt x="828039" y="64897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2189" y="2303779"/>
              <a:ext cx="143510" cy="144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37840" y="2303779"/>
              <a:ext cx="143510" cy="1447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7229" y="2303779"/>
              <a:ext cx="991869" cy="0"/>
            </a:xfrm>
            <a:custGeom>
              <a:avLst/>
              <a:gdLst/>
              <a:ahLst/>
              <a:cxnLst/>
              <a:rect l="l" t="t" r="r" b="b"/>
              <a:pathLst>
                <a:path w="991869">
                  <a:moveTo>
                    <a:pt x="0" y="0"/>
                  </a:moveTo>
                  <a:lnTo>
                    <a:pt x="991869" y="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78939" y="2222499"/>
              <a:ext cx="242570" cy="162560"/>
            </a:xfrm>
            <a:custGeom>
              <a:avLst/>
              <a:gdLst/>
              <a:ahLst/>
              <a:cxnLst/>
              <a:rect l="l" t="t" r="r" b="b"/>
              <a:pathLst>
                <a:path w="242569" h="162560">
                  <a:moveTo>
                    <a:pt x="0" y="0"/>
                  </a:moveTo>
                  <a:lnTo>
                    <a:pt x="0" y="162560"/>
                  </a:lnTo>
                  <a:lnTo>
                    <a:pt x="242570" y="81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03730" y="3618229"/>
              <a:ext cx="1583690" cy="647700"/>
            </a:xfrm>
            <a:custGeom>
              <a:avLst/>
              <a:gdLst/>
              <a:ahLst/>
              <a:cxnLst/>
              <a:rect l="l" t="t" r="r" b="b"/>
              <a:pathLst>
                <a:path w="1583689" h="647700">
                  <a:moveTo>
                    <a:pt x="0" y="647700"/>
                  </a:moveTo>
                  <a:lnTo>
                    <a:pt x="0" y="0"/>
                  </a:lnTo>
                  <a:lnTo>
                    <a:pt x="1583690" y="0"/>
                  </a:lnTo>
                  <a:lnTo>
                    <a:pt x="1583690" y="647700"/>
                  </a:lnTo>
                  <a:lnTo>
                    <a:pt x="0" y="647700"/>
                  </a:lnTo>
                  <a:close/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18790" y="3905250"/>
              <a:ext cx="144780" cy="1447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63999" y="3618229"/>
              <a:ext cx="1583690" cy="647700"/>
            </a:xfrm>
            <a:custGeom>
              <a:avLst/>
              <a:gdLst/>
              <a:ahLst/>
              <a:cxnLst/>
              <a:rect l="l" t="t" r="r" b="b"/>
              <a:pathLst>
                <a:path w="1583689" h="647700">
                  <a:moveTo>
                    <a:pt x="0" y="647700"/>
                  </a:moveTo>
                  <a:lnTo>
                    <a:pt x="0" y="0"/>
                  </a:lnTo>
                  <a:lnTo>
                    <a:pt x="1583689" y="0"/>
                  </a:lnTo>
                  <a:lnTo>
                    <a:pt x="1583689" y="647700"/>
                  </a:lnTo>
                  <a:lnTo>
                    <a:pt x="0" y="647700"/>
                  </a:lnTo>
                  <a:close/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79060" y="3905250"/>
              <a:ext cx="144779" cy="1447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95390" y="3581399"/>
              <a:ext cx="1583690" cy="648970"/>
            </a:xfrm>
            <a:custGeom>
              <a:avLst/>
              <a:gdLst/>
              <a:ahLst/>
              <a:cxnLst/>
              <a:rect l="l" t="t" r="r" b="b"/>
              <a:pathLst>
                <a:path w="1583690" h="648970">
                  <a:moveTo>
                    <a:pt x="0" y="648970"/>
                  </a:moveTo>
                  <a:lnTo>
                    <a:pt x="0" y="0"/>
                  </a:lnTo>
                  <a:lnTo>
                    <a:pt x="1583689" y="0"/>
                  </a:lnTo>
                  <a:lnTo>
                    <a:pt x="1583689" y="648970"/>
                  </a:lnTo>
                  <a:lnTo>
                    <a:pt x="0" y="648970"/>
                  </a:lnTo>
                  <a:close/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03729" y="3618229"/>
            <a:ext cx="828040" cy="64770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endParaRPr sz="3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95390" y="3581400"/>
            <a:ext cx="828040" cy="64897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endParaRPr sz="3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64000" y="3618229"/>
            <a:ext cx="828040" cy="647700"/>
          </a:xfrm>
          <a:prstGeom prst="rect">
            <a:avLst/>
          </a:prstGeom>
          <a:solidFill>
            <a:srgbClr val="000000"/>
          </a:solidFill>
          <a:ln w="35941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17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endParaRPr sz="35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260600" y="2358072"/>
            <a:ext cx="6892290" cy="1707514"/>
            <a:chOff x="2260600" y="2358072"/>
            <a:chExt cx="6892290" cy="1707514"/>
          </a:xfrm>
        </p:grpSpPr>
        <p:sp>
          <p:nvSpPr>
            <p:cNvPr id="18" name="object 18"/>
            <p:cNvSpPr/>
            <p:nvPr/>
          </p:nvSpPr>
          <p:spPr>
            <a:xfrm>
              <a:off x="2340610" y="2376170"/>
              <a:ext cx="1490980" cy="1607820"/>
            </a:xfrm>
            <a:custGeom>
              <a:avLst/>
              <a:gdLst/>
              <a:ahLst/>
              <a:cxnLst/>
              <a:rect l="l" t="t" r="r" b="b"/>
              <a:pathLst>
                <a:path w="1490979" h="1607820">
                  <a:moveTo>
                    <a:pt x="0" y="0"/>
                  </a:moveTo>
                  <a:lnTo>
                    <a:pt x="0" y="1027429"/>
                  </a:lnTo>
                </a:path>
                <a:path w="1490979" h="1607820">
                  <a:moveTo>
                    <a:pt x="732789" y="1607819"/>
                  </a:moveTo>
                  <a:lnTo>
                    <a:pt x="1490979" y="1607819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20160" y="3902710"/>
              <a:ext cx="243840" cy="162560"/>
            </a:xfrm>
            <a:custGeom>
              <a:avLst/>
              <a:gdLst/>
              <a:ahLst/>
              <a:cxnLst/>
              <a:rect l="l" t="t" r="r" b="b"/>
              <a:pathLst>
                <a:path w="243839" h="162560">
                  <a:moveTo>
                    <a:pt x="0" y="0"/>
                  </a:moveTo>
                  <a:lnTo>
                    <a:pt x="0" y="162560"/>
                  </a:lnTo>
                  <a:lnTo>
                    <a:pt x="243839" y="81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88279" y="3975100"/>
              <a:ext cx="756920" cy="0"/>
            </a:xfrm>
            <a:custGeom>
              <a:avLst/>
              <a:gdLst/>
              <a:ahLst/>
              <a:cxnLst/>
              <a:rect l="l" t="t" r="r" b="b"/>
              <a:pathLst>
                <a:path w="756920">
                  <a:moveTo>
                    <a:pt x="0" y="0"/>
                  </a:moveTo>
                  <a:lnTo>
                    <a:pt x="756920" y="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60600" y="3393439"/>
              <a:ext cx="4017010" cy="662940"/>
            </a:xfrm>
            <a:custGeom>
              <a:avLst/>
              <a:gdLst/>
              <a:ahLst/>
              <a:cxnLst/>
              <a:rect l="l" t="t" r="r" b="b"/>
              <a:pathLst>
                <a:path w="4017010" h="662939">
                  <a:moveTo>
                    <a:pt x="161290" y="0"/>
                  </a:moveTo>
                  <a:lnTo>
                    <a:pt x="0" y="0"/>
                  </a:lnTo>
                  <a:lnTo>
                    <a:pt x="80010" y="242570"/>
                  </a:lnTo>
                  <a:lnTo>
                    <a:pt x="161290" y="0"/>
                  </a:lnTo>
                  <a:close/>
                </a:path>
                <a:path w="4017010" h="662939">
                  <a:moveTo>
                    <a:pt x="4017010" y="581660"/>
                  </a:moveTo>
                  <a:lnTo>
                    <a:pt x="3774440" y="500380"/>
                  </a:lnTo>
                  <a:lnTo>
                    <a:pt x="3774440" y="662940"/>
                  </a:lnTo>
                  <a:lnTo>
                    <a:pt x="4017010" y="58166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3400" y="2376170"/>
              <a:ext cx="5998210" cy="1027430"/>
            </a:xfrm>
            <a:custGeom>
              <a:avLst/>
              <a:gdLst/>
              <a:ahLst/>
              <a:cxnLst/>
              <a:rect l="l" t="t" r="r" b="b"/>
              <a:pathLst>
                <a:path w="5998209" h="1027429">
                  <a:moveTo>
                    <a:pt x="0" y="0"/>
                  </a:moveTo>
                  <a:lnTo>
                    <a:pt x="5998209" y="0"/>
                  </a:lnTo>
                </a:path>
                <a:path w="5998209" h="1027429">
                  <a:moveTo>
                    <a:pt x="5998209" y="0"/>
                  </a:moveTo>
                  <a:lnTo>
                    <a:pt x="5998209" y="1027429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991600" y="3393440"/>
              <a:ext cx="161290" cy="242570"/>
            </a:xfrm>
            <a:custGeom>
              <a:avLst/>
              <a:gdLst/>
              <a:ahLst/>
              <a:cxnLst/>
              <a:rect l="l" t="t" r="r" b="b"/>
              <a:pathLst>
                <a:path w="161290" h="242570">
                  <a:moveTo>
                    <a:pt x="161290" y="0"/>
                  </a:moveTo>
                  <a:lnTo>
                    <a:pt x="0" y="0"/>
                  </a:lnTo>
                  <a:lnTo>
                    <a:pt x="80009" y="242570"/>
                  </a:lnTo>
                  <a:lnTo>
                    <a:pt x="16129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418079" y="2719070"/>
            <a:ext cx="18014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ron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-ptr</a:t>
            </a:r>
            <a:endParaRPr sz="4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16750" y="2719070"/>
            <a:ext cx="168846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rear-p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tr</a:t>
            </a:r>
            <a:endParaRPr sz="4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739" y="1567179"/>
            <a:ext cx="14357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queu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endParaRPr sz="4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208009" y="3600450"/>
            <a:ext cx="828040" cy="647700"/>
          </a:xfrm>
          <a:prstGeom prst="rect">
            <a:avLst/>
          </a:prstGeom>
          <a:ln w="35940">
            <a:solidFill>
              <a:srgbClr val="FFFF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210"/>
              </a:spcBef>
            </a:pPr>
            <a:r>
              <a:rPr sz="3000" b="1" spc="-5" dirty="0">
                <a:solidFill>
                  <a:srgbClr val="FFFF00"/>
                </a:solidFill>
                <a:latin typeface="Arial"/>
                <a:cs typeface="Arial"/>
              </a:rPr>
              <a:t>item</a:t>
            </a:r>
            <a:endParaRPr sz="3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036050" y="3600450"/>
            <a:ext cx="755650" cy="647700"/>
          </a:xfrm>
          <a:prstGeom prst="rect">
            <a:avLst/>
          </a:prstGeom>
          <a:ln w="35940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70"/>
              </a:spcBef>
            </a:pPr>
            <a:r>
              <a:rPr sz="3500" b="1" spc="-5" dirty="0">
                <a:solidFill>
                  <a:srgbClr val="FFFF00"/>
                </a:solidFill>
                <a:latin typeface="Arial"/>
                <a:cs typeface="Arial"/>
              </a:rPr>
              <a:t>()</a:t>
            </a:r>
            <a:endParaRPr sz="35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362190" y="3846829"/>
            <a:ext cx="859790" cy="166370"/>
            <a:chOff x="7362190" y="3846829"/>
            <a:chExt cx="859790" cy="166370"/>
          </a:xfrm>
        </p:grpSpPr>
        <p:sp>
          <p:nvSpPr>
            <p:cNvPr id="30" name="object 30"/>
            <p:cNvSpPr/>
            <p:nvPr/>
          </p:nvSpPr>
          <p:spPr>
            <a:xfrm>
              <a:off x="7487920" y="3926839"/>
              <a:ext cx="501650" cy="0"/>
            </a:xfrm>
            <a:custGeom>
              <a:avLst/>
              <a:gdLst/>
              <a:ahLst/>
              <a:cxnLst/>
              <a:rect l="l" t="t" r="r" b="b"/>
              <a:pathLst>
                <a:path w="501650">
                  <a:moveTo>
                    <a:pt x="0" y="0"/>
                  </a:moveTo>
                  <a:lnTo>
                    <a:pt x="501650" y="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78140" y="3846829"/>
              <a:ext cx="243840" cy="161290"/>
            </a:xfrm>
            <a:custGeom>
              <a:avLst/>
              <a:gdLst/>
              <a:ahLst/>
              <a:cxnLst/>
              <a:rect l="l" t="t" r="r" b="b"/>
              <a:pathLst>
                <a:path w="243840" h="161289">
                  <a:moveTo>
                    <a:pt x="0" y="0"/>
                  </a:moveTo>
                  <a:lnTo>
                    <a:pt x="0" y="161290"/>
                  </a:lnTo>
                  <a:lnTo>
                    <a:pt x="243839" y="800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362190" y="3869689"/>
              <a:ext cx="144779" cy="14351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73989" y="4758690"/>
            <a:ext cx="802449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(set-rear-ptr! queue</a:t>
            </a:r>
            <a:r>
              <a:rPr sz="35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new-pair)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3050" y="68580"/>
            <a:ext cx="497586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insert-queue!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0" y="1955800"/>
            <a:ext cx="10083800" cy="4452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1513840" indent="-251460">
              <a:lnSpc>
                <a:spcPct val="110100"/>
              </a:lnSpc>
              <a:spcBef>
                <a:spcPts val="100"/>
              </a:spcBef>
            </a:pPr>
            <a:r>
              <a:rPr sz="3300" spc="-5" dirty="0">
                <a:solidFill>
                  <a:srgbClr val="FFFF00"/>
                </a:solidFill>
                <a:latin typeface="Courier New"/>
                <a:cs typeface="Courier New"/>
              </a:rPr>
              <a:t>(define (insert-queue! queue item)  (let ((new-pair (cons item</a:t>
            </a:r>
            <a:r>
              <a:rPr sz="3300" spc="3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300" spc="-5" dirty="0">
                <a:solidFill>
                  <a:srgbClr val="FFFF00"/>
                </a:solidFill>
                <a:latin typeface="Courier New"/>
                <a:cs typeface="Courier New"/>
              </a:rPr>
              <a:t>'())))</a:t>
            </a:r>
            <a:endParaRPr sz="3300">
              <a:latin typeface="Courier New"/>
              <a:cs typeface="Courier New"/>
            </a:endParaRPr>
          </a:p>
          <a:p>
            <a:pPr marL="767080">
              <a:lnSpc>
                <a:spcPct val="100000"/>
              </a:lnSpc>
              <a:spcBef>
                <a:spcPts val="400"/>
              </a:spcBef>
            </a:pPr>
            <a:r>
              <a:rPr sz="3300" spc="-5" dirty="0">
                <a:solidFill>
                  <a:srgbClr val="FFFF00"/>
                </a:solidFill>
                <a:latin typeface="Courier New"/>
                <a:cs typeface="Courier New"/>
              </a:rPr>
              <a:t>(cond</a:t>
            </a:r>
            <a:r>
              <a:rPr sz="33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300" spc="-5" dirty="0">
                <a:solidFill>
                  <a:srgbClr val="FFFF00"/>
                </a:solidFill>
                <a:latin typeface="Courier New"/>
                <a:cs typeface="Courier New"/>
              </a:rPr>
              <a:t>(??)</a:t>
            </a:r>
            <a:endParaRPr sz="3300">
              <a:latin typeface="Courier New"/>
              <a:cs typeface="Courier New"/>
            </a:endParaRPr>
          </a:p>
          <a:p>
            <a:pPr marL="2275840">
              <a:lnSpc>
                <a:spcPct val="100000"/>
              </a:lnSpc>
              <a:spcBef>
                <a:spcPts val="400"/>
              </a:spcBef>
            </a:pPr>
            <a:r>
              <a:rPr sz="3300" spc="-5" dirty="0">
                <a:solidFill>
                  <a:srgbClr val="FFFF00"/>
                </a:solidFill>
                <a:latin typeface="Courier New"/>
                <a:cs typeface="Courier New"/>
              </a:rPr>
              <a:t>(else</a:t>
            </a:r>
            <a:endParaRPr sz="3300">
              <a:latin typeface="Courier New"/>
              <a:cs typeface="Courier New"/>
            </a:endParaRPr>
          </a:p>
          <a:p>
            <a:pPr marL="2527300">
              <a:lnSpc>
                <a:spcPct val="100000"/>
              </a:lnSpc>
              <a:spcBef>
                <a:spcPts val="390"/>
              </a:spcBef>
            </a:pPr>
            <a:r>
              <a:rPr sz="3300" spc="-5" dirty="0">
                <a:solidFill>
                  <a:srgbClr val="FFFF00"/>
                </a:solidFill>
                <a:latin typeface="Courier New"/>
                <a:cs typeface="Courier New"/>
              </a:rPr>
              <a:t>(set-cdr! (rear-ptr queue)</a:t>
            </a:r>
            <a:endParaRPr sz="3300">
              <a:latin typeface="Courier New"/>
              <a:cs typeface="Courier New"/>
            </a:endParaRPr>
          </a:p>
          <a:p>
            <a:pPr marL="5041900">
              <a:lnSpc>
                <a:spcPct val="100000"/>
              </a:lnSpc>
              <a:spcBef>
                <a:spcPts val="400"/>
              </a:spcBef>
            </a:pPr>
            <a:r>
              <a:rPr sz="3300" spc="-5" dirty="0">
                <a:solidFill>
                  <a:srgbClr val="FFFF00"/>
                </a:solidFill>
                <a:latin typeface="Courier New"/>
                <a:cs typeface="Courier New"/>
              </a:rPr>
              <a:t>new-pair)</a:t>
            </a:r>
            <a:endParaRPr sz="3300">
              <a:latin typeface="Courier New"/>
              <a:cs typeface="Courier New"/>
            </a:endParaRPr>
          </a:p>
          <a:p>
            <a:pPr marL="2778125" marR="5080" indent="-251460">
              <a:lnSpc>
                <a:spcPct val="109800"/>
              </a:lnSpc>
              <a:spcBef>
                <a:spcPts val="10"/>
              </a:spcBef>
            </a:pPr>
            <a:r>
              <a:rPr sz="3300" spc="-5" dirty="0">
                <a:solidFill>
                  <a:srgbClr val="FFFF00"/>
                </a:solidFill>
                <a:latin typeface="Courier New"/>
                <a:cs typeface="Courier New"/>
              </a:rPr>
              <a:t>(set-rear-ptr! queue new-pair)  queue))))</a:t>
            </a:r>
            <a:endParaRPr sz="33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8859" y="0"/>
            <a:ext cx="23571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</a:t>
            </a:r>
            <a:r>
              <a:rPr spc="-75" dirty="0"/>
              <a:t> </a:t>
            </a:r>
            <a:r>
              <a:rPr dirty="0"/>
              <a:t>if?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63600" y="2222500"/>
            <a:ext cx="1224280" cy="162560"/>
            <a:chOff x="863600" y="2222500"/>
            <a:chExt cx="1224280" cy="162560"/>
          </a:xfrm>
        </p:grpSpPr>
        <p:sp>
          <p:nvSpPr>
            <p:cNvPr id="4" name="object 4"/>
            <p:cNvSpPr/>
            <p:nvPr/>
          </p:nvSpPr>
          <p:spPr>
            <a:xfrm>
              <a:off x="863600" y="2303780"/>
              <a:ext cx="991869" cy="0"/>
            </a:xfrm>
            <a:custGeom>
              <a:avLst/>
              <a:gdLst/>
              <a:ahLst/>
              <a:cxnLst/>
              <a:rect l="l" t="t" r="r" b="b"/>
              <a:pathLst>
                <a:path w="991869">
                  <a:moveTo>
                    <a:pt x="0" y="0"/>
                  </a:moveTo>
                  <a:lnTo>
                    <a:pt x="991869" y="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45310" y="2222500"/>
              <a:ext cx="242570" cy="162560"/>
            </a:xfrm>
            <a:custGeom>
              <a:avLst/>
              <a:gdLst/>
              <a:ahLst/>
              <a:cxnLst/>
              <a:rect l="l" t="t" r="r" b="b"/>
              <a:pathLst>
                <a:path w="242569" h="162560">
                  <a:moveTo>
                    <a:pt x="0" y="0"/>
                  </a:moveTo>
                  <a:lnTo>
                    <a:pt x="0" y="162560"/>
                  </a:lnTo>
                  <a:lnTo>
                    <a:pt x="242569" y="81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02410" y="2719070"/>
            <a:ext cx="18014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ront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-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ptr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73729" y="1197609"/>
            <a:ext cx="168846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rear-p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tr</a:t>
            </a:r>
            <a:endParaRPr sz="4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5109" y="1567179"/>
            <a:ext cx="14357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queu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endParaRPr sz="4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87879" y="2015489"/>
            <a:ext cx="828040" cy="64897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40"/>
              </a:spcBef>
            </a:pPr>
            <a:r>
              <a:rPr sz="3500" b="1" spc="-5" dirty="0">
                <a:solidFill>
                  <a:srgbClr val="FFFF00"/>
                </a:solidFill>
                <a:latin typeface="Arial"/>
                <a:cs typeface="Arial"/>
              </a:rPr>
              <a:t>()</a:t>
            </a:r>
            <a:endParaRPr sz="3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15920" y="2015489"/>
            <a:ext cx="755650" cy="648970"/>
          </a:xfrm>
          <a:prstGeom prst="rect">
            <a:avLst/>
          </a:prstGeom>
          <a:solidFill>
            <a:srgbClr val="000000"/>
          </a:solidFill>
          <a:ln w="35941">
            <a:solidFill>
              <a:srgbClr val="FFFF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4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()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8859" y="0"/>
            <a:ext cx="23571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</a:t>
            </a:r>
            <a:r>
              <a:rPr spc="-75" dirty="0"/>
              <a:t> </a:t>
            </a:r>
            <a:r>
              <a:rPr dirty="0"/>
              <a:t>if?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63600" y="2222500"/>
            <a:ext cx="1224280" cy="162560"/>
            <a:chOff x="863600" y="2222500"/>
            <a:chExt cx="1224280" cy="162560"/>
          </a:xfrm>
        </p:grpSpPr>
        <p:sp>
          <p:nvSpPr>
            <p:cNvPr id="4" name="object 4"/>
            <p:cNvSpPr/>
            <p:nvPr/>
          </p:nvSpPr>
          <p:spPr>
            <a:xfrm>
              <a:off x="863600" y="2303780"/>
              <a:ext cx="991869" cy="0"/>
            </a:xfrm>
            <a:custGeom>
              <a:avLst/>
              <a:gdLst/>
              <a:ahLst/>
              <a:cxnLst/>
              <a:rect l="l" t="t" r="r" b="b"/>
              <a:pathLst>
                <a:path w="991869">
                  <a:moveTo>
                    <a:pt x="0" y="0"/>
                  </a:moveTo>
                  <a:lnTo>
                    <a:pt x="991869" y="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45310" y="2222500"/>
              <a:ext cx="242570" cy="162560"/>
            </a:xfrm>
            <a:custGeom>
              <a:avLst/>
              <a:gdLst/>
              <a:ahLst/>
              <a:cxnLst/>
              <a:rect l="l" t="t" r="r" b="b"/>
              <a:pathLst>
                <a:path w="242569" h="162560">
                  <a:moveTo>
                    <a:pt x="0" y="0"/>
                  </a:moveTo>
                  <a:lnTo>
                    <a:pt x="0" y="162560"/>
                  </a:lnTo>
                  <a:lnTo>
                    <a:pt x="242569" y="81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02410" y="2719070"/>
            <a:ext cx="18014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ront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-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ptr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73729" y="1197609"/>
            <a:ext cx="168846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rear-p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tr</a:t>
            </a:r>
            <a:endParaRPr sz="4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5109" y="1567179"/>
            <a:ext cx="14357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queu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endParaRPr sz="4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1979" y="3653790"/>
            <a:ext cx="828040" cy="64770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219"/>
              </a:spcBef>
            </a:pPr>
            <a:r>
              <a:rPr sz="3000" b="1" spc="-5" dirty="0">
                <a:solidFill>
                  <a:srgbClr val="FFFF00"/>
                </a:solidFill>
                <a:latin typeface="Arial"/>
                <a:cs typeface="Arial"/>
              </a:rPr>
              <a:t>item</a:t>
            </a:r>
            <a:endParaRPr sz="3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00020" y="3653790"/>
            <a:ext cx="755650" cy="647700"/>
          </a:xfrm>
          <a:prstGeom prst="rect">
            <a:avLst/>
          </a:prstGeom>
          <a:solidFill>
            <a:srgbClr val="000000"/>
          </a:solidFill>
          <a:ln w="35941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70"/>
              </a:spcBef>
            </a:pPr>
            <a:r>
              <a:rPr sz="3500" b="1" spc="-5" dirty="0">
                <a:solidFill>
                  <a:srgbClr val="FFFF00"/>
                </a:solidFill>
                <a:latin typeface="Arial"/>
                <a:cs typeface="Arial"/>
              </a:rPr>
              <a:t>()</a:t>
            </a:r>
            <a:endParaRPr sz="3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15920" y="2015489"/>
            <a:ext cx="755650" cy="648970"/>
          </a:xfrm>
          <a:prstGeom prst="rect">
            <a:avLst/>
          </a:prstGeom>
          <a:solidFill>
            <a:srgbClr val="000000"/>
          </a:solidFill>
          <a:ln w="35941">
            <a:solidFill>
              <a:srgbClr val="FFFF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271780">
              <a:lnSpc>
                <a:spcPct val="100000"/>
              </a:lnSpc>
              <a:spcBef>
                <a:spcPts val="40"/>
              </a:spcBef>
            </a:pPr>
            <a:r>
              <a:rPr sz="3500" b="1" spc="-5" dirty="0">
                <a:solidFill>
                  <a:srgbClr val="FFFF00"/>
                </a:solidFill>
                <a:latin typeface="Arial"/>
                <a:cs typeface="Arial"/>
              </a:rPr>
              <a:t>()</a:t>
            </a:r>
            <a:endParaRPr sz="3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87879" y="2015489"/>
            <a:ext cx="828040" cy="64897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4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()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8859" y="0"/>
            <a:ext cx="23571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</a:t>
            </a:r>
            <a:r>
              <a:rPr spc="-75" dirty="0"/>
              <a:t> </a:t>
            </a:r>
            <a:r>
              <a:rPr dirty="0"/>
              <a:t>if?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45502" y="1997392"/>
            <a:ext cx="2844165" cy="685165"/>
            <a:chOff x="845502" y="1997392"/>
            <a:chExt cx="2844165" cy="685165"/>
          </a:xfrm>
        </p:grpSpPr>
        <p:sp>
          <p:nvSpPr>
            <p:cNvPr id="4" name="object 4"/>
            <p:cNvSpPr/>
            <p:nvPr/>
          </p:nvSpPr>
          <p:spPr>
            <a:xfrm>
              <a:off x="863599" y="2015489"/>
              <a:ext cx="2807970" cy="648970"/>
            </a:xfrm>
            <a:custGeom>
              <a:avLst/>
              <a:gdLst/>
              <a:ahLst/>
              <a:cxnLst/>
              <a:rect l="l" t="t" r="r" b="b"/>
              <a:pathLst>
                <a:path w="2807970" h="648969">
                  <a:moveTo>
                    <a:pt x="1224280" y="648970"/>
                  </a:moveTo>
                  <a:lnTo>
                    <a:pt x="1224280" y="0"/>
                  </a:lnTo>
                  <a:lnTo>
                    <a:pt x="2807970" y="0"/>
                  </a:lnTo>
                  <a:lnTo>
                    <a:pt x="2807970" y="648970"/>
                  </a:lnTo>
                  <a:lnTo>
                    <a:pt x="1224280" y="648970"/>
                  </a:lnTo>
                  <a:close/>
                </a:path>
                <a:path w="2807970" h="648969">
                  <a:moveTo>
                    <a:pt x="0" y="288289"/>
                  </a:moveTo>
                  <a:lnTo>
                    <a:pt x="991869" y="288289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45309" y="2222499"/>
              <a:ext cx="242570" cy="162560"/>
            </a:xfrm>
            <a:custGeom>
              <a:avLst/>
              <a:gdLst/>
              <a:ahLst/>
              <a:cxnLst/>
              <a:rect l="l" t="t" r="r" b="b"/>
              <a:pathLst>
                <a:path w="242569" h="162560">
                  <a:moveTo>
                    <a:pt x="0" y="0"/>
                  </a:moveTo>
                  <a:lnTo>
                    <a:pt x="0" y="162560"/>
                  </a:lnTo>
                  <a:lnTo>
                    <a:pt x="242569" y="81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02410" y="2719070"/>
            <a:ext cx="18014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ront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-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ptr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73729" y="1197609"/>
            <a:ext cx="168846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rear-p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tr</a:t>
            </a:r>
            <a:endParaRPr sz="4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5109" y="1567179"/>
            <a:ext cx="14357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queu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endParaRPr sz="4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1979" y="3653790"/>
            <a:ext cx="828040" cy="64770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219"/>
              </a:spcBef>
            </a:pPr>
            <a:r>
              <a:rPr sz="3000" b="1" spc="-5" dirty="0">
                <a:solidFill>
                  <a:srgbClr val="FFFF00"/>
                </a:solidFill>
                <a:latin typeface="Arial"/>
                <a:cs typeface="Arial"/>
              </a:rPr>
              <a:t>item</a:t>
            </a:r>
            <a:endParaRPr sz="3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00020" y="3653790"/>
            <a:ext cx="755650" cy="647700"/>
          </a:xfrm>
          <a:prstGeom prst="rect">
            <a:avLst/>
          </a:prstGeom>
          <a:solidFill>
            <a:srgbClr val="000000"/>
          </a:solidFill>
          <a:ln w="35941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70"/>
              </a:spcBef>
            </a:pPr>
            <a:r>
              <a:rPr sz="3500" b="1" spc="-5" dirty="0">
                <a:solidFill>
                  <a:srgbClr val="FFFF00"/>
                </a:solidFill>
                <a:latin typeface="Arial"/>
                <a:cs typeface="Arial"/>
              </a:rPr>
              <a:t>()</a:t>
            </a:r>
            <a:endParaRPr sz="35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461260" y="2303779"/>
            <a:ext cx="165100" cy="1314450"/>
            <a:chOff x="2461260" y="2303779"/>
            <a:chExt cx="165100" cy="1314450"/>
          </a:xfrm>
        </p:grpSpPr>
        <p:sp>
          <p:nvSpPr>
            <p:cNvPr id="12" name="object 12"/>
            <p:cNvSpPr/>
            <p:nvPr/>
          </p:nvSpPr>
          <p:spPr>
            <a:xfrm>
              <a:off x="2545080" y="2358389"/>
              <a:ext cx="0" cy="1027430"/>
            </a:xfrm>
            <a:custGeom>
              <a:avLst/>
              <a:gdLst/>
              <a:ahLst/>
              <a:cxnLst/>
              <a:rect l="l" t="t" r="r" b="b"/>
              <a:pathLst>
                <a:path h="1027429">
                  <a:moveTo>
                    <a:pt x="0" y="0"/>
                  </a:moveTo>
                  <a:lnTo>
                    <a:pt x="0" y="102743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63800" y="3374389"/>
              <a:ext cx="162560" cy="243840"/>
            </a:xfrm>
            <a:custGeom>
              <a:avLst/>
              <a:gdLst/>
              <a:ahLst/>
              <a:cxnLst/>
              <a:rect l="l" t="t" r="r" b="b"/>
              <a:pathLst>
                <a:path w="162560" h="243839">
                  <a:moveTo>
                    <a:pt x="162560" y="0"/>
                  </a:moveTo>
                  <a:lnTo>
                    <a:pt x="0" y="0"/>
                  </a:lnTo>
                  <a:lnTo>
                    <a:pt x="81280" y="243839"/>
                  </a:lnTo>
                  <a:lnTo>
                    <a:pt x="16256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61260" y="2303779"/>
              <a:ext cx="144779" cy="144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915920" y="2015489"/>
            <a:ext cx="755650" cy="648970"/>
          </a:xfrm>
          <a:prstGeom prst="rect">
            <a:avLst/>
          </a:prstGeom>
          <a:solidFill>
            <a:srgbClr val="000000"/>
          </a:solidFill>
          <a:ln w="35941">
            <a:solidFill>
              <a:srgbClr val="FFFF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271780">
              <a:lnSpc>
                <a:spcPct val="100000"/>
              </a:lnSpc>
              <a:spcBef>
                <a:spcPts val="40"/>
              </a:spcBef>
            </a:pPr>
            <a:r>
              <a:rPr sz="3500" b="1" spc="-5" dirty="0">
                <a:solidFill>
                  <a:srgbClr val="FFFF00"/>
                </a:solidFill>
                <a:latin typeface="Arial"/>
                <a:cs typeface="Arial"/>
              </a:rPr>
              <a:t>()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8859" y="0"/>
            <a:ext cx="23571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</a:t>
            </a:r>
            <a:r>
              <a:rPr spc="-75" dirty="0"/>
              <a:t> </a:t>
            </a:r>
            <a:r>
              <a:rPr dirty="0"/>
              <a:t>if?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45502" y="1997392"/>
            <a:ext cx="2844165" cy="685165"/>
            <a:chOff x="845502" y="1997392"/>
            <a:chExt cx="2844165" cy="685165"/>
          </a:xfrm>
        </p:grpSpPr>
        <p:sp>
          <p:nvSpPr>
            <p:cNvPr id="4" name="object 4"/>
            <p:cNvSpPr/>
            <p:nvPr/>
          </p:nvSpPr>
          <p:spPr>
            <a:xfrm>
              <a:off x="863599" y="2015489"/>
              <a:ext cx="2807970" cy="648970"/>
            </a:xfrm>
            <a:custGeom>
              <a:avLst/>
              <a:gdLst/>
              <a:ahLst/>
              <a:cxnLst/>
              <a:rect l="l" t="t" r="r" b="b"/>
              <a:pathLst>
                <a:path w="2807970" h="648969">
                  <a:moveTo>
                    <a:pt x="1224280" y="648970"/>
                  </a:moveTo>
                  <a:lnTo>
                    <a:pt x="1224280" y="0"/>
                  </a:lnTo>
                  <a:lnTo>
                    <a:pt x="2807970" y="0"/>
                  </a:lnTo>
                  <a:lnTo>
                    <a:pt x="2807970" y="648970"/>
                  </a:lnTo>
                  <a:lnTo>
                    <a:pt x="1224280" y="648970"/>
                  </a:lnTo>
                  <a:close/>
                </a:path>
                <a:path w="2807970" h="648969">
                  <a:moveTo>
                    <a:pt x="0" y="288289"/>
                  </a:moveTo>
                  <a:lnTo>
                    <a:pt x="991869" y="288289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45309" y="2222499"/>
              <a:ext cx="242570" cy="162560"/>
            </a:xfrm>
            <a:custGeom>
              <a:avLst/>
              <a:gdLst/>
              <a:ahLst/>
              <a:cxnLst/>
              <a:rect l="l" t="t" r="r" b="b"/>
              <a:pathLst>
                <a:path w="242569" h="162560">
                  <a:moveTo>
                    <a:pt x="0" y="0"/>
                  </a:moveTo>
                  <a:lnTo>
                    <a:pt x="0" y="162560"/>
                  </a:lnTo>
                  <a:lnTo>
                    <a:pt x="242569" y="81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02410" y="2719070"/>
            <a:ext cx="18014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ront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-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ptr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73729" y="1197609"/>
            <a:ext cx="168846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rear-p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tr</a:t>
            </a:r>
            <a:endParaRPr sz="4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5109" y="1567179"/>
            <a:ext cx="14357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queu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endParaRPr sz="4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1979" y="3653790"/>
            <a:ext cx="828040" cy="64770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219"/>
              </a:spcBef>
            </a:pPr>
            <a:r>
              <a:rPr sz="3000" b="1" spc="-5" dirty="0">
                <a:solidFill>
                  <a:srgbClr val="FFFF00"/>
                </a:solidFill>
                <a:latin typeface="Arial"/>
                <a:cs typeface="Arial"/>
              </a:rPr>
              <a:t>item</a:t>
            </a:r>
            <a:endParaRPr sz="3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00020" y="3653790"/>
            <a:ext cx="755650" cy="647700"/>
          </a:xfrm>
          <a:prstGeom prst="rect">
            <a:avLst/>
          </a:prstGeom>
          <a:solidFill>
            <a:srgbClr val="000000"/>
          </a:solidFill>
          <a:ln w="35941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70"/>
              </a:spcBef>
            </a:pPr>
            <a:r>
              <a:rPr sz="3500" b="1" spc="-5" dirty="0">
                <a:solidFill>
                  <a:srgbClr val="FFFF00"/>
                </a:solidFill>
                <a:latin typeface="Arial"/>
                <a:cs typeface="Arial"/>
              </a:rPr>
              <a:t>()</a:t>
            </a:r>
            <a:endParaRPr sz="35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461260" y="2303779"/>
            <a:ext cx="165100" cy="1314450"/>
            <a:chOff x="2461260" y="2303779"/>
            <a:chExt cx="165100" cy="1314450"/>
          </a:xfrm>
        </p:grpSpPr>
        <p:sp>
          <p:nvSpPr>
            <p:cNvPr id="12" name="object 12"/>
            <p:cNvSpPr/>
            <p:nvPr/>
          </p:nvSpPr>
          <p:spPr>
            <a:xfrm>
              <a:off x="2545080" y="2358389"/>
              <a:ext cx="0" cy="1027430"/>
            </a:xfrm>
            <a:custGeom>
              <a:avLst/>
              <a:gdLst/>
              <a:ahLst/>
              <a:cxnLst/>
              <a:rect l="l" t="t" r="r" b="b"/>
              <a:pathLst>
                <a:path h="1027429">
                  <a:moveTo>
                    <a:pt x="0" y="0"/>
                  </a:moveTo>
                  <a:lnTo>
                    <a:pt x="0" y="102743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63800" y="3374389"/>
              <a:ext cx="162560" cy="243840"/>
            </a:xfrm>
            <a:custGeom>
              <a:avLst/>
              <a:gdLst/>
              <a:ahLst/>
              <a:cxnLst/>
              <a:rect l="l" t="t" r="r" b="b"/>
              <a:pathLst>
                <a:path w="162560" h="243839">
                  <a:moveTo>
                    <a:pt x="162560" y="0"/>
                  </a:moveTo>
                  <a:lnTo>
                    <a:pt x="0" y="0"/>
                  </a:lnTo>
                  <a:lnTo>
                    <a:pt x="81280" y="243839"/>
                  </a:lnTo>
                  <a:lnTo>
                    <a:pt x="16256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61260" y="2303779"/>
              <a:ext cx="144779" cy="144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44830" y="4758690"/>
            <a:ext cx="829119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solidFill>
                  <a:srgbClr val="FF00FF"/>
                </a:solidFill>
                <a:latin typeface="Courier New"/>
                <a:cs typeface="Courier New"/>
              </a:rPr>
              <a:t>(set-front-ptr! queue</a:t>
            </a:r>
            <a:r>
              <a:rPr sz="3500" dirty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00FF"/>
                </a:solidFill>
                <a:latin typeface="Courier New"/>
                <a:cs typeface="Courier New"/>
              </a:rPr>
              <a:t>new-pair)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15920" y="2015489"/>
            <a:ext cx="755650" cy="648970"/>
          </a:xfrm>
          <a:prstGeom prst="rect">
            <a:avLst/>
          </a:prstGeom>
          <a:solidFill>
            <a:srgbClr val="000000"/>
          </a:solidFill>
          <a:ln w="35941">
            <a:solidFill>
              <a:srgbClr val="FFFF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271780">
              <a:lnSpc>
                <a:spcPct val="100000"/>
              </a:lnSpc>
              <a:spcBef>
                <a:spcPts val="40"/>
              </a:spcBef>
            </a:pPr>
            <a:r>
              <a:rPr sz="3500" b="1" spc="-5" dirty="0">
                <a:solidFill>
                  <a:srgbClr val="FFFF00"/>
                </a:solidFill>
                <a:latin typeface="Arial"/>
                <a:cs typeface="Arial"/>
              </a:rPr>
              <a:t>()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8859" y="0"/>
            <a:ext cx="23571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</a:t>
            </a:r>
            <a:r>
              <a:rPr spc="-75" dirty="0"/>
              <a:t> </a:t>
            </a:r>
            <a:r>
              <a:rPr dirty="0"/>
              <a:t>if?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45502" y="1997392"/>
            <a:ext cx="2844165" cy="685165"/>
            <a:chOff x="845502" y="1997392"/>
            <a:chExt cx="2844165" cy="685165"/>
          </a:xfrm>
        </p:grpSpPr>
        <p:sp>
          <p:nvSpPr>
            <p:cNvPr id="4" name="object 4"/>
            <p:cNvSpPr/>
            <p:nvPr/>
          </p:nvSpPr>
          <p:spPr>
            <a:xfrm>
              <a:off x="863599" y="2015489"/>
              <a:ext cx="2807970" cy="648970"/>
            </a:xfrm>
            <a:custGeom>
              <a:avLst/>
              <a:gdLst/>
              <a:ahLst/>
              <a:cxnLst/>
              <a:rect l="l" t="t" r="r" b="b"/>
              <a:pathLst>
                <a:path w="2807970" h="648969">
                  <a:moveTo>
                    <a:pt x="1224280" y="648970"/>
                  </a:moveTo>
                  <a:lnTo>
                    <a:pt x="1224280" y="0"/>
                  </a:lnTo>
                  <a:lnTo>
                    <a:pt x="2807970" y="0"/>
                  </a:lnTo>
                  <a:lnTo>
                    <a:pt x="2807970" y="648970"/>
                  </a:lnTo>
                  <a:lnTo>
                    <a:pt x="1224280" y="648970"/>
                  </a:lnTo>
                  <a:close/>
                </a:path>
                <a:path w="2807970" h="648969">
                  <a:moveTo>
                    <a:pt x="2052320" y="0"/>
                  </a:moveTo>
                  <a:lnTo>
                    <a:pt x="2052320" y="648970"/>
                  </a:lnTo>
                </a:path>
                <a:path w="2807970" h="648969">
                  <a:moveTo>
                    <a:pt x="0" y="288289"/>
                  </a:moveTo>
                  <a:lnTo>
                    <a:pt x="991869" y="288289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45309" y="2222499"/>
              <a:ext cx="242570" cy="162560"/>
            </a:xfrm>
            <a:custGeom>
              <a:avLst/>
              <a:gdLst/>
              <a:ahLst/>
              <a:cxnLst/>
              <a:rect l="l" t="t" r="r" b="b"/>
              <a:pathLst>
                <a:path w="242569" h="162560">
                  <a:moveTo>
                    <a:pt x="0" y="0"/>
                  </a:moveTo>
                  <a:lnTo>
                    <a:pt x="0" y="162560"/>
                  </a:lnTo>
                  <a:lnTo>
                    <a:pt x="242569" y="81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02410" y="2719070"/>
            <a:ext cx="18014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ront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-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ptr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73729" y="1197609"/>
            <a:ext cx="168846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rear-p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tr</a:t>
            </a:r>
            <a:endParaRPr sz="4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5109" y="1567179"/>
            <a:ext cx="14357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queu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endParaRPr sz="4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1979" y="3653790"/>
            <a:ext cx="828040" cy="64770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219"/>
              </a:spcBef>
            </a:pPr>
            <a:r>
              <a:rPr sz="3000" b="1" spc="-5" dirty="0">
                <a:solidFill>
                  <a:srgbClr val="FFFF00"/>
                </a:solidFill>
                <a:latin typeface="Arial"/>
                <a:cs typeface="Arial"/>
              </a:rPr>
              <a:t>item</a:t>
            </a:r>
            <a:endParaRPr sz="3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00020" y="3653790"/>
            <a:ext cx="755650" cy="647700"/>
          </a:xfrm>
          <a:prstGeom prst="rect">
            <a:avLst/>
          </a:prstGeom>
          <a:solidFill>
            <a:srgbClr val="000000"/>
          </a:solidFill>
          <a:ln w="35941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70"/>
              </a:spcBef>
            </a:pPr>
            <a:r>
              <a:rPr sz="3500" b="1" spc="-5" dirty="0">
                <a:solidFill>
                  <a:srgbClr val="FFFF00"/>
                </a:solidFill>
                <a:latin typeface="Arial"/>
                <a:cs typeface="Arial"/>
              </a:rPr>
              <a:t>()</a:t>
            </a:r>
            <a:endParaRPr sz="35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461260" y="2303779"/>
            <a:ext cx="876300" cy="1314450"/>
            <a:chOff x="2461260" y="2303779"/>
            <a:chExt cx="876300" cy="1314450"/>
          </a:xfrm>
        </p:grpSpPr>
        <p:sp>
          <p:nvSpPr>
            <p:cNvPr id="12" name="object 12"/>
            <p:cNvSpPr/>
            <p:nvPr/>
          </p:nvSpPr>
          <p:spPr>
            <a:xfrm>
              <a:off x="2545080" y="2358389"/>
              <a:ext cx="0" cy="1027430"/>
            </a:xfrm>
            <a:custGeom>
              <a:avLst/>
              <a:gdLst/>
              <a:ahLst/>
              <a:cxnLst/>
              <a:rect l="l" t="t" r="r" b="b"/>
              <a:pathLst>
                <a:path h="1027429">
                  <a:moveTo>
                    <a:pt x="0" y="0"/>
                  </a:moveTo>
                  <a:lnTo>
                    <a:pt x="0" y="102743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63800" y="3374389"/>
              <a:ext cx="162560" cy="243840"/>
            </a:xfrm>
            <a:custGeom>
              <a:avLst/>
              <a:gdLst/>
              <a:ahLst/>
              <a:cxnLst/>
              <a:rect l="l" t="t" r="r" b="b"/>
              <a:pathLst>
                <a:path w="162560" h="243839">
                  <a:moveTo>
                    <a:pt x="162560" y="0"/>
                  </a:moveTo>
                  <a:lnTo>
                    <a:pt x="0" y="0"/>
                  </a:lnTo>
                  <a:lnTo>
                    <a:pt x="81280" y="243839"/>
                  </a:lnTo>
                  <a:lnTo>
                    <a:pt x="16256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61260" y="2303779"/>
              <a:ext cx="144779" cy="144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56280" y="2340609"/>
              <a:ext cx="0" cy="1027430"/>
            </a:xfrm>
            <a:custGeom>
              <a:avLst/>
              <a:gdLst/>
              <a:ahLst/>
              <a:cxnLst/>
              <a:rect l="l" t="t" r="r" b="b"/>
              <a:pathLst>
                <a:path h="1027429">
                  <a:moveTo>
                    <a:pt x="0" y="0"/>
                  </a:moveTo>
                  <a:lnTo>
                    <a:pt x="0" y="1027429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5000" y="3356609"/>
              <a:ext cx="162560" cy="243840"/>
            </a:xfrm>
            <a:custGeom>
              <a:avLst/>
              <a:gdLst/>
              <a:ahLst/>
              <a:cxnLst/>
              <a:rect l="l" t="t" r="r" b="b"/>
              <a:pathLst>
                <a:path w="162560" h="243839">
                  <a:moveTo>
                    <a:pt x="162560" y="0"/>
                  </a:moveTo>
                  <a:lnTo>
                    <a:pt x="0" y="0"/>
                  </a:lnTo>
                  <a:lnTo>
                    <a:pt x="81279" y="243839"/>
                  </a:lnTo>
                  <a:lnTo>
                    <a:pt x="16256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81350" y="2303779"/>
              <a:ext cx="143510" cy="1435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44830" y="4758690"/>
            <a:ext cx="829119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solidFill>
                  <a:srgbClr val="FF00FF"/>
                </a:solidFill>
                <a:latin typeface="Courier New"/>
                <a:cs typeface="Courier New"/>
              </a:rPr>
              <a:t>(set-front-ptr! queue</a:t>
            </a:r>
            <a:r>
              <a:rPr sz="3500" dirty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00FF"/>
                </a:solidFill>
                <a:latin typeface="Courier New"/>
                <a:cs typeface="Courier New"/>
              </a:rPr>
              <a:t>new-pair)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-26669"/>
            <a:ext cx="9601200" cy="1538883"/>
          </a:xfrm>
        </p:spPr>
        <p:txBody>
          <a:bodyPr/>
          <a:lstStyle/>
          <a:p>
            <a:pPr algn="ctr"/>
            <a:r>
              <a:rPr lang="en-IN" dirty="0" smtClean="0"/>
              <a:t>Evaluating </a:t>
            </a:r>
            <a:br>
              <a:rPr lang="en-IN" dirty="0" smtClean="0"/>
            </a:br>
            <a:r>
              <a:rPr lang="es-ES" dirty="0" smtClean="0"/>
              <a:t>(</a:t>
            </a:r>
            <a:r>
              <a:rPr lang="es-ES" dirty="0"/>
              <a:t>define z (</a:t>
            </a:r>
            <a:r>
              <a:rPr lang="es-ES" dirty="0" err="1"/>
              <a:t>cons</a:t>
            </a:r>
            <a:r>
              <a:rPr lang="es-ES" dirty="0"/>
              <a:t> y (</a:t>
            </a:r>
            <a:r>
              <a:rPr lang="es-ES" dirty="0" err="1"/>
              <a:t>cdr</a:t>
            </a:r>
            <a:r>
              <a:rPr lang="es-ES" dirty="0"/>
              <a:t> x)))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2178050"/>
            <a:ext cx="4822825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6108700" y="2406650"/>
            <a:ext cx="3733800" cy="2514600"/>
          </a:xfrm>
          <a:prstGeom prst="wedgeEllipseCallout">
            <a:avLst>
              <a:gd name="adj1" fmla="val -55514"/>
              <a:gd name="adj2" fmla="val 70278"/>
            </a:avLst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7030A0"/>
                </a:solidFill>
              </a:rPr>
              <a:t>z is </a:t>
            </a:r>
            <a:r>
              <a:rPr lang="en-IN" b="1" dirty="0" smtClean="0">
                <a:solidFill>
                  <a:srgbClr val="7030A0"/>
                </a:solidFill>
              </a:rPr>
              <a:t>bound </a:t>
            </a:r>
            <a:r>
              <a:rPr lang="en-IN" b="1" dirty="0">
                <a:solidFill>
                  <a:srgbClr val="7030A0"/>
                </a:solidFill>
              </a:rPr>
              <a:t>to a new pair created </a:t>
            </a:r>
            <a:r>
              <a:rPr lang="en-IN" b="1" dirty="0" smtClean="0">
                <a:solidFill>
                  <a:srgbClr val="7030A0"/>
                </a:solidFill>
              </a:rPr>
              <a:t>by cons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7030A0"/>
                </a:solidFill>
              </a:rPr>
              <a:t>T</a:t>
            </a:r>
            <a:r>
              <a:rPr lang="en-IN" b="1" dirty="0" smtClean="0">
                <a:solidFill>
                  <a:srgbClr val="7030A0"/>
                </a:solidFill>
              </a:rPr>
              <a:t>he </a:t>
            </a:r>
            <a:r>
              <a:rPr lang="en-IN" b="1" dirty="0">
                <a:solidFill>
                  <a:srgbClr val="7030A0"/>
                </a:solidFill>
              </a:rPr>
              <a:t>list to which x is bound is unchanged</a:t>
            </a:r>
          </a:p>
        </p:txBody>
      </p:sp>
    </p:spTree>
    <p:extLst>
      <p:ext uri="{BB962C8B-B14F-4D97-AF65-F5344CB8AC3E}">
        <p14:creationId xmlns:p14="http://schemas.microsoft.com/office/powerpoint/2010/main" val="168029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8859" y="0"/>
            <a:ext cx="23571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</a:t>
            </a:r>
            <a:r>
              <a:rPr spc="-75" dirty="0"/>
              <a:t> </a:t>
            </a:r>
            <a:r>
              <a:rPr dirty="0"/>
              <a:t>if?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45502" y="1997392"/>
            <a:ext cx="2844165" cy="685165"/>
            <a:chOff x="845502" y="1997392"/>
            <a:chExt cx="2844165" cy="685165"/>
          </a:xfrm>
        </p:grpSpPr>
        <p:sp>
          <p:nvSpPr>
            <p:cNvPr id="4" name="object 4"/>
            <p:cNvSpPr/>
            <p:nvPr/>
          </p:nvSpPr>
          <p:spPr>
            <a:xfrm>
              <a:off x="863599" y="2015489"/>
              <a:ext cx="2807970" cy="648970"/>
            </a:xfrm>
            <a:custGeom>
              <a:avLst/>
              <a:gdLst/>
              <a:ahLst/>
              <a:cxnLst/>
              <a:rect l="l" t="t" r="r" b="b"/>
              <a:pathLst>
                <a:path w="2807970" h="648969">
                  <a:moveTo>
                    <a:pt x="1224280" y="648970"/>
                  </a:moveTo>
                  <a:lnTo>
                    <a:pt x="1224280" y="0"/>
                  </a:lnTo>
                  <a:lnTo>
                    <a:pt x="2807970" y="0"/>
                  </a:lnTo>
                  <a:lnTo>
                    <a:pt x="2807970" y="648970"/>
                  </a:lnTo>
                  <a:lnTo>
                    <a:pt x="1224280" y="648970"/>
                  </a:lnTo>
                  <a:close/>
                </a:path>
                <a:path w="2807970" h="648969">
                  <a:moveTo>
                    <a:pt x="2052320" y="0"/>
                  </a:moveTo>
                  <a:lnTo>
                    <a:pt x="2052320" y="648970"/>
                  </a:lnTo>
                </a:path>
                <a:path w="2807970" h="648969">
                  <a:moveTo>
                    <a:pt x="0" y="288289"/>
                  </a:moveTo>
                  <a:lnTo>
                    <a:pt x="991869" y="288289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45309" y="2222499"/>
              <a:ext cx="242570" cy="162560"/>
            </a:xfrm>
            <a:custGeom>
              <a:avLst/>
              <a:gdLst/>
              <a:ahLst/>
              <a:cxnLst/>
              <a:rect l="l" t="t" r="r" b="b"/>
              <a:pathLst>
                <a:path w="242569" h="162560">
                  <a:moveTo>
                    <a:pt x="0" y="0"/>
                  </a:moveTo>
                  <a:lnTo>
                    <a:pt x="0" y="162560"/>
                  </a:lnTo>
                  <a:lnTo>
                    <a:pt x="242569" y="81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02410" y="2719070"/>
            <a:ext cx="18014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ront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-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ptr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73729" y="1197609"/>
            <a:ext cx="168846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rear-p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tr</a:t>
            </a:r>
            <a:endParaRPr sz="4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5109" y="1567179"/>
            <a:ext cx="14357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queu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endParaRPr sz="4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1979" y="3653790"/>
            <a:ext cx="828040" cy="64770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219"/>
              </a:spcBef>
            </a:pPr>
            <a:r>
              <a:rPr sz="3000" b="1" spc="-5" dirty="0">
                <a:solidFill>
                  <a:srgbClr val="FFFF00"/>
                </a:solidFill>
                <a:latin typeface="Arial"/>
                <a:cs typeface="Arial"/>
              </a:rPr>
              <a:t>item</a:t>
            </a:r>
            <a:endParaRPr sz="3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00020" y="3653790"/>
            <a:ext cx="755650" cy="647700"/>
          </a:xfrm>
          <a:prstGeom prst="rect">
            <a:avLst/>
          </a:prstGeom>
          <a:solidFill>
            <a:srgbClr val="000000"/>
          </a:solidFill>
          <a:ln w="35941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70"/>
              </a:spcBef>
            </a:pPr>
            <a:r>
              <a:rPr sz="3500" b="1" spc="-5" dirty="0">
                <a:solidFill>
                  <a:srgbClr val="FFFF00"/>
                </a:solidFill>
                <a:latin typeface="Arial"/>
                <a:cs typeface="Arial"/>
              </a:rPr>
              <a:t>()</a:t>
            </a:r>
            <a:endParaRPr sz="35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461260" y="2303779"/>
            <a:ext cx="876300" cy="1314450"/>
            <a:chOff x="2461260" y="2303779"/>
            <a:chExt cx="876300" cy="1314450"/>
          </a:xfrm>
        </p:grpSpPr>
        <p:sp>
          <p:nvSpPr>
            <p:cNvPr id="12" name="object 12"/>
            <p:cNvSpPr/>
            <p:nvPr/>
          </p:nvSpPr>
          <p:spPr>
            <a:xfrm>
              <a:off x="2545080" y="2358389"/>
              <a:ext cx="0" cy="1027430"/>
            </a:xfrm>
            <a:custGeom>
              <a:avLst/>
              <a:gdLst/>
              <a:ahLst/>
              <a:cxnLst/>
              <a:rect l="l" t="t" r="r" b="b"/>
              <a:pathLst>
                <a:path h="1027429">
                  <a:moveTo>
                    <a:pt x="0" y="0"/>
                  </a:moveTo>
                  <a:lnTo>
                    <a:pt x="0" y="102743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63800" y="3374389"/>
              <a:ext cx="162560" cy="243840"/>
            </a:xfrm>
            <a:custGeom>
              <a:avLst/>
              <a:gdLst/>
              <a:ahLst/>
              <a:cxnLst/>
              <a:rect l="l" t="t" r="r" b="b"/>
              <a:pathLst>
                <a:path w="162560" h="243839">
                  <a:moveTo>
                    <a:pt x="162560" y="0"/>
                  </a:moveTo>
                  <a:lnTo>
                    <a:pt x="0" y="0"/>
                  </a:lnTo>
                  <a:lnTo>
                    <a:pt x="81280" y="243839"/>
                  </a:lnTo>
                  <a:lnTo>
                    <a:pt x="16256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61260" y="2303779"/>
              <a:ext cx="144779" cy="144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56280" y="2340609"/>
              <a:ext cx="0" cy="1027430"/>
            </a:xfrm>
            <a:custGeom>
              <a:avLst/>
              <a:gdLst/>
              <a:ahLst/>
              <a:cxnLst/>
              <a:rect l="l" t="t" r="r" b="b"/>
              <a:pathLst>
                <a:path h="1027429">
                  <a:moveTo>
                    <a:pt x="0" y="0"/>
                  </a:moveTo>
                  <a:lnTo>
                    <a:pt x="0" y="1027429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5000" y="3356609"/>
              <a:ext cx="162560" cy="243840"/>
            </a:xfrm>
            <a:custGeom>
              <a:avLst/>
              <a:gdLst/>
              <a:ahLst/>
              <a:cxnLst/>
              <a:rect l="l" t="t" r="r" b="b"/>
              <a:pathLst>
                <a:path w="162560" h="243839">
                  <a:moveTo>
                    <a:pt x="162560" y="0"/>
                  </a:moveTo>
                  <a:lnTo>
                    <a:pt x="0" y="0"/>
                  </a:lnTo>
                  <a:lnTo>
                    <a:pt x="81279" y="243839"/>
                  </a:lnTo>
                  <a:lnTo>
                    <a:pt x="16256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81350" y="2303779"/>
              <a:ext cx="143510" cy="1435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44830" y="4704079"/>
            <a:ext cx="8291195" cy="1201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100"/>
              </a:spcBef>
            </a:pPr>
            <a:r>
              <a:rPr sz="3500" spc="-5" dirty="0">
                <a:solidFill>
                  <a:srgbClr val="FF00FF"/>
                </a:solidFill>
                <a:latin typeface="Courier New"/>
                <a:cs typeface="Courier New"/>
              </a:rPr>
              <a:t>(set-front-ptr! queue new-pair)  (set-rear-ptr! queue new-pair)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3050" y="68580"/>
            <a:ext cx="497586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insert-queue!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41909" y="806450"/>
            <a:ext cx="10083800" cy="666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1513840" indent="-251460">
              <a:lnSpc>
                <a:spcPct val="110100"/>
              </a:lnSpc>
              <a:spcBef>
                <a:spcPts val="100"/>
              </a:spcBef>
            </a:pPr>
            <a:r>
              <a:rPr sz="3300" spc="-5" dirty="0">
                <a:solidFill>
                  <a:srgbClr val="FFFF00"/>
                </a:solidFill>
                <a:latin typeface="Courier New"/>
                <a:cs typeface="Courier New"/>
              </a:rPr>
              <a:t>(define (insert-queue! queue item)  (let ((new-pair (cons item</a:t>
            </a:r>
            <a:r>
              <a:rPr sz="3300" spc="-3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300" spc="-5" dirty="0">
                <a:solidFill>
                  <a:srgbClr val="FFFF00"/>
                </a:solidFill>
                <a:latin typeface="Courier New"/>
                <a:cs typeface="Courier New"/>
              </a:rPr>
              <a:t>'())))</a:t>
            </a:r>
            <a:endParaRPr sz="3300" dirty="0">
              <a:latin typeface="Courier New"/>
              <a:cs typeface="Courier New"/>
            </a:endParaRPr>
          </a:p>
          <a:p>
            <a:pPr marL="2527300" marR="2268220" indent="-1760220">
              <a:lnSpc>
                <a:spcPct val="109800"/>
              </a:lnSpc>
              <a:spcBef>
                <a:spcPts val="10"/>
              </a:spcBef>
            </a:pPr>
            <a:r>
              <a:rPr sz="3300" spc="-5" dirty="0">
                <a:solidFill>
                  <a:srgbClr val="FFFF00"/>
                </a:solidFill>
                <a:latin typeface="Courier New"/>
                <a:cs typeface="Courier New"/>
              </a:rPr>
              <a:t>(cond </a:t>
            </a:r>
            <a:r>
              <a:rPr sz="3300" spc="-5" dirty="0">
                <a:solidFill>
                  <a:srgbClr val="FF00FF"/>
                </a:solidFill>
                <a:latin typeface="Courier New"/>
                <a:cs typeface="Courier New"/>
              </a:rPr>
              <a:t>((empty-queue? Queue)  (set-front-ptr!</a:t>
            </a:r>
            <a:r>
              <a:rPr sz="3300" spc="-15" dirty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3300" spc="-5" dirty="0">
                <a:solidFill>
                  <a:srgbClr val="FF00FF"/>
                </a:solidFill>
                <a:latin typeface="Courier New"/>
                <a:cs typeface="Courier New"/>
              </a:rPr>
              <a:t>queue</a:t>
            </a:r>
            <a:endParaRPr sz="3300" dirty="0">
              <a:latin typeface="Courier New"/>
              <a:cs typeface="Courier New"/>
            </a:endParaRPr>
          </a:p>
          <a:p>
            <a:pPr marL="6550659">
              <a:lnSpc>
                <a:spcPct val="100000"/>
              </a:lnSpc>
              <a:spcBef>
                <a:spcPts val="400"/>
              </a:spcBef>
            </a:pPr>
            <a:r>
              <a:rPr sz="3300" spc="-5" dirty="0">
                <a:solidFill>
                  <a:srgbClr val="FF00FF"/>
                </a:solidFill>
                <a:latin typeface="Courier New"/>
                <a:cs typeface="Courier New"/>
              </a:rPr>
              <a:t>new-pair)</a:t>
            </a:r>
            <a:endParaRPr sz="3300" dirty="0">
              <a:latin typeface="Courier New"/>
              <a:cs typeface="Courier New"/>
            </a:endParaRPr>
          </a:p>
          <a:p>
            <a:pPr marL="2527300" marR="5080">
              <a:lnSpc>
                <a:spcPct val="109800"/>
              </a:lnSpc>
              <a:spcBef>
                <a:spcPts val="10"/>
              </a:spcBef>
            </a:pPr>
            <a:r>
              <a:rPr sz="3300" spc="-5" dirty="0">
                <a:solidFill>
                  <a:srgbClr val="FF00FF"/>
                </a:solidFill>
                <a:latin typeface="Courier New"/>
                <a:cs typeface="Courier New"/>
              </a:rPr>
              <a:t>(set-rear-ptr! queue new-pair)  queue)</a:t>
            </a:r>
            <a:endParaRPr sz="3300" dirty="0">
              <a:latin typeface="Courier New"/>
              <a:cs typeface="Courier New"/>
            </a:endParaRPr>
          </a:p>
          <a:p>
            <a:pPr marL="2275840">
              <a:lnSpc>
                <a:spcPct val="100000"/>
              </a:lnSpc>
              <a:spcBef>
                <a:spcPts val="400"/>
              </a:spcBef>
            </a:pPr>
            <a:r>
              <a:rPr sz="3300" spc="-5" dirty="0">
                <a:solidFill>
                  <a:srgbClr val="FFFF00"/>
                </a:solidFill>
                <a:latin typeface="Courier New"/>
                <a:cs typeface="Courier New"/>
              </a:rPr>
              <a:t>(else</a:t>
            </a:r>
            <a:endParaRPr sz="3300" dirty="0">
              <a:latin typeface="Courier New"/>
              <a:cs typeface="Courier New"/>
            </a:endParaRPr>
          </a:p>
          <a:p>
            <a:pPr marL="2527300">
              <a:lnSpc>
                <a:spcPct val="100000"/>
              </a:lnSpc>
              <a:spcBef>
                <a:spcPts val="400"/>
              </a:spcBef>
            </a:pPr>
            <a:r>
              <a:rPr sz="3300" spc="-5" dirty="0">
                <a:solidFill>
                  <a:srgbClr val="FFFF00"/>
                </a:solidFill>
                <a:latin typeface="Courier New"/>
                <a:cs typeface="Courier New"/>
              </a:rPr>
              <a:t>(set-cdr! (rear-ptr queue)</a:t>
            </a:r>
            <a:endParaRPr sz="3300" dirty="0">
              <a:latin typeface="Courier New"/>
              <a:cs typeface="Courier New"/>
            </a:endParaRPr>
          </a:p>
          <a:p>
            <a:pPr marL="5041900">
              <a:lnSpc>
                <a:spcPct val="100000"/>
              </a:lnSpc>
              <a:spcBef>
                <a:spcPts val="390"/>
              </a:spcBef>
            </a:pPr>
            <a:r>
              <a:rPr sz="3300" spc="-5" dirty="0">
                <a:solidFill>
                  <a:srgbClr val="FFFF00"/>
                </a:solidFill>
                <a:latin typeface="Courier New"/>
                <a:cs typeface="Courier New"/>
              </a:rPr>
              <a:t>new-pair)</a:t>
            </a:r>
            <a:endParaRPr sz="3300" dirty="0">
              <a:latin typeface="Courier New"/>
              <a:cs typeface="Courier New"/>
            </a:endParaRPr>
          </a:p>
          <a:p>
            <a:pPr marL="2778760" marR="5080" indent="-251460">
              <a:lnSpc>
                <a:spcPct val="110100"/>
              </a:lnSpc>
            </a:pPr>
            <a:r>
              <a:rPr sz="3300" spc="-5" dirty="0">
                <a:solidFill>
                  <a:srgbClr val="FFFF00"/>
                </a:solidFill>
                <a:latin typeface="Courier New"/>
                <a:cs typeface="Courier New"/>
              </a:rPr>
              <a:t>(set-rear-ptr! queue new-pair)  queue))))</a:t>
            </a:r>
            <a:endParaRPr sz="33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9450" y="0"/>
            <a:ext cx="62033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</a:t>
            </a:r>
            <a:r>
              <a:rPr spc="-55" dirty="0"/>
              <a:t> </a:t>
            </a:r>
            <a:r>
              <a:rPr spc="-5" dirty="0"/>
              <a:t>Queues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370" y="1450339"/>
            <a:ext cx="3789679" cy="194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100"/>
              </a:spcBef>
            </a:pPr>
            <a:r>
              <a:rPr sz="3800" spc="-5" dirty="0">
                <a:solidFill>
                  <a:srgbClr val="FFFF00"/>
                </a:solidFill>
                <a:latin typeface="Courier New"/>
                <a:cs typeface="Courier New"/>
              </a:rPr>
              <a:t>(make-queue)  (empty-queue?  (front-queue!</a:t>
            </a:r>
            <a:endParaRPr sz="3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36770" y="2089150"/>
            <a:ext cx="2341880" cy="130302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800" spc="-5" dirty="0">
                <a:solidFill>
                  <a:srgbClr val="FFFF00"/>
                </a:solidFill>
                <a:latin typeface="Courier New"/>
                <a:cs typeface="Courier New"/>
              </a:rPr>
              <a:t>&lt;queue&gt;)</a:t>
            </a:r>
            <a:endParaRPr sz="3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3800" spc="-5" dirty="0">
                <a:solidFill>
                  <a:srgbClr val="FFFF00"/>
                </a:solidFill>
                <a:latin typeface="Courier New"/>
                <a:cs typeface="Courier New"/>
              </a:rPr>
              <a:t>&lt;queue&gt;)</a:t>
            </a:r>
            <a:endParaRPr sz="3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370" y="3365500"/>
            <a:ext cx="8712200" cy="130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100"/>
              </a:spcBef>
            </a:pPr>
            <a:r>
              <a:rPr sz="3800" spc="-5" dirty="0">
                <a:solidFill>
                  <a:srgbClr val="FFFF00"/>
                </a:solidFill>
                <a:latin typeface="Courier New"/>
                <a:cs typeface="Courier New"/>
              </a:rPr>
              <a:t>(insert-queue! &lt;queue&gt; &lt;item&gt;)  (delete-queue! &lt;queue&gt;)</a:t>
            </a:r>
            <a:endParaRPr sz="3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4050665" algn="l"/>
              </a:tabLst>
            </a:pPr>
            <a:r>
              <a:rPr spc="-5" dirty="0"/>
              <a:t>I</a:t>
            </a:r>
            <a:r>
              <a:rPr spc="-10" dirty="0"/>
              <a:t>m</a:t>
            </a:r>
            <a:r>
              <a:rPr dirty="0"/>
              <a:t>pl</a:t>
            </a:r>
            <a:r>
              <a:rPr spc="-5" dirty="0"/>
              <a:t>e</a:t>
            </a:r>
            <a:r>
              <a:rPr spc="-10" dirty="0"/>
              <a:t>m</a:t>
            </a:r>
            <a:r>
              <a:rPr dirty="0"/>
              <a:t>e</a:t>
            </a:r>
            <a:r>
              <a:rPr spc="-5" dirty="0"/>
              <a:t>nt</a:t>
            </a:r>
            <a:r>
              <a:rPr dirty="0"/>
              <a:t>i</a:t>
            </a:r>
            <a:r>
              <a:rPr spc="-5" dirty="0"/>
              <a:t>n</a:t>
            </a:r>
            <a:r>
              <a:rPr dirty="0"/>
              <a:t>g	</a:t>
            </a:r>
            <a:r>
              <a:rPr spc="-5" dirty="0"/>
              <a:t>Que</a:t>
            </a:r>
            <a:r>
              <a:rPr dirty="0"/>
              <a:t>u</a:t>
            </a:r>
            <a:r>
              <a:rPr spc="-5" dirty="0"/>
              <a:t>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45502" y="1997392"/>
            <a:ext cx="4986655" cy="2286635"/>
            <a:chOff x="845502" y="1997392"/>
            <a:chExt cx="4986655" cy="2286635"/>
          </a:xfrm>
        </p:grpSpPr>
        <p:sp>
          <p:nvSpPr>
            <p:cNvPr id="4" name="object 4"/>
            <p:cNvSpPr/>
            <p:nvPr/>
          </p:nvSpPr>
          <p:spPr>
            <a:xfrm>
              <a:off x="2087879" y="2015489"/>
              <a:ext cx="1583690" cy="648970"/>
            </a:xfrm>
            <a:custGeom>
              <a:avLst/>
              <a:gdLst/>
              <a:ahLst/>
              <a:cxnLst/>
              <a:rect l="l" t="t" r="r" b="b"/>
              <a:pathLst>
                <a:path w="1583689" h="648969">
                  <a:moveTo>
                    <a:pt x="0" y="648970"/>
                  </a:moveTo>
                  <a:lnTo>
                    <a:pt x="0" y="0"/>
                  </a:lnTo>
                  <a:lnTo>
                    <a:pt x="1583690" y="0"/>
                  </a:lnTo>
                  <a:lnTo>
                    <a:pt x="1583690" y="648970"/>
                  </a:lnTo>
                  <a:lnTo>
                    <a:pt x="0" y="648970"/>
                  </a:lnTo>
                  <a:close/>
                </a:path>
                <a:path w="1583689" h="648969">
                  <a:moveTo>
                    <a:pt x="828039" y="0"/>
                  </a:moveTo>
                  <a:lnTo>
                    <a:pt x="828039" y="64897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48559" y="2303779"/>
              <a:ext cx="143509" cy="144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04210" y="2303779"/>
              <a:ext cx="143510" cy="1447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3599" y="2303779"/>
              <a:ext cx="991869" cy="0"/>
            </a:xfrm>
            <a:custGeom>
              <a:avLst/>
              <a:gdLst/>
              <a:ahLst/>
              <a:cxnLst/>
              <a:rect l="l" t="t" r="r" b="b"/>
              <a:pathLst>
                <a:path w="991869">
                  <a:moveTo>
                    <a:pt x="0" y="0"/>
                  </a:moveTo>
                  <a:lnTo>
                    <a:pt x="991869" y="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45309" y="2222499"/>
              <a:ext cx="242570" cy="162560"/>
            </a:xfrm>
            <a:custGeom>
              <a:avLst/>
              <a:gdLst/>
              <a:ahLst/>
              <a:cxnLst/>
              <a:rect l="l" t="t" r="r" b="b"/>
              <a:pathLst>
                <a:path w="242569" h="162560">
                  <a:moveTo>
                    <a:pt x="0" y="0"/>
                  </a:moveTo>
                  <a:lnTo>
                    <a:pt x="0" y="162560"/>
                  </a:lnTo>
                  <a:lnTo>
                    <a:pt x="242569" y="81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70100" y="3618229"/>
              <a:ext cx="1583690" cy="647700"/>
            </a:xfrm>
            <a:custGeom>
              <a:avLst/>
              <a:gdLst/>
              <a:ahLst/>
              <a:cxnLst/>
              <a:rect l="l" t="t" r="r" b="b"/>
              <a:pathLst>
                <a:path w="1583689" h="647700">
                  <a:moveTo>
                    <a:pt x="0" y="647700"/>
                  </a:moveTo>
                  <a:lnTo>
                    <a:pt x="0" y="0"/>
                  </a:lnTo>
                  <a:lnTo>
                    <a:pt x="1583689" y="0"/>
                  </a:lnTo>
                  <a:lnTo>
                    <a:pt x="1583689" y="647700"/>
                  </a:lnTo>
                  <a:lnTo>
                    <a:pt x="0" y="647700"/>
                  </a:lnTo>
                  <a:close/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85160" y="3905250"/>
              <a:ext cx="144779" cy="1447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30369" y="3618229"/>
              <a:ext cx="1583690" cy="647700"/>
            </a:xfrm>
            <a:custGeom>
              <a:avLst/>
              <a:gdLst/>
              <a:ahLst/>
              <a:cxnLst/>
              <a:rect l="l" t="t" r="r" b="b"/>
              <a:pathLst>
                <a:path w="1583689" h="647700">
                  <a:moveTo>
                    <a:pt x="0" y="647700"/>
                  </a:moveTo>
                  <a:lnTo>
                    <a:pt x="0" y="0"/>
                  </a:lnTo>
                  <a:lnTo>
                    <a:pt x="1583689" y="0"/>
                  </a:lnTo>
                  <a:lnTo>
                    <a:pt x="1583689" y="647700"/>
                  </a:lnTo>
                  <a:lnTo>
                    <a:pt x="0" y="647700"/>
                  </a:lnTo>
                  <a:close/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45430" y="3905250"/>
              <a:ext cx="144780" cy="1447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070100" y="3618229"/>
            <a:ext cx="828040" cy="64770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endParaRPr sz="3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61759" y="3581400"/>
            <a:ext cx="828040" cy="648970"/>
          </a:xfrm>
          <a:prstGeom prst="rect">
            <a:avLst/>
          </a:prstGeom>
          <a:ln w="35940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endParaRPr sz="3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30370" y="3618229"/>
            <a:ext cx="828040" cy="647700"/>
          </a:xfrm>
          <a:prstGeom prst="rect">
            <a:avLst/>
          </a:prstGeom>
          <a:solidFill>
            <a:srgbClr val="000000"/>
          </a:solidFill>
          <a:ln w="35941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17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endParaRPr sz="35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426970" y="2358199"/>
            <a:ext cx="4472940" cy="1707514"/>
            <a:chOff x="2426970" y="2358199"/>
            <a:chExt cx="4472940" cy="1707514"/>
          </a:xfrm>
        </p:grpSpPr>
        <p:sp>
          <p:nvSpPr>
            <p:cNvPr id="17" name="object 17"/>
            <p:cNvSpPr/>
            <p:nvPr/>
          </p:nvSpPr>
          <p:spPr>
            <a:xfrm>
              <a:off x="2506980" y="2376169"/>
              <a:ext cx="1490980" cy="1607820"/>
            </a:xfrm>
            <a:custGeom>
              <a:avLst/>
              <a:gdLst/>
              <a:ahLst/>
              <a:cxnLst/>
              <a:rect l="l" t="t" r="r" b="b"/>
              <a:pathLst>
                <a:path w="1490979" h="1607820">
                  <a:moveTo>
                    <a:pt x="0" y="0"/>
                  </a:moveTo>
                  <a:lnTo>
                    <a:pt x="0" y="1027429"/>
                  </a:lnTo>
                </a:path>
                <a:path w="1490979" h="1607820">
                  <a:moveTo>
                    <a:pt x="732789" y="1607819"/>
                  </a:moveTo>
                  <a:lnTo>
                    <a:pt x="1490980" y="1607819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86530" y="3902709"/>
              <a:ext cx="243840" cy="162560"/>
            </a:xfrm>
            <a:custGeom>
              <a:avLst/>
              <a:gdLst/>
              <a:ahLst/>
              <a:cxnLst/>
              <a:rect l="l" t="t" r="r" b="b"/>
              <a:pathLst>
                <a:path w="243839" h="162560">
                  <a:moveTo>
                    <a:pt x="0" y="0"/>
                  </a:moveTo>
                  <a:lnTo>
                    <a:pt x="0" y="162560"/>
                  </a:lnTo>
                  <a:lnTo>
                    <a:pt x="243840" y="81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53380" y="3975100"/>
              <a:ext cx="758190" cy="0"/>
            </a:xfrm>
            <a:custGeom>
              <a:avLst/>
              <a:gdLst/>
              <a:ahLst/>
              <a:cxnLst/>
              <a:rect l="l" t="t" r="r" b="b"/>
              <a:pathLst>
                <a:path w="758189">
                  <a:moveTo>
                    <a:pt x="0" y="0"/>
                  </a:moveTo>
                  <a:lnTo>
                    <a:pt x="758190" y="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26970" y="3393439"/>
              <a:ext cx="4017010" cy="662940"/>
            </a:xfrm>
            <a:custGeom>
              <a:avLst/>
              <a:gdLst/>
              <a:ahLst/>
              <a:cxnLst/>
              <a:rect l="l" t="t" r="r" b="b"/>
              <a:pathLst>
                <a:path w="4017010" h="662939">
                  <a:moveTo>
                    <a:pt x="161290" y="0"/>
                  </a:moveTo>
                  <a:lnTo>
                    <a:pt x="0" y="0"/>
                  </a:lnTo>
                  <a:lnTo>
                    <a:pt x="80010" y="242570"/>
                  </a:lnTo>
                  <a:lnTo>
                    <a:pt x="161290" y="0"/>
                  </a:lnTo>
                  <a:close/>
                </a:path>
                <a:path w="4017010" h="662939">
                  <a:moveTo>
                    <a:pt x="4017010" y="581660"/>
                  </a:moveTo>
                  <a:lnTo>
                    <a:pt x="3774440" y="500380"/>
                  </a:lnTo>
                  <a:lnTo>
                    <a:pt x="3774440" y="662940"/>
                  </a:lnTo>
                  <a:lnTo>
                    <a:pt x="4017010" y="58166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39770" y="2358389"/>
              <a:ext cx="3600450" cy="1027430"/>
            </a:xfrm>
            <a:custGeom>
              <a:avLst/>
              <a:gdLst/>
              <a:ahLst/>
              <a:cxnLst/>
              <a:rect l="l" t="t" r="r" b="b"/>
              <a:pathLst>
                <a:path w="3600450" h="1027429">
                  <a:moveTo>
                    <a:pt x="0" y="17780"/>
                  </a:moveTo>
                  <a:lnTo>
                    <a:pt x="3600450" y="17780"/>
                  </a:lnTo>
                </a:path>
                <a:path w="3600450" h="1027429">
                  <a:moveTo>
                    <a:pt x="3578859" y="0"/>
                  </a:moveTo>
                  <a:lnTo>
                    <a:pt x="3578859" y="102743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37350" y="3374389"/>
              <a:ext cx="162560" cy="243840"/>
            </a:xfrm>
            <a:custGeom>
              <a:avLst/>
              <a:gdLst/>
              <a:ahLst/>
              <a:cxnLst/>
              <a:rect l="l" t="t" r="r" b="b"/>
              <a:pathLst>
                <a:path w="162559" h="243839">
                  <a:moveTo>
                    <a:pt x="162559" y="0"/>
                  </a:moveTo>
                  <a:lnTo>
                    <a:pt x="0" y="0"/>
                  </a:lnTo>
                  <a:lnTo>
                    <a:pt x="81279" y="243839"/>
                  </a:lnTo>
                  <a:lnTo>
                    <a:pt x="16255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584450" y="2719070"/>
            <a:ext cx="18014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ron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-ptr</a:t>
            </a:r>
            <a:endParaRPr sz="4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88809" y="2719070"/>
            <a:ext cx="1689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ear-p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tr</a:t>
            </a:r>
            <a:endParaRPr sz="4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5109" y="1567179"/>
            <a:ext cx="14357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queu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endParaRPr sz="4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89800" y="3581400"/>
            <a:ext cx="755650" cy="64897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80"/>
              </a:spcBef>
            </a:pPr>
            <a:r>
              <a:rPr sz="3500" b="1" spc="-5" dirty="0">
                <a:solidFill>
                  <a:srgbClr val="FFFF00"/>
                </a:solidFill>
                <a:latin typeface="Arial"/>
                <a:cs typeface="Arial"/>
              </a:rPr>
              <a:t>()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4050665" algn="l"/>
              </a:tabLst>
            </a:pPr>
            <a:r>
              <a:rPr spc="-5" dirty="0"/>
              <a:t>I</a:t>
            </a:r>
            <a:r>
              <a:rPr spc="-10" dirty="0"/>
              <a:t>m</a:t>
            </a:r>
            <a:r>
              <a:rPr dirty="0"/>
              <a:t>pl</a:t>
            </a:r>
            <a:r>
              <a:rPr spc="-5" dirty="0"/>
              <a:t>e</a:t>
            </a:r>
            <a:r>
              <a:rPr spc="-10" dirty="0"/>
              <a:t>m</a:t>
            </a:r>
            <a:r>
              <a:rPr dirty="0"/>
              <a:t>e</a:t>
            </a:r>
            <a:r>
              <a:rPr spc="-5" dirty="0"/>
              <a:t>nt</a:t>
            </a:r>
            <a:r>
              <a:rPr dirty="0"/>
              <a:t>i</a:t>
            </a:r>
            <a:r>
              <a:rPr spc="-5" dirty="0"/>
              <a:t>n</a:t>
            </a:r>
            <a:r>
              <a:rPr dirty="0"/>
              <a:t>g	</a:t>
            </a:r>
            <a:r>
              <a:rPr spc="-5" dirty="0"/>
              <a:t>Que</a:t>
            </a:r>
            <a:r>
              <a:rPr dirty="0"/>
              <a:t>u</a:t>
            </a:r>
            <a:r>
              <a:rPr spc="-5" dirty="0"/>
              <a:t>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45502" y="1997392"/>
            <a:ext cx="4986655" cy="2286635"/>
            <a:chOff x="845502" y="1997392"/>
            <a:chExt cx="4986655" cy="2286635"/>
          </a:xfrm>
        </p:grpSpPr>
        <p:sp>
          <p:nvSpPr>
            <p:cNvPr id="4" name="object 4"/>
            <p:cNvSpPr/>
            <p:nvPr/>
          </p:nvSpPr>
          <p:spPr>
            <a:xfrm>
              <a:off x="2087879" y="2015489"/>
              <a:ext cx="1583690" cy="648970"/>
            </a:xfrm>
            <a:custGeom>
              <a:avLst/>
              <a:gdLst/>
              <a:ahLst/>
              <a:cxnLst/>
              <a:rect l="l" t="t" r="r" b="b"/>
              <a:pathLst>
                <a:path w="1583689" h="648969">
                  <a:moveTo>
                    <a:pt x="0" y="648970"/>
                  </a:moveTo>
                  <a:lnTo>
                    <a:pt x="0" y="0"/>
                  </a:lnTo>
                  <a:lnTo>
                    <a:pt x="1583690" y="0"/>
                  </a:lnTo>
                  <a:lnTo>
                    <a:pt x="1583690" y="648970"/>
                  </a:lnTo>
                  <a:lnTo>
                    <a:pt x="0" y="648970"/>
                  </a:lnTo>
                  <a:close/>
                </a:path>
                <a:path w="1583689" h="648969">
                  <a:moveTo>
                    <a:pt x="828039" y="0"/>
                  </a:moveTo>
                  <a:lnTo>
                    <a:pt x="828039" y="64897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48559" y="2303779"/>
              <a:ext cx="143509" cy="144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04210" y="2303779"/>
              <a:ext cx="143510" cy="1447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3599" y="2303779"/>
              <a:ext cx="991869" cy="0"/>
            </a:xfrm>
            <a:custGeom>
              <a:avLst/>
              <a:gdLst/>
              <a:ahLst/>
              <a:cxnLst/>
              <a:rect l="l" t="t" r="r" b="b"/>
              <a:pathLst>
                <a:path w="991869">
                  <a:moveTo>
                    <a:pt x="0" y="0"/>
                  </a:moveTo>
                  <a:lnTo>
                    <a:pt x="991869" y="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45309" y="2222499"/>
              <a:ext cx="242570" cy="162560"/>
            </a:xfrm>
            <a:custGeom>
              <a:avLst/>
              <a:gdLst/>
              <a:ahLst/>
              <a:cxnLst/>
              <a:rect l="l" t="t" r="r" b="b"/>
              <a:pathLst>
                <a:path w="242569" h="162560">
                  <a:moveTo>
                    <a:pt x="0" y="0"/>
                  </a:moveTo>
                  <a:lnTo>
                    <a:pt x="0" y="162560"/>
                  </a:lnTo>
                  <a:lnTo>
                    <a:pt x="242569" y="81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70100" y="3618229"/>
              <a:ext cx="1583690" cy="647700"/>
            </a:xfrm>
            <a:custGeom>
              <a:avLst/>
              <a:gdLst/>
              <a:ahLst/>
              <a:cxnLst/>
              <a:rect l="l" t="t" r="r" b="b"/>
              <a:pathLst>
                <a:path w="1583689" h="647700">
                  <a:moveTo>
                    <a:pt x="0" y="647700"/>
                  </a:moveTo>
                  <a:lnTo>
                    <a:pt x="0" y="0"/>
                  </a:lnTo>
                  <a:lnTo>
                    <a:pt x="1583689" y="0"/>
                  </a:lnTo>
                  <a:lnTo>
                    <a:pt x="1583689" y="647700"/>
                  </a:lnTo>
                  <a:lnTo>
                    <a:pt x="0" y="647700"/>
                  </a:lnTo>
                  <a:close/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85160" y="3905250"/>
              <a:ext cx="144779" cy="1447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30369" y="3618229"/>
              <a:ext cx="1583690" cy="647700"/>
            </a:xfrm>
            <a:custGeom>
              <a:avLst/>
              <a:gdLst/>
              <a:ahLst/>
              <a:cxnLst/>
              <a:rect l="l" t="t" r="r" b="b"/>
              <a:pathLst>
                <a:path w="1583689" h="647700">
                  <a:moveTo>
                    <a:pt x="0" y="647700"/>
                  </a:moveTo>
                  <a:lnTo>
                    <a:pt x="0" y="0"/>
                  </a:lnTo>
                  <a:lnTo>
                    <a:pt x="1583689" y="0"/>
                  </a:lnTo>
                  <a:lnTo>
                    <a:pt x="1583689" y="647700"/>
                  </a:lnTo>
                  <a:lnTo>
                    <a:pt x="0" y="647700"/>
                  </a:lnTo>
                  <a:close/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45430" y="3905250"/>
              <a:ext cx="144780" cy="1447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070100" y="3618229"/>
            <a:ext cx="828040" cy="64770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endParaRPr sz="3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61759" y="3581400"/>
            <a:ext cx="828040" cy="648970"/>
          </a:xfrm>
          <a:prstGeom prst="rect">
            <a:avLst/>
          </a:prstGeom>
          <a:ln w="35940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endParaRPr sz="3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30370" y="3618229"/>
            <a:ext cx="828040" cy="647700"/>
          </a:xfrm>
          <a:prstGeom prst="rect">
            <a:avLst/>
          </a:prstGeom>
          <a:solidFill>
            <a:srgbClr val="000000"/>
          </a:solidFill>
          <a:ln w="35941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17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endParaRPr sz="35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489009" y="2358199"/>
            <a:ext cx="4411345" cy="1707514"/>
            <a:chOff x="2489009" y="2358199"/>
            <a:chExt cx="4411345" cy="1707514"/>
          </a:xfrm>
        </p:grpSpPr>
        <p:sp>
          <p:nvSpPr>
            <p:cNvPr id="17" name="object 17"/>
            <p:cNvSpPr/>
            <p:nvPr/>
          </p:nvSpPr>
          <p:spPr>
            <a:xfrm>
              <a:off x="2506980" y="2376169"/>
              <a:ext cx="1971039" cy="1607820"/>
            </a:xfrm>
            <a:custGeom>
              <a:avLst/>
              <a:gdLst/>
              <a:ahLst/>
              <a:cxnLst/>
              <a:rect l="l" t="t" r="r" b="b"/>
              <a:pathLst>
                <a:path w="1971039" h="1607820">
                  <a:moveTo>
                    <a:pt x="0" y="0"/>
                  </a:moveTo>
                  <a:lnTo>
                    <a:pt x="1971040" y="1126489"/>
                  </a:lnTo>
                </a:path>
                <a:path w="1971039" h="1607820">
                  <a:moveTo>
                    <a:pt x="732789" y="1607819"/>
                  </a:moveTo>
                  <a:lnTo>
                    <a:pt x="1490980" y="1607819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86530" y="3902709"/>
              <a:ext cx="243840" cy="162560"/>
            </a:xfrm>
            <a:custGeom>
              <a:avLst/>
              <a:gdLst/>
              <a:ahLst/>
              <a:cxnLst/>
              <a:rect l="l" t="t" r="r" b="b"/>
              <a:pathLst>
                <a:path w="243839" h="162560">
                  <a:moveTo>
                    <a:pt x="0" y="0"/>
                  </a:moveTo>
                  <a:lnTo>
                    <a:pt x="0" y="162560"/>
                  </a:lnTo>
                  <a:lnTo>
                    <a:pt x="243840" y="81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53379" y="3975100"/>
              <a:ext cx="758190" cy="0"/>
            </a:xfrm>
            <a:custGeom>
              <a:avLst/>
              <a:gdLst/>
              <a:ahLst/>
              <a:cxnLst/>
              <a:rect l="l" t="t" r="r" b="b"/>
              <a:pathLst>
                <a:path w="758189">
                  <a:moveTo>
                    <a:pt x="0" y="0"/>
                  </a:moveTo>
                  <a:lnTo>
                    <a:pt x="758190" y="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8490" y="3427729"/>
              <a:ext cx="2015489" cy="628650"/>
            </a:xfrm>
            <a:custGeom>
              <a:avLst/>
              <a:gdLst/>
              <a:ahLst/>
              <a:cxnLst/>
              <a:rect l="l" t="t" r="r" b="b"/>
              <a:pathLst>
                <a:path w="2015489" h="628650">
                  <a:moveTo>
                    <a:pt x="251460" y="190500"/>
                  </a:moveTo>
                  <a:lnTo>
                    <a:pt x="81280" y="0"/>
                  </a:lnTo>
                  <a:lnTo>
                    <a:pt x="0" y="139700"/>
                  </a:lnTo>
                  <a:lnTo>
                    <a:pt x="251460" y="190500"/>
                  </a:lnTo>
                  <a:close/>
                </a:path>
                <a:path w="2015489" h="628650">
                  <a:moveTo>
                    <a:pt x="2015490" y="547370"/>
                  </a:moveTo>
                  <a:lnTo>
                    <a:pt x="1772920" y="466090"/>
                  </a:lnTo>
                  <a:lnTo>
                    <a:pt x="1772920" y="628650"/>
                  </a:lnTo>
                  <a:lnTo>
                    <a:pt x="2015490" y="54737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39770" y="2358389"/>
              <a:ext cx="3600450" cy="1027430"/>
            </a:xfrm>
            <a:custGeom>
              <a:avLst/>
              <a:gdLst/>
              <a:ahLst/>
              <a:cxnLst/>
              <a:rect l="l" t="t" r="r" b="b"/>
              <a:pathLst>
                <a:path w="3600450" h="1027429">
                  <a:moveTo>
                    <a:pt x="0" y="17780"/>
                  </a:moveTo>
                  <a:lnTo>
                    <a:pt x="3600450" y="17780"/>
                  </a:lnTo>
                </a:path>
                <a:path w="3600450" h="1027429">
                  <a:moveTo>
                    <a:pt x="3578859" y="0"/>
                  </a:moveTo>
                  <a:lnTo>
                    <a:pt x="3578859" y="102743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37350" y="3374389"/>
              <a:ext cx="162560" cy="243840"/>
            </a:xfrm>
            <a:custGeom>
              <a:avLst/>
              <a:gdLst/>
              <a:ahLst/>
              <a:cxnLst/>
              <a:rect l="l" t="t" r="r" b="b"/>
              <a:pathLst>
                <a:path w="162559" h="243839">
                  <a:moveTo>
                    <a:pt x="162559" y="0"/>
                  </a:moveTo>
                  <a:lnTo>
                    <a:pt x="0" y="0"/>
                  </a:lnTo>
                  <a:lnTo>
                    <a:pt x="81279" y="243839"/>
                  </a:lnTo>
                  <a:lnTo>
                    <a:pt x="16255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584450" y="2719070"/>
            <a:ext cx="18014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ron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-ptr</a:t>
            </a:r>
            <a:endParaRPr sz="4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88809" y="2719070"/>
            <a:ext cx="1689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ear-p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tr</a:t>
            </a:r>
            <a:endParaRPr sz="4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5109" y="1567179"/>
            <a:ext cx="14357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queu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endParaRPr sz="4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89800" y="3581400"/>
            <a:ext cx="755650" cy="64897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80"/>
              </a:spcBef>
            </a:pPr>
            <a:r>
              <a:rPr sz="3500" b="1" spc="-5" dirty="0">
                <a:solidFill>
                  <a:srgbClr val="FFFF00"/>
                </a:solidFill>
                <a:latin typeface="Arial"/>
                <a:cs typeface="Arial"/>
              </a:rPr>
              <a:t>()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3050" y="68580"/>
            <a:ext cx="497586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delete-queue!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0" y="1955800"/>
            <a:ext cx="9580880" cy="3900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2268220" indent="-251460">
              <a:lnSpc>
                <a:spcPct val="110100"/>
              </a:lnSpc>
              <a:spcBef>
                <a:spcPts val="100"/>
              </a:spcBef>
            </a:pPr>
            <a:r>
              <a:rPr sz="3300" spc="-5" dirty="0">
                <a:solidFill>
                  <a:srgbClr val="FFFF00"/>
                </a:solidFill>
                <a:latin typeface="Courier New"/>
                <a:cs typeface="Courier New"/>
              </a:rPr>
              <a:t>(define (delete-queue! queue)  (cond ((empty-queue?</a:t>
            </a:r>
            <a:r>
              <a:rPr sz="3300" spc="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300" spc="-5" dirty="0">
                <a:solidFill>
                  <a:srgbClr val="FFFF00"/>
                </a:solidFill>
                <a:latin typeface="Courier New"/>
                <a:cs typeface="Courier New"/>
              </a:rPr>
              <a:t>queue)</a:t>
            </a:r>
            <a:endParaRPr sz="3300">
              <a:latin typeface="Courier New"/>
              <a:cs typeface="Courier New"/>
            </a:endParaRPr>
          </a:p>
          <a:p>
            <a:pPr marL="2024380" marR="508000" indent="251460">
              <a:lnSpc>
                <a:spcPct val="110100"/>
              </a:lnSpc>
            </a:pPr>
            <a:r>
              <a:rPr sz="3300" spc="-5" dirty="0">
                <a:solidFill>
                  <a:srgbClr val="FFFF00"/>
                </a:solidFill>
                <a:latin typeface="Courier New"/>
                <a:cs typeface="Courier New"/>
              </a:rPr>
              <a:t>(error “Empty Queue” queue)  (else</a:t>
            </a:r>
            <a:endParaRPr sz="3300">
              <a:latin typeface="Courier New"/>
              <a:cs typeface="Courier New"/>
            </a:endParaRPr>
          </a:p>
          <a:p>
            <a:pPr marL="2275840">
              <a:lnSpc>
                <a:spcPct val="100000"/>
              </a:lnSpc>
              <a:spcBef>
                <a:spcPts val="390"/>
              </a:spcBef>
            </a:pPr>
            <a:r>
              <a:rPr sz="3300" spc="-5" dirty="0">
                <a:solidFill>
                  <a:srgbClr val="FFFF00"/>
                </a:solidFill>
                <a:latin typeface="Courier New"/>
                <a:cs typeface="Courier New"/>
              </a:rPr>
              <a:t>(set-front-ptr!</a:t>
            </a:r>
            <a:r>
              <a:rPr sz="33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300" spc="-5" dirty="0">
                <a:solidFill>
                  <a:srgbClr val="FFFF00"/>
                </a:solidFill>
                <a:latin typeface="Courier New"/>
                <a:cs typeface="Courier New"/>
              </a:rPr>
              <a:t>queue</a:t>
            </a:r>
            <a:endParaRPr sz="3300">
              <a:latin typeface="Courier New"/>
              <a:cs typeface="Courier New"/>
            </a:endParaRPr>
          </a:p>
          <a:p>
            <a:pPr marL="2275840" marR="5080" indent="1257300">
              <a:lnSpc>
                <a:spcPct val="110100"/>
              </a:lnSpc>
            </a:pPr>
            <a:r>
              <a:rPr sz="3300" spc="-5" dirty="0">
                <a:solidFill>
                  <a:srgbClr val="FFFF00"/>
                </a:solidFill>
                <a:latin typeface="Courier New"/>
                <a:cs typeface="Courier New"/>
              </a:rPr>
              <a:t>(cdr (front-ptr queue)))  queue)))</a:t>
            </a:r>
            <a:endParaRPr sz="33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-26669"/>
            <a:ext cx="8839200" cy="769441"/>
          </a:xfrm>
        </p:spPr>
        <p:txBody>
          <a:bodyPr/>
          <a:lstStyle/>
          <a:p>
            <a:pPr algn="ctr"/>
            <a:r>
              <a:rPr lang="en-IN" dirty="0" smtClean="0"/>
              <a:t>Tables – One Dimensional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" y="1111250"/>
            <a:ext cx="9989820" cy="6170920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value is stored under a single key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as a list of records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record – Key, Value Pair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Records are glued to form a list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Gluing pairs – backbone of the table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as a headed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to have a place to change when a new record is added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Headed list – has a special backbone pair - *table* which holds dummy record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5038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0"/>
            <a:ext cx="9296399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/>
              <a:t>Representing</a:t>
            </a:r>
            <a:r>
              <a:rPr spc="-90"/>
              <a:t> </a:t>
            </a:r>
            <a:r>
              <a:rPr lang="en-IN" spc="-90" dirty="0" smtClean="0"/>
              <a:t>1-D </a:t>
            </a:r>
            <a:r>
              <a:rPr spc="-105" smtClean="0"/>
              <a:t>Tables</a:t>
            </a:r>
            <a:endParaRPr spc="-105" dirty="0"/>
          </a:p>
        </p:txBody>
      </p:sp>
      <p:grpSp>
        <p:nvGrpSpPr>
          <p:cNvPr id="3" name="object 3"/>
          <p:cNvGrpSpPr/>
          <p:nvPr/>
        </p:nvGrpSpPr>
        <p:grpSpPr>
          <a:xfrm>
            <a:off x="165100" y="2359980"/>
            <a:ext cx="2844165" cy="683895"/>
            <a:chOff x="317182" y="2393632"/>
            <a:chExt cx="2844165" cy="683895"/>
          </a:xfrm>
        </p:grpSpPr>
        <p:sp>
          <p:nvSpPr>
            <p:cNvPr id="4" name="object 4"/>
            <p:cNvSpPr/>
            <p:nvPr/>
          </p:nvSpPr>
          <p:spPr>
            <a:xfrm>
              <a:off x="1559559" y="2411730"/>
              <a:ext cx="1583690" cy="647700"/>
            </a:xfrm>
            <a:custGeom>
              <a:avLst/>
              <a:gdLst/>
              <a:ahLst/>
              <a:cxnLst/>
              <a:rect l="l" t="t" r="r" b="b"/>
              <a:pathLst>
                <a:path w="1583689" h="647700">
                  <a:moveTo>
                    <a:pt x="0" y="647700"/>
                  </a:moveTo>
                  <a:lnTo>
                    <a:pt x="0" y="0"/>
                  </a:lnTo>
                  <a:lnTo>
                    <a:pt x="1583690" y="0"/>
                  </a:lnTo>
                  <a:lnTo>
                    <a:pt x="1583690" y="647700"/>
                  </a:lnTo>
                  <a:lnTo>
                    <a:pt x="0" y="647700"/>
                  </a:lnTo>
                  <a:close/>
                </a:path>
                <a:path w="1583689" h="647700">
                  <a:moveTo>
                    <a:pt x="828040" y="0"/>
                  </a:moveTo>
                  <a:lnTo>
                    <a:pt x="828040" y="64770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18970" y="2700020"/>
              <a:ext cx="144780" cy="1447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74620" y="2700020"/>
              <a:ext cx="144780" cy="1435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5280" y="2772410"/>
              <a:ext cx="991869" cy="0"/>
            </a:xfrm>
            <a:custGeom>
              <a:avLst/>
              <a:gdLst/>
              <a:ahLst/>
              <a:cxnLst/>
              <a:rect l="l" t="t" r="r" b="b"/>
              <a:pathLst>
                <a:path w="991869">
                  <a:moveTo>
                    <a:pt x="0" y="0"/>
                  </a:moveTo>
                  <a:lnTo>
                    <a:pt x="991869" y="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5720" y="2691130"/>
              <a:ext cx="243840" cy="161290"/>
            </a:xfrm>
            <a:custGeom>
              <a:avLst/>
              <a:gdLst/>
              <a:ahLst/>
              <a:cxnLst/>
              <a:rect l="l" t="t" r="r" b="b"/>
              <a:pathLst>
                <a:path w="243840" h="161289">
                  <a:moveTo>
                    <a:pt x="0" y="0"/>
                  </a:moveTo>
                  <a:lnTo>
                    <a:pt x="0" y="161290"/>
                  </a:lnTo>
                  <a:lnTo>
                    <a:pt x="243840" y="81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065586" y="4213862"/>
            <a:ext cx="828040" cy="647700"/>
          </a:xfrm>
          <a:prstGeom prst="rect">
            <a:avLst/>
          </a:prstGeom>
          <a:solidFill>
            <a:srgbClr val="000000"/>
          </a:solidFill>
          <a:ln w="35941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endParaRPr sz="3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62276" y="4178303"/>
            <a:ext cx="828040" cy="64770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endParaRPr sz="3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09957" y="4213862"/>
            <a:ext cx="828040" cy="64770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17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endParaRPr sz="35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35136" y="2323912"/>
            <a:ext cx="7858125" cy="1890395"/>
            <a:chOff x="1910079" y="2375979"/>
            <a:chExt cx="7858125" cy="1890395"/>
          </a:xfrm>
        </p:grpSpPr>
        <p:sp>
          <p:nvSpPr>
            <p:cNvPr id="13" name="object 13"/>
            <p:cNvSpPr/>
            <p:nvPr/>
          </p:nvSpPr>
          <p:spPr>
            <a:xfrm>
              <a:off x="1991359" y="2783840"/>
              <a:ext cx="0" cy="1231900"/>
            </a:xfrm>
            <a:custGeom>
              <a:avLst/>
              <a:gdLst/>
              <a:ahLst/>
              <a:cxnLst/>
              <a:rect l="l" t="t" r="r" b="b"/>
              <a:pathLst>
                <a:path h="1231900">
                  <a:moveTo>
                    <a:pt x="0" y="0"/>
                  </a:moveTo>
                  <a:lnTo>
                    <a:pt x="0" y="123190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10079" y="4005580"/>
              <a:ext cx="162560" cy="242570"/>
            </a:xfrm>
            <a:custGeom>
              <a:avLst/>
              <a:gdLst/>
              <a:ahLst/>
              <a:cxnLst/>
              <a:rect l="l" t="t" r="r" b="b"/>
              <a:pathLst>
                <a:path w="162560" h="242570">
                  <a:moveTo>
                    <a:pt x="162559" y="0"/>
                  </a:moveTo>
                  <a:lnTo>
                    <a:pt x="0" y="0"/>
                  </a:lnTo>
                  <a:lnTo>
                    <a:pt x="81280" y="242570"/>
                  </a:lnTo>
                  <a:lnTo>
                    <a:pt x="16255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19399" y="2700020"/>
              <a:ext cx="1823720" cy="1333500"/>
            </a:xfrm>
            <a:custGeom>
              <a:avLst/>
              <a:gdLst/>
              <a:ahLst/>
              <a:cxnLst/>
              <a:rect l="l" t="t" r="r" b="b"/>
              <a:pathLst>
                <a:path w="1823720" h="1333500">
                  <a:moveTo>
                    <a:pt x="0" y="63500"/>
                  </a:moveTo>
                  <a:lnTo>
                    <a:pt x="1129029" y="63500"/>
                  </a:lnTo>
                </a:path>
                <a:path w="1823720" h="1333500">
                  <a:moveTo>
                    <a:pt x="1823720" y="0"/>
                  </a:moveTo>
                  <a:lnTo>
                    <a:pt x="1823720" y="133350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61839" y="4023360"/>
              <a:ext cx="162560" cy="242570"/>
            </a:xfrm>
            <a:custGeom>
              <a:avLst/>
              <a:gdLst/>
              <a:ahLst/>
              <a:cxnLst/>
              <a:rect l="l" t="t" r="r" b="b"/>
              <a:pathLst>
                <a:path w="162560" h="242570">
                  <a:moveTo>
                    <a:pt x="162560" y="0"/>
                  </a:moveTo>
                  <a:lnTo>
                    <a:pt x="0" y="0"/>
                  </a:lnTo>
                  <a:lnTo>
                    <a:pt x="81280" y="242569"/>
                  </a:lnTo>
                  <a:lnTo>
                    <a:pt x="16256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64829" y="2393950"/>
              <a:ext cx="1584960" cy="647700"/>
            </a:xfrm>
            <a:custGeom>
              <a:avLst/>
              <a:gdLst/>
              <a:ahLst/>
              <a:cxnLst/>
              <a:rect l="l" t="t" r="r" b="b"/>
              <a:pathLst>
                <a:path w="1584959" h="647700">
                  <a:moveTo>
                    <a:pt x="0" y="647700"/>
                  </a:moveTo>
                  <a:lnTo>
                    <a:pt x="0" y="0"/>
                  </a:lnTo>
                  <a:lnTo>
                    <a:pt x="1584960" y="0"/>
                  </a:lnTo>
                  <a:lnTo>
                    <a:pt x="1584960" y="647700"/>
                  </a:lnTo>
                  <a:lnTo>
                    <a:pt x="0" y="647700"/>
                  </a:lnTo>
                  <a:close/>
                </a:path>
                <a:path w="1584959" h="647700">
                  <a:moveTo>
                    <a:pt x="828040" y="0"/>
                  </a:moveTo>
                  <a:lnTo>
                    <a:pt x="828040" y="64770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25510" y="2682240"/>
              <a:ext cx="143510" cy="1435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54570" y="2754630"/>
              <a:ext cx="542290" cy="0"/>
            </a:xfrm>
            <a:custGeom>
              <a:avLst/>
              <a:gdLst/>
              <a:ahLst/>
              <a:cxnLst/>
              <a:rect l="l" t="t" r="r" b="b"/>
              <a:pathLst>
                <a:path w="542290">
                  <a:moveTo>
                    <a:pt x="0" y="0"/>
                  </a:moveTo>
                  <a:lnTo>
                    <a:pt x="542289" y="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886700" y="2673350"/>
              <a:ext cx="242570" cy="161290"/>
            </a:xfrm>
            <a:custGeom>
              <a:avLst/>
              <a:gdLst/>
              <a:ahLst/>
              <a:cxnLst/>
              <a:rect l="l" t="t" r="r" b="b"/>
              <a:pathLst>
                <a:path w="242570" h="161289">
                  <a:moveTo>
                    <a:pt x="0" y="0"/>
                  </a:moveTo>
                  <a:lnTo>
                    <a:pt x="0" y="161289"/>
                  </a:lnTo>
                  <a:lnTo>
                    <a:pt x="242570" y="81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49339" y="2393950"/>
              <a:ext cx="1583690" cy="647700"/>
            </a:xfrm>
            <a:custGeom>
              <a:avLst/>
              <a:gdLst/>
              <a:ahLst/>
              <a:cxnLst/>
              <a:rect l="l" t="t" r="r" b="b"/>
              <a:pathLst>
                <a:path w="1583690" h="647700">
                  <a:moveTo>
                    <a:pt x="0" y="647700"/>
                  </a:moveTo>
                  <a:lnTo>
                    <a:pt x="0" y="0"/>
                  </a:lnTo>
                  <a:lnTo>
                    <a:pt x="1583689" y="0"/>
                  </a:lnTo>
                  <a:lnTo>
                    <a:pt x="1583689" y="647700"/>
                  </a:lnTo>
                  <a:lnTo>
                    <a:pt x="0" y="647700"/>
                  </a:lnTo>
                  <a:close/>
                </a:path>
                <a:path w="1583690" h="647700">
                  <a:moveTo>
                    <a:pt x="828039" y="0"/>
                  </a:moveTo>
                  <a:lnTo>
                    <a:pt x="828039" y="64770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08750" y="2682240"/>
              <a:ext cx="144779" cy="1435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64400" y="2682240"/>
              <a:ext cx="144779" cy="14351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411470" y="2735580"/>
              <a:ext cx="505459" cy="0"/>
            </a:xfrm>
            <a:custGeom>
              <a:avLst/>
              <a:gdLst/>
              <a:ahLst/>
              <a:cxnLst/>
              <a:rect l="l" t="t" r="r" b="b"/>
              <a:pathLst>
                <a:path w="505460">
                  <a:moveTo>
                    <a:pt x="0" y="0"/>
                  </a:moveTo>
                  <a:lnTo>
                    <a:pt x="505459" y="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06770" y="2655570"/>
              <a:ext cx="242570" cy="161290"/>
            </a:xfrm>
            <a:custGeom>
              <a:avLst/>
              <a:gdLst/>
              <a:ahLst/>
              <a:cxnLst/>
              <a:rect l="l" t="t" r="r" b="b"/>
              <a:pathLst>
                <a:path w="242570" h="161289">
                  <a:moveTo>
                    <a:pt x="0" y="0"/>
                  </a:moveTo>
                  <a:lnTo>
                    <a:pt x="0" y="161289"/>
                  </a:lnTo>
                  <a:lnTo>
                    <a:pt x="242569" y="800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04969" y="2393950"/>
              <a:ext cx="1583690" cy="647700"/>
            </a:xfrm>
            <a:custGeom>
              <a:avLst/>
              <a:gdLst/>
              <a:ahLst/>
              <a:cxnLst/>
              <a:rect l="l" t="t" r="r" b="b"/>
              <a:pathLst>
                <a:path w="1583689" h="647700">
                  <a:moveTo>
                    <a:pt x="0" y="647700"/>
                  </a:moveTo>
                  <a:lnTo>
                    <a:pt x="0" y="0"/>
                  </a:lnTo>
                  <a:lnTo>
                    <a:pt x="1583689" y="0"/>
                  </a:lnTo>
                  <a:lnTo>
                    <a:pt x="1583689" y="647700"/>
                  </a:lnTo>
                  <a:lnTo>
                    <a:pt x="0" y="647700"/>
                  </a:lnTo>
                  <a:close/>
                </a:path>
                <a:path w="1583689" h="647700">
                  <a:moveTo>
                    <a:pt x="828039" y="0"/>
                  </a:moveTo>
                  <a:lnTo>
                    <a:pt x="828039" y="64770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65650" y="2682240"/>
              <a:ext cx="143510" cy="1435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321300" y="2682240"/>
              <a:ext cx="143510" cy="14351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38269" y="2682240"/>
              <a:ext cx="242570" cy="162560"/>
            </a:xfrm>
            <a:custGeom>
              <a:avLst/>
              <a:gdLst/>
              <a:ahLst/>
              <a:cxnLst/>
              <a:rect l="l" t="t" r="r" b="b"/>
              <a:pathLst>
                <a:path w="242570" h="162560">
                  <a:moveTo>
                    <a:pt x="0" y="0"/>
                  </a:moveTo>
                  <a:lnTo>
                    <a:pt x="0" y="162560"/>
                  </a:lnTo>
                  <a:lnTo>
                    <a:pt x="242569" y="81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94089" y="2682240"/>
              <a:ext cx="0" cy="1333500"/>
            </a:xfrm>
            <a:custGeom>
              <a:avLst/>
              <a:gdLst/>
              <a:ahLst/>
              <a:cxnLst/>
              <a:rect l="l" t="t" r="r" b="b"/>
              <a:pathLst>
                <a:path h="1333500">
                  <a:moveTo>
                    <a:pt x="0" y="0"/>
                  </a:moveTo>
                  <a:lnTo>
                    <a:pt x="0" y="133350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12810" y="4005580"/>
              <a:ext cx="162560" cy="242570"/>
            </a:xfrm>
            <a:custGeom>
              <a:avLst/>
              <a:gdLst/>
              <a:ahLst/>
              <a:cxnLst/>
              <a:rect l="l" t="t" r="r" b="b"/>
              <a:pathLst>
                <a:path w="162559" h="242570">
                  <a:moveTo>
                    <a:pt x="162560" y="0"/>
                  </a:moveTo>
                  <a:lnTo>
                    <a:pt x="0" y="0"/>
                  </a:lnTo>
                  <a:lnTo>
                    <a:pt x="81280" y="242570"/>
                  </a:lnTo>
                  <a:lnTo>
                    <a:pt x="16256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77329" y="2682240"/>
              <a:ext cx="0" cy="1333500"/>
            </a:xfrm>
            <a:custGeom>
              <a:avLst/>
              <a:gdLst/>
              <a:ahLst/>
              <a:cxnLst/>
              <a:rect l="l" t="t" r="r" b="b"/>
              <a:pathLst>
                <a:path h="1333500">
                  <a:moveTo>
                    <a:pt x="0" y="0"/>
                  </a:moveTo>
                  <a:lnTo>
                    <a:pt x="0" y="133350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97320" y="4005580"/>
              <a:ext cx="161290" cy="242570"/>
            </a:xfrm>
            <a:custGeom>
              <a:avLst/>
              <a:gdLst/>
              <a:ahLst/>
              <a:cxnLst/>
              <a:rect l="l" t="t" r="r" b="b"/>
              <a:pathLst>
                <a:path w="161290" h="242570">
                  <a:moveTo>
                    <a:pt x="161289" y="0"/>
                  </a:moveTo>
                  <a:lnTo>
                    <a:pt x="0" y="0"/>
                  </a:lnTo>
                  <a:lnTo>
                    <a:pt x="80009" y="242570"/>
                  </a:lnTo>
                  <a:lnTo>
                    <a:pt x="16128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60338" y="1873250"/>
            <a:ext cx="11252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4000" spc="-10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ble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890316" y="4178303"/>
            <a:ext cx="755650" cy="64770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7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3</a:t>
            </a:r>
            <a:endParaRPr sz="35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893627" y="4213862"/>
            <a:ext cx="756920" cy="647700"/>
          </a:xfrm>
          <a:prstGeom prst="rect">
            <a:avLst/>
          </a:prstGeom>
          <a:solidFill>
            <a:srgbClr val="000000"/>
          </a:solidFill>
          <a:ln w="35941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17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35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837997" y="4213862"/>
            <a:ext cx="755650" cy="64770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35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31887" y="4196083"/>
            <a:ext cx="1584960" cy="64770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310"/>
              </a:spcBef>
            </a:pPr>
            <a:r>
              <a:rPr sz="3500" b="1" spc="-5" dirty="0">
                <a:solidFill>
                  <a:srgbClr val="FFFF00"/>
                </a:solidFill>
                <a:latin typeface="Arial"/>
                <a:cs typeface="Arial"/>
              </a:rPr>
              <a:t>*table</a:t>
            </a:r>
            <a:r>
              <a:rPr sz="3500" spc="-5" dirty="0">
                <a:solidFill>
                  <a:srgbClr val="FFFF00"/>
                </a:solidFill>
                <a:latin typeface="Arial"/>
                <a:cs typeface="Arial"/>
              </a:rPr>
              <a:t>*</a:t>
            </a:r>
            <a:endParaRPr sz="3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22044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0"/>
            <a:ext cx="9296399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/>
              <a:t>Representing</a:t>
            </a:r>
            <a:r>
              <a:rPr spc="-90"/>
              <a:t> </a:t>
            </a:r>
            <a:r>
              <a:rPr lang="en-IN" spc="-90" dirty="0" smtClean="0"/>
              <a:t>1-D </a:t>
            </a:r>
            <a:r>
              <a:rPr spc="-105" smtClean="0"/>
              <a:t>Tables</a:t>
            </a:r>
            <a:endParaRPr spc="-105" dirty="0"/>
          </a:p>
        </p:txBody>
      </p:sp>
      <p:grpSp>
        <p:nvGrpSpPr>
          <p:cNvPr id="3" name="object 3"/>
          <p:cNvGrpSpPr/>
          <p:nvPr/>
        </p:nvGrpSpPr>
        <p:grpSpPr>
          <a:xfrm>
            <a:off x="317182" y="4839653"/>
            <a:ext cx="2844165" cy="683895"/>
            <a:chOff x="317182" y="2393632"/>
            <a:chExt cx="2844165" cy="683895"/>
          </a:xfrm>
        </p:grpSpPr>
        <p:sp>
          <p:nvSpPr>
            <p:cNvPr id="4" name="object 4"/>
            <p:cNvSpPr/>
            <p:nvPr/>
          </p:nvSpPr>
          <p:spPr>
            <a:xfrm>
              <a:off x="1559559" y="2411730"/>
              <a:ext cx="1583690" cy="647700"/>
            </a:xfrm>
            <a:custGeom>
              <a:avLst/>
              <a:gdLst/>
              <a:ahLst/>
              <a:cxnLst/>
              <a:rect l="l" t="t" r="r" b="b"/>
              <a:pathLst>
                <a:path w="1583689" h="647700">
                  <a:moveTo>
                    <a:pt x="0" y="647700"/>
                  </a:moveTo>
                  <a:lnTo>
                    <a:pt x="0" y="0"/>
                  </a:lnTo>
                  <a:lnTo>
                    <a:pt x="1583690" y="0"/>
                  </a:lnTo>
                  <a:lnTo>
                    <a:pt x="1583690" y="647700"/>
                  </a:lnTo>
                  <a:lnTo>
                    <a:pt x="0" y="647700"/>
                  </a:lnTo>
                  <a:close/>
                </a:path>
                <a:path w="1583689" h="647700">
                  <a:moveTo>
                    <a:pt x="828040" y="0"/>
                  </a:moveTo>
                  <a:lnTo>
                    <a:pt x="828040" y="64770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18970" y="2700020"/>
              <a:ext cx="144780" cy="1447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74620" y="2700020"/>
              <a:ext cx="144780" cy="1435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5280" y="2772410"/>
              <a:ext cx="991869" cy="0"/>
            </a:xfrm>
            <a:custGeom>
              <a:avLst/>
              <a:gdLst/>
              <a:ahLst/>
              <a:cxnLst/>
              <a:rect l="l" t="t" r="r" b="b"/>
              <a:pathLst>
                <a:path w="991869">
                  <a:moveTo>
                    <a:pt x="0" y="0"/>
                  </a:moveTo>
                  <a:lnTo>
                    <a:pt x="991869" y="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5720" y="2691130"/>
              <a:ext cx="243840" cy="161290"/>
            </a:xfrm>
            <a:custGeom>
              <a:avLst/>
              <a:gdLst/>
              <a:ahLst/>
              <a:cxnLst/>
              <a:rect l="l" t="t" r="r" b="b"/>
              <a:pathLst>
                <a:path w="243840" h="161289">
                  <a:moveTo>
                    <a:pt x="0" y="0"/>
                  </a:moveTo>
                  <a:lnTo>
                    <a:pt x="0" y="161290"/>
                  </a:lnTo>
                  <a:lnTo>
                    <a:pt x="243840" y="81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240529" y="6711950"/>
            <a:ext cx="828040" cy="647700"/>
          </a:xfrm>
          <a:prstGeom prst="rect">
            <a:avLst/>
          </a:prstGeom>
          <a:solidFill>
            <a:srgbClr val="000000"/>
          </a:solidFill>
          <a:ln w="35941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endParaRPr sz="3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37219" y="6676391"/>
            <a:ext cx="828040" cy="64770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endParaRPr sz="3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84900" y="6711950"/>
            <a:ext cx="828040" cy="64770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17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endParaRPr sz="35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910079" y="4822000"/>
            <a:ext cx="7858125" cy="1890395"/>
            <a:chOff x="1910079" y="2375979"/>
            <a:chExt cx="7858125" cy="1890395"/>
          </a:xfrm>
        </p:grpSpPr>
        <p:sp>
          <p:nvSpPr>
            <p:cNvPr id="13" name="object 13"/>
            <p:cNvSpPr/>
            <p:nvPr/>
          </p:nvSpPr>
          <p:spPr>
            <a:xfrm>
              <a:off x="1991359" y="2783840"/>
              <a:ext cx="0" cy="1231900"/>
            </a:xfrm>
            <a:custGeom>
              <a:avLst/>
              <a:gdLst/>
              <a:ahLst/>
              <a:cxnLst/>
              <a:rect l="l" t="t" r="r" b="b"/>
              <a:pathLst>
                <a:path h="1231900">
                  <a:moveTo>
                    <a:pt x="0" y="0"/>
                  </a:moveTo>
                  <a:lnTo>
                    <a:pt x="0" y="123190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10079" y="4005580"/>
              <a:ext cx="162560" cy="242570"/>
            </a:xfrm>
            <a:custGeom>
              <a:avLst/>
              <a:gdLst/>
              <a:ahLst/>
              <a:cxnLst/>
              <a:rect l="l" t="t" r="r" b="b"/>
              <a:pathLst>
                <a:path w="162560" h="242570">
                  <a:moveTo>
                    <a:pt x="162559" y="0"/>
                  </a:moveTo>
                  <a:lnTo>
                    <a:pt x="0" y="0"/>
                  </a:lnTo>
                  <a:lnTo>
                    <a:pt x="81280" y="242570"/>
                  </a:lnTo>
                  <a:lnTo>
                    <a:pt x="16255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19399" y="2700020"/>
              <a:ext cx="1823720" cy="1333500"/>
            </a:xfrm>
            <a:custGeom>
              <a:avLst/>
              <a:gdLst/>
              <a:ahLst/>
              <a:cxnLst/>
              <a:rect l="l" t="t" r="r" b="b"/>
              <a:pathLst>
                <a:path w="1823720" h="1333500">
                  <a:moveTo>
                    <a:pt x="0" y="63500"/>
                  </a:moveTo>
                  <a:lnTo>
                    <a:pt x="1129029" y="63500"/>
                  </a:lnTo>
                </a:path>
                <a:path w="1823720" h="1333500">
                  <a:moveTo>
                    <a:pt x="1823720" y="0"/>
                  </a:moveTo>
                  <a:lnTo>
                    <a:pt x="1823720" y="133350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61839" y="4023360"/>
              <a:ext cx="162560" cy="242570"/>
            </a:xfrm>
            <a:custGeom>
              <a:avLst/>
              <a:gdLst/>
              <a:ahLst/>
              <a:cxnLst/>
              <a:rect l="l" t="t" r="r" b="b"/>
              <a:pathLst>
                <a:path w="162560" h="242570">
                  <a:moveTo>
                    <a:pt x="162560" y="0"/>
                  </a:moveTo>
                  <a:lnTo>
                    <a:pt x="0" y="0"/>
                  </a:lnTo>
                  <a:lnTo>
                    <a:pt x="81280" y="242569"/>
                  </a:lnTo>
                  <a:lnTo>
                    <a:pt x="16256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64829" y="2393950"/>
              <a:ext cx="1584960" cy="647700"/>
            </a:xfrm>
            <a:custGeom>
              <a:avLst/>
              <a:gdLst/>
              <a:ahLst/>
              <a:cxnLst/>
              <a:rect l="l" t="t" r="r" b="b"/>
              <a:pathLst>
                <a:path w="1584959" h="647700">
                  <a:moveTo>
                    <a:pt x="0" y="647700"/>
                  </a:moveTo>
                  <a:lnTo>
                    <a:pt x="0" y="0"/>
                  </a:lnTo>
                  <a:lnTo>
                    <a:pt x="1584960" y="0"/>
                  </a:lnTo>
                  <a:lnTo>
                    <a:pt x="1584960" y="647700"/>
                  </a:lnTo>
                  <a:lnTo>
                    <a:pt x="0" y="647700"/>
                  </a:lnTo>
                  <a:close/>
                </a:path>
                <a:path w="1584959" h="647700">
                  <a:moveTo>
                    <a:pt x="828040" y="0"/>
                  </a:moveTo>
                  <a:lnTo>
                    <a:pt x="828040" y="64770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25510" y="2682240"/>
              <a:ext cx="143510" cy="1435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54570" y="2754630"/>
              <a:ext cx="542290" cy="0"/>
            </a:xfrm>
            <a:custGeom>
              <a:avLst/>
              <a:gdLst/>
              <a:ahLst/>
              <a:cxnLst/>
              <a:rect l="l" t="t" r="r" b="b"/>
              <a:pathLst>
                <a:path w="542290">
                  <a:moveTo>
                    <a:pt x="0" y="0"/>
                  </a:moveTo>
                  <a:lnTo>
                    <a:pt x="542289" y="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886700" y="2673350"/>
              <a:ext cx="242570" cy="161290"/>
            </a:xfrm>
            <a:custGeom>
              <a:avLst/>
              <a:gdLst/>
              <a:ahLst/>
              <a:cxnLst/>
              <a:rect l="l" t="t" r="r" b="b"/>
              <a:pathLst>
                <a:path w="242570" h="161289">
                  <a:moveTo>
                    <a:pt x="0" y="0"/>
                  </a:moveTo>
                  <a:lnTo>
                    <a:pt x="0" y="161289"/>
                  </a:lnTo>
                  <a:lnTo>
                    <a:pt x="242570" y="81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49339" y="2393950"/>
              <a:ext cx="1583690" cy="647700"/>
            </a:xfrm>
            <a:custGeom>
              <a:avLst/>
              <a:gdLst/>
              <a:ahLst/>
              <a:cxnLst/>
              <a:rect l="l" t="t" r="r" b="b"/>
              <a:pathLst>
                <a:path w="1583690" h="647700">
                  <a:moveTo>
                    <a:pt x="0" y="647700"/>
                  </a:moveTo>
                  <a:lnTo>
                    <a:pt x="0" y="0"/>
                  </a:lnTo>
                  <a:lnTo>
                    <a:pt x="1583689" y="0"/>
                  </a:lnTo>
                  <a:lnTo>
                    <a:pt x="1583689" y="647700"/>
                  </a:lnTo>
                  <a:lnTo>
                    <a:pt x="0" y="647700"/>
                  </a:lnTo>
                  <a:close/>
                </a:path>
                <a:path w="1583690" h="647700">
                  <a:moveTo>
                    <a:pt x="828039" y="0"/>
                  </a:moveTo>
                  <a:lnTo>
                    <a:pt x="828039" y="64770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08750" y="2682240"/>
              <a:ext cx="144779" cy="1435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64400" y="2682240"/>
              <a:ext cx="144779" cy="14351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411470" y="2735580"/>
              <a:ext cx="505459" cy="0"/>
            </a:xfrm>
            <a:custGeom>
              <a:avLst/>
              <a:gdLst/>
              <a:ahLst/>
              <a:cxnLst/>
              <a:rect l="l" t="t" r="r" b="b"/>
              <a:pathLst>
                <a:path w="505460">
                  <a:moveTo>
                    <a:pt x="0" y="0"/>
                  </a:moveTo>
                  <a:lnTo>
                    <a:pt x="505459" y="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06770" y="2655570"/>
              <a:ext cx="242570" cy="161290"/>
            </a:xfrm>
            <a:custGeom>
              <a:avLst/>
              <a:gdLst/>
              <a:ahLst/>
              <a:cxnLst/>
              <a:rect l="l" t="t" r="r" b="b"/>
              <a:pathLst>
                <a:path w="242570" h="161289">
                  <a:moveTo>
                    <a:pt x="0" y="0"/>
                  </a:moveTo>
                  <a:lnTo>
                    <a:pt x="0" y="161289"/>
                  </a:lnTo>
                  <a:lnTo>
                    <a:pt x="242569" y="800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04969" y="2393950"/>
              <a:ext cx="1583690" cy="647700"/>
            </a:xfrm>
            <a:custGeom>
              <a:avLst/>
              <a:gdLst/>
              <a:ahLst/>
              <a:cxnLst/>
              <a:rect l="l" t="t" r="r" b="b"/>
              <a:pathLst>
                <a:path w="1583689" h="647700">
                  <a:moveTo>
                    <a:pt x="0" y="647700"/>
                  </a:moveTo>
                  <a:lnTo>
                    <a:pt x="0" y="0"/>
                  </a:lnTo>
                  <a:lnTo>
                    <a:pt x="1583689" y="0"/>
                  </a:lnTo>
                  <a:lnTo>
                    <a:pt x="1583689" y="647700"/>
                  </a:lnTo>
                  <a:lnTo>
                    <a:pt x="0" y="647700"/>
                  </a:lnTo>
                  <a:close/>
                </a:path>
                <a:path w="1583689" h="647700">
                  <a:moveTo>
                    <a:pt x="828039" y="0"/>
                  </a:moveTo>
                  <a:lnTo>
                    <a:pt x="828039" y="64770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65650" y="2682240"/>
              <a:ext cx="143510" cy="1435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321300" y="2682240"/>
              <a:ext cx="143510" cy="14351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38269" y="2682240"/>
              <a:ext cx="242570" cy="162560"/>
            </a:xfrm>
            <a:custGeom>
              <a:avLst/>
              <a:gdLst/>
              <a:ahLst/>
              <a:cxnLst/>
              <a:rect l="l" t="t" r="r" b="b"/>
              <a:pathLst>
                <a:path w="242570" h="162560">
                  <a:moveTo>
                    <a:pt x="0" y="0"/>
                  </a:moveTo>
                  <a:lnTo>
                    <a:pt x="0" y="162560"/>
                  </a:lnTo>
                  <a:lnTo>
                    <a:pt x="242569" y="81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94089" y="2682240"/>
              <a:ext cx="0" cy="1333500"/>
            </a:xfrm>
            <a:custGeom>
              <a:avLst/>
              <a:gdLst/>
              <a:ahLst/>
              <a:cxnLst/>
              <a:rect l="l" t="t" r="r" b="b"/>
              <a:pathLst>
                <a:path h="1333500">
                  <a:moveTo>
                    <a:pt x="0" y="0"/>
                  </a:moveTo>
                  <a:lnTo>
                    <a:pt x="0" y="133350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12810" y="4005580"/>
              <a:ext cx="162560" cy="242570"/>
            </a:xfrm>
            <a:custGeom>
              <a:avLst/>
              <a:gdLst/>
              <a:ahLst/>
              <a:cxnLst/>
              <a:rect l="l" t="t" r="r" b="b"/>
              <a:pathLst>
                <a:path w="162559" h="242570">
                  <a:moveTo>
                    <a:pt x="162560" y="0"/>
                  </a:moveTo>
                  <a:lnTo>
                    <a:pt x="0" y="0"/>
                  </a:lnTo>
                  <a:lnTo>
                    <a:pt x="81280" y="242570"/>
                  </a:lnTo>
                  <a:lnTo>
                    <a:pt x="16256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77329" y="2682240"/>
              <a:ext cx="0" cy="1333500"/>
            </a:xfrm>
            <a:custGeom>
              <a:avLst/>
              <a:gdLst/>
              <a:ahLst/>
              <a:cxnLst/>
              <a:rect l="l" t="t" r="r" b="b"/>
              <a:pathLst>
                <a:path h="1333500">
                  <a:moveTo>
                    <a:pt x="0" y="0"/>
                  </a:moveTo>
                  <a:lnTo>
                    <a:pt x="0" y="133350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97320" y="4005580"/>
              <a:ext cx="161290" cy="242570"/>
            </a:xfrm>
            <a:custGeom>
              <a:avLst/>
              <a:gdLst/>
              <a:ahLst/>
              <a:cxnLst/>
              <a:rect l="l" t="t" r="r" b="b"/>
              <a:pathLst>
                <a:path w="161290" h="242570">
                  <a:moveTo>
                    <a:pt x="161289" y="0"/>
                  </a:moveTo>
                  <a:lnTo>
                    <a:pt x="0" y="0"/>
                  </a:lnTo>
                  <a:lnTo>
                    <a:pt x="80009" y="242570"/>
                  </a:lnTo>
                  <a:lnTo>
                    <a:pt x="16128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20040" y="4436111"/>
            <a:ext cx="11252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4000" spc="-10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ble</a:t>
            </a:r>
            <a:endParaRPr sz="4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065259" y="6676391"/>
            <a:ext cx="755650" cy="64770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7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3</a:t>
            </a:r>
            <a:endParaRPr sz="35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068570" y="6711950"/>
            <a:ext cx="756920" cy="647700"/>
          </a:xfrm>
          <a:prstGeom prst="rect">
            <a:avLst/>
          </a:prstGeom>
          <a:solidFill>
            <a:srgbClr val="000000"/>
          </a:solidFill>
          <a:ln w="35941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17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35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12940" y="6711950"/>
            <a:ext cx="755650" cy="64770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3500" b="1" dirty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35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06830" y="6694171"/>
            <a:ext cx="1584960" cy="647700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310"/>
              </a:spcBef>
            </a:pPr>
            <a:r>
              <a:rPr sz="3500" b="1" spc="-5" dirty="0">
                <a:solidFill>
                  <a:srgbClr val="FFFF00"/>
                </a:solidFill>
                <a:latin typeface="Arial"/>
                <a:cs typeface="Arial"/>
              </a:rPr>
              <a:t>*table</a:t>
            </a:r>
            <a:r>
              <a:rPr sz="3500" spc="-5" dirty="0">
                <a:solidFill>
                  <a:srgbClr val="FFFF00"/>
                </a:solidFill>
                <a:latin typeface="Arial"/>
                <a:cs typeface="Arial"/>
              </a:rPr>
              <a:t>*</a:t>
            </a:r>
            <a:endParaRPr sz="3500">
              <a:latin typeface="Arial"/>
              <a:cs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1300" y="1263650"/>
            <a:ext cx="9677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sz="3600" dirty="0" smtClean="0">
                <a:solidFill>
                  <a:srgbClr val="FFFF00"/>
                </a:solidFill>
              </a:rPr>
              <a:t>1- Dimensional Table</a:t>
            </a:r>
          </a:p>
          <a:p>
            <a:pPr marL="342900" indent="-342900"/>
            <a:r>
              <a:rPr lang="en-IN" sz="3600" dirty="0" smtClean="0">
                <a:solidFill>
                  <a:srgbClr val="FFFF00"/>
                </a:solidFill>
              </a:rPr>
              <a:t>a : 1</a:t>
            </a:r>
          </a:p>
          <a:p>
            <a:pPr marL="342900" indent="-342900"/>
            <a:r>
              <a:rPr lang="en-IN" sz="3600" dirty="0" smtClean="0">
                <a:solidFill>
                  <a:srgbClr val="FFFF00"/>
                </a:solidFill>
              </a:rPr>
              <a:t>b : 2</a:t>
            </a:r>
          </a:p>
          <a:p>
            <a:pPr marL="342900" indent="-342900"/>
            <a:r>
              <a:rPr lang="en-IN" sz="3600" dirty="0" smtClean="0">
                <a:solidFill>
                  <a:srgbClr val="FFFF00"/>
                </a:solidFill>
              </a:rPr>
              <a:t>c : 3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8383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77920" y="22859"/>
            <a:ext cx="38334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5" dirty="0">
                <a:solidFill>
                  <a:srgbClr val="FFFF00"/>
                </a:solidFill>
                <a:latin typeface="Courier New"/>
                <a:cs typeface="Courier New"/>
              </a:rPr>
              <a:t>m</a:t>
            </a:r>
            <a:r>
              <a:rPr sz="5000" dirty="0">
                <a:solidFill>
                  <a:srgbClr val="FFFF00"/>
                </a:solidFill>
                <a:latin typeface="Courier New"/>
                <a:cs typeface="Courier New"/>
              </a:rPr>
              <a:t>a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k</a:t>
            </a:r>
            <a:r>
              <a:rPr sz="5000" spc="-15" dirty="0">
                <a:solidFill>
                  <a:srgbClr val="FFFF00"/>
                </a:solidFill>
                <a:latin typeface="Courier New"/>
                <a:cs typeface="Courier New"/>
              </a:rPr>
              <a:t>e</a:t>
            </a:r>
            <a:r>
              <a:rPr sz="5000" dirty="0">
                <a:solidFill>
                  <a:srgbClr val="FFFF00"/>
                </a:solidFill>
                <a:latin typeface="Courier New"/>
                <a:cs typeface="Courier New"/>
              </a:rPr>
              <a:t>-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t</a:t>
            </a:r>
            <a:r>
              <a:rPr sz="5000" spc="-15" dirty="0">
                <a:solidFill>
                  <a:srgbClr val="FFFF00"/>
                </a:solidFill>
                <a:latin typeface="Courier New"/>
                <a:cs typeface="Courier New"/>
              </a:rPr>
              <a:t>a</a:t>
            </a:r>
            <a:r>
              <a:rPr sz="5000" dirty="0">
                <a:solidFill>
                  <a:srgbClr val="FFFF00"/>
                </a:solidFill>
                <a:latin typeface="Courier New"/>
                <a:cs typeface="Courier New"/>
              </a:rPr>
              <a:t>b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le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300" y="1597660"/>
            <a:ext cx="9677400" cy="2759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marR="5080" indent="-306070">
              <a:lnSpc>
                <a:spcPct val="110000"/>
              </a:lnSpc>
              <a:spcBef>
                <a:spcPts val="100"/>
              </a:spcBef>
            </a:pPr>
            <a:r>
              <a:rPr lang="en-IN" sz="4000" spc="-5" dirty="0" smtClean="0">
                <a:solidFill>
                  <a:srgbClr val="FFFF00"/>
                </a:solidFill>
                <a:latin typeface="Courier New"/>
                <a:cs typeface="Courier New"/>
              </a:rPr>
              <a:t>Creating a new table:</a:t>
            </a:r>
          </a:p>
          <a:p>
            <a:pPr marL="318135" marR="5080" indent="-306070">
              <a:lnSpc>
                <a:spcPct val="110000"/>
              </a:lnSpc>
              <a:spcBef>
                <a:spcPts val="100"/>
              </a:spcBef>
            </a:pPr>
            <a:endParaRPr lang="en-IN" sz="4000" spc="-5" dirty="0" smtClean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318135" marR="5080" indent="-306070">
              <a:lnSpc>
                <a:spcPct val="110000"/>
              </a:lnSpc>
              <a:spcBef>
                <a:spcPts val="100"/>
              </a:spcBef>
            </a:pPr>
            <a:r>
              <a:rPr sz="4000" spc="-5" smtClean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define</a:t>
            </a:r>
            <a:r>
              <a:rPr sz="4000" spc="-6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(make-table</a:t>
            </a:r>
            <a:r>
              <a:rPr sz="4000" spc="-5">
                <a:solidFill>
                  <a:srgbClr val="FFFF00"/>
                </a:solidFill>
                <a:latin typeface="Courier New"/>
                <a:cs typeface="Courier New"/>
              </a:rPr>
              <a:t>)  </a:t>
            </a:r>
            <a:endParaRPr lang="en-IN" sz="4000" spc="-5" dirty="0" smtClean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318135" marR="5080" indent="-306070">
              <a:lnSpc>
                <a:spcPct val="110000"/>
              </a:lnSpc>
              <a:spcBef>
                <a:spcPts val="100"/>
              </a:spcBef>
            </a:pPr>
            <a:r>
              <a:rPr lang="en-IN" sz="4000" spc="-5" dirty="0" smtClean="0">
                <a:solidFill>
                  <a:srgbClr val="FFFF00"/>
                </a:solidFill>
                <a:latin typeface="Courier New"/>
                <a:cs typeface="Courier New"/>
              </a:rPr>
              <a:t>		</a:t>
            </a:r>
            <a:r>
              <a:rPr sz="4000" spc="-5" smtClean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list</a:t>
            </a:r>
            <a:r>
              <a:rPr sz="4000" spc="-2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'*table*))</a:t>
            </a:r>
            <a:endParaRPr sz="40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92199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-26669"/>
            <a:ext cx="9601200" cy="1538883"/>
          </a:xfrm>
        </p:spPr>
        <p:txBody>
          <a:bodyPr/>
          <a:lstStyle/>
          <a:p>
            <a:pPr algn="ctr"/>
            <a:r>
              <a:rPr lang="en-IN" dirty="0" smtClean="0"/>
              <a:t>Compare set-car! </a:t>
            </a:r>
            <a:r>
              <a:rPr lang="en-IN" dirty="0"/>
              <a:t>w</a:t>
            </a:r>
            <a:r>
              <a:rPr lang="en-IN" dirty="0" smtClean="0"/>
              <a:t>ith cons</a:t>
            </a:r>
            <a:br>
              <a:rPr lang="en-IN" dirty="0" smtClean="0"/>
            </a:br>
            <a:r>
              <a:rPr lang="es-ES" dirty="0" smtClean="0"/>
              <a:t> 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299" y="897756"/>
            <a:ext cx="4822825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" y="882650"/>
            <a:ext cx="4892675" cy="3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5422900" y="5138885"/>
            <a:ext cx="3657600" cy="1752600"/>
          </a:xfrm>
          <a:prstGeom prst="wedgeEllipseCallout">
            <a:avLst>
              <a:gd name="adj1" fmla="val 35689"/>
              <a:gd name="adj2" fmla="val -65828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7030A0"/>
                </a:solidFill>
              </a:rPr>
              <a:t>Cons builds new list structure by creating new pairs, 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469900" y="5147917"/>
            <a:ext cx="3657600" cy="1752600"/>
          </a:xfrm>
          <a:prstGeom prst="wedgeEllipseCallout">
            <a:avLst>
              <a:gd name="adj1" fmla="val -28752"/>
              <a:gd name="adj2" fmla="val -69393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0000FF"/>
                </a:solidFill>
              </a:rPr>
              <a:t>set-car! and set-</a:t>
            </a:r>
            <a:r>
              <a:rPr lang="en-IN" b="1" dirty="0" err="1">
                <a:solidFill>
                  <a:srgbClr val="0000FF"/>
                </a:solidFill>
              </a:rPr>
              <a:t>cdr</a:t>
            </a:r>
            <a:r>
              <a:rPr lang="en-IN" b="1" dirty="0">
                <a:solidFill>
                  <a:srgbClr val="0000FF"/>
                </a:solidFill>
              </a:rPr>
              <a:t>! modify existing pairs.</a:t>
            </a:r>
          </a:p>
        </p:txBody>
      </p:sp>
    </p:spTree>
    <p:extLst>
      <p:ext uri="{BB962C8B-B14F-4D97-AF65-F5344CB8AC3E}">
        <p14:creationId xmlns:p14="http://schemas.microsoft.com/office/powerpoint/2010/main" val="271263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9870" y="0"/>
            <a:ext cx="2311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lookup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0" y="730250"/>
            <a:ext cx="10083800" cy="4317848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lang="en-IN" sz="3300" spc="-5" dirty="0" smtClean="0">
                <a:solidFill>
                  <a:srgbClr val="FFFF00"/>
                </a:solidFill>
                <a:latin typeface="Courier New"/>
                <a:cs typeface="Courier New"/>
              </a:rPr>
              <a:t> 1. Searches for a record with a given ‘key’ in the table.</a:t>
            </a:r>
          </a:p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lang="en-IN" sz="3300" spc="-5" dirty="0" smtClean="0">
                <a:solidFill>
                  <a:srgbClr val="FFFF00"/>
                </a:solidFill>
                <a:latin typeface="Courier New"/>
                <a:cs typeface="Courier New"/>
              </a:rPr>
              <a:t>2. LOOKUP is implemented with help of an ‘assoc’ procedure.</a:t>
            </a:r>
          </a:p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lang="en-IN" sz="3300" spc="-5" dirty="0" smtClean="0">
                <a:solidFill>
                  <a:srgbClr val="FFFF00"/>
                </a:solidFill>
                <a:latin typeface="Courier New"/>
                <a:cs typeface="Courier New"/>
              </a:rPr>
              <a:t>3. ‘Assoc’ returns FALSE if record not present.</a:t>
            </a:r>
          </a:p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lang="en-IN" sz="3300" spc="-5" dirty="0" smtClean="0">
                <a:solidFill>
                  <a:srgbClr val="FFFF00"/>
                </a:solidFill>
                <a:latin typeface="Courier New"/>
                <a:cs typeface="Courier New"/>
              </a:rPr>
              <a:t>	Otherwise it returns the KEY-VALUE 	PAIR.</a:t>
            </a:r>
          </a:p>
        </p:txBody>
      </p:sp>
    </p:spTree>
    <p:extLst>
      <p:ext uri="{BB962C8B-B14F-4D97-AF65-F5344CB8AC3E}">
        <p14:creationId xmlns:p14="http://schemas.microsoft.com/office/powerpoint/2010/main" val="18288815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9870" y="0"/>
            <a:ext cx="193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assoc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0" y="882650"/>
            <a:ext cx="9832340" cy="3924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2268220" indent="-251460">
              <a:lnSpc>
                <a:spcPct val="109800"/>
              </a:lnSpc>
              <a:spcBef>
                <a:spcPts val="100"/>
              </a:spcBef>
            </a:pPr>
            <a:r>
              <a:rPr sz="3300" spc="-5" dirty="0">
                <a:solidFill>
                  <a:srgbClr val="FFFF00"/>
                </a:solidFill>
                <a:latin typeface="Courier New"/>
                <a:cs typeface="Courier New"/>
              </a:rPr>
              <a:t>(define (assoc key records)  (cond ((null? records)</a:t>
            </a:r>
            <a:r>
              <a:rPr sz="3300" spc="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300" b="1" spc="-5" dirty="0">
                <a:solidFill>
                  <a:srgbClr val="00B0F0"/>
                </a:solidFill>
                <a:latin typeface="Courier New"/>
                <a:cs typeface="Courier New"/>
              </a:rPr>
              <a:t>false</a:t>
            </a:r>
            <a:r>
              <a:rPr sz="3300" spc="-5" dirty="0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  <a:endParaRPr sz="3300">
              <a:latin typeface="Courier New"/>
              <a:cs typeface="Courier New"/>
            </a:endParaRPr>
          </a:p>
          <a:p>
            <a:pPr marL="3030220" marR="1010919" indent="-1257300">
              <a:lnSpc>
                <a:spcPct val="110100"/>
              </a:lnSpc>
            </a:pPr>
            <a:r>
              <a:rPr sz="3300" spc="-5" dirty="0">
                <a:solidFill>
                  <a:srgbClr val="FFFF00"/>
                </a:solidFill>
                <a:latin typeface="Courier New"/>
                <a:cs typeface="Courier New"/>
              </a:rPr>
              <a:t>((equal? </a:t>
            </a:r>
            <a:r>
              <a:rPr sz="3300" b="1" spc="-5" dirty="0">
                <a:solidFill>
                  <a:srgbClr val="FF0000"/>
                </a:solidFill>
                <a:latin typeface="Courier New"/>
                <a:cs typeface="Courier New"/>
              </a:rPr>
              <a:t>key</a:t>
            </a:r>
            <a:r>
              <a:rPr sz="3300" spc="-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300" b="1" spc="-5" dirty="0">
                <a:solidFill>
                  <a:srgbClr val="00B0F0"/>
                </a:solidFill>
                <a:latin typeface="Courier New"/>
                <a:cs typeface="Courier New"/>
              </a:rPr>
              <a:t>(caar records</a:t>
            </a:r>
            <a:r>
              <a:rPr sz="3300" spc="-5" dirty="0">
                <a:solidFill>
                  <a:srgbClr val="FFFF00"/>
                </a:solidFill>
                <a:latin typeface="Courier New"/>
                <a:cs typeface="Courier New"/>
              </a:rPr>
              <a:t>))  </a:t>
            </a:r>
            <a:r>
              <a:rPr sz="3300" b="1" spc="-5" dirty="0">
                <a:solidFill>
                  <a:srgbClr val="92D050"/>
                </a:solidFill>
                <a:latin typeface="Courier New"/>
                <a:cs typeface="Courier New"/>
              </a:rPr>
              <a:t>(car</a:t>
            </a:r>
            <a:r>
              <a:rPr sz="3300" b="1" spc="-10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3300" b="1" spc="-5" dirty="0">
                <a:solidFill>
                  <a:srgbClr val="92D050"/>
                </a:solidFill>
                <a:latin typeface="Courier New"/>
                <a:cs typeface="Courier New"/>
              </a:rPr>
              <a:t>records)</a:t>
            </a:r>
            <a:endParaRPr sz="3300" b="1">
              <a:solidFill>
                <a:srgbClr val="92D050"/>
              </a:solidFill>
              <a:latin typeface="Courier New"/>
              <a:cs typeface="Courier New"/>
            </a:endParaRPr>
          </a:p>
          <a:p>
            <a:pPr marL="1772920">
              <a:lnSpc>
                <a:spcPct val="100000"/>
              </a:lnSpc>
              <a:spcBef>
                <a:spcPts val="390"/>
              </a:spcBef>
            </a:pPr>
            <a:r>
              <a:rPr sz="3300" spc="-5" dirty="0">
                <a:solidFill>
                  <a:srgbClr val="FFFF00"/>
                </a:solidFill>
                <a:latin typeface="Courier New"/>
                <a:cs typeface="Courier New"/>
              </a:rPr>
              <a:t>(else (assoc key (cdr</a:t>
            </a:r>
            <a:r>
              <a:rPr sz="3300" spc="2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300" spc="-5" dirty="0">
                <a:solidFill>
                  <a:srgbClr val="FFFF00"/>
                </a:solidFill>
                <a:latin typeface="Courier New"/>
                <a:cs typeface="Courier New"/>
              </a:rPr>
              <a:t>records)))</a:t>
            </a:r>
            <a:endParaRPr sz="3300">
              <a:latin typeface="Courier New"/>
              <a:cs typeface="Courier New"/>
            </a:endParaRPr>
          </a:p>
          <a:p>
            <a:pPr marL="264160">
              <a:lnSpc>
                <a:spcPct val="100000"/>
              </a:lnSpc>
              <a:spcBef>
                <a:spcPts val="400"/>
              </a:spcBef>
            </a:pPr>
            <a:r>
              <a:rPr sz="3300" spc="-5" smtClean="0">
                <a:solidFill>
                  <a:srgbClr val="FFFF00"/>
                </a:solidFill>
                <a:latin typeface="Courier New"/>
                <a:cs typeface="Courier New"/>
              </a:rPr>
              <a:t>))</a:t>
            </a:r>
            <a:endParaRPr lang="en-IN" sz="3300" spc="-5" dirty="0" smtClean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264160">
              <a:lnSpc>
                <a:spcPct val="100000"/>
              </a:lnSpc>
              <a:spcBef>
                <a:spcPts val="400"/>
              </a:spcBef>
            </a:pPr>
            <a:r>
              <a:rPr lang="en-IN" sz="3300" spc="-5" dirty="0" smtClean="0">
                <a:solidFill>
                  <a:srgbClr val="FFFF00"/>
                </a:solidFill>
                <a:latin typeface="Courier New"/>
                <a:cs typeface="Courier New"/>
              </a:rPr>
              <a:t># </a:t>
            </a:r>
            <a:r>
              <a:rPr lang="en-IN" sz="3300" spc="-5" dirty="0" smtClean="0">
                <a:solidFill>
                  <a:srgbClr val="FFFF00"/>
                </a:solidFill>
                <a:latin typeface="Arial Black" pitchFamily="34" charset="0"/>
                <a:cs typeface="Courier New"/>
              </a:rPr>
              <a:t>Search for b, assoc returns (b:2)</a:t>
            </a:r>
          </a:p>
        </p:txBody>
      </p:sp>
      <p:grpSp>
        <p:nvGrpSpPr>
          <p:cNvPr id="4" name="object 3"/>
          <p:cNvGrpSpPr/>
          <p:nvPr/>
        </p:nvGrpSpPr>
        <p:grpSpPr>
          <a:xfrm>
            <a:off x="317182" y="5525452"/>
            <a:ext cx="2844165" cy="462597"/>
            <a:chOff x="317182" y="2393632"/>
            <a:chExt cx="2844165" cy="683895"/>
          </a:xfrm>
        </p:grpSpPr>
        <p:sp>
          <p:nvSpPr>
            <p:cNvPr id="5" name="object 4"/>
            <p:cNvSpPr/>
            <p:nvPr/>
          </p:nvSpPr>
          <p:spPr>
            <a:xfrm>
              <a:off x="1559559" y="2411730"/>
              <a:ext cx="1583690" cy="647700"/>
            </a:xfrm>
            <a:custGeom>
              <a:avLst/>
              <a:gdLst/>
              <a:ahLst/>
              <a:cxnLst/>
              <a:rect l="l" t="t" r="r" b="b"/>
              <a:pathLst>
                <a:path w="1583689" h="647700">
                  <a:moveTo>
                    <a:pt x="0" y="647700"/>
                  </a:moveTo>
                  <a:lnTo>
                    <a:pt x="0" y="0"/>
                  </a:lnTo>
                  <a:lnTo>
                    <a:pt x="1583690" y="0"/>
                  </a:lnTo>
                  <a:lnTo>
                    <a:pt x="1583690" y="647700"/>
                  </a:lnTo>
                  <a:lnTo>
                    <a:pt x="0" y="647700"/>
                  </a:lnTo>
                  <a:close/>
                </a:path>
                <a:path w="1583689" h="647700">
                  <a:moveTo>
                    <a:pt x="828040" y="0"/>
                  </a:moveTo>
                  <a:lnTo>
                    <a:pt x="828040" y="64770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6" name="object 5"/>
            <p:cNvSpPr/>
            <p:nvPr/>
          </p:nvSpPr>
          <p:spPr>
            <a:xfrm>
              <a:off x="1918970" y="2700020"/>
              <a:ext cx="144780" cy="1447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7" name="object 6"/>
            <p:cNvSpPr/>
            <p:nvPr/>
          </p:nvSpPr>
          <p:spPr>
            <a:xfrm>
              <a:off x="2674620" y="2700020"/>
              <a:ext cx="144780" cy="1435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8" name="object 7"/>
            <p:cNvSpPr/>
            <p:nvPr/>
          </p:nvSpPr>
          <p:spPr>
            <a:xfrm>
              <a:off x="335280" y="2772410"/>
              <a:ext cx="991869" cy="0"/>
            </a:xfrm>
            <a:custGeom>
              <a:avLst/>
              <a:gdLst/>
              <a:ahLst/>
              <a:cxnLst/>
              <a:rect l="l" t="t" r="r" b="b"/>
              <a:pathLst>
                <a:path w="991869">
                  <a:moveTo>
                    <a:pt x="0" y="0"/>
                  </a:moveTo>
                  <a:lnTo>
                    <a:pt x="991869" y="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9" name="object 8"/>
            <p:cNvSpPr/>
            <p:nvPr/>
          </p:nvSpPr>
          <p:spPr>
            <a:xfrm>
              <a:off x="1315720" y="2691130"/>
              <a:ext cx="243840" cy="161290"/>
            </a:xfrm>
            <a:custGeom>
              <a:avLst/>
              <a:gdLst/>
              <a:ahLst/>
              <a:cxnLst/>
              <a:rect l="l" t="t" r="r" b="b"/>
              <a:pathLst>
                <a:path w="243840" h="161289">
                  <a:moveTo>
                    <a:pt x="0" y="0"/>
                  </a:moveTo>
                  <a:lnTo>
                    <a:pt x="0" y="161290"/>
                  </a:lnTo>
                  <a:lnTo>
                    <a:pt x="243840" y="81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10" name="object 9"/>
          <p:cNvSpPr txBox="1"/>
          <p:nvPr/>
        </p:nvSpPr>
        <p:spPr>
          <a:xfrm>
            <a:off x="4240529" y="6711950"/>
            <a:ext cx="828040" cy="452688"/>
          </a:xfrm>
          <a:prstGeom prst="rect">
            <a:avLst/>
          </a:prstGeom>
          <a:solidFill>
            <a:srgbClr val="000000"/>
          </a:solidFill>
          <a:ln w="35941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28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8237219" y="6676391"/>
            <a:ext cx="828040" cy="452688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28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6184900" y="6711950"/>
            <a:ext cx="828040" cy="452688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170"/>
              </a:spcBef>
            </a:pPr>
            <a:r>
              <a:rPr sz="28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3" name="object 12"/>
          <p:cNvGrpSpPr/>
          <p:nvPr/>
        </p:nvGrpSpPr>
        <p:grpSpPr>
          <a:xfrm>
            <a:off x="1910079" y="5507800"/>
            <a:ext cx="7858125" cy="1166050"/>
            <a:chOff x="1910079" y="2375979"/>
            <a:chExt cx="7858125" cy="1890395"/>
          </a:xfrm>
        </p:grpSpPr>
        <p:sp>
          <p:nvSpPr>
            <p:cNvPr id="14" name="object 13"/>
            <p:cNvSpPr/>
            <p:nvPr/>
          </p:nvSpPr>
          <p:spPr>
            <a:xfrm>
              <a:off x="1991359" y="2783840"/>
              <a:ext cx="0" cy="1231900"/>
            </a:xfrm>
            <a:custGeom>
              <a:avLst/>
              <a:gdLst/>
              <a:ahLst/>
              <a:cxnLst/>
              <a:rect l="l" t="t" r="r" b="b"/>
              <a:pathLst>
                <a:path h="1231900">
                  <a:moveTo>
                    <a:pt x="0" y="0"/>
                  </a:moveTo>
                  <a:lnTo>
                    <a:pt x="0" y="123190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5" name="object 14"/>
            <p:cNvSpPr/>
            <p:nvPr/>
          </p:nvSpPr>
          <p:spPr>
            <a:xfrm>
              <a:off x="1910079" y="4005580"/>
              <a:ext cx="162560" cy="242570"/>
            </a:xfrm>
            <a:custGeom>
              <a:avLst/>
              <a:gdLst/>
              <a:ahLst/>
              <a:cxnLst/>
              <a:rect l="l" t="t" r="r" b="b"/>
              <a:pathLst>
                <a:path w="162560" h="242570">
                  <a:moveTo>
                    <a:pt x="162559" y="0"/>
                  </a:moveTo>
                  <a:lnTo>
                    <a:pt x="0" y="0"/>
                  </a:lnTo>
                  <a:lnTo>
                    <a:pt x="81280" y="242570"/>
                  </a:lnTo>
                  <a:lnTo>
                    <a:pt x="16255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6" name="object 15"/>
            <p:cNvSpPr/>
            <p:nvPr/>
          </p:nvSpPr>
          <p:spPr>
            <a:xfrm>
              <a:off x="2819399" y="2700020"/>
              <a:ext cx="1823720" cy="1333500"/>
            </a:xfrm>
            <a:custGeom>
              <a:avLst/>
              <a:gdLst/>
              <a:ahLst/>
              <a:cxnLst/>
              <a:rect l="l" t="t" r="r" b="b"/>
              <a:pathLst>
                <a:path w="1823720" h="1333500">
                  <a:moveTo>
                    <a:pt x="0" y="63500"/>
                  </a:moveTo>
                  <a:lnTo>
                    <a:pt x="1129029" y="63500"/>
                  </a:lnTo>
                </a:path>
                <a:path w="1823720" h="1333500">
                  <a:moveTo>
                    <a:pt x="1823720" y="0"/>
                  </a:moveTo>
                  <a:lnTo>
                    <a:pt x="1823720" y="133350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7" name="object 16"/>
            <p:cNvSpPr/>
            <p:nvPr/>
          </p:nvSpPr>
          <p:spPr>
            <a:xfrm>
              <a:off x="4561839" y="4023360"/>
              <a:ext cx="162560" cy="242570"/>
            </a:xfrm>
            <a:custGeom>
              <a:avLst/>
              <a:gdLst/>
              <a:ahLst/>
              <a:cxnLst/>
              <a:rect l="l" t="t" r="r" b="b"/>
              <a:pathLst>
                <a:path w="162560" h="242570">
                  <a:moveTo>
                    <a:pt x="162560" y="0"/>
                  </a:moveTo>
                  <a:lnTo>
                    <a:pt x="0" y="0"/>
                  </a:lnTo>
                  <a:lnTo>
                    <a:pt x="81280" y="242569"/>
                  </a:lnTo>
                  <a:lnTo>
                    <a:pt x="16256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8" name="object 17"/>
            <p:cNvSpPr/>
            <p:nvPr/>
          </p:nvSpPr>
          <p:spPr>
            <a:xfrm>
              <a:off x="8164829" y="2393950"/>
              <a:ext cx="1584960" cy="647700"/>
            </a:xfrm>
            <a:custGeom>
              <a:avLst/>
              <a:gdLst/>
              <a:ahLst/>
              <a:cxnLst/>
              <a:rect l="l" t="t" r="r" b="b"/>
              <a:pathLst>
                <a:path w="1584959" h="647700">
                  <a:moveTo>
                    <a:pt x="0" y="647700"/>
                  </a:moveTo>
                  <a:lnTo>
                    <a:pt x="0" y="0"/>
                  </a:lnTo>
                  <a:lnTo>
                    <a:pt x="1584960" y="0"/>
                  </a:lnTo>
                  <a:lnTo>
                    <a:pt x="1584960" y="647700"/>
                  </a:lnTo>
                  <a:lnTo>
                    <a:pt x="0" y="647700"/>
                  </a:lnTo>
                  <a:close/>
                </a:path>
                <a:path w="1584959" h="647700">
                  <a:moveTo>
                    <a:pt x="828040" y="0"/>
                  </a:moveTo>
                  <a:lnTo>
                    <a:pt x="828040" y="64770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9" name="object 18"/>
            <p:cNvSpPr/>
            <p:nvPr/>
          </p:nvSpPr>
          <p:spPr>
            <a:xfrm>
              <a:off x="8525510" y="2682240"/>
              <a:ext cx="143510" cy="1435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0" name="object 19"/>
            <p:cNvSpPr/>
            <p:nvPr/>
          </p:nvSpPr>
          <p:spPr>
            <a:xfrm>
              <a:off x="7354570" y="2754630"/>
              <a:ext cx="542290" cy="0"/>
            </a:xfrm>
            <a:custGeom>
              <a:avLst/>
              <a:gdLst/>
              <a:ahLst/>
              <a:cxnLst/>
              <a:rect l="l" t="t" r="r" b="b"/>
              <a:pathLst>
                <a:path w="542290">
                  <a:moveTo>
                    <a:pt x="0" y="0"/>
                  </a:moveTo>
                  <a:lnTo>
                    <a:pt x="542289" y="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1" name="object 20"/>
            <p:cNvSpPr/>
            <p:nvPr/>
          </p:nvSpPr>
          <p:spPr>
            <a:xfrm>
              <a:off x="7886700" y="2673350"/>
              <a:ext cx="242570" cy="161290"/>
            </a:xfrm>
            <a:custGeom>
              <a:avLst/>
              <a:gdLst/>
              <a:ahLst/>
              <a:cxnLst/>
              <a:rect l="l" t="t" r="r" b="b"/>
              <a:pathLst>
                <a:path w="242570" h="161289">
                  <a:moveTo>
                    <a:pt x="0" y="0"/>
                  </a:moveTo>
                  <a:lnTo>
                    <a:pt x="0" y="161289"/>
                  </a:lnTo>
                  <a:lnTo>
                    <a:pt x="242570" y="81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2" name="object 21"/>
            <p:cNvSpPr/>
            <p:nvPr/>
          </p:nvSpPr>
          <p:spPr>
            <a:xfrm>
              <a:off x="6149339" y="2393950"/>
              <a:ext cx="1583690" cy="647700"/>
            </a:xfrm>
            <a:custGeom>
              <a:avLst/>
              <a:gdLst/>
              <a:ahLst/>
              <a:cxnLst/>
              <a:rect l="l" t="t" r="r" b="b"/>
              <a:pathLst>
                <a:path w="1583690" h="647700">
                  <a:moveTo>
                    <a:pt x="0" y="647700"/>
                  </a:moveTo>
                  <a:lnTo>
                    <a:pt x="0" y="0"/>
                  </a:lnTo>
                  <a:lnTo>
                    <a:pt x="1583689" y="0"/>
                  </a:lnTo>
                  <a:lnTo>
                    <a:pt x="1583689" y="647700"/>
                  </a:lnTo>
                  <a:lnTo>
                    <a:pt x="0" y="647700"/>
                  </a:lnTo>
                  <a:close/>
                </a:path>
                <a:path w="1583690" h="647700">
                  <a:moveTo>
                    <a:pt x="828039" y="0"/>
                  </a:moveTo>
                  <a:lnTo>
                    <a:pt x="828039" y="64770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3" name="object 22"/>
            <p:cNvSpPr/>
            <p:nvPr/>
          </p:nvSpPr>
          <p:spPr>
            <a:xfrm>
              <a:off x="6508750" y="2682240"/>
              <a:ext cx="144779" cy="1435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4" name="object 23"/>
            <p:cNvSpPr/>
            <p:nvPr/>
          </p:nvSpPr>
          <p:spPr>
            <a:xfrm>
              <a:off x="7264400" y="2682240"/>
              <a:ext cx="144779" cy="14351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5" name="object 24"/>
            <p:cNvSpPr/>
            <p:nvPr/>
          </p:nvSpPr>
          <p:spPr>
            <a:xfrm>
              <a:off x="5411470" y="2735580"/>
              <a:ext cx="505459" cy="0"/>
            </a:xfrm>
            <a:custGeom>
              <a:avLst/>
              <a:gdLst/>
              <a:ahLst/>
              <a:cxnLst/>
              <a:rect l="l" t="t" r="r" b="b"/>
              <a:pathLst>
                <a:path w="505460">
                  <a:moveTo>
                    <a:pt x="0" y="0"/>
                  </a:moveTo>
                  <a:lnTo>
                    <a:pt x="505459" y="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6" name="object 25"/>
            <p:cNvSpPr/>
            <p:nvPr/>
          </p:nvSpPr>
          <p:spPr>
            <a:xfrm>
              <a:off x="5906770" y="2655570"/>
              <a:ext cx="242570" cy="161290"/>
            </a:xfrm>
            <a:custGeom>
              <a:avLst/>
              <a:gdLst/>
              <a:ahLst/>
              <a:cxnLst/>
              <a:rect l="l" t="t" r="r" b="b"/>
              <a:pathLst>
                <a:path w="242570" h="161289">
                  <a:moveTo>
                    <a:pt x="0" y="0"/>
                  </a:moveTo>
                  <a:lnTo>
                    <a:pt x="0" y="161289"/>
                  </a:lnTo>
                  <a:lnTo>
                    <a:pt x="242569" y="800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7" name="object 26"/>
            <p:cNvSpPr/>
            <p:nvPr/>
          </p:nvSpPr>
          <p:spPr>
            <a:xfrm>
              <a:off x="4204969" y="2393950"/>
              <a:ext cx="1583690" cy="647700"/>
            </a:xfrm>
            <a:custGeom>
              <a:avLst/>
              <a:gdLst/>
              <a:ahLst/>
              <a:cxnLst/>
              <a:rect l="l" t="t" r="r" b="b"/>
              <a:pathLst>
                <a:path w="1583689" h="647700">
                  <a:moveTo>
                    <a:pt x="0" y="647700"/>
                  </a:moveTo>
                  <a:lnTo>
                    <a:pt x="0" y="0"/>
                  </a:lnTo>
                  <a:lnTo>
                    <a:pt x="1583689" y="0"/>
                  </a:lnTo>
                  <a:lnTo>
                    <a:pt x="1583689" y="647700"/>
                  </a:lnTo>
                  <a:lnTo>
                    <a:pt x="0" y="647700"/>
                  </a:lnTo>
                  <a:close/>
                </a:path>
                <a:path w="1583689" h="647700">
                  <a:moveTo>
                    <a:pt x="828039" y="0"/>
                  </a:moveTo>
                  <a:lnTo>
                    <a:pt x="828039" y="64770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8" name="object 27"/>
            <p:cNvSpPr/>
            <p:nvPr/>
          </p:nvSpPr>
          <p:spPr>
            <a:xfrm>
              <a:off x="4565650" y="2682240"/>
              <a:ext cx="143510" cy="1435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9" name="object 28"/>
            <p:cNvSpPr/>
            <p:nvPr/>
          </p:nvSpPr>
          <p:spPr>
            <a:xfrm>
              <a:off x="5321300" y="2682240"/>
              <a:ext cx="143510" cy="14351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30" name="object 29"/>
            <p:cNvSpPr/>
            <p:nvPr/>
          </p:nvSpPr>
          <p:spPr>
            <a:xfrm>
              <a:off x="3938269" y="2682240"/>
              <a:ext cx="242570" cy="162560"/>
            </a:xfrm>
            <a:custGeom>
              <a:avLst/>
              <a:gdLst/>
              <a:ahLst/>
              <a:cxnLst/>
              <a:rect l="l" t="t" r="r" b="b"/>
              <a:pathLst>
                <a:path w="242570" h="162560">
                  <a:moveTo>
                    <a:pt x="0" y="0"/>
                  </a:moveTo>
                  <a:lnTo>
                    <a:pt x="0" y="162560"/>
                  </a:lnTo>
                  <a:lnTo>
                    <a:pt x="242569" y="81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31" name="object 30"/>
            <p:cNvSpPr/>
            <p:nvPr/>
          </p:nvSpPr>
          <p:spPr>
            <a:xfrm>
              <a:off x="8594089" y="2682240"/>
              <a:ext cx="0" cy="1333500"/>
            </a:xfrm>
            <a:custGeom>
              <a:avLst/>
              <a:gdLst/>
              <a:ahLst/>
              <a:cxnLst/>
              <a:rect l="l" t="t" r="r" b="b"/>
              <a:pathLst>
                <a:path h="1333500">
                  <a:moveTo>
                    <a:pt x="0" y="0"/>
                  </a:moveTo>
                  <a:lnTo>
                    <a:pt x="0" y="133350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32" name="object 31"/>
            <p:cNvSpPr/>
            <p:nvPr/>
          </p:nvSpPr>
          <p:spPr>
            <a:xfrm>
              <a:off x="8512810" y="4005580"/>
              <a:ext cx="162560" cy="242570"/>
            </a:xfrm>
            <a:custGeom>
              <a:avLst/>
              <a:gdLst/>
              <a:ahLst/>
              <a:cxnLst/>
              <a:rect l="l" t="t" r="r" b="b"/>
              <a:pathLst>
                <a:path w="162559" h="242570">
                  <a:moveTo>
                    <a:pt x="162560" y="0"/>
                  </a:moveTo>
                  <a:lnTo>
                    <a:pt x="0" y="0"/>
                  </a:lnTo>
                  <a:lnTo>
                    <a:pt x="81280" y="242570"/>
                  </a:lnTo>
                  <a:lnTo>
                    <a:pt x="16256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33" name="object 32"/>
            <p:cNvSpPr/>
            <p:nvPr/>
          </p:nvSpPr>
          <p:spPr>
            <a:xfrm>
              <a:off x="6577329" y="2682240"/>
              <a:ext cx="0" cy="1333500"/>
            </a:xfrm>
            <a:custGeom>
              <a:avLst/>
              <a:gdLst/>
              <a:ahLst/>
              <a:cxnLst/>
              <a:rect l="l" t="t" r="r" b="b"/>
              <a:pathLst>
                <a:path h="1333500">
                  <a:moveTo>
                    <a:pt x="0" y="0"/>
                  </a:moveTo>
                  <a:lnTo>
                    <a:pt x="0" y="1333500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34" name="object 33"/>
            <p:cNvSpPr/>
            <p:nvPr/>
          </p:nvSpPr>
          <p:spPr>
            <a:xfrm>
              <a:off x="6497320" y="4005580"/>
              <a:ext cx="161290" cy="242570"/>
            </a:xfrm>
            <a:custGeom>
              <a:avLst/>
              <a:gdLst/>
              <a:ahLst/>
              <a:cxnLst/>
              <a:rect l="l" t="t" r="r" b="b"/>
              <a:pathLst>
                <a:path w="161290" h="242570">
                  <a:moveTo>
                    <a:pt x="161289" y="0"/>
                  </a:moveTo>
                  <a:lnTo>
                    <a:pt x="0" y="0"/>
                  </a:lnTo>
                  <a:lnTo>
                    <a:pt x="80009" y="242570"/>
                  </a:lnTo>
                  <a:lnTo>
                    <a:pt x="16128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35" name="object 34"/>
          <p:cNvSpPr txBox="1"/>
          <p:nvPr/>
        </p:nvSpPr>
        <p:spPr>
          <a:xfrm>
            <a:off x="320040" y="5121910"/>
            <a:ext cx="11252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3200" spc="-10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3200" spc="-5" dirty="0">
                <a:solidFill>
                  <a:srgbClr val="FFFF00"/>
                </a:solidFill>
                <a:latin typeface="Arial"/>
                <a:cs typeface="Arial"/>
              </a:rPr>
              <a:t>ble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6" name="object 35"/>
          <p:cNvSpPr txBox="1"/>
          <p:nvPr/>
        </p:nvSpPr>
        <p:spPr>
          <a:xfrm>
            <a:off x="9065259" y="6676391"/>
            <a:ext cx="755650" cy="452688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70"/>
              </a:spcBef>
            </a:pPr>
            <a:r>
              <a:rPr sz="2800" b="1" dirty="0">
                <a:solidFill>
                  <a:srgbClr val="FFFF00"/>
                </a:solidFill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  <p:sp>
        <p:nvSpPr>
          <p:cNvPr id="37" name="object 36"/>
          <p:cNvSpPr txBox="1"/>
          <p:nvPr/>
        </p:nvSpPr>
        <p:spPr>
          <a:xfrm>
            <a:off x="5068570" y="6711950"/>
            <a:ext cx="756920" cy="452688"/>
          </a:xfrm>
          <a:prstGeom prst="rect">
            <a:avLst/>
          </a:prstGeom>
          <a:solidFill>
            <a:srgbClr val="000000"/>
          </a:solidFill>
          <a:ln w="35941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170"/>
              </a:spcBef>
            </a:pPr>
            <a:r>
              <a:rPr sz="28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38" name="object 37"/>
          <p:cNvSpPr txBox="1"/>
          <p:nvPr/>
        </p:nvSpPr>
        <p:spPr>
          <a:xfrm>
            <a:off x="7012940" y="6711950"/>
            <a:ext cx="755650" cy="452688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lang="en-IN" sz="2800" b="1" dirty="0" smtClean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9" name="object 38"/>
          <p:cNvSpPr txBox="1"/>
          <p:nvPr/>
        </p:nvSpPr>
        <p:spPr>
          <a:xfrm>
            <a:off x="1306830" y="6694171"/>
            <a:ext cx="1584960" cy="470642"/>
          </a:xfrm>
          <a:prstGeom prst="rect">
            <a:avLst/>
          </a:prstGeom>
          <a:solidFill>
            <a:srgbClr val="000000"/>
          </a:solidFill>
          <a:ln w="35940">
            <a:solidFill>
              <a:srgbClr val="FFFF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310"/>
              </a:spcBef>
            </a:pPr>
            <a:r>
              <a:rPr sz="2800" b="1" spc="-5" dirty="0">
                <a:solidFill>
                  <a:srgbClr val="FFFF00"/>
                </a:solidFill>
                <a:latin typeface="Arial"/>
                <a:cs typeface="Arial"/>
              </a:rPr>
              <a:t>*table</a:t>
            </a:r>
            <a:r>
              <a:rPr sz="2800" spc="-5" dirty="0">
                <a:solidFill>
                  <a:srgbClr val="FFFF00"/>
                </a:solidFill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3791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9870" y="0"/>
            <a:ext cx="2311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lookup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0" y="730250"/>
            <a:ext cx="10083800" cy="5682324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9"/>
              </a:spcBef>
            </a:pPr>
            <a:endParaRPr lang="en-IN" sz="3300" spc="-5" dirty="0" smtClean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3300" b="1" spc="-5" smtClean="0">
                <a:solidFill>
                  <a:srgbClr val="00B0F0"/>
                </a:solidFill>
                <a:latin typeface="Courier New"/>
                <a:cs typeface="Courier New"/>
              </a:rPr>
              <a:t>(</a:t>
            </a:r>
            <a:r>
              <a:rPr sz="3300" b="1" spc="-5" dirty="0">
                <a:solidFill>
                  <a:srgbClr val="00B0F0"/>
                </a:solidFill>
                <a:latin typeface="Courier New"/>
                <a:cs typeface="Courier New"/>
              </a:rPr>
              <a:t>define (lookup key table)</a:t>
            </a:r>
            <a:endParaRPr sz="3300" b="1">
              <a:solidFill>
                <a:srgbClr val="00B0F0"/>
              </a:solidFill>
              <a:latin typeface="Courier New"/>
              <a:cs typeface="Courier New"/>
            </a:endParaRPr>
          </a:p>
          <a:p>
            <a:pPr marL="767080" marR="5080" indent="-502920">
              <a:lnSpc>
                <a:spcPts val="4360"/>
              </a:lnSpc>
              <a:spcBef>
                <a:spcPts val="200"/>
              </a:spcBef>
            </a:pPr>
            <a:r>
              <a:rPr sz="3300" b="1" spc="-5" dirty="0">
                <a:solidFill>
                  <a:srgbClr val="00B0F0"/>
                </a:solidFill>
                <a:latin typeface="Courier New"/>
                <a:cs typeface="Courier New"/>
              </a:rPr>
              <a:t>(let ((record (assoc key (cdr table))))  (if</a:t>
            </a:r>
            <a:r>
              <a:rPr sz="3300" b="1" spc="-10" dirty="0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sz="3300" b="1" spc="-5" dirty="0">
                <a:solidFill>
                  <a:srgbClr val="00B0F0"/>
                </a:solidFill>
                <a:latin typeface="Courier New"/>
                <a:cs typeface="Courier New"/>
              </a:rPr>
              <a:t>record</a:t>
            </a:r>
            <a:endParaRPr sz="3300" b="1">
              <a:solidFill>
                <a:srgbClr val="00B0F0"/>
              </a:solidFill>
              <a:latin typeface="Courier New"/>
              <a:cs typeface="Courier New"/>
            </a:endParaRPr>
          </a:p>
          <a:p>
            <a:pPr marL="1772920" marR="5285740">
              <a:lnSpc>
                <a:spcPts val="4350"/>
              </a:lnSpc>
              <a:spcBef>
                <a:spcPts val="10"/>
              </a:spcBef>
            </a:pPr>
            <a:r>
              <a:rPr sz="3300" b="1" spc="-5" dirty="0">
                <a:solidFill>
                  <a:srgbClr val="00B0F0"/>
                </a:solidFill>
                <a:latin typeface="Courier New"/>
                <a:cs typeface="Courier New"/>
              </a:rPr>
              <a:t>(cdr</a:t>
            </a:r>
            <a:r>
              <a:rPr sz="3300" b="1" spc="-55" dirty="0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sz="3300" b="1" spc="-5" dirty="0">
                <a:solidFill>
                  <a:srgbClr val="00B0F0"/>
                </a:solidFill>
                <a:latin typeface="Courier New"/>
                <a:cs typeface="Courier New"/>
              </a:rPr>
              <a:t>record)  </a:t>
            </a:r>
            <a:r>
              <a:rPr sz="3300" b="1" spc="-5">
                <a:solidFill>
                  <a:srgbClr val="00B0F0"/>
                </a:solidFill>
                <a:latin typeface="Courier New"/>
                <a:cs typeface="Courier New"/>
              </a:rPr>
              <a:t>false</a:t>
            </a:r>
            <a:r>
              <a:rPr sz="3300" b="1" spc="-5" smtClean="0">
                <a:solidFill>
                  <a:srgbClr val="00B0F0"/>
                </a:solidFill>
                <a:latin typeface="Courier New"/>
                <a:cs typeface="Courier New"/>
              </a:rPr>
              <a:t>)))</a:t>
            </a:r>
            <a:endParaRPr lang="en-IN" sz="3300" b="1" spc="-5" dirty="0" smtClean="0">
              <a:solidFill>
                <a:srgbClr val="00B0F0"/>
              </a:solidFill>
              <a:latin typeface="Courier New"/>
              <a:cs typeface="Courier New"/>
            </a:endParaRPr>
          </a:p>
          <a:p>
            <a:pPr marL="1772920" marR="5285740">
              <a:lnSpc>
                <a:spcPts val="4350"/>
              </a:lnSpc>
              <a:spcBef>
                <a:spcPts val="10"/>
              </a:spcBef>
            </a:pPr>
            <a:endParaRPr lang="en-IN" sz="3300" b="1" spc="-5" dirty="0" smtClean="0">
              <a:solidFill>
                <a:srgbClr val="00B0F0"/>
              </a:solidFill>
              <a:latin typeface="Courier New"/>
              <a:cs typeface="Courier New"/>
            </a:endParaRPr>
          </a:p>
          <a:p>
            <a:pPr marL="1772920" marR="5285740">
              <a:lnSpc>
                <a:spcPts val="4350"/>
              </a:lnSpc>
              <a:spcBef>
                <a:spcPts val="10"/>
              </a:spcBef>
            </a:pPr>
            <a:r>
              <a:rPr lang="en-IN" sz="3300" b="1" spc="-5" dirty="0" smtClean="0">
                <a:solidFill>
                  <a:srgbClr val="92D050"/>
                </a:solidFill>
                <a:latin typeface="Courier New"/>
                <a:cs typeface="Courier New"/>
              </a:rPr>
              <a:t># Returns ‘2’ as the output</a:t>
            </a:r>
          </a:p>
        </p:txBody>
      </p:sp>
    </p:spTree>
    <p:extLst>
      <p:ext uri="{BB962C8B-B14F-4D97-AF65-F5344CB8AC3E}">
        <p14:creationId xmlns:p14="http://schemas.microsoft.com/office/powerpoint/2010/main" val="53385136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9870" y="0"/>
            <a:ext cx="2692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insert!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0" y="806450"/>
            <a:ext cx="10083800" cy="6328655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489"/>
              </a:spcBef>
              <a:buAutoNum type="arabicPeriod"/>
            </a:pPr>
            <a:r>
              <a:rPr lang="en-IN" sz="2800" b="1" spc="-5" dirty="0" smtClean="0">
                <a:solidFill>
                  <a:srgbClr val="92D050"/>
                </a:solidFill>
                <a:latin typeface="Courier New"/>
                <a:cs typeface="Courier New"/>
              </a:rPr>
              <a:t>If ‘key’ already exists, then insert! Sets its CDR part.</a:t>
            </a:r>
          </a:p>
          <a:p>
            <a:pPr marL="527050" indent="-514350">
              <a:lnSpc>
                <a:spcPct val="100000"/>
              </a:lnSpc>
              <a:spcBef>
                <a:spcPts val="489"/>
              </a:spcBef>
              <a:buAutoNum type="arabicPeriod"/>
            </a:pPr>
            <a:r>
              <a:rPr lang="en-IN" sz="2800" b="1" spc="-5" dirty="0" smtClean="0">
                <a:solidFill>
                  <a:srgbClr val="92D050"/>
                </a:solidFill>
                <a:latin typeface="Courier New"/>
                <a:cs typeface="Courier New"/>
              </a:rPr>
              <a:t>If ‘key’ doesn’t exist, create a new pair and insert at the beginning of table.</a:t>
            </a:r>
          </a:p>
          <a:p>
            <a:pPr marL="527050" indent="-514350">
              <a:lnSpc>
                <a:spcPct val="100000"/>
              </a:lnSpc>
              <a:spcBef>
                <a:spcPts val="489"/>
              </a:spcBef>
            </a:pPr>
            <a:endParaRPr lang="en-IN" sz="2800" b="1" spc="-5" dirty="0" smtClean="0">
              <a:solidFill>
                <a:srgbClr val="92D050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3300" spc="-5" smtClean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3300" spc="-5" dirty="0">
                <a:solidFill>
                  <a:srgbClr val="FFFF00"/>
                </a:solidFill>
                <a:latin typeface="Courier New"/>
                <a:cs typeface="Courier New"/>
              </a:rPr>
              <a:t>define (insert! key value</a:t>
            </a:r>
            <a:r>
              <a:rPr sz="3300" spc="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300" spc="-5" dirty="0">
                <a:solidFill>
                  <a:srgbClr val="FFFF00"/>
                </a:solidFill>
                <a:latin typeface="Courier New"/>
                <a:cs typeface="Courier New"/>
              </a:rPr>
              <a:t>table)</a:t>
            </a:r>
            <a:endParaRPr sz="3300">
              <a:latin typeface="Courier New"/>
              <a:cs typeface="Courier New"/>
            </a:endParaRPr>
          </a:p>
          <a:p>
            <a:pPr marL="767080" marR="5080" indent="-502920">
              <a:lnSpc>
                <a:spcPts val="4360"/>
              </a:lnSpc>
              <a:spcBef>
                <a:spcPts val="200"/>
              </a:spcBef>
            </a:pPr>
            <a:r>
              <a:rPr sz="3300" spc="-5" dirty="0">
                <a:solidFill>
                  <a:srgbClr val="FFFF00"/>
                </a:solidFill>
                <a:latin typeface="Courier New"/>
                <a:cs typeface="Courier New"/>
              </a:rPr>
              <a:t>(let ((record (assoc key (cdr table))))  (if</a:t>
            </a:r>
            <a:r>
              <a:rPr sz="33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300" spc="-5" dirty="0">
                <a:solidFill>
                  <a:srgbClr val="FFFF00"/>
                </a:solidFill>
                <a:latin typeface="Courier New"/>
                <a:cs typeface="Courier New"/>
              </a:rPr>
              <a:t>record</a:t>
            </a:r>
            <a:endParaRPr sz="3300">
              <a:latin typeface="Courier New"/>
              <a:cs typeface="Courier New"/>
            </a:endParaRPr>
          </a:p>
          <a:p>
            <a:pPr marL="1772920" marR="2519680">
              <a:lnSpc>
                <a:spcPts val="4350"/>
              </a:lnSpc>
              <a:spcBef>
                <a:spcPts val="10"/>
              </a:spcBef>
            </a:pPr>
            <a:r>
              <a:rPr sz="3300" spc="-5" dirty="0">
                <a:solidFill>
                  <a:srgbClr val="FFFF00"/>
                </a:solidFill>
                <a:latin typeface="Courier New"/>
                <a:cs typeface="Courier New"/>
              </a:rPr>
              <a:t>(set-cdr! record value)  (set-cdr!</a:t>
            </a:r>
            <a:r>
              <a:rPr sz="33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300" spc="-5" dirty="0">
                <a:solidFill>
                  <a:srgbClr val="FFFF00"/>
                </a:solidFill>
                <a:latin typeface="Courier New"/>
                <a:cs typeface="Courier New"/>
              </a:rPr>
              <a:t>table</a:t>
            </a:r>
            <a:endParaRPr sz="3300">
              <a:latin typeface="Courier New"/>
              <a:cs typeface="Courier New"/>
            </a:endParaRPr>
          </a:p>
          <a:p>
            <a:pPr marL="4287520" marR="256540">
              <a:lnSpc>
                <a:spcPts val="4360"/>
              </a:lnSpc>
            </a:pPr>
            <a:r>
              <a:rPr sz="3300" spc="-5" dirty="0">
                <a:solidFill>
                  <a:srgbClr val="FFFF00"/>
                </a:solidFill>
                <a:latin typeface="Courier New"/>
                <a:cs typeface="Courier New"/>
              </a:rPr>
              <a:t>(cons </a:t>
            </a:r>
            <a:r>
              <a:rPr sz="3300" b="1" spc="-5" dirty="0">
                <a:solidFill>
                  <a:srgbClr val="FF0000"/>
                </a:solidFill>
                <a:latin typeface="Courier New"/>
                <a:cs typeface="Courier New"/>
              </a:rPr>
              <a:t>(cons key value)  </a:t>
            </a:r>
            <a:r>
              <a:rPr sz="3300" b="1" spc="-5" dirty="0">
                <a:solidFill>
                  <a:srgbClr val="00B0F0"/>
                </a:solidFill>
                <a:latin typeface="Courier New"/>
                <a:cs typeface="Courier New"/>
              </a:rPr>
              <a:t>(</a:t>
            </a:r>
            <a:r>
              <a:rPr sz="3300" b="1" spc="-5">
                <a:solidFill>
                  <a:srgbClr val="00B0F0"/>
                </a:solidFill>
                <a:latin typeface="Courier New"/>
                <a:cs typeface="Courier New"/>
              </a:rPr>
              <a:t>cdr</a:t>
            </a:r>
            <a:r>
              <a:rPr sz="3300" b="1" spc="-10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sz="3300" b="1" spc="-5" smtClean="0">
                <a:solidFill>
                  <a:srgbClr val="00B0F0"/>
                </a:solidFill>
                <a:latin typeface="Courier New"/>
                <a:cs typeface="Courier New"/>
              </a:rPr>
              <a:t>tabl</a:t>
            </a:r>
            <a:r>
              <a:rPr lang="en-IN" sz="3300" b="1" spc="-5" dirty="0" smtClean="0">
                <a:solidFill>
                  <a:srgbClr val="00B0F0"/>
                </a:solidFill>
                <a:latin typeface="Courier New"/>
                <a:cs typeface="Courier New"/>
              </a:rPr>
              <a:t>e)</a:t>
            </a:r>
            <a:r>
              <a:rPr sz="3300" spc="-5" smtClean="0">
                <a:solidFill>
                  <a:srgbClr val="FFFF00"/>
                </a:solidFill>
                <a:latin typeface="Courier New"/>
                <a:cs typeface="Courier New"/>
              </a:rPr>
              <a:t>))))</a:t>
            </a:r>
            <a:endParaRPr sz="33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2952459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669"/>
            <a:ext cx="10071100" cy="769441"/>
          </a:xfrm>
        </p:spPr>
        <p:txBody>
          <a:bodyPr/>
          <a:lstStyle/>
          <a:p>
            <a:pPr algn="ctr"/>
            <a:r>
              <a:rPr lang="en-IN" spc="-5" dirty="0"/>
              <a:t>Two Dimensional</a:t>
            </a:r>
            <a:r>
              <a:rPr lang="en-IN" spc="-90" dirty="0"/>
              <a:t> </a:t>
            </a:r>
            <a:r>
              <a:rPr lang="en-IN" spc="-105" dirty="0"/>
              <a:t>Tables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87450"/>
            <a:ext cx="9989820" cy="295465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is indexed by two keys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Constructed as one-dimensional table in which each key 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identifies a sub-table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Math and letter sub-table (in next slide)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sub-tables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don’t need a special header 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that identifies the 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sub-table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serves 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header.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39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0"/>
            <a:ext cx="952500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Representing</a:t>
            </a:r>
            <a:r>
              <a:rPr spc="-90"/>
              <a:t> </a:t>
            </a:r>
            <a:r>
              <a:rPr lang="en-IN" spc="-90" dirty="0" smtClean="0"/>
              <a:t>2-D </a:t>
            </a:r>
            <a:r>
              <a:rPr spc="-105" smtClean="0"/>
              <a:t>Tables</a:t>
            </a:r>
            <a:endParaRPr spc="-105" dirty="0"/>
          </a:p>
        </p:txBody>
      </p:sp>
      <p:sp>
        <p:nvSpPr>
          <p:cNvPr id="81" name="Rectangle 80"/>
          <p:cNvSpPr/>
          <p:nvPr/>
        </p:nvSpPr>
        <p:spPr>
          <a:xfrm>
            <a:off x="622300" y="1339850"/>
            <a:ext cx="8991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math:</a:t>
            </a:r>
          </a:p>
          <a:p>
            <a:pPr marL="542925"/>
            <a:r>
              <a:rPr lang="en-US" sz="3600" dirty="0" smtClean="0">
                <a:solidFill>
                  <a:srgbClr val="FFFF00"/>
                </a:solidFill>
              </a:rPr>
              <a:t>+: 43</a:t>
            </a:r>
          </a:p>
          <a:p>
            <a:pPr marL="542925"/>
            <a:r>
              <a:rPr lang="en-US" sz="3600" dirty="0" smtClean="0">
                <a:solidFill>
                  <a:srgbClr val="FFFF00"/>
                </a:solidFill>
              </a:rPr>
              <a:t>-: 45</a:t>
            </a:r>
          </a:p>
          <a:p>
            <a:pPr marL="542925"/>
            <a:r>
              <a:rPr lang="en-US" sz="3600" dirty="0" smtClean="0">
                <a:solidFill>
                  <a:srgbClr val="FFFF00"/>
                </a:solidFill>
              </a:rPr>
              <a:t>*: 42</a:t>
            </a:r>
          </a:p>
          <a:p>
            <a:r>
              <a:rPr lang="en-US" sz="3600" dirty="0" smtClean="0">
                <a:solidFill>
                  <a:srgbClr val="FFFF00"/>
                </a:solidFill>
              </a:rPr>
              <a:t>letters:</a:t>
            </a:r>
          </a:p>
          <a:p>
            <a:pPr marL="627063"/>
            <a:r>
              <a:rPr lang="en-US" sz="3600" dirty="0" smtClean="0">
                <a:solidFill>
                  <a:srgbClr val="FFFF00"/>
                </a:solidFill>
              </a:rPr>
              <a:t>a: 97</a:t>
            </a:r>
          </a:p>
          <a:p>
            <a:pPr marL="627063"/>
            <a:r>
              <a:rPr lang="en-US" sz="3600" dirty="0" smtClean="0">
                <a:solidFill>
                  <a:srgbClr val="FFFF00"/>
                </a:solidFill>
              </a:rPr>
              <a:t>b: 98</a:t>
            </a:r>
          </a:p>
          <a:p>
            <a:endParaRPr lang="en-US" sz="3600" dirty="0" smtClean="0">
              <a:solidFill>
                <a:srgbClr val="FFFF00"/>
              </a:solidFill>
            </a:endParaRPr>
          </a:p>
          <a:p>
            <a:r>
              <a:rPr lang="en-US" sz="3600" dirty="0" smtClean="0">
                <a:solidFill>
                  <a:srgbClr val="FFFF00"/>
                </a:solidFill>
              </a:rPr>
              <a:t>It is represented as two </a:t>
            </a:r>
            <a:r>
              <a:rPr lang="en-US" sz="3600" dirty="0" err="1" smtClean="0">
                <a:solidFill>
                  <a:srgbClr val="FFFF00"/>
                </a:solidFill>
              </a:rPr>
              <a:t>subtables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79561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0"/>
            <a:ext cx="952500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Representing</a:t>
            </a:r>
            <a:r>
              <a:rPr spc="-90"/>
              <a:t> </a:t>
            </a:r>
            <a:r>
              <a:rPr lang="en-IN" spc="-90" dirty="0" smtClean="0"/>
              <a:t>2-D </a:t>
            </a:r>
            <a:r>
              <a:rPr spc="-105" smtClean="0"/>
              <a:t>Tables</a:t>
            </a:r>
            <a:endParaRPr spc="-105" dirty="0"/>
          </a:p>
        </p:txBody>
      </p:sp>
      <p:pic>
        <p:nvPicPr>
          <p:cNvPr id="1027" name="Picture 3" descr="C:\Users\Rimjhim\Desktop\SICP\lectures\lecture-15\image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00" y="806450"/>
            <a:ext cx="9274175" cy="6484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862925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pc="-5" dirty="0">
                <a:latin typeface="Courier New"/>
                <a:cs typeface="Courier New"/>
              </a:rPr>
              <a:t>lookup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" y="1941830"/>
            <a:ext cx="9913620" cy="2277547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look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 an item, 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first key to identify the correct </a:t>
            </a:r>
            <a:r>
              <a:rPr lang="en-IN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subtable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use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second key to identify the record within the </a:t>
            </a:r>
            <a:r>
              <a:rPr lang="en-IN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subtable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616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9870" y="0"/>
            <a:ext cx="2311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lookup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29076" y="882650"/>
            <a:ext cx="10083800" cy="6110646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  <a:latin typeface="Arial Rounded MT Bold" pitchFamily="34" charset="0"/>
                <a:cs typeface="Courier New" pitchFamily="49" charset="0"/>
              </a:rPr>
              <a:t>(define (lookup key-1 key-2 table)</a:t>
            </a:r>
          </a:p>
          <a:p>
            <a:r>
              <a:rPr lang="en-US" sz="3600" dirty="0" smtClean="0">
                <a:solidFill>
                  <a:srgbClr val="FFFF00"/>
                </a:solidFill>
                <a:latin typeface="Arial Rounded MT Bold" pitchFamily="34" charset="0"/>
                <a:cs typeface="Courier New" pitchFamily="49" charset="0"/>
              </a:rPr>
              <a:t>(let ((</a:t>
            </a:r>
            <a:r>
              <a:rPr lang="en-US" sz="3600" dirty="0" err="1" smtClean="0">
                <a:solidFill>
                  <a:srgbClr val="FFFF00"/>
                </a:solidFill>
                <a:latin typeface="Arial Rounded MT Bold" pitchFamily="34" charset="0"/>
                <a:cs typeface="Courier New" pitchFamily="49" charset="0"/>
              </a:rPr>
              <a:t>subtable</a:t>
            </a:r>
            <a:r>
              <a:rPr lang="en-US" sz="3600" dirty="0" smtClean="0">
                <a:solidFill>
                  <a:srgbClr val="FFFF00"/>
                </a:solidFill>
                <a:latin typeface="Arial Rounded MT Bold" pitchFamily="34" charset="0"/>
                <a:cs typeface="Courier New" pitchFamily="49" charset="0"/>
              </a:rPr>
              <a:t> (assoc key-1 (</a:t>
            </a:r>
            <a:r>
              <a:rPr lang="en-US" sz="3600" dirty="0" err="1" smtClean="0">
                <a:solidFill>
                  <a:srgbClr val="FFFF00"/>
                </a:solidFill>
                <a:latin typeface="Arial Rounded MT Bold" pitchFamily="34" charset="0"/>
                <a:cs typeface="Courier New" pitchFamily="49" charset="0"/>
              </a:rPr>
              <a:t>cdr</a:t>
            </a:r>
            <a:r>
              <a:rPr lang="en-US" sz="3600" dirty="0" smtClean="0">
                <a:solidFill>
                  <a:srgbClr val="FFFF00"/>
                </a:solidFill>
                <a:latin typeface="Arial Rounded MT Bold" pitchFamily="34" charset="0"/>
                <a:cs typeface="Courier New" pitchFamily="49" charset="0"/>
              </a:rPr>
              <a:t> table))))</a:t>
            </a:r>
          </a:p>
          <a:p>
            <a:r>
              <a:rPr lang="en-US" sz="3600" dirty="0" smtClean="0">
                <a:solidFill>
                  <a:srgbClr val="FFFF00"/>
                </a:solidFill>
                <a:latin typeface="Arial Rounded MT Bold" pitchFamily="34" charset="0"/>
                <a:cs typeface="Courier New" pitchFamily="49" charset="0"/>
              </a:rPr>
              <a:t>(if </a:t>
            </a:r>
            <a:r>
              <a:rPr lang="en-US" sz="3600" dirty="0" err="1" smtClean="0">
                <a:solidFill>
                  <a:srgbClr val="FFFF00"/>
                </a:solidFill>
                <a:latin typeface="Arial Rounded MT Bold" pitchFamily="34" charset="0"/>
                <a:cs typeface="Courier New" pitchFamily="49" charset="0"/>
              </a:rPr>
              <a:t>subtable</a:t>
            </a:r>
            <a:endParaRPr lang="en-US" sz="3600" dirty="0" smtClean="0">
              <a:solidFill>
                <a:srgbClr val="FFFF00"/>
              </a:solidFill>
              <a:latin typeface="Arial Rounded MT Bold" pitchFamily="34" charset="0"/>
              <a:cs typeface="Courier New" pitchFamily="49" charset="0"/>
            </a:endParaRPr>
          </a:p>
          <a:p>
            <a:r>
              <a:rPr lang="en-US" sz="3600" dirty="0" smtClean="0">
                <a:solidFill>
                  <a:srgbClr val="FFFF00"/>
                </a:solidFill>
                <a:latin typeface="Arial Rounded MT Bold" pitchFamily="34" charset="0"/>
                <a:cs typeface="Courier New" pitchFamily="49" charset="0"/>
              </a:rPr>
              <a:t>(let ((record (assoc key-2 (</a:t>
            </a:r>
            <a:r>
              <a:rPr lang="en-US" sz="3600" dirty="0" err="1" smtClean="0">
                <a:solidFill>
                  <a:srgbClr val="FFFF00"/>
                </a:solidFill>
                <a:latin typeface="Arial Rounded MT Bold" pitchFamily="34" charset="0"/>
                <a:cs typeface="Courier New" pitchFamily="49" charset="0"/>
              </a:rPr>
              <a:t>cdr</a:t>
            </a:r>
            <a:r>
              <a:rPr lang="en-US" sz="3600" dirty="0" smtClean="0">
                <a:solidFill>
                  <a:srgbClr val="FFFF00"/>
                </a:solidFill>
                <a:latin typeface="Arial Rounded MT Bold" pitchFamily="34" charset="0"/>
                <a:cs typeface="Courier New" pitchFamily="49" charset="0"/>
              </a:rPr>
              <a:t> </a:t>
            </a:r>
            <a:r>
              <a:rPr lang="en-US" sz="3600" dirty="0" err="1" smtClean="0">
                <a:solidFill>
                  <a:srgbClr val="FFFF00"/>
                </a:solidFill>
                <a:latin typeface="Arial Rounded MT Bold" pitchFamily="34" charset="0"/>
                <a:cs typeface="Courier New" pitchFamily="49" charset="0"/>
              </a:rPr>
              <a:t>subtable</a:t>
            </a:r>
            <a:r>
              <a:rPr lang="en-US" sz="3600" dirty="0" smtClean="0">
                <a:solidFill>
                  <a:srgbClr val="FFFF00"/>
                </a:solidFill>
                <a:latin typeface="Arial Rounded MT Bold" pitchFamily="34" charset="0"/>
                <a:cs typeface="Courier New" pitchFamily="49" charset="0"/>
              </a:rPr>
              <a:t>))))</a:t>
            </a:r>
          </a:p>
          <a:p>
            <a:r>
              <a:rPr lang="en-US" sz="3600" dirty="0" smtClean="0">
                <a:solidFill>
                  <a:srgbClr val="FFFF00"/>
                </a:solidFill>
                <a:latin typeface="Arial Rounded MT Bold" pitchFamily="34" charset="0"/>
                <a:cs typeface="Courier New" pitchFamily="49" charset="0"/>
              </a:rPr>
              <a:t>(if record</a:t>
            </a:r>
          </a:p>
          <a:p>
            <a:r>
              <a:rPr lang="en-US" sz="3600" dirty="0" smtClean="0">
                <a:solidFill>
                  <a:srgbClr val="FFFF00"/>
                </a:solidFill>
                <a:latin typeface="Arial Rounded MT Bold" pitchFamily="34" charset="0"/>
                <a:cs typeface="Courier New" pitchFamily="49" charset="0"/>
              </a:rPr>
              <a:t>(</a:t>
            </a:r>
            <a:r>
              <a:rPr lang="en-US" sz="3600" dirty="0" err="1" smtClean="0">
                <a:solidFill>
                  <a:srgbClr val="FFFF00"/>
                </a:solidFill>
                <a:latin typeface="Arial Rounded MT Bold" pitchFamily="34" charset="0"/>
                <a:cs typeface="Courier New" pitchFamily="49" charset="0"/>
              </a:rPr>
              <a:t>cdr</a:t>
            </a:r>
            <a:r>
              <a:rPr lang="en-US" sz="3600" dirty="0" smtClean="0">
                <a:solidFill>
                  <a:srgbClr val="FFFF00"/>
                </a:solidFill>
                <a:latin typeface="Arial Rounded MT Bold" pitchFamily="34" charset="0"/>
                <a:cs typeface="Courier New" pitchFamily="49" charset="0"/>
              </a:rPr>
              <a:t> record)</a:t>
            </a:r>
          </a:p>
          <a:p>
            <a:r>
              <a:rPr lang="en-US" sz="3600" dirty="0" smtClean="0">
                <a:solidFill>
                  <a:srgbClr val="FFFF00"/>
                </a:solidFill>
                <a:latin typeface="Arial Rounded MT Bold" pitchFamily="34" charset="0"/>
                <a:cs typeface="Courier New" pitchFamily="49" charset="0"/>
              </a:rPr>
              <a:t>false))</a:t>
            </a:r>
          </a:p>
          <a:p>
            <a:r>
              <a:rPr lang="en-US" sz="3600" dirty="0" smtClean="0">
                <a:solidFill>
                  <a:srgbClr val="FFFF00"/>
                </a:solidFill>
                <a:latin typeface="Arial Rounded MT Bold" pitchFamily="34" charset="0"/>
                <a:cs typeface="Courier New" pitchFamily="49" charset="0"/>
              </a:rPr>
              <a:t>false)))</a:t>
            </a:r>
          </a:p>
          <a:p>
            <a:endParaRPr lang="en-IN" sz="3600" dirty="0" smtClean="0">
              <a:solidFill>
                <a:srgbClr val="FFFF00"/>
              </a:solidFill>
              <a:latin typeface="Arial Rounded MT Bold" pitchFamily="34" charset="0"/>
              <a:cs typeface="Courier New" pitchFamily="49" charset="0"/>
            </a:endParaRPr>
          </a:p>
          <a:p>
            <a:pPr marL="742950" indent="-742950">
              <a:buAutoNum type="arabicPeriod"/>
            </a:pPr>
            <a:r>
              <a:rPr lang="en-IN" sz="3600" dirty="0" smtClean="0">
                <a:solidFill>
                  <a:srgbClr val="FFFF00"/>
                </a:solidFill>
                <a:latin typeface="Arial Rounded MT Bold" pitchFamily="34" charset="0"/>
                <a:cs typeface="Courier New" pitchFamily="49" charset="0"/>
              </a:rPr>
              <a:t>First looks for </a:t>
            </a:r>
            <a:r>
              <a:rPr lang="en-IN" sz="3600" dirty="0" err="1" smtClean="0">
                <a:solidFill>
                  <a:srgbClr val="FFFF00"/>
                </a:solidFill>
                <a:latin typeface="Arial Rounded MT Bold" pitchFamily="34" charset="0"/>
                <a:cs typeface="Courier New" pitchFamily="49" charset="0"/>
              </a:rPr>
              <a:t>subtable</a:t>
            </a:r>
            <a:r>
              <a:rPr lang="en-IN" sz="3600" dirty="0" smtClean="0">
                <a:solidFill>
                  <a:srgbClr val="FFFF00"/>
                </a:solidFill>
                <a:latin typeface="Arial Rounded MT Bold" pitchFamily="34" charset="0"/>
                <a:cs typeface="Courier New" pitchFamily="49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IN" sz="3600" dirty="0" smtClean="0">
                <a:solidFill>
                  <a:srgbClr val="FFFF00"/>
                </a:solidFill>
                <a:latin typeface="Arial Rounded MT Bold" pitchFamily="34" charset="0"/>
                <a:cs typeface="Courier New" pitchFamily="49" charset="0"/>
              </a:rPr>
              <a:t>Then searches for records</a:t>
            </a:r>
            <a:endParaRPr sz="3300" dirty="0">
              <a:solidFill>
                <a:srgbClr val="FFFF00"/>
              </a:solidFill>
              <a:latin typeface="Arial Rounded MT Bold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95880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Insert!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39850"/>
            <a:ext cx="10078720" cy="49244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insert a new item under a pair of keys, 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IN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see if there 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IN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subtable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stored under the first key. </a:t>
            </a:r>
            <a:endParaRPr lang="en-IN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not, build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new </a:t>
            </a:r>
            <a:r>
              <a:rPr lang="en-IN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subtable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containing the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record (key-2, value) and insert it into the table 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key. </a:t>
            </a:r>
            <a:endParaRPr lang="en-IN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sub-table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already exists for the first key, 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new</a:t>
            </a:r>
          </a:p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record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this 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sub-table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using the insertion method 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one-dimensional tables.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12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-26669"/>
            <a:ext cx="9601200" cy="769441"/>
          </a:xfrm>
        </p:spPr>
        <p:txBody>
          <a:bodyPr/>
          <a:lstStyle/>
          <a:p>
            <a:pPr algn="ctr"/>
            <a:r>
              <a:rPr lang="en-IN" dirty="0"/>
              <a:t>P</a:t>
            </a:r>
            <a:r>
              <a:rPr lang="en-IN" dirty="0" smtClean="0"/>
              <a:t>rimitive </a:t>
            </a:r>
            <a:r>
              <a:rPr lang="en-IN" dirty="0" err="1"/>
              <a:t>mutators</a:t>
            </a:r>
            <a:r>
              <a:rPr lang="en-IN" dirty="0"/>
              <a:t> for pairs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0250"/>
            <a:ext cx="9913620" cy="5539978"/>
          </a:xfrm>
        </p:spPr>
        <p:txBody>
          <a:bodyPr/>
          <a:lstStyle/>
          <a:p>
            <a:endParaRPr lang="en-IN" dirty="0" smtClean="0">
              <a:solidFill>
                <a:srgbClr val="FF66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rgbClr val="FF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lang="en-IN" dirty="0" err="1" smtClean="0">
                <a:solidFill>
                  <a:srgbClr val="FF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cdr</a:t>
            </a:r>
            <a:r>
              <a:rPr lang="en-IN" dirty="0" smtClean="0">
                <a:solidFill>
                  <a:srgbClr val="FF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endParaRPr lang="en-IN" dirty="0">
              <a:solidFill>
                <a:srgbClr val="FF66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akes </a:t>
            </a:r>
            <a:r>
              <a:rPr lang="en-IN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IN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irst argument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a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Replaces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IN" sz="3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cdr</a:t>
            </a:r>
            <a:r>
              <a:rPr lang="en-IN" sz="36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a pointer to the </a:t>
            </a:r>
            <a:r>
              <a:rPr lang="en-IN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argument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set-</a:t>
            </a:r>
            <a:r>
              <a:rPr lang="en-I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cdr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IN" sz="8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25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9870" y="0"/>
            <a:ext cx="231140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 smtClean="0">
                <a:latin typeface="Courier New"/>
                <a:cs typeface="Courier New"/>
              </a:rPr>
              <a:t>insert</a:t>
            </a:r>
            <a:endParaRPr spc="-5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80" y="882650"/>
            <a:ext cx="10083800" cy="566437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Courier New"/>
              </a:rPr>
              <a:t>(define (insert! key-1 key-2 value table)</a:t>
            </a:r>
          </a:p>
          <a:p>
            <a:r>
              <a:rPr lang="en-US" sz="2800" dirty="0" smtClean="0">
                <a:solidFill>
                  <a:srgbClr val="FFFF00"/>
                </a:solidFill>
                <a:latin typeface="Courier New"/>
              </a:rPr>
              <a:t>(let ((</a:t>
            </a:r>
            <a:r>
              <a:rPr lang="en-US" sz="2800" dirty="0" err="1" smtClean="0">
                <a:solidFill>
                  <a:srgbClr val="FFFF00"/>
                </a:solidFill>
                <a:latin typeface="Courier New"/>
              </a:rPr>
              <a:t>subtable</a:t>
            </a:r>
            <a:r>
              <a:rPr lang="en-US" sz="2800" dirty="0" smtClean="0">
                <a:solidFill>
                  <a:srgbClr val="FFFF00"/>
                </a:solidFill>
                <a:latin typeface="Courier New"/>
              </a:rPr>
              <a:t> (assoc key-1 (</a:t>
            </a:r>
            <a:r>
              <a:rPr lang="en-US" sz="2800" dirty="0" err="1" smtClean="0">
                <a:solidFill>
                  <a:srgbClr val="FFFF00"/>
                </a:solidFill>
                <a:latin typeface="Courier New"/>
              </a:rPr>
              <a:t>cdr</a:t>
            </a:r>
            <a:r>
              <a:rPr lang="en-US" sz="2800" dirty="0" smtClean="0">
                <a:solidFill>
                  <a:srgbClr val="FFFF00"/>
                </a:solidFill>
                <a:latin typeface="Courier New"/>
              </a:rPr>
              <a:t> table))))</a:t>
            </a:r>
          </a:p>
          <a:p>
            <a:r>
              <a:rPr lang="en-US" sz="2800" dirty="0" smtClean="0">
                <a:solidFill>
                  <a:srgbClr val="FFFF00"/>
                </a:solidFill>
                <a:latin typeface="Courier New"/>
              </a:rPr>
              <a:t>	(if </a:t>
            </a:r>
            <a:r>
              <a:rPr lang="en-US" sz="2800" dirty="0" err="1" smtClean="0">
                <a:solidFill>
                  <a:srgbClr val="FFFF00"/>
                </a:solidFill>
                <a:latin typeface="Courier New"/>
              </a:rPr>
              <a:t>subtable</a:t>
            </a:r>
            <a:endParaRPr lang="en-US" sz="2800" dirty="0" smtClean="0">
              <a:solidFill>
                <a:srgbClr val="FFFF00"/>
              </a:solidFill>
              <a:latin typeface="Courier New"/>
            </a:endParaRPr>
          </a:p>
          <a:p>
            <a:r>
              <a:rPr lang="en-US" sz="2800" dirty="0" smtClean="0">
                <a:solidFill>
                  <a:srgbClr val="FFFF00"/>
                </a:solidFill>
                <a:latin typeface="Courier New"/>
              </a:rPr>
              <a:t>		(let ((record (assoc key-2 (</a:t>
            </a:r>
            <a:r>
              <a:rPr lang="en-US" sz="2800" dirty="0" err="1" smtClean="0">
                <a:solidFill>
                  <a:srgbClr val="FFFF00"/>
                </a:solidFill>
                <a:latin typeface="Courier New"/>
              </a:rPr>
              <a:t>cdr</a:t>
            </a:r>
            <a:r>
              <a:rPr lang="en-US" sz="2800" dirty="0" smtClean="0">
                <a:solidFill>
                  <a:srgbClr val="FFFF00"/>
                </a:solidFill>
                <a:latin typeface="Courier New"/>
              </a:rPr>
              <a:t> 										</a:t>
            </a:r>
            <a:r>
              <a:rPr lang="en-US" sz="2800" dirty="0" err="1" smtClean="0">
                <a:solidFill>
                  <a:srgbClr val="FFFF00"/>
                </a:solidFill>
                <a:latin typeface="Courier New"/>
              </a:rPr>
              <a:t>subtable</a:t>
            </a:r>
            <a:r>
              <a:rPr lang="en-US" sz="2800" dirty="0" smtClean="0">
                <a:solidFill>
                  <a:srgbClr val="FFFF00"/>
                </a:solidFill>
                <a:latin typeface="Courier New"/>
              </a:rPr>
              <a:t>))))</a:t>
            </a:r>
          </a:p>
          <a:p>
            <a:r>
              <a:rPr lang="en-US" sz="2800" dirty="0" smtClean="0">
                <a:solidFill>
                  <a:srgbClr val="FFFF00"/>
                </a:solidFill>
                <a:latin typeface="Courier New"/>
              </a:rPr>
              <a:t>		(if record (set-</a:t>
            </a:r>
            <a:r>
              <a:rPr lang="en-US" sz="2800" dirty="0" err="1" smtClean="0">
                <a:solidFill>
                  <a:srgbClr val="FFFF00"/>
                </a:solidFill>
                <a:latin typeface="Courier New"/>
              </a:rPr>
              <a:t>cdr</a:t>
            </a:r>
            <a:r>
              <a:rPr lang="en-US" sz="2800" dirty="0" smtClean="0">
                <a:solidFill>
                  <a:srgbClr val="FFFF00"/>
                </a:solidFill>
                <a:latin typeface="Courier New"/>
              </a:rPr>
              <a:t>! record value)</a:t>
            </a:r>
          </a:p>
          <a:p>
            <a:r>
              <a:rPr lang="en-US" sz="2800" dirty="0" smtClean="0">
                <a:solidFill>
                  <a:srgbClr val="FFFF00"/>
                </a:solidFill>
                <a:latin typeface="Courier New"/>
              </a:rPr>
              <a:t>		(set-</a:t>
            </a:r>
            <a:r>
              <a:rPr lang="en-US" sz="2800" dirty="0" err="1" smtClean="0">
                <a:solidFill>
                  <a:srgbClr val="FFFF00"/>
                </a:solidFill>
                <a:latin typeface="Courier New"/>
              </a:rPr>
              <a:t>cdr</a:t>
            </a:r>
            <a:r>
              <a:rPr lang="en-US" sz="2800" dirty="0" smtClean="0">
                <a:solidFill>
                  <a:srgbClr val="FFFF00"/>
                </a:solidFill>
                <a:latin typeface="Courier New"/>
              </a:rPr>
              <a:t>! </a:t>
            </a:r>
            <a:r>
              <a:rPr lang="en-US" sz="2800" dirty="0" err="1" smtClean="0">
                <a:solidFill>
                  <a:srgbClr val="FFFF00"/>
                </a:solidFill>
                <a:latin typeface="Courier New"/>
              </a:rPr>
              <a:t>Subtable</a:t>
            </a:r>
            <a:r>
              <a:rPr lang="en-US" sz="2800" dirty="0" smtClean="0">
                <a:solidFill>
                  <a:srgbClr val="FFFF00"/>
                </a:solidFill>
                <a:latin typeface="Courier New"/>
              </a:rPr>
              <a:t> </a:t>
            </a:r>
            <a:r>
              <a:rPr lang="en-US" sz="2800" dirty="0" smtClean="0">
                <a:solidFill>
                  <a:srgbClr val="00B0F0"/>
                </a:solidFill>
                <a:latin typeface="Courier New"/>
              </a:rPr>
              <a:t>(cons (cons key-2 						value)(</a:t>
            </a:r>
            <a:r>
              <a:rPr lang="en-US" sz="2800" dirty="0" err="1" smtClean="0">
                <a:solidFill>
                  <a:srgbClr val="00B0F0"/>
                </a:solidFill>
                <a:latin typeface="Courier New"/>
              </a:rPr>
              <a:t>cdr</a:t>
            </a:r>
            <a:r>
              <a:rPr lang="en-US" sz="2800" dirty="0" smtClean="0">
                <a:solidFill>
                  <a:srgbClr val="00B0F0"/>
                </a:solidFill>
                <a:latin typeface="Courier New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Courier New"/>
              </a:rPr>
              <a:t>subtable</a:t>
            </a:r>
            <a:r>
              <a:rPr lang="en-US" sz="2800" dirty="0" smtClean="0">
                <a:solidFill>
                  <a:srgbClr val="00B0F0"/>
                </a:solidFill>
                <a:latin typeface="Courier New"/>
              </a:rPr>
              <a:t>)))</a:t>
            </a:r>
            <a:r>
              <a:rPr lang="en-US" sz="2800" dirty="0" smtClean="0">
                <a:solidFill>
                  <a:srgbClr val="FFFF00"/>
                </a:solidFill>
                <a:latin typeface="Courier New"/>
              </a:rPr>
              <a:t>))</a:t>
            </a:r>
          </a:p>
          <a:p>
            <a:r>
              <a:rPr lang="en-US" sz="2800" dirty="0" smtClean="0">
                <a:solidFill>
                  <a:srgbClr val="FFFF00"/>
                </a:solidFill>
                <a:latin typeface="Courier New"/>
              </a:rPr>
              <a:t>	(set-</a:t>
            </a:r>
            <a:r>
              <a:rPr lang="en-US" sz="2800" dirty="0" err="1" smtClean="0">
                <a:solidFill>
                  <a:srgbClr val="FFFF00"/>
                </a:solidFill>
                <a:latin typeface="Courier New"/>
              </a:rPr>
              <a:t>cdr</a:t>
            </a:r>
            <a:r>
              <a:rPr lang="en-US" sz="2800" dirty="0" smtClean="0">
                <a:solidFill>
                  <a:srgbClr val="FFFF00"/>
                </a:solidFill>
                <a:latin typeface="Courier New"/>
              </a:rPr>
              <a:t>! table</a:t>
            </a:r>
          </a:p>
          <a:p>
            <a:r>
              <a:rPr lang="en-US" sz="2800" dirty="0" smtClean="0">
                <a:solidFill>
                  <a:srgbClr val="FFFF00"/>
                </a:solidFill>
                <a:latin typeface="Courier New"/>
              </a:rPr>
              <a:t>			(cons (list key-1</a:t>
            </a:r>
          </a:p>
          <a:p>
            <a:r>
              <a:rPr lang="en-US" sz="2800" dirty="0" smtClean="0">
                <a:solidFill>
                  <a:srgbClr val="FFFF00"/>
                </a:solidFill>
                <a:latin typeface="Courier New"/>
              </a:rPr>
              <a:t>					   (cons key-2 value))</a:t>
            </a:r>
          </a:p>
          <a:p>
            <a:r>
              <a:rPr lang="en-US" sz="2800" dirty="0" smtClean="0">
                <a:solidFill>
                  <a:srgbClr val="FFFF00"/>
                </a:solidFill>
                <a:latin typeface="Courier New"/>
              </a:rPr>
              <a:t>				  (</a:t>
            </a:r>
            <a:r>
              <a:rPr lang="en-US" sz="2800" dirty="0" err="1" smtClean="0">
                <a:solidFill>
                  <a:srgbClr val="FFFF00"/>
                </a:solidFill>
                <a:latin typeface="Courier New"/>
              </a:rPr>
              <a:t>cdr</a:t>
            </a:r>
            <a:r>
              <a:rPr lang="en-US" sz="2800" dirty="0" smtClean="0">
                <a:solidFill>
                  <a:srgbClr val="FFFF00"/>
                </a:solidFill>
                <a:latin typeface="Courier New"/>
              </a:rPr>
              <a:t> table)))))</a:t>
            </a:r>
          </a:p>
          <a:p>
            <a:r>
              <a:rPr lang="en-US" sz="2800" dirty="0" smtClean="0">
                <a:solidFill>
                  <a:srgbClr val="FFFF00"/>
                </a:solidFill>
                <a:latin typeface="Courier New"/>
              </a:rPr>
              <a:t>'ok)</a:t>
            </a:r>
            <a:endParaRPr sz="2800">
              <a:solidFill>
                <a:srgbClr val="FFFF00"/>
              </a:solidFill>
              <a:latin typeface="Arial Rounded MT Bold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9731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Local Tables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68450"/>
            <a:ext cx="5270500" cy="4616648"/>
          </a:xfrm>
        </p:spPr>
        <p:txBody>
          <a:bodyPr/>
          <a:lstStyle/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(define (make-table)</a:t>
            </a:r>
          </a:p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((local-table (list ’*table*)))</a:t>
            </a:r>
          </a:p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(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(lookup key-1 key-2)</a:t>
            </a:r>
          </a:p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(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((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subtable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key-1 (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local-table))))</a:t>
            </a:r>
          </a:p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(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subtable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(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((record (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key-2 (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subtable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))))</a:t>
            </a:r>
          </a:p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(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record</a:t>
            </a:r>
          </a:p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(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record)</a:t>
            </a:r>
          </a:p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false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false)))</a:t>
            </a:r>
          </a:p>
          <a:p>
            <a:endParaRPr lang="en-I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(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(insert! key-1 key-2 value)</a:t>
            </a:r>
          </a:p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(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((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subtable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key-1 (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local-table))))</a:t>
            </a:r>
          </a:p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(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subtable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5067568" y="1492250"/>
            <a:ext cx="4960620" cy="55399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4000" b="0" i="0">
                <a:solidFill>
                  <a:srgbClr val="FFFF00"/>
                </a:solidFill>
                <a:latin typeface="Courier New"/>
                <a:ea typeface="+mn-ea"/>
                <a:cs typeface="Courier New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((record (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key-2 (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subtable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))))</a:t>
            </a:r>
          </a:p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(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record</a:t>
            </a:r>
          </a:p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(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 record value)</a:t>
            </a:r>
          </a:p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(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subtable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(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 (cons key-2 value)</a:t>
            </a:r>
          </a:p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(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subtable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)))))</a:t>
            </a:r>
          </a:p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(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 local-table</a:t>
            </a:r>
          </a:p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(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 (list key-1</a:t>
            </a:r>
          </a:p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(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 key-2 value))</a:t>
            </a:r>
          </a:p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(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local-table)))))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’ok</a:t>
            </a:r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(define (dispatch m)</a:t>
            </a:r>
          </a:p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(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((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m ’lookup-proc) lookup)</a:t>
            </a:r>
          </a:p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((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m ’insert-proc!) insert!)</a:t>
            </a:r>
          </a:p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(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(error "Unknown operation - TABLE" m))))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dispatch))</a:t>
            </a:r>
            <a:endParaRPr lang="en-IN" sz="2000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58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D70CB941EE7C419857E49AD253AFF5" ma:contentTypeVersion="4" ma:contentTypeDescription="Create a new document." ma:contentTypeScope="" ma:versionID="b286bf261282107fb2fadfb7c8fc4a9a">
  <xsd:schema xmlns:xsd="http://www.w3.org/2001/XMLSchema" xmlns:xs="http://www.w3.org/2001/XMLSchema" xmlns:p="http://schemas.microsoft.com/office/2006/metadata/properties" xmlns:ns2="71df8737-ee74-4f12-ae2d-e9f1162afdb0" targetNamespace="http://schemas.microsoft.com/office/2006/metadata/properties" ma:root="true" ma:fieldsID="a95c887dd8d2776193963354119850bf" ns2:_="">
    <xsd:import namespace="71df8737-ee74-4f12-ae2d-e9f1162afd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df8737-ee74-4f12-ae2d-e9f1162afd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D9646B-D958-4E77-ABFB-CE5F2F404807}"/>
</file>

<file path=customXml/itemProps2.xml><?xml version="1.0" encoding="utf-8"?>
<ds:datastoreItem xmlns:ds="http://schemas.openxmlformats.org/officeDocument/2006/customXml" ds:itemID="{B216F875-517F-4A60-82D4-DD4954E83269}"/>
</file>

<file path=customXml/itemProps3.xml><?xml version="1.0" encoding="utf-8"?>
<ds:datastoreItem xmlns:ds="http://schemas.openxmlformats.org/officeDocument/2006/customXml" ds:itemID="{14134A55-85A9-468E-B47C-4776B7BE74F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</TotalTime>
  <Words>2542</Words>
  <Application>Microsoft Office PowerPoint</Application>
  <PresentationFormat>Custom</PresentationFormat>
  <Paragraphs>634</Paragraphs>
  <Slides>91</Slides>
  <Notes>1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2" baseType="lpstr">
      <vt:lpstr>Office Theme</vt:lpstr>
      <vt:lpstr>PowerPoint Presentation</vt:lpstr>
      <vt:lpstr>Modelling with Mutable Data </vt:lpstr>
      <vt:lpstr>Mutable List Structure</vt:lpstr>
      <vt:lpstr>Primitive mutators for pairs</vt:lpstr>
      <vt:lpstr>Primitive mutators for pairs</vt:lpstr>
      <vt:lpstr>Evaluating (set-car! x y)</vt:lpstr>
      <vt:lpstr>Evaluating  (define z (cons y (cdr x)))</vt:lpstr>
      <vt:lpstr>Compare set-car! with cons  </vt:lpstr>
      <vt:lpstr>Primitive mutators for pairs</vt:lpstr>
      <vt:lpstr>Primitive mutators for pairs</vt:lpstr>
      <vt:lpstr>Evaluating (set-cdr! x y)</vt:lpstr>
      <vt:lpstr>PowerPoint Presentation</vt:lpstr>
      <vt:lpstr>PowerPoint Presentation</vt:lpstr>
      <vt:lpstr>PowerPoint Presentation</vt:lpstr>
      <vt:lpstr>PowerPoint Presentation</vt:lpstr>
      <vt:lpstr>Append lists using mutators</vt:lpstr>
      <vt:lpstr>Append lists using mutators</vt:lpstr>
      <vt:lpstr>Append lists using mutators</vt:lpstr>
      <vt:lpstr>Append lists using mutators</vt:lpstr>
      <vt:lpstr>Append lists using mutators</vt:lpstr>
      <vt:lpstr>Append lists using mutators</vt:lpstr>
      <vt:lpstr>Make-cycle using mutators</vt:lpstr>
      <vt:lpstr>Make-cycle using mutators</vt:lpstr>
      <vt:lpstr>Sharing</vt:lpstr>
      <vt:lpstr>Sharing</vt:lpstr>
      <vt:lpstr>Sharing and Identity</vt:lpstr>
      <vt:lpstr>Sharing and identity</vt:lpstr>
      <vt:lpstr>Sharing and identity</vt:lpstr>
      <vt:lpstr>PowerPoint Presentation</vt:lpstr>
      <vt:lpstr>Representing Queues</vt:lpstr>
      <vt:lpstr>Representing Queues</vt:lpstr>
      <vt:lpstr>Representing Queues</vt:lpstr>
      <vt:lpstr>Inefficient Representation</vt:lpstr>
      <vt:lpstr>Implementing Queues</vt:lpstr>
      <vt:lpstr>PowerPoint Presentation</vt:lpstr>
      <vt:lpstr>PowerPoint Presentation</vt:lpstr>
      <vt:lpstr>front-ptr</vt:lpstr>
      <vt:lpstr>Implementing Queues</vt:lpstr>
      <vt:lpstr>front-ptr</vt:lpstr>
      <vt:lpstr>rear-ptr</vt:lpstr>
      <vt:lpstr>rear-ptr</vt:lpstr>
      <vt:lpstr>Representing Queues</vt:lpstr>
      <vt:lpstr>PowerPoint Presentation</vt:lpstr>
      <vt:lpstr>PowerPoint Presentation</vt:lpstr>
      <vt:lpstr>make-queue</vt:lpstr>
      <vt:lpstr>Representing Queues</vt:lpstr>
      <vt:lpstr>Implementing Queues</vt:lpstr>
      <vt:lpstr>empty-queue?</vt:lpstr>
      <vt:lpstr>empty-queue?</vt:lpstr>
      <vt:lpstr>Representing Queues</vt:lpstr>
      <vt:lpstr>Implementing Queues</vt:lpstr>
      <vt:lpstr>PowerPoint Presentation</vt:lpstr>
      <vt:lpstr>PowerPoint Presentation</vt:lpstr>
      <vt:lpstr>front-queue</vt:lpstr>
      <vt:lpstr>Representing Queues</vt:lpstr>
      <vt:lpstr>Implementing Queues</vt:lpstr>
      <vt:lpstr>Implementing Queues</vt:lpstr>
      <vt:lpstr>Implementing Queues</vt:lpstr>
      <vt:lpstr>Implementing Queues</vt:lpstr>
      <vt:lpstr>Implementing Queues</vt:lpstr>
      <vt:lpstr>Implementing Queues</vt:lpstr>
      <vt:lpstr>Implementing Queues</vt:lpstr>
      <vt:lpstr>Implementing Queues</vt:lpstr>
      <vt:lpstr>insert-queue!</vt:lpstr>
      <vt:lpstr>What if?</vt:lpstr>
      <vt:lpstr>What if?</vt:lpstr>
      <vt:lpstr>What if?</vt:lpstr>
      <vt:lpstr>What if?</vt:lpstr>
      <vt:lpstr>What if?</vt:lpstr>
      <vt:lpstr>What if?</vt:lpstr>
      <vt:lpstr>insert-queue!</vt:lpstr>
      <vt:lpstr>Representing Queues</vt:lpstr>
      <vt:lpstr>Implementing Queues</vt:lpstr>
      <vt:lpstr>Implementing Queues</vt:lpstr>
      <vt:lpstr>delete-queue!</vt:lpstr>
      <vt:lpstr>Tables – One Dimensional</vt:lpstr>
      <vt:lpstr>Representing 1-D Tables</vt:lpstr>
      <vt:lpstr>Representing 1-D Tables</vt:lpstr>
      <vt:lpstr>PowerPoint Presentation</vt:lpstr>
      <vt:lpstr>lookup</vt:lpstr>
      <vt:lpstr>assoc</vt:lpstr>
      <vt:lpstr>lookup</vt:lpstr>
      <vt:lpstr>insert!</vt:lpstr>
      <vt:lpstr>Two Dimensional Tables</vt:lpstr>
      <vt:lpstr>Representing 2-D Tables</vt:lpstr>
      <vt:lpstr>Representing 2-D Tables</vt:lpstr>
      <vt:lpstr>lookup</vt:lpstr>
      <vt:lpstr>lookup</vt:lpstr>
      <vt:lpstr>Insert! </vt:lpstr>
      <vt:lpstr>insert</vt:lpstr>
      <vt:lpstr>Creating Local Tables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admin</cp:lastModifiedBy>
  <cp:revision>81</cp:revision>
  <dcterms:created xsi:type="dcterms:W3CDTF">2020-10-20T14:49:56Z</dcterms:created>
  <dcterms:modified xsi:type="dcterms:W3CDTF">2021-11-09T05:25:46Z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2018-08-09T00:00:00Z</vt:filetime>
  </property>
  <property fmtid="{D5CDD505-2E9C-101B-9397-08002B2CF9AE}" pid="3" name="Creator">
    <vt:lpwstr>Impress</vt:lpwstr>
  </property>
  <property fmtid="{D5CDD505-2E9C-101B-9397-08002B2CF9AE}" pid="4" name="LastSaved">
    <vt:filetime>2020-10-20T00:00:00Z</vt:filetime>
  </property>
  <property fmtid="{D5CDD505-2E9C-101B-9397-08002B2CF9AE}" pid="5" name="ContentTypeId">
    <vt:lpwstr>0x010100C9D70CB941EE7C419857E49AD253AFF5</vt:lpwstr>
  </property>
</Properties>
</file>