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5" r:id="rId3"/>
    <p:sldId id="259" r:id="rId4"/>
    <p:sldId id="302" r:id="rId5"/>
    <p:sldId id="262" r:id="rId6"/>
    <p:sldId id="303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32E7-1F02-4F75-A218-8417EAFE5EE8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10B1-4D1A-4AF8-9D6D-2B77FD6E78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346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78966-244A-4F10-AA8D-0885EBB81266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10B1-4D1A-4AF8-9D6D-2B77FD6E78B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29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EE4ED-75B3-477F-BF29-D83016ACF1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BE9DA-2825-4645-AAD2-C2DAD834483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80350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DE646-A58D-4B3D-9DE0-78F21509D7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7A044-3BEB-4446-A238-075FB1770E6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14220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219200"/>
            <a:ext cx="18288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219200"/>
            <a:ext cx="53340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994C-A7FB-4319-8739-AE93D2C8A1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0E0D4-43F0-4AD6-ADBE-CEA9CA2C2BD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263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E9AE-B05B-493E-AB30-F0C5492A9F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7D69-A05D-4256-8B6D-06329A7E4D2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259461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7315200" cy="3763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D35FC-6B7C-4687-99DF-D4E5749DBC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0B27C-5490-47A5-98E3-74AC17F3FD3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5228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57034-8C0E-41E0-9D9A-E723B072D2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1477E-0554-4D5F-811B-27A9154761E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4642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0996-5074-4F6F-AB7D-45F224065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628B-33D0-4DA8-AFCC-BED2A568B43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20747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D9356-AE92-41BD-9014-4D009548CF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DA19-6C0D-47BE-8B09-929C7B73A04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9557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BF86-0242-443F-9F1A-2C89CE453A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6328C-5FE9-4208-9890-8A43CC7514A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15084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B02E-DC89-41CE-A336-108327F25C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49A5-E66C-4248-8CAC-4B72AD74A13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4498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5484-4840-4DCA-B4E7-1F6805BE0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5C50E-CE27-4E17-A27A-BBB3D25E1C6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22647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4A33-5E54-4A14-9516-FC17778FC4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4062-3FB8-4767-A64B-6D61F92B37E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441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FE3AE-28C8-4659-8E75-010969D639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B3038-AD35-4E4F-858B-DE7FDA5F0B2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27981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19200"/>
            <a:ext cx="7239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73152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3810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E8B5DB-661A-4857-84CF-026DD4D5244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95400" y="38100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15CSE401</a:t>
            </a:r>
            <a:r>
              <a:rPr lang="en-US" baseline="0" dirty="0" smtClean="0">
                <a:solidFill>
                  <a:srgbClr val="000000"/>
                </a:solidFill>
              </a:rPr>
              <a:t>  Machine Learning and Data Mining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77AF5-7CE8-4790-960C-78D3DFF7EC6F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7/12/2021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xmlns="" val="36537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urseEntry_Summary_15CSE401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15CSE401 Machine Learning and Data Mining</a:t>
            </a:r>
            <a:br>
              <a:rPr lang="en-US" sz="3200" dirty="0" smtClean="0"/>
            </a:br>
            <a:r>
              <a:rPr lang="en-US" sz="3200" dirty="0" smtClean="0"/>
              <a:t>Lecture 1,2,3</a:t>
            </a:r>
            <a:endParaRPr lang="en-US" sz="32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600200"/>
          </a:xfrm>
        </p:spPr>
        <p:txBody>
          <a:bodyPr/>
          <a:lstStyle/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CSE Dept.</a:t>
            </a:r>
          </a:p>
          <a:p>
            <a:pPr eaLnBrk="1" hangingPunct="1"/>
            <a:r>
              <a:rPr lang="en-US" sz="1800" dirty="0" smtClean="0"/>
              <a:t>Amrita School of </a:t>
            </a:r>
            <a:r>
              <a:rPr lang="en-US" sz="1800" dirty="0" err="1" smtClean="0"/>
              <a:t>Engg</a:t>
            </a:r>
            <a:r>
              <a:rPr lang="en-US" dirty="0" smtClean="0"/>
              <a:t>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304800"/>
            <a:ext cx="6477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09820" y="3124199"/>
            <a:ext cx="7620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FF"/>
                </a:solidFill>
              </a:rPr>
              <a:t>Course Information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FF"/>
                </a:solidFill>
              </a:rPr>
              <a:t>An Introduction to Data Mining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AA4E092-D48A-4143-917A-58E0908267F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EE4ED-75B3-477F-BF29-D83016ACF1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</a:t>
            </a:r>
            <a:r>
              <a:rPr lang="en-IN" sz="2400" dirty="0" smtClean="0"/>
              <a:t>o </a:t>
            </a:r>
            <a:r>
              <a:rPr lang="en-IN" sz="2400" dirty="0"/>
              <a:t>provide </a:t>
            </a:r>
            <a:r>
              <a:rPr lang="en-IN" sz="2400" dirty="0" smtClean="0"/>
              <a:t>in-depth </a:t>
            </a:r>
            <a:r>
              <a:rPr lang="en-IN" sz="2400" dirty="0"/>
              <a:t>knowledge about </a:t>
            </a:r>
            <a:r>
              <a:rPr lang="en-IN" sz="2400" dirty="0" smtClean="0"/>
              <a:t>data mining.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o implement the </a:t>
            </a:r>
            <a:r>
              <a:rPr lang="en-IN" sz="2400" dirty="0"/>
              <a:t>machine learning </a:t>
            </a:r>
            <a:r>
              <a:rPr lang="en-IN" sz="2400" dirty="0" smtClean="0"/>
              <a:t>models in data mining problems 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improve </a:t>
            </a:r>
            <a:r>
              <a:rPr lang="en-IN" sz="2400" dirty="0" smtClean="0"/>
              <a:t>the </a:t>
            </a:r>
            <a:r>
              <a:rPr lang="en-IN" sz="2400" dirty="0"/>
              <a:t>understanding of the on-going </a:t>
            </a:r>
            <a:r>
              <a:rPr lang="en-IN" sz="2400" dirty="0" smtClean="0"/>
              <a:t>research.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57034-8C0E-41E0-9D9A-E723B072D2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A6343F2-3D76-4003-A8D3-0226F5A765A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Outcome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57034-8C0E-41E0-9D9A-E723B072D2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33342D-2485-41EE-BA1C-0785D6C1A81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Google Shape;86;p16"/>
          <p:cNvGraphicFramePr/>
          <p:nvPr>
            <p:extLst>
              <p:ext uri="{D42A27DB-BD31-4B8C-83A1-F6EECF244321}">
                <p14:modId xmlns:p14="http://schemas.microsoft.com/office/powerpoint/2010/main" xmlns="" val="1004813247"/>
              </p:ext>
            </p:extLst>
          </p:nvPr>
        </p:nvGraphicFramePr>
        <p:xfrm>
          <a:off x="592935" y="2132856"/>
          <a:ext cx="7003401" cy="3657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612"/>
                <a:gridCol w="5204928"/>
                <a:gridCol w="846861"/>
              </a:tblGrid>
              <a:tr h="432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Course Outcome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BTL 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604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Understand</a:t>
                      </a:r>
                      <a:r>
                        <a:rPr lang="en" sz="1500" dirty="0"/>
                        <a:t> the fundamental concepts of Data mining and basic theory underlying Machine learning.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604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Understand</a:t>
                      </a:r>
                      <a:r>
                        <a:rPr lang="en" sz="1500" dirty="0"/>
                        <a:t> the types of the data to be mined and </a:t>
                      </a: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apply</a:t>
                      </a:r>
                      <a:r>
                        <a:rPr lang="en" sz="1500" dirty="0"/>
                        <a:t> pre-processing methods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604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Apply</a:t>
                      </a:r>
                      <a:r>
                        <a:rPr lang="en" sz="1500"/>
                        <a:t> appropriate classification and clustering techniques for real word applications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604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Analyze</a:t>
                      </a:r>
                      <a:r>
                        <a:rPr lang="en" sz="1500"/>
                        <a:t> the performance of various classifiers and clusters techniques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604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Apply</a:t>
                      </a:r>
                      <a:r>
                        <a:rPr lang="en" sz="1500"/>
                        <a:t> and </a:t>
                      </a: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evaluate</a:t>
                      </a:r>
                      <a:r>
                        <a:rPr lang="en" sz="1500"/>
                        <a:t> the interesting patterns discovered from association mining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1" name="Google Shape;87;p1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668344" y="2636912"/>
            <a:ext cx="1383905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600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53" y="1124744"/>
            <a:ext cx="7239000" cy="648072"/>
          </a:xfrm>
        </p:spPr>
        <p:txBody>
          <a:bodyPr/>
          <a:lstStyle/>
          <a:p>
            <a:r>
              <a:rPr lang="en-IN" dirty="0" smtClean="0"/>
              <a:t>Course 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00" y="1772816"/>
            <a:ext cx="8352928" cy="4065315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 smtClean="0"/>
              <a:t>Unit 1:  </a:t>
            </a:r>
            <a:r>
              <a:rPr lang="en-IN" sz="1800" dirty="0" smtClean="0">
                <a:solidFill>
                  <a:srgbClr val="FF0000"/>
                </a:solidFill>
              </a:rPr>
              <a:t>Introduction </a:t>
            </a:r>
            <a:r>
              <a:rPr lang="en-IN" sz="1800" dirty="0">
                <a:solidFill>
                  <a:srgbClr val="FF0000"/>
                </a:solidFill>
              </a:rPr>
              <a:t>to Machine learning: Supervised learning, Unsupervised learning, some basic concepts in machine learning, Review of probability</a:t>
            </a:r>
            <a:r>
              <a:rPr lang="en-IN" sz="1800" dirty="0"/>
              <a:t>, Computational Learning theory. </a:t>
            </a:r>
            <a:r>
              <a:rPr lang="en-IN" sz="1800" dirty="0">
                <a:solidFill>
                  <a:srgbClr val="FF0000"/>
                </a:solidFill>
              </a:rPr>
              <a:t>Bayesian concept learning, Likelihood, Posterior predictive distribution, Naive Bayes classiﬁers, </a:t>
            </a:r>
            <a:r>
              <a:rPr lang="en-IN" sz="1800" dirty="0"/>
              <a:t>The log-sum-</a:t>
            </a:r>
            <a:r>
              <a:rPr lang="en-IN" sz="1800" dirty="0" err="1"/>
              <a:t>exp</a:t>
            </a:r>
            <a:r>
              <a:rPr lang="en-IN" sz="1800" dirty="0"/>
              <a:t> trick, Feature selection using mutual information, </a:t>
            </a:r>
            <a:r>
              <a:rPr lang="en-IN" sz="1800" dirty="0">
                <a:solidFill>
                  <a:srgbClr val="FF0000"/>
                </a:solidFill>
              </a:rPr>
              <a:t>Linear Regression, Logistic regression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smtClean="0"/>
              <a:t>Unit 2:  </a:t>
            </a:r>
            <a:r>
              <a:rPr lang="en-IN" sz="1800" dirty="0" smtClean="0"/>
              <a:t>Introduction </a:t>
            </a:r>
            <a:r>
              <a:rPr lang="en-IN" sz="1800" dirty="0"/>
              <a:t>to data mining - challenges and tasks, measures of similarity and dissimilarity, </a:t>
            </a:r>
            <a:r>
              <a:rPr lang="en-IN" sz="1800" dirty="0">
                <a:solidFill>
                  <a:srgbClr val="FF0000"/>
                </a:solidFill>
              </a:rPr>
              <a:t>Classification - Rule based classifier, Nearest-neighbour classifiers - Bayesian classifiers - decision trees; support vector machines, Class imbalance problem performance evaluation of the classifier, comparison of different classifiers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smtClean="0"/>
              <a:t>Unit 3: </a:t>
            </a:r>
            <a:r>
              <a:rPr lang="en-IN" sz="1800" dirty="0" smtClean="0"/>
              <a:t>Association </a:t>
            </a:r>
            <a:r>
              <a:rPr lang="en-IN" sz="1800" dirty="0"/>
              <a:t>analysis – frequent item generation rule generation, evaluation of association patterns. Cluster analysis, </a:t>
            </a:r>
            <a:r>
              <a:rPr lang="en-IN" sz="1800" dirty="0">
                <a:solidFill>
                  <a:srgbClr val="FF0000"/>
                </a:solidFill>
              </a:rPr>
              <a:t>K means algorithm</a:t>
            </a:r>
            <a:r>
              <a:rPr lang="en-IN" sz="1800" dirty="0"/>
              <a:t>, cluster evaluation, application of data mining to web mining and Bioinformatics. Classifying documents using bag of words advertising on the Web, Recommendation Systems, and Mining Social network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57034-8C0E-41E0-9D9A-E723B072D2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98121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solidFill>
                  <a:srgbClr val="0070C0"/>
                </a:solidFill>
              </a:rPr>
              <a:t>The topics in </a:t>
            </a:r>
            <a:r>
              <a:rPr lang="en-IN" sz="2000" b="1" i="1" dirty="0" smtClean="0">
                <a:solidFill>
                  <a:srgbClr val="FF0000"/>
                </a:solidFill>
              </a:rPr>
              <a:t>red</a:t>
            </a:r>
            <a:r>
              <a:rPr lang="en-IN" sz="2000" b="1" i="1" dirty="0" smtClean="0">
                <a:solidFill>
                  <a:srgbClr val="0070C0"/>
                </a:solidFill>
              </a:rPr>
              <a:t> was covered in 15CSE432</a:t>
            </a:r>
            <a:r>
              <a:rPr lang="en-IN" sz="1600" i="1" dirty="0" smtClean="0">
                <a:solidFill>
                  <a:srgbClr val="0070C0"/>
                </a:solidFill>
              </a:rPr>
              <a:t>.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0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Books and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3873624" cy="3763963"/>
          </a:xfrm>
        </p:spPr>
        <p:txBody>
          <a:bodyPr/>
          <a:lstStyle/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FontTx/>
              <a:buAutoNum type="arabicPeriod"/>
            </a:pPr>
            <a:r>
              <a:rPr lang="en-IN" sz="18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Jiawei</a:t>
            </a:r>
            <a:r>
              <a:rPr lang="en-IN" sz="18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 Han and </a:t>
            </a:r>
            <a:r>
              <a:rPr lang="en-IN" sz="18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Micheline</a:t>
            </a:r>
            <a:r>
              <a:rPr lang="en-IN" sz="18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IN" sz="18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Kamber</a:t>
            </a:r>
            <a:r>
              <a:rPr lang="en-IN" sz="18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IN" sz="18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Jian</a:t>
            </a:r>
            <a:r>
              <a:rPr lang="en-IN" sz="18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 Pei, </a:t>
            </a:r>
            <a:r>
              <a:rPr lang="en-IN" sz="1800" b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“Data Mining: Concepts and Techniques”</a:t>
            </a:r>
            <a:r>
              <a:rPr lang="en-IN" sz="18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, Third Edition, Elsevier, 2012.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Kevin P. </a:t>
            </a:r>
            <a:r>
              <a:rPr lang="en-IN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Murphey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IN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“Machine Learning, a probabilistic perspective”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The MIT Press, 2012.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Tom Mitchell, </a:t>
            </a:r>
            <a:r>
              <a:rPr lang="en-IN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“Machine Learning”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McGraw Hill, 1997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Pang-</a:t>
            </a:r>
            <a:r>
              <a:rPr lang="en-IN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Ning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Tan, Michael Steinbach and </a:t>
            </a:r>
            <a:r>
              <a:rPr lang="en-IN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Vipin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Kumar, </a:t>
            </a:r>
            <a:r>
              <a:rPr lang="en-IN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“Introduction to Data Mining”</a:t>
            </a:r>
            <a:r>
              <a:rPr lang="en-IN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First Edition, Pearson Education, 2006.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57034-8C0E-41E0-9D9A-E723B072D2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F6D3E78-E915-4B22-8034-278532AAF77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Google Shape;103;p1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204268" y="2009375"/>
            <a:ext cx="1610500" cy="2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5;p1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204268" y="4136100"/>
            <a:ext cx="1828575" cy="22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152318" y="4457100"/>
            <a:ext cx="1610500" cy="227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4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7000583" y="2009375"/>
            <a:ext cx="1762235" cy="202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24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Course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CourseEntry_Summary_15CSE401.docx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57034-8C0E-41E0-9D9A-E723B072D2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051477E-0554-4D5F-811B-27A9154761E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Pattern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EBF86-0242-443F-9F1A-2C89CE453AA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0FE4F3-A7D2-4B36-BB82-01E01F3D2FE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7/12/2021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59632" y="1988842"/>
          <a:ext cx="6840759" cy="3960441"/>
        </p:xfrm>
        <a:graphic>
          <a:graphicData uri="http://schemas.openxmlformats.org/drawingml/2006/table">
            <a:tbl>
              <a:tblPr/>
              <a:tblGrid>
                <a:gridCol w="650593"/>
                <a:gridCol w="1040949"/>
                <a:gridCol w="3654925"/>
                <a:gridCol w="687888"/>
                <a:gridCol w="806404"/>
              </a:tblGrid>
              <a:tr h="731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L-T-P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Evaluation Pattern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Assessments Planned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Marks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1-0-0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Internal: 50%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 Term Exam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034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2-0-0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Viva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3-0-0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 -  Quizzes ( covering each CO)  - 5* 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4-0-0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3-0-2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 Semester: 50%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731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2-1-0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Online End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396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ML_presentation">
  <a:themeElements>
    <a:clrScheme name="XML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XML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XML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0EF186BC86D4F8F0273CDA7235893" ma:contentTypeVersion="0" ma:contentTypeDescription="Create a new document." ma:contentTypeScope="" ma:versionID="5a5eb40d4cb4f3d42c0fe708e533eb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C1DD2B-28A8-435E-A887-FD4F15C4344C}"/>
</file>

<file path=customXml/itemProps2.xml><?xml version="1.0" encoding="utf-8"?>
<ds:datastoreItem xmlns:ds="http://schemas.openxmlformats.org/officeDocument/2006/customXml" ds:itemID="{0E449650-E135-4969-80B8-48CC5F06375A}"/>
</file>

<file path=customXml/itemProps3.xml><?xml version="1.0" encoding="utf-8"?>
<ds:datastoreItem xmlns:ds="http://schemas.openxmlformats.org/officeDocument/2006/customXml" ds:itemID="{F37C3A42-87F1-4786-AF54-94BF77DA5E51}"/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456</Words>
  <Application>Microsoft Office PowerPoint</Application>
  <PresentationFormat>On-screen Show (4:3)</PresentationFormat>
  <Paragraphs>83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XML_presentation</vt:lpstr>
      <vt:lpstr>15CSE401 Machine Learning and Data Mining Lecture 1,2,3</vt:lpstr>
      <vt:lpstr>Course Objective</vt:lpstr>
      <vt:lpstr>Course Outcome</vt:lpstr>
      <vt:lpstr>Course Syllabus</vt:lpstr>
      <vt:lpstr>Text Books and References</vt:lpstr>
      <vt:lpstr>Modified Course plan </vt:lpstr>
      <vt:lpstr>Evaluation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15CSE401 Machine Learning and Data Mining Lecture 1</dc:title>
  <dc:creator>Welcome</dc:creator>
  <cp:lastModifiedBy>SWAPNA</cp:lastModifiedBy>
  <cp:revision>42</cp:revision>
  <dcterms:created xsi:type="dcterms:W3CDTF">2020-07-15T00:09:01Z</dcterms:created>
  <dcterms:modified xsi:type="dcterms:W3CDTF">2021-07-12T12:07:56Z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0x01010036B0EF186BC86D4F8F0273CDA7235893</vt:lpwstr>
  </property>
</Properties>
</file>