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xls" ContentType="application/vnd.ms-excel"/>
  <Default Extension="rels" ContentType="application/vnd.openxmlformats-package.relationships+xml"/>
  <Default Extension="jpeg" ContentType="image/jpeg"/>
  <Default Extension="emf" ContentType="image/x-emf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10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5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36.xml" ContentType="application/vnd.openxmlformats-officedocument.presentationml.slide+xml"/>
  <Override PartName="/ppt/slides/slide3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0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7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7" r:id="rId2"/>
    <p:sldId id="331" r:id="rId3"/>
    <p:sldId id="332" r:id="rId4"/>
    <p:sldId id="302" r:id="rId5"/>
    <p:sldId id="303" r:id="rId6"/>
    <p:sldId id="304" r:id="rId7"/>
    <p:sldId id="305" r:id="rId8"/>
    <p:sldId id="306" r:id="rId9"/>
    <p:sldId id="322" r:id="rId10"/>
    <p:sldId id="307" r:id="rId11"/>
    <p:sldId id="323" r:id="rId12"/>
    <p:sldId id="308" r:id="rId13"/>
    <p:sldId id="324" r:id="rId14"/>
    <p:sldId id="309" r:id="rId15"/>
    <p:sldId id="325" r:id="rId16"/>
    <p:sldId id="310" r:id="rId17"/>
    <p:sldId id="326" r:id="rId18"/>
    <p:sldId id="311" r:id="rId19"/>
    <p:sldId id="312" r:id="rId20"/>
    <p:sldId id="313" r:id="rId21"/>
    <p:sldId id="327" r:id="rId22"/>
    <p:sldId id="314" r:id="rId23"/>
    <p:sldId id="315" r:id="rId24"/>
    <p:sldId id="328" r:id="rId25"/>
    <p:sldId id="316" r:id="rId26"/>
    <p:sldId id="317" r:id="rId27"/>
    <p:sldId id="333" r:id="rId28"/>
    <p:sldId id="334" r:id="rId29"/>
    <p:sldId id="318" r:id="rId30"/>
    <p:sldId id="329" r:id="rId31"/>
    <p:sldId id="335" r:id="rId32"/>
    <p:sldId id="319" r:id="rId33"/>
    <p:sldId id="330" r:id="rId34"/>
    <p:sldId id="320" r:id="rId35"/>
    <p:sldId id="321" r:id="rId36"/>
    <p:sldId id="337" r:id="rId37"/>
    <p:sldId id="33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5" Type="http://schemas.openxmlformats.org/officeDocument/2006/relationships/image" Target="../media/image25.wmf"/><Relationship Id="rId4" Type="http://schemas.openxmlformats.org/officeDocument/2006/relationships/image" Target="../media/image29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932E7-1F02-4F75-A218-8417EAFE5EE8}" type="datetimeFigureOut">
              <a:rPr lang="en-IN" smtClean="0"/>
              <a:pPr/>
              <a:t>30-07-2021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10B1-4D1A-4AF8-9D6D-2B77FD6E78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33462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1278966-244A-4F10-AA8D-0885EBB81266}" type="slidenum">
              <a:rPr lang="en-US" sz="1200">
                <a:solidFill>
                  <a:prstClr val="black"/>
                </a:solidFill>
              </a:rPr>
              <a:pPr eaLnBrk="1" hangingPunct="1"/>
              <a:t>1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9057" indent="-280406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1626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0276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8927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04C9304-A84E-4F8D-8D41-A10CC12ECD16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2200" y="693738"/>
            <a:ext cx="4552950" cy="3414712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075" y="4344025"/>
            <a:ext cx="4938505" cy="411136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48023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9057" indent="-280406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1626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0276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8927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E966D-9331-4C9C-A98B-BCFBB5DDC2FD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2200" y="693738"/>
            <a:ext cx="4552950" cy="3414712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075" y="4344025"/>
            <a:ext cx="4938505" cy="411136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695042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4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17" indent="-280391" defTabSz="90504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564" indent="-224312" defTabSz="90504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189" indent="-224312" defTabSz="90504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816" indent="-224312" defTabSz="90504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441" indent="-224312" defTabSz="90504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065" indent="-224312" defTabSz="90504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692" indent="-224312" defTabSz="90504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317" indent="-224312" defTabSz="90504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E6BB24F-7527-415E-A4B4-B132D61B26C9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20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111566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10B1-4D1A-4AF8-9D6D-2B77FD6E78B4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6446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4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17" indent="-280391" defTabSz="90504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564" indent="-224312" defTabSz="90504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189" indent="-224312" defTabSz="90504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816" indent="-224312" defTabSz="90504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441" indent="-224312" defTabSz="90504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065" indent="-224312" defTabSz="90504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692" indent="-224312" defTabSz="90504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317" indent="-224312" defTabSz="90504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E6BB24F-7527-415E-A4B4-B132D61B26C9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23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036200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110F-5CB8-4B7A-89C2-96B671E6053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110F-5CB8-4B7A-89C2-96B671E6053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4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17" indent="-280391" defTabSz="90504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564" indent="-224312" defTabSz="90504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189" indent="-224312" defTabSz="90504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816" indent="-224312" defTabSz="90504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441" indent="-224312" defTabSz="90504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065" indent="-224312" defTabSz="90504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692" indent="-224312" defTabSz="90504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317" indent="-224312" defTabSz="90504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E6BB24F-7527-415E-A4B4-B132D61B26C9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29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0781692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4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17" indent="-280391" defTabSz="90504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564" indent="-224312" defTabSz="90504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189" indent="-224312" defTabSz="90504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816" indent="-224312" defTabSz="90504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441" indent="-224312" defTabSz="90504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065" indent="-224312" defTabSz="90504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692" indent="-224312" defTabSz="90504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317" indent="-224312" defTabSz="90504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E6BB24F-7527-415E-A4B4-B132D61B26C9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32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709920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28E96B-5287-48DB-8EDE-C63F39981208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392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4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17" indent="-280391" defTabSz="90504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564" indent="-224312" defTabSz="90504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189" indent="-224312" defTabSz="90504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816" indent="-224312" defTabSz="90504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441" indent="-224312" defTabSz="90504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065" indent="-224312" defTabSz="90504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692" indent="-224312" defTabSz="90504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317" indent="-224312" defTabSz="90504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E6BB24F-7527-415E-A4B4-B132D61B26C9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4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824334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BC5430-2D0E-43F7-915F-F7DFEAEDBDA5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402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4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17" indent="-280391" defTabSz="90504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564" indent="-224312" defTabSz="90504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189" indent="-224312" defTabSz="90504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816" indent="-224312" defTabSz="90504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441" indent="-224312" defTabSz="90504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065" indent="-224312" defTabSz="90504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692" indent="-224312" defTabSz="90504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317" indent="-224312" defTabSz="90504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E6BB24F-7527-415E-A4B4-B132D61B26C9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5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306598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3000E8-5CAB-42BF-B0A8-927ECB9BF18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4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17" indent="-280391" defTabSz="90504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564" indent="-224312" defTabSz="90504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189" indent="-224312" defTabSz="90504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816" indent="-224312" defTabSz="90504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441" indent="-224312" defTabSz="90504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065" indent="-224312" defTabSz="90504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692" indent="-224312" defTabSz="90504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317" indent="-224312" defTabSz="90504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E6BB24F-7527-415E-A4B4-B132D61B26C9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8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80544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4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17" indent="-280391" defTabSz="90504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564" indent="-224312" defTabSz="90504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189" indent="-224312" defTabSz="90504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816" indent="-224312" defTabSz="90504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441" indent="-224312" defTabSz="90504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065" indent="-224312" defTabSz="90504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692" indent="-224312" defTabSz="90504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317" indent="-224312" defTabSz="90504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E6BB24F-7527-415E-A4B4-B132D61B26C9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10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722150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9057" indent="-280406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1626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0276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8927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8C83344-3EC9-4AEF-ACB3-00B66669D043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753837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9057" indent="-280406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1626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0276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8927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5A4C53A-154B-483F-BB63-C5B68814D43F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358459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9057" indent="-280406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1626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0276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8927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5EDAD38-CF67-46E9-8730-3F6A9ACE7D31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 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537154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EE4ED-75B3-477F-BF29-D83016ACF14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9B2EB-949E-4E8F-BA98-15DF5C0A933A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7/30/2021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350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DE646-A58D-4B3D-9DE0-78F21509D70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6A133-FE79-4446-98C9-E7E618B980EB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7/30/2021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204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1219200"/>
            <a:ext cx="1828800" cy="4906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219200"/>
            <a:ext cx="5334000" cy="4906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2994C-A7FB-4319-8739-AE93D2C8A1A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BB0BE-9FEC-4E5F-94FB-B65DA315E27F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7/30/2021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27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219200"/>
            <a:ext cx="7239000" cy="808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2362200"/>
            <a:ext cx="3581400" cy="3763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581400" cy="3763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AE9AE-B05B-493E-AB30-F0C5492A9F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D5D89-1320-4C3B-A97A-56B0D41B994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7/30/2021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461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219200"/>
            <a:ext cx="7239000" cy="808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2362200"/>
            <a:ext cx="7315200" cy="3763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D35FC-6B7C-4687-99DF-D4E5749DBC0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EF404-5DBB-46EE-98E5-9C656B52D8B4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7/30/2021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287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57034-8C0E-41E0-9D9A-E723B072D2D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18AE2-D303-4178-B9D2-C6338C9CD6BD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7/30/2021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423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80996-5074-4F6F-AB7D-45F224065A1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C42C9-7BAD-4ECE-842E-F33852ACED74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7/30/2021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474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581400" cy="3763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581400" cy="3763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D9356-AE92-41BD-9014-4D009548CF0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BE8AE-86BA-481F-B090-D68FCC19353A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7/30/2021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57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EBF86-0242-443F-9F1A-2C89CE453AA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ED3E3-F383-4343-8893-9C82BC924EF1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7/30/2021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842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FB02E-DC89-41CE-A336-108327F25C9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AAD5C-CD07-4855-8B43-8BCC3D6CDC9B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7/30/2021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984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D5484-4840-4DCA-B4E7-1F6805BE07A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6321B-7B3C-49CE-9B6C-CCA1A24B1817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7/30/2021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471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64A33-5E54-4A14-9516-FC17778FC40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09018-5779-448C-8D8F-1E444CF3868B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7/30/2021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18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FE3AE-28C8-4659-8E75-010969D639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8794E-C9E4-4BE4-8911-59D5957EE9C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7/30/2021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817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AutoShape 11"/>
          <p:cNvSpPr>
            <a:spLocks noChangeArrowheads="1"/>
          </p:cNvSpPr>
          <p:nvPr/>
        </p:nvSpPr>
        <p:spPr bwMode="auto"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FF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219200"/>
            <a:ext cx="7239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7315200" cy="3763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381000"/>
            <a:ext cx="1600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E8B5DB-661A-4857-84CF-026DD4D5244C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3" name="Picture 8" descr="college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"/>
            <a:ext cx="7921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295400" y="381000"/>
            <a:ext cx="6781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15CSE401</a:t>
            </a:r>
            <a:r>
              <a:rPr lang="en-US" baseline="0" dirty="0" smtClean="0">
                <a:solidFill>
                  <a:srgbClr val="000000"/>
                </a:solidFill>
              </a:rPr>
              <a:t>  Machine Learning and Data Mining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382D1A-6734-44EE-A723-71BDBE27D1FA}" type="datetime1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7/30/2021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374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jpeg"/><Relationship Id="rId4" Type="http://schemas.openxmlformats.org/officeDocument/2006/relationships/oleObject" Target="../embeddings/Microsoft_Office_Word_97_-_2003_Document1.doc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Microsoft_Office_Word_97_-_2003_Document2.doc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Microsoft_Office_Excel_97-2003_Worksheet3.xls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Microsoft_Office_Excel_97-2003_Worksheet7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Microsoft_Office_Excel_97-2003_Worksheet6.xls"/><Relationship Id="rId5" Type="http://schemas.openxmlformats.org/officeDocument/2006/relationships/oleObject" Target="../embeddings/Microsoft_Office_Excel_97-2003_Worksheet5.xls"/><Relationship Id="rId4" Type="http://schemas.openxmlformats.org/officeDocument/2006/relationships/oleObject" Target="../embeddings/Microsoft_Office_Excel_97-2003_Worksheet4.xls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32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5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4.png"/><Relationship Id="rId4" Type="http://schemas.openxmlformats.org/officeDocument/2006/relationships/oleObject" Target="../embeddings/oleObject2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2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2954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15CSE401 Machine Learning and Data Mining</a:t>
            </a:r>
            <a:br>
              <a:rPr lang="en-US" sz="3200" dirty="0" smtClean="0"/>
            </a:br>
            <a:r>
              <a:rPr lang="en-US" sz="3200" smtClean="0"/>
              <a:t>Lecture 4,5</a:t>
            </a:r>
            <a:endParaRPr lang="en-US" sz="3200" b="1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24400"/>
            <a:ext cx="6400800" cy="1600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CSE Dept.</a:t>
            </a:r>
          </a:p>
          <a:p>
            <a:pPr eaLnBrk="1" hangingPunct="1"/>
            <a:r>
              <a:rPr lang="en-US" sz="1800" dirty="0" smtClean="0"/>
              <a:t>Amrita School of </a:t>
            </a:r>
            <a:r>
              <a:rPr lang="en-US" sz="1800" dirty="0" err="1" smtClean="0"/>
              <a:t>Engg</a:t>
            </a:r>
            <a:r>
              <a:rPr lang="en-US" dirty="0" smtClean="0"/>
              <a:t>.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524000" y="304800"/>
            <a:ext cx="6477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2053" name="TextBox 4"/>
          <p:cNvSpPr txBox="1">
            <a:spLocks noChangeArrowheads="1"/>
          </p:cNvSpPr>
          <p:nvPr/>
        </p:nvSpPr>
        <p:spPr bwMode="auto">
          <a:xfrm>
            <a:off x="709820" y="3124199"/>
            <a:ext cx="7620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Measuring Data Similarity and Dissimilarity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C6E9A43-EDD0-4425-8A5D-E23C73E7194F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7/30/2021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108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1196752"/>
            <a:ext cx="7560840" cy="978024"/>
          </a:xfrm>
        </p:spPr>
        <p:txBody>
          <a:bodyPr>
            <a:noAutofit/>
          </a:bodyPr>
          <a:lstStyle/>
          <a:p>
            <a:r>
              <a:rPr lang="en-US" altLang="en-US" sz="3600" dirty="0" smtClean="0"/>
              <a:t>Example: Dissimilarity </a:t>
            </a:r>
            <a:r>
              <a:rPr lang="en-US" altLang="en-US" sz="3600" dirty="0"/>
              <a:t>between </a:t>
            </a:r>
            <a:r>
              <a:rPr lang="en-US" altLang="en-US" sz="3600" dirty="0" smtClean="0"/>
              <a:t>Asymmetric Binary </a:t>
            </a:r>
            <a:r>
              <a:rPr lang="en-US" altLang="en-US" sz="3600" dirty="0"/>
              <a:t>Variables</a:t>
            </a:r>
            <a:endParaRPr lang="en-US" altLang="en-US" sz="3600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3843603"/>
            <a:ext cx="7666022" cy="233914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sz="2400" dirty="0" smtClean="0"/>
              <a:t>Gender </a:t>
            </a:r>
            <a:r>
              <a:rPr lang="en-US" altLang="en-US" sz="2400" dirty="0"/>
              <a:t>is a symmetric </a:t>
            </a:r>
            <a:r>
              <a:rPr lang="en-US" altLang="en-US" sz="2400" dirty="0" smtClean="0"/>
              <a:t>attribute (not counted in)</a:t>
            </a:r>
            <a:endParaRPr lang="en-US" altLang="en-US" sz="2400" dirty="0"/>
          </a:p>
          <a:p>
            <a:pPr>
              <a:spcAft>
                <a:spcPts val="600"/>
              </a:spcAft>
            </a:pPr>
            <a:r>
              <a:rPr lang="en-US" altLang="en-US" sz="2400" dirty="0"/>
              <a:t>The remaining attributes are asymmetric binary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Let the values Y and P be 1, and the value N </a:t>
            </a:r>
            <a:r>
              <a:rPr lang="en-US" altLang="en-US" sz="2400" dirty="0" smtClean="0"/>
              <a:t>be 0</a:t>
            </a:r>
            <a:endParaRPr lang="en-US" altLang="en-US" sz="2400" dirty="0"/>
          </a:p>
          <a:p>
            <a:pPr>
              <a:spcAft>
                <a:spcPts val="600"/>
              </a:spcAft>
            </a:pPr>
            <a:r>
              <a:rPr lang="en-US" altLang="en-US" sz="2400" dirty="0" smtClean="0">
                <a:latin typeface="Calibri" panose="020F0502020204030204" pitchFamily="34" charset="0"/>
              </a:rPr>
              <a:t>Distance: </a:t>
            </a:r>
            <a:endParaRPr lang="en-US" altLang="en-US" sz="24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48784142"/>
              </p:ext>
            </p:extLst>
          </p:nvPr>
        </p:nvGraphicFramePr>
        <p:xfrm>
          <a:off x="1331640" y="2564904"/>
          <a:ext cx="5526299" cy="1410718"/>
        </p:xfrm>
        <a:graphic>
          <a:graphicData uri="http://schemas.openxmlformats.org/presentationml/2006/ole">
            <p:oleObj spid="_x0000_s26646" name="Document" r:id="rId4" imgW="6819900" imgH="1475232" progId="Word.Document.8">
              <p:embed/>
            </p:oleObj>
          </a:graphicData>
        </a:graphic>
      </p:graphicFrame>
      <p:pic>
        <p:nvPicPr>
          <p:cNvPr id="14" name="Picture 31" descr="eqbinaryasy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445224"/>
            <a:ext cx="22288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03BD68F-3D66-46B5-813E-99289F92AEB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7/30/2021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60413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4034811-1D77-478C-A2F9-E3006B0BDF44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7/30/2021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20473894"/>
              </p:ext>
            </p:extLst>
          </p:nvPr>
        </p:nvGraphicFramePr>
        <p:xfrm>
          <a:off x="1285852" y="2643182"/>
          <a:ext cx="1910566" cy="149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4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2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∑</a:t>
                      </a:r>
                      <a:r>
                        <a:rPr lang="en-US" baseline="-25000" dirty="0" smtClean="0"/>
                        <a:t>row</a:t>
                      </a:r>
                      <a:endParaRPr lang="en-US" baseline="-25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∑</a:t>
                      </a:r>
                      <a:r>
                        <a:rPr lang="en-US" baseline="-25000" dirty="0" smtClean="0"/>
                        <a:t>col</a:t>
                      </a:r>
                      <a:endParaRPr lang="en-US" baseline="-25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8596" y="2786058"/>
            <a:ext cx="792088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Jack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57290" y="2285992"/>
            <a:ext cx="136815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Mary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54114888"/>
              </p:ext>
            </p:extLst>
          </p:nvPr>
        </p:nvGraphicFramePr>
        <p:xfrm>
          <a:off x="6143636" y="2571744"/>
          <a:ext cx="1588885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2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02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02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482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590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∑</a:t>
                      </a:r>
                      <a:r>
                        <a:rPr lang="en-US" baseline="-25000" dirty="0" smtClean="0"/>
                        <a:t>row</a:t>
                      </a:r>
                      <a:endParaRPr lang="en-US" baseline="-25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∑</a:t>
                      </a:r>
                      <a:r>
                        <a:rPr lang="en-US" baseline="-25000" dirty="0" smtClean="0"/>
                        <a:t>col</a:t>
                      </a:r>
                      <a:endParaRPr lang="en-US" baseline="-25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715140" y="2143116"/>
            <a:ext cx="58728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Jim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92068735"/>
              </p:ext>
            </p:extLst>
          </p:nvPr>
        </p:nvGraphicFramePr>
        <p:xfrm>
          <a:off x="1428728" y="4643446"/>
          <a:ext cx="1588885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2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02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02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482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623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∑</a:t>
                      </a:r>
                      <a:r>
                        <a:rPr lang="en-US" baseline="-25000" dirty="0" smtClean="0"/>
                        <a:t>row</a:t>
                      </a:r>
                      <a:endParaRPr lang="en-US" baseline="-25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∑</a:t>
                      </a:r>
                      <a:r>
                        <a:rPr lang="en-US" baseline="-25000" dirty="0" smtClean="0"/>
                        <a:t>col</a:t>
                      </a:r>
                      <a:endParaRPr lang="en-US" baseline="-25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57158" y="5072074"/>
            <a:ext cx="806928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Jim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28728" y="4286256"/>
            <a:ext cx="14401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29190" y="3143248"/>
            <a:ext cx="112967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Jack</a:t>
            </a:r>
            <a:endParaRPr lang="en-US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32526376"/>
              </p:ext>
            </p:extLst>
          </p:nvPr>
        </p:nvGraphicFramePr>
        <p:xfrm>
          <a:off x="3786182" y="4500570"/>
          <a:ext cx="3335337" cy="1797050"/>
        </p:xfrm>
        <a:graphic>
          <a:graphicData uri="http://schemas.openxmlformats.org/presentationml/2006/ole">
            <p:oleObj spid="_x0000_s36880" name="Equation" r:id="rId3" imgW="2019300" imgH="1219200" progId="Equation.3">
              <p:embed/>
            </p:oleObj>
          </a:graphicData>
        </a:graphic>
      </p:graphicFrame>
      <p:graphicFrame>
        <p:nvGraphicFramePr>
          <p:cNvPr id="36881" name="Object 17"/>
          <p:cNvGraphicFramePr>
            <a:graphicFrameLocks noChangeAspect="1"/>
          </p:cNvGraphicFramePr>
          <p:nvPr/>
        </p:nvGraphicFramePr>
        <p:xfrm>
          <a:off x="1571604" y="857232"/>
          <a:ext cx="5524500" cy="1409700"/>
        </p:xfrm>
        <a:graphic>
          <a:graphicData uri="http://schemas.openxmlformats.org/presentationml/2006/ole">
            <p:oleObj spid="_x0000_s36881" name="Document" r:id="rId4" imgW="6819900" imgH="1475232" progId="Word.Document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82519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altLang="en-US" dirty="0"/>
              <a:t>Standardizing Numeric Data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1854" y="1988840"/>
            <a:ext cx="8124092" cy="4576082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b="1" dirty="0">
                <a:latin typeface="Calibri" panose="020F0502020204030204" pitchFamily="34" charset="0"/>
              </a:rPr>
              <a:t>Z-score:</a:t>
            </a:r>
            <a:r>
              <a:rPr lang="en-US" altLang="en-US" dirty="0">
                <a:latin typeface="Calibri" panose="020F0502020204030204" pitchFamily="34" charset="0"/>
              </a:rPr>
              <a:t>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X: raw score to be standardized, </a:t>
            </a:r>
            <a:r>
              <a:rPr lang="el-GR" altLang="en-US" dirty="0">
                <a:latin typeface="Calibri" panose="020F0502020204030204" pitchFamily="34" charset="0"/>
                <a:cs typeface="Tahoma" panose="020B0604030504040204" pitchFamily="34" charset="0"/>
              </a:rPr>
              <a:t>μ</a:t>
            </a:r>
            <a:r>
              <a:rPr lang="en-US" altLang="en-US" dirty="0">
                <a:latin typeface="Calibri" panose="020F0502020204030204" pitchFamily="34" charset="0"/>
                <a:cs typeface="Tahoma" panose="020B0604030504040204" pitchFamily="34" charset="0"/>
              </a:rPr>
              <a:t>: mean of the population, </a:t>
            </a:r>
            <a:r>
              <a:rPr lang="el-GR" altLang="en-US" dirty="0">
                <a:latin typeface="Calibri" panose="020F0502020204030204" pitchFamily="34" charset="0"/>
                <a:cs typeface="Tahoma" panose="020B0604030504040204" pitchFamily="34" charset="0"/>
              </a:rPr>
              <a:t>σ</a:t>
            </a:r>
            <a:r>
              <a:rPr lang="en-US" altLang="en-US" dirty="0">
                <a:latin typeface="Calibri" panose="020F0502020204030204" pitchFamily="34" charset="0"/>
                <a:cs typeface="Tahoma" panose="020B0604030504040204" pitchFamily="34" charset="0"/>
              </a:rPr>
              <a:t>: standard deviation</a:t>
            </a:r>
            <a:endParaRPr lang="el-GR" altLang="en-US" dirty="0">
              <a:latin typeface="Calibri" panose="020F0502020204030204" pitchFamily="34" charset="0"/>
              <a:cs typeface="Tahoma" panose="020B0604030504040204" pitchFamily="34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the distance between the raw score and the population mean in units of the standard deviation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>
                <a:latin typeface="Calibri" panose="020F0502020204030204" pitchFamily="34" charset="0"/>
                <a:cs typeface="Tahoma" panose="020B0604030504040204" pitchFamily="34" charset="0"/>
              </a:rPr>
              <a:t>negative </a:t>
            </a:r>
            <a:r>
              <a:rPr lang="en-US" altLang="en-US" dirty="0">
                <a:latin typeface="Calibri" panose="020F0502020204030204" pitchFamily="34" charset="0"/>
              </a:rPr>
              <a:t>when the raw score is below the mean, “+” when </a:t>
            </a:r>
            <a:r>
              <a:rPr lang="en-US" altLang="en-US" dirty="0" smtClean="0">
                <a:latin typeface="Calibri" panose="020F0502020204030204" pitchFamily="34" charset="0"/>
              </a:rPr>
              <a:t>above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59400" name="Object 7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1780448480"/>
              </p:ext>
            </p:extLst>
          </p:nvPr>
        </p:nvGraphicFramePr>
        <p:xfrm>
          <a:off x="2483768" y="2132856"/>
          <a:ext cx="1057275" cy="474662"/>
        </p:xfrm>
        <a:graphic>
          <a:graphicData uri="http://schemas.openxmlformats.org/presentationml/2006/ole">
            <p:oleObj spid="_x0000_s27680" name="Equation" r:id="rId4" imgW="990360" imgH="444240" progId="Equation.3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3BCAD4C-D3C1-4340-A7D9-3AC1FEC3459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7/30/2021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38152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Standardizing Numeric Data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An alternative way: Calculate the mean absolute deviation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en-US" sz="2000" dirty="0" smtClean="0">
              <a:latin typeface="Calibri" panose="020F0502020204030204" pitchFamily="34" charset="0"/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alibri" panose="020F0502020204030204" pitchFamily="34" charset="0"/>
              </a:rPr>
              <a:t>where</a:t>
            </a:r>
            <a:endParaRPr lang="en-US" altLang="en-US" sz="2000" dirty="0">
              <a:latin typeface="Calibri" panose="020F0502020204030204" pitchFamily="34" charset="0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en-US" sz="2000" dirty="0">
              <a:latin typeface="Calibri" panose="020F0502020204030204" pitchFamily="34" charset="0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en-US" sz="2000" dirty="0" smtClean="0">
              <a:latin typeface="Calibri" panose="020F0502020204030204" pitchFamily="34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 smtClean="0">
                <a:latin typeface="Calibri" panose="020F0502020204030204" pitchFamily="34" charset="0"/>
              </a:rPr>
              <a:t>standardized </a:t>
            </a:r>
            <a:r>
              <a:rPr lang="en-US" altLang="en-US" sz="2000" dirty="0">
                <a:latin typeface="Calibri" panose="020F0502020204030204" pitchFamily="34" charset="0"/>
              </a:rPr>
              <a:t>measure (</a:t>
            </a:r>
            <a:r>
              <a:rPr lang="en-US" altLang="en-US" sz="2000" i="1" dirty="0">
                <a:latin typeface="Calibri" panose="020F0502020204030204" pitchFamily="34" charset="0"/>
              </a:rPr>
              <a:t>z-score</a:t>
            </a:r>
            <a:r>
              <a:rPr lang="en-US" altLang="en-US" sz="2000" dirty="0">
                <a:latin typeface="Calibri" panose="020F0502020204030204" pitchFamily="34" charset="0"/>
              </a:rPr>
              <a:t>):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Using mean absolute deviation is more robust than using standard deviation </a:t>
            </a:r>
          </a:p>
          <a:p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B450C68-69AF-4D7E-8C6C-D5B54305B86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7/30/2021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28877840"/>
              </p:ext>
            </p:extLst>
          </p:nvPr>
        </p:nvGraphicFramePr>
        <p:xfrm>
          <a:off x="2411760" y="3140968"/>
          <a:ext cx="4968552" cy="496888"/>
        </p:xfrm>
        <a:graphic>
          <a:graphicData uri="http://schemas.openxmlformats.org/presentationml/2006/ole">
            <p:oleObj spid="_x0000_s37932" name="Equation" r:id="rId3" imgW="4343400" imgH="406400" progId="Equation.3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19005831"/>
              </p:ext>
            </p:extLst>
          </p:nvPr>
        </p:nvGraphicFramePr>
        <p:xfrm>
          <a:off x="2141538" y="3997325"/>
          <a:ext cx="3074987" cy="511175"/>
        </p:xfrm>
        <a:graphic>
          <a:graphicData uri="http://schemas.openxmlformats.org/presentationml/2006/ole">
            <p:oleObj spid="_x0000_s37933" name="Equation" r:id="rId4" imgW="2590560" imgH="431640" progId="Equation.3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49144133"/>
              </p:ext>
            </p:extLst>
          </p:nvPr>
        </p:nvGraphicFramePr>
        <p:xfrm>
          <a:off x="5364088" y="4437112"/>
          <a:ext cx="1905000" cy="892175"/>
        </p:xfrm>
        <a:graphic>
          <a:graphicData uri="http://schemas.openxmlformats.org/presentationml/2006/ole">
            <p:oleObj spid="_x0000_s37934" name="Equation" r:id="rId5" imgW="1409088" imgH="660113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16540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3" y="1268760"/>
            <a:ext cx="7128792" cy="100811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 smtClean="0"/>
              <a:t>Dissimilarity </a:t>
            </a:r>
            <a:r>
              <a:rPr lang="en-US" altLang="en-US" sz="3600" dirty="0"/>
              <a:t>on Numeric Data: </a:t>
            </a:r>
            <a:r>
              <a:rPr lang="en-US" altLang="en-US" sz="3600" dirty="0" err="1"/>
              <a:t>Minkowski</a:t>
            </a:r>
            <a:r>
              <a:rPr lang="en-US" altLang="en-US" sz="3600" dirty="0"/>
              <a:t> </a:t>
            </a:r>
            <a:r>
              <a:rPr lang="en-US" altLang="en-US" sz="3600" dirty="0" smtClean="0"/>
              <a:t>Distance</a:t>
            </a:r>
            <a:endParaRPr lang="en-US" altLang="en-US" sz="3600" dirty="0"/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2492896"/>
            <a:ext cx="7815404" cy="3476701"/>
          </a:xfrm>
        </p:spPr>
        <p:txBody>
          <a:bodyPr/>
          <a:lstStyle/>
          <a:p>
            <a:pPr marL="381000" indent="-3810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 err="1">
                <a:solidFill>
                  <a:srgbClr val="FF0000"/>
                </a:solidFill>
              </a:rPr>
              <a:t>Minkowski</a:t>
            </a:r>
            <a:r>
              <a:rPr lang="en-US" altLang="en-US" sz="2400" dirty="0">
                <a:solidFill>
                  <a:srgbClr val="FF0000"/>
                </a:solidFill>
              </a:rPr>
              <a:t> distance</a:t>
            </a:r>
            <a:r>
              <a:rPr lang="en-US" altLang="en-US" sz="2400" dirty="0"/>
              <a:t>: A popular distance measure</a:t>
            </a:r>
          </a:p>
          <a:p>
            <a:pPr marL="838200" lvl="1" indent="-381000"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sz="2400" dirty="0"/>
          </a:p>
          <a:p>
            <a:pPr marL="838200" lvl="1" indent="-381000"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sz="2400" dirty="0" smtClean="0"/>
          </a:p>
          <a:p>
            <a:pPr marL="838200" lvl="1" indent="-38100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2400" dirty="0" smtClean="0"/>
              <a:t>where  </a:t>
            </a:r>
            <a:r>
              <a:rPr lang="en-US" altLang="en-US" sz="2400" i="1" dirty="0"/>
              <a:t>i</a:t>
            </a:r>
            <a:r>
              <a:rPr lang="en-US" altLang="en-US" sz="2400" dirty="0"/>
              <a:t> = (</a:t>
            </a:r>
            <a:r>
              <a:rPr lang="en-US" altLang="en-US" sz="2400" i="1" dirty="0"/>
              <a:t>x</a:t>
            </a:r>
            <a:r>
              <a:rPr lang="en-US" altLang="en-US" sz="2400" baseline="-25000" dirty="0"/>
              <a:t>i1</a:t>
            </a:r>
            <a:r>
              <a:rPr lang="en-US" altLang="en-US" sz="2400" dirty="0"/>
              <a:t>, </a:t>
            </a:r>
            <a:r>
              <a:rPr lang="en-US" altLang="en-US" sz="2400" i="1" dirty="0"/>
              <a:t>x</a:t>
            </a:r>
            <a:r>
              <a:rPr lang="en-US" altLang="en-US" sz="2400" baseline="-25000" dirty="0"/>
              <a:t>i2</a:t>
            </a:r>
            <a:r>
              <a:rPr lang="en-US" altLang="en-US" sz="2400" dirty="0"/>
              <a:t>, …, </a:t>
            </a:r>
            <a:r>
              <a:rPr lang="en-US" altLang="en-US" sz="2400" i="1" dirty="0" err="1" smtClean="0"/>
              <a:t>x</a:t>
            </a:r>
            <a:r>
              <a:rPr lang="en-US" altLang="en-US" sz="2400" baseline="-25000" dirty="0" err="1" smtClean="0"/>
              <a:t>il</a:t>
            </a:r>
            <a:r>
              <a:rPr lang="en-US" altLang="en-US" sz="2400" dirty="0" smtClean="0"/>
              <a:t>) </a:t>
            </a:r>
            <a:r>
              <a:rPr lang="en-US" altLang="en-US" sz="2400" dirty="0"/>
              <a:t>and</a:t>
            </a:r>
            <a:r>
              <a:rPr lang="en-US" altLang="en-US" sz="2400" i="1" dirty="0"/>
              <a:t> j</a:t>
            </a:r>
            <a:r>
              <a:rPr lang="en-US" altLang="en-US" sz="2400" dirty="0"/>
              <a:t> = (</a:t>
            </a:r>
            <a:r>
              <a:rPr lang="en-US" altLang="en-US" sz="2400" i="1" dirty="0"/>
              <a:t>x</a:t>
            </a:r>
            <a:r>
              <a:rPr lang="en-US" altLang="en-US" sz="2400" baseline="-25000" dirty="0"/>
              <a:t>j1</a:t>
            </a:r>
            <a:r>
              <a:rPr lang="en-US" altLang="en-US" sz="2400" dirty="0"/>
              <a:t>, </a:t>
            </a:r>
            <a:r>
              <a:rPr lang="en-US" altLang="en-US" sz="2400" i="1" dirty="0"/>
              <a:t>x</a:t>
            </a:r>
            <a:r>
              <a:rPr lang="en-US" altLang="en-US" sz="2400" baseline="-25000" dirty="0"/>
              <a:t>j2</a:t>
            </a:r>
            <a:r>
              <a:rPr lang="en-US" altLang="en-US" sz="2400" dirty="0"/>
              <a:t>, …, </a:t>
            </a:r>
            <a:r>
              <a:rPr lang="en-US" altLang="en-US" sz="2400" i="1" dirty="0" err="1" smtClean="0"/>
              <a:t>x</a:t>
            </a:r>
            <a:r>
              <a:rPr lang="en-US" altLang="en-US" sz="2400" baseline="-25000" dirty="0" err="1" smtClean="0"/>
              <a:t>jl</a:t>
            </a:r>
            <a:r>
              <a:rPr lang="en-US" altLang="en-US" sz="2400" dirty="0" smtClean="0"/>
              <a:t>) </a:t>
            </a:r>
            <a:r>
              <a:rPr lang="en-US" altLang="en-US" sz="2400" dirty="0"/>
              <a:t>are two </a:t>
            </a:r>
            <a:r>
              <a:rPr lang="en-US" altLang="en-US" sz="2400" i="1" dirty="0" smtClean="0"/>
              <a:t>l</a:t>
            </a:r>
            <a:r>
              <a:rPr lang="en-US" altLang="en-US" sz="2400" dirty="0" smtClean="0"/>
              <a:t>-dimensional </a:t>
            </a:r>
            <a:r>
              <a:rPr lang="en-US" altLang="en-US" sz="2400" dirty="0"/>
              <a:t>data objects, and </a:t>
            </a:r>
            <a:r>
              <a:rPr lang="en-US" altLang="en-US" sz="2400" i="1" dirty="0" smtClean="0"/>
              <a:t>p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is the order (the distance so defined is also called </a:t>
            </a:r>
            <a:r>
              <a:rPr lang="en-US" altLang="en-US" sz="2400" dirty="0" smtClean="0"/>
              <a:t>L-</a:t>
            </a:r>
            <a:r>
              <a:rPr lang="en-US" altLang="en-US" sz="2400" i="1" dirty="0" smtClean="0"/>
              <a:t>p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norm</a:t>
            </a:r>
            <a:r>
              <a:rPr lang="en-US" altLang="en-US" sz="2400" dirty="0" smtClean="0"/>
              <a:t>)</a:t>
            </a:r>
            <a:endParaRPr lang="en-US" altLang="en-US" sz="2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98020088"/>
              </p:ext>
            </p:extLst>
          </p:nvPr>
        </p:nvGraphicFramePr>
        <p:xfrm>
          <a:off x="1691680" y="3068960"/>
          <a:ext cx="4861190" cy="624927"/>
        </p:xfrm>
        <a:graphic>
          <a:graphicData uri="http://schemas.openxmlformats.org/presentationml/2006/ole">
            <p:oleObj spid="_x0000_s28690" name="Equation" r:id="rId4" imgW="3162300" imgH="304800" progId="Equation.DSMT4">
              <p:embed/>
            </p:oleObj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FE93101-C973-4CAD-86D9-8B34E2C6D5EF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7/30/2021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53765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219200"/>
            <a:ext cx="7239000" cy="985664"/>
          </a:xfrm>
        </p:spPr>
        <p:txBody>
          <a:bodyPr/>
          <a:lstStyle/>
          <a:p>
            <a:r>
              <a:rPr lang="en-US" altLang="en-US" dirty="0"/>
              <a:t>Dissimilarity on Numeric Data: </a:t>
            </a:r>
            <a:r>
              <a:rPr lang="en-US" altLang="en-US" dirty="0" err="1"/>
              <a:t>Minkowski</a:t>
            </a:r>
            <a:r>
              <a:rPr lang="en-US" altLang="en-US" dirty="0"/>
              <a:t> Distance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spcAft>
                <a:spcPts val="600"/>
              </a:spcAft>
            </a:pPr>
            <a:r>
              <a:rPr lang="en-US" altLang="en-US" sz="2400" dirty="0"/>
              <a:t>Properties</a:t>
            </a:r>
          </a:p>
          <a:p>
            <a:pPr marL="838200" lvl="1" indent="-3810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d(i, j) </a:t>
            </a:r>
            <a:r>
              <a:rPr lang="en-US" altLang="en-US" sz="2400" dirty="0">
                <a:sym typeface="Symbol" panose="05050102010706020507" pitchFamily="18" charset="2"/>
              </a:rPr>
              <a:t>&gt; 0 if i </a:t>
            </a:r>
            <a:r>
              <a:rPr lang="en-US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≠ j</a:t>
            </a:r>
            <a:r>
              <a:rPr lang="en-US" altLang="en-US" sz="2400" dirty="0">
                <a:cs typeface="Tahoma" panose="020B0604030504040204" pitchFamily="34" charset="0"/>
              </a:rPr>
              <a:t>, and </a:t>
            </a:r>
            <a:r>
              <a:rPr lang="en-US" altLang="en-US" sz="2400" dirty="0"/>
              <a:t>d(i, i) </a:t>
            </a:r>
            <a:r>
              <a:rPr lang="en-US" altLang="en-US" sz="2400" dirty="0">
                <a:sym typeface="Symbol" panose="05050102010706020507" pitchFamily="18" charset="2"/>
              </a:rPr>
              <a:t>= 0 </a:t>
            </a:r>
            <a:r>
              <a:rPr lang="en-US" altLang="en-US" sz="2400" dirty="0"/>
              <a:t>(Positivity)</a:t>
            </a:r>
          </a:p>
          <a:p>
            <a:pPr marL="838200" lvl="1" indent="-3810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d(i, j) </a:t>
            </a:r>
            <a:r>
              <a:rPr lang="en-US" altLang="en-US" sz="2400" dirty="0">
                <a:sym typeface="Symbol" panose="05050102010706020507" pitchFamily="18" charset="2"/>
              </a:rPr>
              <a:t>= </a:t>
            </a:r>
            <a:r>
              <a:rPr lang="en-US" altLang="en-US" sz="2400" dirty="0"/>
              <a:t>d(j, i)</a:t>
            </a:r>
            <a:r>
              <a:rPr lang="en-US" altLang="en-US" sz="2400" i="1" dirty="0"/>
              <a:t>  </a:t>
            </a:r>
            <a:r>
              <a:rPr lang="en-US" altLang="en-US" sz="2400" dirty="0"/>
              <a:t>(Symmetry)</a:t>
            </a:r>
          </a:p>
          <a:p>
            <a:pPr marL="838200" lvl="1" indent="-3810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d(i, j) </a:t>
            </a:r>
            <a:r>
              <a:rPr lang="en-US" altLang="en-US" sz="2400" dirty="0">
                <a:sym typeface="Symbol" panose="05050102010706020507" pitchFamily="18" charset="2"/>
              </a:rPr>
              <a:t> </a:t>
            </a:r>
            <a:r>
              <a:rPr lang="en-US" altLang="en-US" sz="2400" dirty="0"/>
              <a:t>d(i, k) </a:t>
            </a:r>
            <a:r>
              <a:rPr lang="en-US" altLang="en-US" sz="2400" dirty="0">
                <a:sym typeface="Symbol" panose="05050102010706020507" pitchFamily="18" charset="2"/>
              </a:rPr>
              <a:t>+ </a:t>
            </a:r>
            <a:r>
              <a:rPr lang="en-US" altLang="en-US" sz="2400" dirty="0"/>
              <a:t>d(k, j)</a:t>
            </a:r>
            <a:r>
              <a:rPr lang="en-US" altLang="en-US" sz="2400" i="1" dirty="0"/>
              <a:t>  </a:t>
            </a:r>
            <a:r>
              <a:rPr lang="en-US" altLang="en-US" sz="2400" dirty="0"/>
              <a:t>(Triangle Inequality)</a:t>
            </a:r>
            <a:endParaRPr lang="en-US" altLang="en-US" sz="2400" i="1" dirty="0"/>
          </a:p>
          <a:p>
            <a:pPr marL="381000" indent="-3810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A distance that satisfies these properties is a </a:t>
            </a:r>
            <a:r>
              <a:rPr lang="en-US" altLang="en-US" sz="2400" dirty="0">
                <a:solidFill>
                  <a:srgbClr val="FF0000"/>
                </a:solidFill>
              </a:rPr>
              <a:t>metric</a:t>
            </a:r>
          </a:p>
          <a:p>
            <a:pPr marL="381000" indent="-3810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Note:  There are nonmetric dissimilarities, e.g., set differences</a:t>
            </a:r>
          </a:p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EC5F45A-3E41-4ABF-867C-3CED8E24A1A5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7/30/2021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870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/>
              <a:t>Special Cases of </a:t>
            </a:r>
            <a:r>
              <a:rPr lang="en-US" altLang="en-US" sz="4000" dirty="0" err="1"/>
              <a:t>Minkowski</a:t>
            </a:r>
            <a:r>
              <a:rPr lang="en-US" altLang="en-US" sz="4000" dirty="0"/>
              <a:t> Distance</a:t>
            </a:r>
            <a:endParaRPr lang="en-US" altLang="en-US" sz="5400" dirty="0" smtClean="0"/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3568" y="2276872"/>
            <a:ext cx="7849355" cy="4055122"/>
          </a:xfrm>
        </p:spPr>
        <p:txBody>
          <a:bodyPr/>
          <a:lstStyle/>
          <a:p>
            <a:r>
              <a:rPr lang="en-US" altLang="en-US" i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= 1: </a:t>
            </a:r>
            <a:r>
              <a:rPr lang="en-US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(L</a:t>
            </a:r>
            <a:r>
              <a:rPr lang="en-US" altLang="en-US" baseline="-30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norm) </a:t>
            </a:r>
            <a:r>
              <a:rPr lang="en-US" altLang="en-US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Manhattan (or city block) distance</a:t>
            </a:r>
          </a:p>
          <a:p>
            <a:endParaRPr lang="en-US" altLang="en-US" i="1" dirty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en-US" i="1" dirty="0" smtClean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en-US" i="1" dirty="0">
                <a:latin typeface="Calibri" panose="020F0502020204030204" pitchFamily="34" charset="0"/>
                <a:cs typeface="Times New Roman" panose="02020603050405020304" pitchFamily="18" charset="0"/>
              </a:rPr>
              <a:t>p </a:t>
            </a:r>
            <a:r>
              <a:rPr lang="en-US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= 2:  (L</a:t>
            </a:r>
            <a:r>
              <a:rPr lang="en-US" altLang="en-US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norm) 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Euclidean distance</a:t>
            </a:r>
          </a:p>
          <a:p>
            <a:pPr marL="0" indent="0">
              <a:buNone/>
            </a:pPr>
            <a:endParaRPr lang="en-US" altLang="en-US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buNone/>
            </a:pPr>
            <a:endParaRPr lang="en-US" alt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78512957"/>
              </p:ext>
            </p:extLst>
          </p:nvPr>
        </p:nvGraphicFramePr>
        <p:xfrm>
          <a:off x="1907704" y="3573016"/>
          <a:ext cx="4275535" cy="493713"/>
        </p:xfrm>
        <a:graphic>
          <a:graphicData uri="http://schemas.openxmlformats.org/presentationml/2006/ole">
            <p:oleObj spid="_x0000_s29731" name="Equation" r:id="rId4" imgW="2781300" imgH="241300" progId="Equation.DSMT4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7134869"/>
              </p:ext>
            </p:extLst>
          </p:nvPr>
        </p:nvGraphicFramePr>
        <p:xfrm>
          <a:off x="1547664" y="5301208"/>
          <a:ext cx="5967413" cy="688975"/>
        </p:xfrm>
        <a:graphic>
          <a:graphicData uri="http://schemas.openxmlformats.org/presentationml/2006/ole">
            <p:oleObj spid="_x0000_s29732" name="Equation" r:id="rId5" imgW="3124200" imgH="304800" progId="Equation.DSMT4">
              <p:embed/>
            </p:oleObj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2BC38E5-A38C-4EFA-A8AC-ABE7B343FA31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7/30/2021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27390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Special Cases of </a:t>
            </a:r>
            <a:r>
              <a:rPr lang="en-US" altLang="en-US" dirty="0" err="1"/>
              <a:t>Minkowski</a:t>
            </a:r>
            <a:r>
              <a:rPr lang="en-US" altLang="en-US" dirty="0"/>
              <a:t> Distance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3568" y="2243129"/>
            <a:ext cx="7762936" cy="3763963"/>
          </a:xfrm>
        </p:spPr>
        <p:txBody>
          <a:bodyPr/>
          <a:lstStyle/>
          <a:p>
            <a:r>
              <a:rPr lang="en-US" altLang="en-US" i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p </a:t>
            </a:r>
            <a:r>
              <a:rPr lang="en-US" altLang="en-US" dirty="0"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: (</a:t>
            </a:r>
            <a:r>
              <a:rPr lang="en-US" alt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altLang="en-US" baseline="-30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en-US" altLang="en-US" baseline="-30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norm, L</a:t>
            </a:r>
            <a:r>
              <a:rPr lang="en-US" altLang="en-US" baseline="-30000" dirty="0"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en-US" baseline="-30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norm) 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altLang="en-US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supremum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” distance</a:t>
            </a:r>
          </a:p>
          <a:p>
            <a:pPr lvl="1" eaLnBrk="1" hangingPunct="1"/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The maximum difference between any component (attribute) of the vectors</a:t>
            </a:r>
          </a:p>
          <a:p>
            <a:endParaRPr lang="en-IN" sz="2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B231C8B-125F-4ADF-B126-DD671BE0B82D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7/30/2021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365104"/>
            <a:ext cx="7330888" cy="6916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3831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/>
              <a:t>Example: </a:t>
            </a:r>
            <a:r>
              <a:rPr lang="en-US" altLang="en-US" sz="4000" dirty="0" smtClean="0"/>
              <a:t>Data </a:t>
            </a:r>
            <a:r>
              <a:rPr lang="en-US" altLang="en-US" sz="4000" dirty="0"/>
              <a:t>Matrix and Dissimilarity Matrix</a:t>
            </a:r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61547820"/>
              </p:ext>
            </p:extLst>
          </p:nvPr>
        </p:nvGraphicFramePr>
        <p:xfrm>
          <a:off x="4674444" y="2567930"/>
          <a:ext cx="2210990" cy="1581150"/>
        </p:xfrm>
        <a:graphic>
          <a:graphicData uri="http://schemas.openxmlformats.org/presentationml/2006/ole">
            <p:oleObj spid="_x0000_s30770" name="Worksheet" r:id="rId4" imgW="1838249" imgH="857402" progId="Excel.Sheet.8">
              <p:embed/>
            </p:oleObj>
          </a:graphicData>
        </a:graphic>
      </p:graphicFrame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678537" y="4149080"/>
            <a:ext cx="46800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Dissimilarity Matrix 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(by </a:t>
            </a:r>
            <a:r>
              <a:rPr lang="en-US" altLang="en-US" sz="2000" b="1" dirty="0">
                <a:solidFill>
                  <a:srgbClr val="FF0000"/>
                </a:solidFill>
              </a:rPr>
              <a:t>Euclidean Distance</a:t>
            </a:r>
            <a:r>
              <a:rPr lang="en-US" altLang="en-US" sz="2000" b="1" dirty="0">
                <a:solidFill>
                  <a:srgbClr val="333399"/>
                </a:solidFill>
              </a:rPr>
              <a:t>)</a:t>
            </a:r>
          </a:p>
        </p:txBody>
      </p:sp>
      <p:graphicFrame>
        <p:nvGraphicFramePr>
          <p:cNvPr id="604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75382457"/>
              </p:ext>
            </p:extLst>
          </p:nvPr>
        </p:nvGraphicFramePr>
        <p:xfrm>
          <a:off x="3923928" y="4869160"/>
          <a:ext cx="3680222" cy="1365250"/>
        </p:xfrm>
        <a:graphic>
          <a:graphicData uri="http://schemas.openxmlformats.org/presentationml/2006/ole">
            <p:oleObj spid="_x0000_s30771" name="Worksheet" r:id="rId5" imgW="3057441" imgH="866747" progId="">
              <p:embed/>
            </p:oleObj>
          </a:graphicData>
        </a:graphic>
      </p:graphicFrame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4427984" y="2120167"/>
            <a:ext cx="2457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Data Matrix</a:t>
            </a:r>
          </a:p>
        </p:txBody>
      </p:sp>
      <p:graphicFrame>
        <p:nvGraphicFramePr>
          <p:cNvPr id="604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84408500"/>
              </p:ext>
            </p:extLst>
          </p:nvPr>
        </p:nvGraphicFramePr>
        <p:xfrm>
          <a:off x="755576" y="2524021"/>
          <a:ext cx="2700585" cy="3584646"/>
        </p:xfrm>
        <a:graphic>
          <a:graphicData uri="http://schemas.openxmlformats.org/presentationml/2006/ole">
            <p:oleObj spid="_x0000_s30772" name="SmartDraw" r:id="rId6" imgW="4379976" imgH="5551932" progId="">
              <p:embed/>
            </p:oleObj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D3B0BCF-5309-4683-A93E-FA0A99A68A3C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7/30/2021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07555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69675858"/>
              </p:ext>
            </p:extLst>
          </p:nvPr>
        </p:nvGraphicFramePr>
        <p:xfrm>
          <a:off x="755576" y="1654473"/>
          <a:ext cx="2221706" cy="1363663"/>
        </p:xfrm>
        <a:graphic>
          <a:graphicData uri="http://schemas.openxmlformats.org/presentationml/2006/ole">
            <p:oleObj spid="_x0000_s31826" name="Worksheet" r:id="rId4" imgW="1838249" imgH="819302" progId="Excel.Sheet.8">
              <p:embed/>
            </p:oleObj>
          </a:graphicData>
        </a:graphic>
      </p:graphicFrame>
      <p:graphicFrame>
        <p:nvGraphicFramePr>
          <p:cNvPr id="63494" name="Object 5"/>
          <p:cNvGraphicFramePr>
            <a:graphicFrameLocks noChangeAspect="1"/>
          </p:cNvGraphicFramePr>
          <p:nvPr/>
        </p:nvGraphicFramePr>
        <p:xfrm>
          <a:off x="4000500" y="1600200"/>
          <a:ext cx="3711179" cy="1320800"/>
        </p:xfrm>
        <a:graphic>
          <a:graphicData uri="http://schemas.openxmlformats.org/presentationml/2006/ole">
            <p:oleObj spid="_x0000_s31827" name="Worksheet" r:id="rId5" imgW="3057449" imgH="819302" progId="Excel.Sheet.8">
              <p:embed/>
            </p:oleObj>
          </a:graphicData>
        </a:graphic>
      </p:graphicFrame>
      <p:graphicFrame>
        <p:nvGraphicFramePr>
          <p:cNvPr id="63495" name="Object 6"/>
          <p:cNvGraphicFramePr>
            <a:graphicFrameLocks noChangeAspect="1"/>
          </p:cNvGraphicFramePr>
          <p:nvPr/>
        </p:nvGraphicFramePr>
        <p:xfrm>
          <a:off x="4000500" y="3429000"/>
          <a:ext cx="3711179" cy="1320800"/>
        </p:xfrm>
        <a:graphic>
          <a:graphicData uri="http://schemas.openxmlformats.org/presentationml/2006/ole">
            <p:oleObj spid="_x0000_s31828" name="Worksheet" r:id="rId6" imgW="3057449" imgH="819302" progId="Excel.Sheet.8">
              <p:embed/>
            </p:oleObj>
          </a:graphicData>
        </a:graphic>
      </p:graphicFrame>
      <p:graphicFrame>
        <p:nvGraphicFramePr>
          <p:cNvPr id="63496" name="Object 7"/>
          <p:cNvGraphicFramePr>
            <a:graphicFrameLocks noChangeAspect="1"/>
          </p:cNvGraphicFramePr>
          <p:nvPr/>
        </p:nvGraphicFramePr>
        <p:xfrm>
          <a:off x="4000500" y="5254627"/>
          <a:ext cx="3654029" cy="1374775"/>
        </p:xfrm>
        <a:graphic>
          <a:graphicData uri="http://schemas.openxmlformats.org/presentationml/2006/ole">
            <p:oleObj spid="_x0000_s31829" name="Worksheet" r:id="rId7" imgW="3057449" imgH="838200" progId="Excel.Sheet.8">
              <p:embed/>
            </p:oleObj>
          </a:graphicData>
        </a:graphic>
      </p:graphicFrame>
      <p:sp>
        <p:nvSpPr>
          <p:cNvPr id="63497" name="Rectangle 16"/>
          <p:cNvSpPr>
            <a:spLocks noChangeArrowheads="1"/>
          </p:cNvSpPr>
          <p:nvPr/>
        </p:nvSpPr>
        <p:spPr bwMode="auto">
          <a:xfrm>
            <a:off x="3937004" y="1175542"/>
            <a:ext cx="24351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+mn-lt"/>
              </a:rPr>
              <a:t>Manhattan (L</a:t>
            </a:r>
            <a:r>
              <a:rPr lang="en-US" altLang="en-US" sz="2400" b="1" baseline="-25000" dirty="0">
                <a:solidFill>
                  <a:srgbClr val="000000"/>
                </a:solidFill>
                <a:latin typeface="+mn-lt"/>
              </a:rPr>
              <a:t>1</a:t>
            </a:r>
            <a:r>
              <a:rPr lang="en-US" altLang="en-US" sz="2400" b="1" dirty="0">
                <a:solidFill>
                  <a:srgbClr val="000000"/>
                </a:solidFill>
                <a:latin typeface="+mn-lt"/>
              </a:rPr>
              <a:t>)</a:t>
            </a:r>
          </a:p>
        </p:txBody>
      </p:sp>
      <p:sp>
        <p:nvSpPr>
          <p:cNvPr id="63498" name="Rectangle 17"/>
          <p:cNvSpPr>
            <a:spLocks noChangeArrowheads="1"/>
          </p:cNvSpPr>
          <p:nvPr/>
        </p:nvSpPr>
        <p:spPr bwMode="auto">
          <a:xfrm>
            <a:off x="3964164" y="3018136"/>
            <a:ext cx="22284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+mn-lt"/>
              </a:rPr>
              <a:t>Euclidean (L</a:t>
            </a:r>
            <a:r>
              <a:rPr lang="en-US" altLang="en-US" sz="2400" b="1" baseline="-25000" dirty="0">
                <a:solidFill>
                  <a:srgbClr val="000000"/>
                </a:solidFill>
                <a:latin typeface="+mn-lt"/>
              </a:rPr>
              <a:t>2</a:t>
            </a:r>
            <a:r>
              <a:rPr lang="en-US" altLang="en-US" sz="2400" b="1" dirty="0">
                <a:solidFill>
                  <a:srgbClr val="000000"/>
                </a:solidFill>
                <a:latin typeface="+mn-lt"/>
              </a:rPr>
              <a:t>)</a:t>
            </a:r>
          </a:p>
        </p:txBody>
      </p:sp>
      <p:sp>
        <p:nvSpPr>
          <p:cNvPr id="63499" name="Rectangle 18"/>
          <p:cNvSpPr>
            <a:spLocks noChangeArrowheads="1"/>
          </p:cNvSpPr>
          <p:nvPr/>
        </p:nvSpPr>
        <p:spPr bwMode="auto">
          <a:xfrm>
            <a:off x="3964164" y="4802015"/>
            <a:ext cx="25010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+mn-lt"/>
              </a:rPr>
              <a:t>Supremum </a:t>
            </a:r>
            <a:r>
              <a:rPr lang="en-US" altLang="en-US" sz="2400" b="1" dirty="0" smtClean="0">
                <a:solidFill>
                  <a:srgbClr val="000000"/>
                </a:solidFill>
                <a:latin typeface="+mn-lt"/>
              </a:rPr>
              <a:t>(</a:t>
            </a:r>
            <a:r>
              <a:rPr lang="en-US" altLang="en-US" sz="2400" b="1" dirty="0" smtClean="0">
                <a:latin typeface="+mn-lt"/>
                <a:cs typeface="Times New Roman" panose="02020603050405020304" pitchFamily="18" charset="0"/>
              </a:rPr>
              <a:t>L</a:t>
            </a:r>
            <a:r>
              <a:rPr lang="en-US" altLang="en-US" sz="2400" b="1" baseline="-30000" dirty="0" smtClean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en-US" sz="2400" b="1" dirty="0" smtClean="0">
                <a:latin typeface="+mn-lt"/>
                <a:cs typeface="Times New Roman" panose="02020603050405020304" pitchFamily="18" charset="0"/>
              </a:rPr>
              <a:t>) </a:t>
            </a:r>
            <a:endParaRPr lang="en-US" altLang="en-US" sz="2400" b="1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63500" name="Object 19"/>
          <p:cNvGraphicFramePr>
            <a:graphicFrameLocks noChangeAspect="1"/>
          </p:cNvGraphicFramePr>
          <p:nvPr>
            <p:extLst/>
          </p:nvPr>
        </p:nvGraphicFramePr>
        <p:xfrm>
          <a:off x="482098" y="2819400"/>
          <a:ext cx="3114782" cy="3810000"/>
        </p:xfrm>
        <a:graphic>
          <a:graphicData uri="http://schemas.openxmlformats.org/presentationml/2006/ole">
            <p:oleObj spid="_x0000_s31830" name="SmartDraw" r:id="rId8" imgW="4379976" imgH="5551932" progId="">
              <p:embed/>
            </p:oleObj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DF816E4-64A6-4B20-8AEA-BD7FE080030A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7/30/2021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27675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Significance of Similarity Measure </a:t>
            </a:r>
            <a:r>
              <a:rPr lang="en-IN" dirty="0"/>
              <a:t>-</a:t>
            </a:r>
            <a:r>
              <a:rPr lang="en-IN" sz="2800" dirty="0" smtClean="0"/>
              <a:t>Data Mining &amp; Machine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276872"/>
            <a:ext cx="7848872" cy="3763963"/>
          </a:xfrm>
        </p:spPr>
        <p:txBody>
          <a:bodyPr/>
          <a:lstStyle/>
          <a:p>
            <a:r>
              <a:rPr lang="en-IN" sz="2400" dirty="0">
                <a:solidFill>
                  <a:srgbClr val="FF0000"/>
                </a:solidFill>
              </a:rPr>
              <a:t>Similarity is the measure of how much alike two data objects are. </a:t>
            </a:r>
            <a:endParaRPr lang="en-I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2400" dirty="0" smtClean="0">
              <a:solidFill>
                <a:srgbClr val="FF0000"/>
              </a:solidFill>
            </a:endParaRPr>
          </a:p>
          <a:p>
            <a:r>
              <a:rPr lang="en-IN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Similarity </a:t>
            </a:r>
            <a:r>
              <a:rPr lang="en-IN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 a data mining context is usually described as a distance with dimensions representing features of the objects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A </a:t>
            </a:r>
            <a:r>
              <a:rPr lang="en-IN" sz="2400" dirty="0">
                <a:solidFill>
                  <a:srgbClr val="FF0000"/>
                </a:solidFill>
              </a:rPr>
              <a:t>small distance </a:t>
            </a:r>
            <a:r>
              <a:rPr lang="en-IN" sz="2400" dirty="0"/>
              <a:t>indicating a </a:t>
            </a:r>
            <a:r>
              <a:rPr lang="en-IN" sz="2400" dirty="0">
                <a:solidFill>
                  <a:srgbClr val="FF0000"/>
                </a:solidFill>
              </a:rPr>
              <a:t>high degree of similarity </a:t>
            </a:r>
            <a:r>
              <a:rPr lang="en-IN" sz="2400" dirty="0"/>
              <a:t>and a </a:t>
            </a:r>
            <a:r>
              <a:rPr lang="en-IN" sz="2400" dirty="0">
                <a:solidFill>
                  <a:srgbClr val="0070C0"/>
                </a:solidFill>
              </a:rPr>
              <a:t>large distance </a:t>
            </a:r>
            <a:r>
              <a:rPr lang="en-IN" sz="2400" dirty="0"/>
              <a:t>indicating a </a:t>
            </a:r>
            <a:r>
              <a:rPr lang="en-IN" sz="2400" dirty="0">
                <a:solidFill>
                  <a:srgbClr val="0070C0"/>
                </a:solidFill>
              </a:rPr>
              <a:t>low degree of similarity</a:t>
            </a:r>
            <a:r>
              <a:rPr lang="en-IN" sz="2400" dirty="0"/>
              <a:t>. </a:t>
            </a:r>
            <a:endParaRPr lang="en-IN" sz="2400" dirty="0" smtClean="0"/>
          </a:p>
          <a:p>
            <a:endParaRPr lang="en-IN" sz="24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C021A03-BEDA-422E-B715-1B16090DF60D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7/30/2021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31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dirty="0" smtClean="0"/>
              <a:t>Proximity measure for Ordinal </a:t>
            </a:r>
            <a:r>
              <a:rPr lang="en-US" altLang="en-US" sz="4000" dirty="0"/>
              <a:t>Variables</a:t>
            </a:r>
            <a:endParaRPr lang="en-US" altLang="en-US" sz="4000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2362200"/>
            <a:ext cx="7848872" cy="37639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sz="2000" dirty="0" smtClean="0"/>
              <a:t>An </a:t>
            </a:r>
            <a:r>
              <a:rPr lang="en-US" altLang="en-US" sz="2000" dirty="0"/>
              <a:t>ordinal variable can be discrete or continuous</a:t>
            </a:r>
          </a:p>
          <a:p>
            <a:pPr>
              <a:spcAft>
                <a:spcPts val="600"/>
              </a:spcAft>
            </a:pPr>
            <a:r>
              <a:rPr lang="en-US" altLang="en-US" sz="2000" dirty="0"/>
              <a:t>Order is important, e.g., </a:t>
            </a:r>
            <a:r>
              <a:rPr lang="en-US" altLang="en-US" sz="2000" dirty="0" smtClean="0"/>
              <a:t>rank (e.g., freshman, sophomore, junior, senior)</a:t>
            </a:r>
            <a:endParaRPr lang="en-US" altLang="en-US" sz="2000" dirty="0"/>
          </a:p>
          <a:p>
            <a:pPr>
              <a:spcAft>
                <a:spcPts val="600"/>
              </a:spcAft>
            </a:pPr>
            <a:r>
              <a:rPr lang="en-US" altLang="en-US" sz="2000" dirty="0"/>
              <a:t>Can be treated like interval-scaled </a:t>
            </a:r>
          </a:p>
          <a:p>
            <a:pPr lvl="1">
              <a:spcAft>
                <a:spcPts val="600"/>
              </a:spcAft>
            </a:pPr>
            <a:r>
              <a:rPr lang="en-US" altLang="en-US" sz="2000" dirty="0" smtClean="0"/>
              <a:t>Replace </a:t>
            </a:r>
            <a:r>
              <a:rPr lang="en-US" altLang="en-US" sz="2000" i="1" dirty="0" smtClean="0"/>
              <a:t>an ordinal variable value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by </a:t>
            </a:r>
            <a:r>
              <a:rPr lang="en-US" altLang="en-US" sz="2000" dirty="0" smtClean="0"/>
              <a:t>its rank:</a:t>
            </a:r>
          </a:p>
          <a:p>
            <a:pPr lvl="1">
              <a:spcAft>
                <a:spcPts val="600"/>
              </a:spcAft>
            </a:pPr>
            <a:r>
              <a:rPr lang="en-US" altLang="en-US" sz="2000" dirty="0" smtClean="0"/>
              <a:t>Map </a:t>
            </a:r>
            <a:r>
              <a:rPr lang="en-US" altLang="en-US" sz="2000" dirty="0"/>
              <a:t>the range of each variable onto [0, 1] by replacing</a:t>
            </a:r>
            <a:r>
              <a:rPr lang="en-US" altLang="en-US" sz="2000" i="1" dirty="0"/>
              <a:t> i</a:t>
            </a:r>
            <a:r>
              <a:rPr lang="en-US" altLang="en-US" sz="2000" dirty="0"/>
              <a:t>-</a:t>
            </a:r>
            <a:r>
              <a:rPr lang="en-US" altLang="en-US" sz="2000" dirty="0" err="1"/>
              <a:t>th</a:t>
            </a:r>
            <a:r>
              <a:rPr lang="en-US" altLang="en-US" sz="2000" dirty="0"/>
              <a:t> object in the </a:t>
            </a:r>
            <a:r>
              <a:rPr lang="en-US" altLang="en-US" sz="2000" i="1" dirty="0"/>
              <a:t>f</a:t>
            </a:r>
            <a:r>
              <a:rPr lang="en-US" altLang="en-US" sz="2000" dirty="0"/>
              <a:t>-</a:t>
            </a:r>
            <a:r>
              <a:rPr lang="en-US" altLang="en-US" sz="2000" dirty="0" err="1"/>
              <a:t>th</a:t>
            </a:r>
            <a:r>
              <a:rPr lang="en-US" altLang="en-US" sz="2000" dirty="0"/>
              <a:t> variable </a:t>
            </a:r>
            <a:r>
              <a:rPr lang="en-US" altLang="en-US" sz="2000" dirty="0" smtClean="0"/>
              <a:t>by </a:t>
            </a:r>
            <a:endParaRPr lang="en-US" altLang="en-US" sz="2000" dirty="0"/>
          </a:p>
          <a:p>
            <a:pPr lvl="1">
              <a:spcAft>
                <a:spcPts val="600"/>
              </a:spcAft>
            </a:pPr>
            <a:endParaRPr lang="en-US" altLang="en-US" sz="2000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30651223"/>
              </p:ext>
            </p:extLst>
          </p:nvPr>
        </p:nvGraphicFramePr>
        <p:xfrm>
          <a:off x="2915816" y="5157192"/>
          <a:ext cx="1872208" cy="960437"/>
        </p:xfrm>
        <a:graphic>
          <a:graphicData uri="http://schemas.openxmlformats.org/presentationml/2006/ole">
            <p:oleObj spid="_x0000_s32804" name="Equation" r:id="rId4" imgW="787400" imgH="46990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01955926"/>
              </p:ext>
            </p:extLst>
          </p:nvPr>
        </p:nvGraphicFramePr>
        <p:xfrm>
          <a:off x="6804248" y="3933056"/>
          <a:ext cx="1381460" cy="551295"/>
        </p:xfrm>
        <a:graphic>
          <a:graphicData uri="http://schemas.openxmlformats.org/presentationml/2006/ole">
            <p:oleObj spid="_x0000_s32805" name="Equation" r:id="rId5" imgW="914400" imgH="241300" progId="Equation.DSMT4">
              <p:embed/>
            </p:oleObj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6EACE1F-BF62-4D86-918C-CCE323E14C15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7/30/2021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37319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Proximity measure for Ordinal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spcAft>
                <a:spcPts val="600"/>
              </a:spcAft>
            </a:pPr>
            <a:r>
              <a:rPr lang="en-US" altLang="en-US" dirty="0"/>
              <a:t>Example:  freshman: 0; sophomore: 1/3; junior: 2/3; senior 1</a:t>
            </a:r>
          </a:p>
          <a:p>
            <a:pPr lvl="3">
              <a:spcAft>
                <a:spcPts val="600"/>
              </a:spcAft>
            </a:pPr>
            <a:r>
              <a:rPr lang="en-US" altLang="en-US" sz="2400" dirty="0"/>
              <a:t>Then distance:  d(freshman, senior) = 1, d(junior, senior) = 1/3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Compute the dissimilarity using methods for interval-scaled variables</a:t>
            </a:r>
          </a:p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BE4A13B-7E69-496B-B4C2-0404A7D035F1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7/30/2021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194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219200"/>
            <a:ext cx="7239000" cy="481608"/>
          </a:xfrm>
        </p:spPr>
        <p:txBody>
          <a:bodyPr/>
          <a:lstStyle/>
          <a:p>
            <a:r>
              <a:rPr lang="en-US" dirty="0" smtClean="0"/>
              <a:t>Example for Ordinal Attribute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128" y="3789040"/>
            <a:ext cx="8555181" cy="2317331"/>
          </a:xfrm>
        </p:spPr>
        <p:txBody>
          <a:bodyPr/>
          <a:lstStyle/>
          <a:p>
            <a:r>
              <a:rPr lang="en-US" sz="2400" dirty="0" smtClean="0"/>
              <a:t>Rank (fair, good, excellent) =(1,2,3</a:t>
            </a:r>
            <a:r>
              <a:rPr lang="en-US" sz="2400" dirty="0"/>
              <a:t>)  and M</a:t>
            </a:r>
            <a:r>
              <a:rPr lang="en-US" sz="2400" baseline="-25000" dirty="0"/>
              <a:t>f</a:t>
            </a:r>
            <a:r>
              <a:rPr lang="en-US" sz="2400" dirty="0"/>
              <a:t> =</a:t>
            </a:r>
            <a:r>
              <a:rPr lang="en-US" sz="2400" dirty="0" smtClean="0"/>
              <a:t>3</a:t>
            </a:r>
          </a:p>
          <a:p>
            <a:r>
              <a:rPr lang="en-US" sz="2400" dirty="0" smtClean="0"/>
              <a:t>Standardized rank (fair, good, excellent) = (0, ½, 1)</a:t>
            </a:r>
          </a:p>
          <a:p>
            <a:endParaRPr lang="en-US" sz="2400" dirty="0" smtClean="0"/>
          </a:p>
          <a:p>
            <a:r>
              <a:rPr lang="en-US" sz="2400" dirty="0" smtClean="0"/>
              <a:t>Dissimilarity Matrix =</a:t>
            </a: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098" y="1700808"/>
            <a:ext cx="7897740" cy="2085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515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79912" y="4725144"/>
            <a:ext cx="2022232" cy="1887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2705" name="Object 1"/>
          <p:cNvGraphicFramePr>
            <a:graphicFrameLocks noChangeAspect="1"/>
          </p:cNvGraphicFramePr>
          <p:nvPr/>
        </p:nvGraphicFramePr>
        <p:xfrm>
          <a:off x="7429520" y="2214554"/>
          <a:ext cx="1866900" cy="952500"/>
        </p:xfrm>
        <a:graphic>
          <a:graphicData uri="http://schemas.openxmlformats.org/presentationml/2006/ole">
            <p:oleObj spid="_x0000_s72705" name="Equation" r:id="rId6" imgW="787400" imgH="469900" progId="Equation.DSMT4">
              <p:embed/>
            </p:oleObj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07D7E35-C4FF-4342-AB5A-273EB1C869E8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7/30/2021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215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Proximity Measure for Attributes </a:t>
            </a:r>
            <a:r>
              <a:rPr lang="en-US" altLang="en-US" dirty="0"/>
              <a:t>of Mixed Type</a:t>
            </a:r>
            <a:endParaRPr lang="en-US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2351645"/>
            <a:ext cx="7920880" cy="359763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A dataset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may contain all attribute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types: Nominal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, symmetric binary, asymmetric binary, numeric,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and ordinal</a:t>
            </a:r>
          </a:p>
          <a:p>
            <a:pPr>
              <a:spcAft>
                <a:spcPts val="600"/>
              </a:spcAft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In this case, we can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use a weighted formula to combine their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effects: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00020" lvl="1" indent="0">
              <a:spcAft>
                <a:spcPts val="600"/>
              </a:spcAft>
              <a:buNone/>
            </a:pPr>
            <a:endParaRPr lang="en-US" alt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Aft>
                <a:spcPts val="600"/>
              </a:spcAft>
            </a:pPr>
            <a:endParaRPr lang="en-US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Aft>
                <a:spcPts val="600"/>
              </a:spcAft>
            </a:pPr>
            <a:endParaRPr lang="en-US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spcAft>
                <a:spcPts val="600"/>
              </a:spcAft>
              <a:buNone/>
            </a:pPr>
            <a:endParaRPr lang="en-US" alt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16080821"/>
              </p:ext>
            </p:extLst>
          </p:nvPr>
        </p:nvGraphicFramePr>
        <p:xfrm>
          <a:off x="899592" y="3501008"/>
          <a:ext cx="3024335" cy="1416539"/>
        </p:xfrm>
        <a:graphic>
          <a:graphicData uri="http://schemas.openxmlformats.org/presentationml/2006/ole">
            <p:oleObj spid="_x0000_s33820" name="Equation" r:id="rId4" imgW="1270000" imgH="889000" progId="Equation.DSMT4">
              <p:embed/>
            </p:oleObj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357686" y="3786190"/>
            <a:ext cx="417646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</a:rPr>
              <a:t>Where weight </a:t>
            </a:r>
            <a:r>
              <a:rPr lang="en-US" altLang="en-US" sz="2000" i="1" dirty="0">
                <a:latin typeface="Calibri" panose="020F0502020204030204" pitchFamily="34" charset="0"/>
              </a:rPr>
              <a:t>w</a:t>
            </a:r>
            <a:r>
              <a:rPr lang="en-US" altLang="en-US" sz="2000" i="1" baseline="-25000" dirty="0">
                <a:latin typeface="Calibri" panose="020F0502020204030204" pitchFamily="34" charset="0"/>
              </a:rPr>
              <a:t>ij</a:t>
            </a:r>
            <a:r>
              <a:rPr lang="en-US" altLang="en-US" sz="2000" i="1" baseline="30000" dirty="0">
                <a:latin typeface="Calibri" panose="020F0502020204030204" pitchFamily="34" charset="0"/>
              </a:rPr>
              <a:t>(f)  </a:t>
            </a:r>
            <a:r>
              <a:rPr lang="en-US" altLang="en-US" sz="2000" i="1" dirty="0">
                <a:latin typeface="Calibri" panose="020F0502020204030204" pitchFamily="34" charset="0"/>
              </a:rPr>
              <a:t>= 0</a:t>
            </a:r>
            <a:r>
              <a:rPr lang="en-US" altLang="en-US" sz="2000" dirty="0">
                <a:latin typeface="Calibri" panose="020F0502020204030204" pitchFamily="34" charset="0"/>
              </a:rPr>
              <a:t>, </a:t>
            </a:r>
            <a:r>
              <a:rPr lang="en-US" altLang="en-US" sz="2000" dirty="0" smtClean="0">
                <a:latin typeface="Calibri" panose="020F0502020204030204" pitchFamily="34" charset="0"/>
              </a:rPr>
              <a:t>if</a:t>
            </a:r>
          </a:p>
          <a:p>
            <a:pPr marL="742950" lvl="1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en-US" sz="2000" i="1" dirty="0" smtClean="0">
                <a:latin typeface="Calibri" panose="020F0502020204030204" pitchFamily="34" charset="0"/>
              </a:rPr>
              <a:t>Either </a:t>
            </a:r>
            <a:r>
              <a:rPr lang="en-IN" sz="2000" i="1" dirty="0"/>
              <a:t>x</a:t>
            </a:r>
            <a:r>
              <a:rPr lang="en-IN" sz="2000" i="1" baseline="-25000" dirty="0"/>
              <a:t>if </a:t>
            </a:r>
            <a:r>
              <a:rPr lang="en-IN" sz="2000" dirty="0"/>
              <a:t>or </a:t>
            </a:r>
            <a:r>
              <a:rPr lang="en-IN" sz="2000" i="1" dirty="0"/>
              <a:t>x</a:t>
            </a:r>
            <a:r>
              <a:rPr lang="en-IN" sz="2000" i="1" baseline="-25000" dirty="0"/>
              <a:t>jf</a:t>
            </a:r>
            <a:r>
              <a:rPr lang="en-US" altLang="en-US" sz="2000" i="1" dirty="0">
                <a:latin typeface="Calibri" panose="020F0502020204030204" pitchFamily="34" charset="0"/>
              </a:rPr>
              <a:t> has missing value for feature f </a:t>
            </a:r>
            <a:endParaRPr lang="en-US" altLang="en-US" sz="2000" i="1" dirty="0" smtClean="0">
              <a:latin typeface="Calibri" panose="020F0502020204030204" pitchFamily="34" charset="0"/>
            </a:endParaRPr>
          </a:p>
          <a:p>
            <a:pPr marL="742950" lvl="1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en-US" sz="2000" i="1" dirty="0" smtClean="0">
                <a:latin typeface="Calibri" panose="020F0502020204030204" pitchFamily="34" charset="0"/>
              </a:rPr>
              <a:t>OR   </a:t>
            </a:r>
            <a:r>
              <a:rPr lang="en-IN" sz="2000" i="1" dirty="0"/>
              <a:t>x</a:t>
            </a:r>
            <a:r>
              <a:rPr lang="en-IN" sz="2000" i="1" baseline="-25000" dirty="0"/>
              <a:t>if </a:t>
            </a:r>
            <a:r>
              <a:rPr lang="en-IN" sz="2000" dirty="0"/>
              <a:t> =</a:t>
            </a:r>
            <a:r>
              <a:rPr lang="en-IN" sz="2000" i="1" dirty="0"/>
              <a:t>x</a:t>
            </a:r>
            <a:r>
              <a:rPr lang="en-IN" sz="2000" i="1" baseline="-25000" dirty="0"/>
              <a:t>jf </a:t>
            </a:r>
            <a:r>
              <a:rPr lang="en-IN" sz="2000" i="1" dirty="0"/>
              <a:t>=</a:t>
            </a:r>
            <a:r>
              <a:rPr lang="en-IN" sz="2000" i="1" dirty="0" smtClean="0"/>
              <a:t>0 and attribute f is asymmetric binary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en-US" sz="2000" dirty="0" smtClean="0">
                <a:latin typeface="Calibri" panose="020F0502020204030204" pitchFamily="34" charset="0"/>
              </a:rPr>
              <a:t>Otherwise </a:t>
            </a:r>
            <a:r>
              <a:rPr lang="en-US" altLang="en-US" sz="2000" dirty="0">
                <a:latin typeface="Calibri" panose="020F0502020204030204" pitchFamily="34" charset="0"/>
              </a:rPr>
              <a:t>weight </a:t>
            </a:r>
            <a:r>
              <a:rPr lang="en-US" altLang="en-US" sz="2000" i="1" dirty="0">
                <a:latin typeface="Calibri" panose="020F0502020204030204" pitchFamily="34" charset="0"/>
              </a:rPr>
              <a:t>w</a:t>
            </a:r>
            <a:r>
              <a:rPr lang="en-US" altLang="en-US" sz="2000" i="1" baseline="-25000" dirty="0">
                <a:latin typeface="Calibri" panose="020F0502020204030204" pitchFamily="34" charset="0"/>
              </a:rPr>
              <a:t>ij</a:t>
            </a:r>
            <a:r>
              <a:rPr lang="en-US" altLang="en-US" sz="2000" i="1" baseline="30000" dirty="0">
                <a:latin typeface="Calibri" panose="020F0502020204030204" pitchFamily="34" charset="0"/>
              </a:rPr>
              <a:t>(f)  </a:t>
            </a:r>
            <a:r>
              <a:rPr lang="en-US" altLang="en-US" sz="2000" i="1" dirty="0">
                <a:latin typeface="Calibri" panose="020F0502020204030204" pitchFamily="34" charset="0"/>
              </a:rPr>
              <a:t>= 1</a:t>
            </a:r>
            <a:endParaRPr lang="en-US" altLang="en-US" sz="2000" dirty="0">
              <a:latin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BD08FA7-69D5-4188-9457-9B51B0866630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7/30/2021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857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Proximity Measure for Attributes of Mixed 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348880"/>
            <a:ext cx="8280920" cy="3777283"/>
          </a:xfrm>
        </p:spPr>
        <p:txBody>
          <a:bodyPr/>
          <a:lstStyle/>
          <a:p>
            <a:r>
              <a:rPr lang="en-IN" sz="2400" dirty="0"/>
              <a:t>The contribution of attribute </a:t>
            </a:r>
            <a:r>
              <a:rPr lang="en-IN" sz="2400" i="1" dirty="0"/>
              <a:t>f </a:t>
            </a:r>
            <a:r>
              <a:rPr lang="en-IN" sz="2400" dirty="0"/>
              <a:t>to </a:t>
            </a:r>
            <a:r>
              <a:rPr lang="en-IN" sz="2400" dirty="0" smtClean="0"/>
              <a:t>the dissimilarity </a:t>
            </a:r>
            <a:r>
              <a:rPr lang="en-IN" sz="2400" dirty="0"/>
              <a:t>between </a:t>
            </a:r>
            <a:r>
              <a:rPr lang="en-IN" sz="2400" i="1" dirty="0"/>
              <a:t>i </a:t>
            </a:r>
            <a:r>
              <a:rPr lang="en-IN" sz="2400" dirty="0"/>
              <a:t>and </a:t>
            </a:r>
            <a:r>
              <a:rPr lang="en-IN" sz="2400" i="1" dirty="0"/>
              <a:t>j </a:t>
            </a:r>
            <a:r>
              <a:rPr lang="en-IN" sz="2400" dirty="0"/>
              <a:t>(i.e., </a:t>
            </a:r>
            <a:r>
              <a:rPr lang="en-IN" sz="2400" i="1" dirty="0" err="1" smtClean="0"/>
              <a:t>d</a:t>
            </a:r>
            <a:r>
              <a:rPr lang="en-IN" sz="2400" i="1" baseline="-25000" dirty="0" err="1" smtClean="0"/>
              <a:t>ij</a:t>
            </a:r>
            <a:r>
              <a:rPr lang="en-IN" sz="2400" i="1" baseline="30000" dirty="0" err="1" smtClean="0"/>
              <a:t>f</a:t>
            </a:r>
            <a:r>
              <a:rPr lang="en-IN" sz="2400" baseline="30000" dirty="0" smtClean="0"/>
              <a:t>)</a:t>
            </a:r>
            <a:r>
              <a:rPr lang="en-IN" sz="2400" dirty="0" smtClean="0"/>
              <a:t> </a:t>
            </a:r>
            <a:r>
              <a:rPr lang="en-IN" sz="2400" dirty="0"/>
              <a:t>is computed dependent on its type</a:t>
            </a:r>
            <a:r>
              <a:rPr lang="en-IN" sz="2400" dirty="0" smtClean="0"/>
              <a:t>:</a:t>
            </a:r>
          </a:p>
          <a:p>
            <a:pPr lvl="1"/>
            <a:r>
              <a:rPr lang="en-US" altLang="en-US" sz="2400" dirty="0" smtClean="0">
                <a:latin typeface="Calibri" panose="020F0502020204030204" pitchFamily="34" charset="0"/>
              </a:rPr>
              <a:t>If  numeric : normalize and compute</a:t>
            </a:r>
          </a:p>
          <a:p>
            <a:pPr marL="457200" lvl="1" indent="0">
              <a:buNone/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 where h is running over </a:t>
            </a:r>
            <a:r>
              <a:rPr lang="en-US" altLang="en-US" sz="2400" dirty="0" smtClean="0">
                <a:latin typeface="Calibri" panose="020F0502020204030204" pitchFamily="34" charset="0"/>
              </a:rPr>
              <a:t>all non-missing objects of attribute </a:t>
            </a:r>
            <a:r>
              <a:rPr lang="en-US" altLang="en-US" sz="2400" i="1" dirty="0" smtClean="0">
                <a:latin typeface="Calibri" panose="020F0502020204030204" pitchFamily="34" charset="0"/>
              </a:rPr>
              <a:t>f</a:t>
            </a:r>
            <a:r>
              <a:rPr lang="en-US" altLang="en-US" sz="2400" dirty="0" smtClean="0">
                <a:latin typeface="Calibri" panose="020F0502020204030204" pitchFamily="34" charset="0"/>
              </a:rPr>
              <a:t>.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 smtClean="0">
                <a:latin typeface="Calibri" panose="020F0502020204030204" pitchFamily="34" charset="0"/>
              </a:rPr>
              <a:t>If</a:t>
            </a:r>
            <a:r>
              <a:rPr lang="en-US" altLang="en-US" sz="2400" i="1" dirty="0" smtClean="0">
                <a:latin typeface="Calibri" panose="020F0502020204030204" pitchFamily="34" charset="0"/>
              </a:rPr>
              <a:t> </a:t>
            </a:r>
            <a:r>
              <a:rPr lang="en-US" altLang="en-US" sz="2400" i="1" dirty="0">
                <a:latin typeface="Calibri" panose="020F0502020204030204" pitchFamily="34" charset="0"/>
              </a:rPr>
              <a:t>f</a:t>
            </a:r>
            <a:r>
              <a:rPr lang="en-US" altLang="en-US" sz="2400" dirty="0">
                <a:latin typeface="Calibri" panose="020F0502020204030204" pitchFamily="34" charset="0"/>
              </a:rPr>
              <a:t>  is binary or nominal:   </a:t>
            </a:r>
            <a:r>
              <a:rPr lang="en-US" altLang="en-US" sz="2400" dirty="0" err="1">
                <a:latin typeface="Calibri" panose="020F0502020204030204" pitchFamily="34" charset="0"/>
                <a:cs typeface="Tahoma" panose="020B0604030504040204" pitchFamily="34" charset="0"/>
              </a:rPr>
              <a:t>d</a:t>
            </a:r>
            <a:r>
              <a:rPr lang="en-US" altLang="en-US" sz="2400" baseline="-25000" dirty="0" err="1">
                <a:latin typeface="Calibri" panose="020F0502020204030204" pitchFamily="34" charset="0"/>
              </a:rPr>
              <a:t>ij</a:t>
            </a:r>
            <a:r>
              <a:rPr lang="en-US" altLang="en-US" sz="2400" baseline="30000" dirty="0">
                <a:latin typeface="Calibri" panose="020F0502020204030204" pitchFamily="34" charset="0"/>
              </a:rPr>
              <a:t>(f)</a:t>
            </a:r>
            <a:r>
              <a:rPr lang="en-US" altLang="en-US" sz="2400" dirty="0">
                <a:latin typeface="Calibri" panose="020F0502020204030204" pitchFamily="34" charset="0"/>
              </a:rPr>
              <a:t> = 0  if </a:t>
            </a:r>
            <a:r>
              <a:rPr lang="en-US" altLang="en-US" sz="2400" dirty="0" err="1">
                <a:latin typeface="Calibri" panose="020F0502020204030204" pitchFamily="34" charset="0"/>
              </a:rPr>
              <a:t>x</a:t>
            </a:r>
            <a:r>
              <a:rPr lang="en-US" altLang="en-US" sz="2400" baseline="-25000" dirty="0" err="1">
                <a:latin typeface="Calibri" panose="020F0502020204030204" pitchFamily="34" charset="0"/>
              </a:rPr>
              <a:t>if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</a:rPr>
              <a:t>= </a:t>
            </a:r>
            <a:r>
              <a:rPr lang="en-US" altLang="en-US" sz="2400" dirty="0" err="1">
                <a:latin typeface="Calibri" panose="020F0502020204030204" pitchFamily="34" charset="0"/>
              </a:rPr>
              <a:t>x</a:t>
            </a:r>
            <a:r>
              <a:rPr lang="en-US" altLang="en-US" sz="2400" baseline="-25000" dirty="0" err="1">
                <a:latin typeface="Calibri" panose="020F0502020204030204" pitchFamily="34" charset="0"/>
              </a:rPr>
              <a:t>jf</a:t>
            </a:r>
            <a:r>
              <a:rPr lang="en-US" altLang="en-US" sz="2400" dirty="0">
                <a:latin typeface="Calibri" panose="020F0502020204030204" pitchFamily="34" charset="0"/>
              </a:rPr>
              <a:t>; or </a:t>
            </a:r>
            <a:r>
              <a:rPr lang="en-US" altLang="en-US" sz="2400" dirty="0" smtClean="0">
                <a:latin typeface="Calibri" panose="020F0502020204030204" pitchFamily="34" charset="0"/>
              </a:rPr>
              <a:t> </a:t>
            </a:r>
            <a:r>
              <a:rPr lang="en-US" altLang="en-US" sz="2400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d</a:t>
            </a:r>
            <a:r>
              <a:rPr lang="en-US" altLang="en-US" sz="2400" baseline="-25000" dirty="0" err="1" smtClean="0">
                <a:latin typeface="Calibri" panose="020F0502020204030204" pitchFamily="34" charset="0"/>
              </a:rPr>
              <a:t>ij</a:t>
            </a:r>
            <a:r>
              <a:rPr lang="en-US" altLang="en-US" sz="2400" baseline="30000" dirty="0" smtClean="0">
                <a:latin typeface="Calibri" panose="020F0502020204030204" pitchFamily="34" charset="0"/>
              </a:rPr>
              <a:t>(f</a:t>
            </a:r>
            <a:r>
              <a:rPr lang="en-US" altLang="en-US" sz="2400" baseline="30000" dirty="0">
                <a:latin typeface="Calibri" panose="020F0502020204030204" pitchFamily="34" charset="0"/>
              </a:rPr>
              <a:t>)</a:t>
            </a:r>
            <a:r>
              <a:rPr lang="en-US" altLang="en-US" sz="2400" dirty="0">
                <a:latin typeface="Calibri" panose="020F0502020204030204" pitchFamily="34" charset="0"/>
              </a:rPr>
              <a:t> = 1 otherwise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alibri" panose="020F0502020204030204" pitchFamily="34" charset="0"/>
              </a:rPr>
              <a:t>If</a:t>
            </a:r>
            <a:r>
              <a:rPr lang="en-US" altLang="en-US" sz="2400" i="1" dirty="0">
                <a:latin typeface="Calibri" panose="020F0502020204030204" pitchFamily="34" charset="0"/>
              </a:rPr>
              <a:t> f</a:t>
            </a:r>
            <a:r>
              <a:rPr lang="en-US" altLang="en-US" sz="2400" dirty="0">
                <a:latin typeface="Calibri" panose="020F0502020204030204" pitchFamily="34" charset="0"/>
              </a:rPr>
              <a:t>  is </a:t>
            </a:r>
            <a:r>
              <a:rPr lang="en-US" altLang="en-US" sz="2400" dirty="0" smtClean="0">
                <a:latin typeface="Calibri" panose="020F0502020204030204" pitchFamily="34" charset="0"/>
              </a:rPr>
              <a:t>ordinal,  Compute </a:t>
            </a:r>
            <a:r>
              <a:rPr lang="en-US" altLang="en-US" sz="2400" dirty="0">
                <a:latin typeface="Calibri" panose="020F0502020204030204" pitchFamily="34" charset="0"/>
              </a:rPr>
              <a:t>ranks </a:t>
            </a:r>
            <a:r>
              <a:rPr lang="en-US" altLang="en-US" sz="2400" dirty="0" err="1" smtClean="0">
                <a:latin typeface="Calibri" panose="020F0502020204030204" pitchFamily="34" charset="0"/>
              </a:rPr>
              <a:t>r</a:t>
            </a:r>
            <a:r>
              <a:rPr lang="en-US" altLang="en-US" sz="2400" baseline="-25000" dirty="0" err="1" smtClean="0">
                <a:latin typeface="Calibri" panose="020F0502020204030204" pitchFamily="34" charset="0"/>
              </a:rPr>
              <a:t>if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  </a:t>
            </a:r>
            <a:r>
              <a:rPr lang="en-US" altLang="en-US" sz="2400" dirty="0" smtClean="0">
                <a:latin typeface="Calibri" panose="020F0502020204030204" pitchFamily="34" charset="0"/>
              </a:rPr>
              <a:t> and                    , then compute the distance.</a:t>
            </a:r>
            <a:endParaRPr lang="en-US" altLang="en-US" dirty="0">
              <a:latin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E7F8A57-48D1-4986-83C6-0FD1E142310B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7/30/2021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52060623"/>
              </p:ext>
            </p:extLst>
          </p:nvPr>
        </p:nvGraphicFramePr>
        <p:xfrm>
          <a:off x="6084168" y="5085184"/>
          <a:ext cx="1209675" cy="960437"/>
        </p:xfrm>
        <a:graphic>
          <a:graphicData uri="http://schemas.openxmlformats.org/presentationml/2006/ole">
            <p:oleObj spid="_x0000_s39954" name="Equation" r:id="rId3" imgW="787400" imgH="469900" progId="Equation.DSMT4">
              <p:embed/>
            </p:oleObj>
          </a:graphicData>
        </a:graphic>
      </p:graphicFrame>
      <p:pic>
        <p:nvPicPr>
          <p:cNvPr id="3994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106332"/>
            <a:ext cx="2575545" cy="949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42124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2214554"/>
            <a:ext cx="7315200" cy="3763963"/>
          </a:xfrm>
        </p:spPr>
        <p:txBody>
          <a:bodyPr/>
          <a:lstStyle/>
          <a:p>
            <a:r>
              <a:rPr lang="en-US" dirty="0" smtClean="0"/>
              <a:t>Compute the dissimilarity matrix for the following mixed type data: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286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5662" y="3429000"/>
            <a:ext cx="4444570" cy="272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532DFCA-1410-4955-82F2-3236EEAADA8E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7/30/2021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753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483" y="3212976"/>
            <a:ext cx="8555181" cy="2642700"/>
          </a:xfrm>
        </p:spPr>
        <p:txBody>
          <a:bodyPr/>
          <a:lstStyle/>
          <a:p>
            <a:r>
              <a:rPr lang="en-US" sz="1800" dirty="0"/>
              <a:t>Computing Test-3  requires  </a:t>
            </a:r>
            <a:r>
              <a:rPr lang="en-US" sz="1800" dirty="0" smtClean="0"/>
              <a:t>  .        =</a:t>
            </a:r>
            <a:r>
              <a:rPr lang="en-US" sz="1800" dirty="0"/>
              <a:t>22  and </a:t>
            </a:r>
            <a:r>
              <a:rPr lang="en-US" sz="1800" dirty="0" smtClean="0"/>
              <a:t>             = </a:t>
            </a:r>
            <a:r>
              <a:rPr lang="en-US" sz="1800" dirty="0"/>
              <a:t>64    </a:t>
            </a:r>
          </a:p>
          <a:p>
            <a:pPr lvl="1"/>
            <a:r>
              <a:rPr lang="en-US" sz="1400" dirty="0"/>
              <a:t>d(2, 1)   =   | 22- 45|   /  </a:t>
            </a:r>
            <a:r>
              <a:rPr lang="en-US" sz="1400" dirty="0" smtClean="0"/>
              <a:t>(</a:t>
            </a:r>
            <a:r>
              <a:rPr lang="en-US" sz="1400" dirty="0"/>
              <a:t>64- 22)  =   23 /  42   =  0.55</a:t>
            </a:r>
          </a:p>
          <a:p>
            <a:pPr lvl="1"/>
            <a:r>
              <a:rPr lang="en-US" sz="1400" dirty="0" smtClean="0"/>
              <a:t>d(3,1)  =  |  64- 45| /  ( 64-22)   =  19  / 42 =     0.45</a:t>
            </a:r>
          </a:p>
          <a:p>
            <a:pPr lvl="1"/>
            <a:r>
              <a:rPr lang="en-US" sz="1400" dirty="0" smtClean="0"/>
              <a:t>And so on                  </a:t>
            </a:r>
          </a:p>
          <a:p>
            <a:pPr lvl="1"/>
            <a:r>
              <a:rPr lang="en-US" sz="1400" dirty="0" smtClean="0"/>
              <a:t> </a:t>
            </a:r>
            <a:endParaRPr lang="en-US" sz="1400" dirty="0"/>
          </a:p>
          <a:p>
            <a:endParaRPr lang="en-US" sz="1800" dirty="0" smtClean="0"/>
          </a:p>
          <a:p>
            <a:r>
              <a:rPr lang="en-US" sz="1800" dirty="0" smtClean="0"/>
              <a:t>As computed earlier        Test -1                           Test- 2        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576" y="1187713"/>
            <a:ext cx="818124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20072" y="5355520"/>
            <a:ext cx="2022232" cy="1465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618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27784" y="5223896"/>
            <a:ext cx="2043114" cy="1601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44208" y="3068960"/>
            <a:ext cx="2096965" cy="1580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4993" name="Picture 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72066" y="3286124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428992" y="3214686"/>
            <a:ext cx="723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Date Placeholder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F9BAE2B-6B12-4954-98CC-D0DCAF4E10B7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7/30/2021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89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819" y="1643742"/>
            <a:ext cx="8555181" cy="2642700"/>
          </a:xfrm>
        </p:spPr>
        <p:txBody>
          <a:bodyPr/>
          <a:lstStyle/>
          <a:p>
            <a:r>
              <a:rPr lang="en-US" sz="1800" dirty="0" smtClean="0"/>
              <a:t>Test -1                           Test2                                             Test 3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2000" dirty="0" smtClean="0"/>
              <a:t>Dissimilarity of the mixed feature vector is computed as follows:</a:t>
            </a:r>
          </a:p>
          <a:p>
            <a:pPr lvl="1"/>
            <a:r>
              <a:rPr lang="en-US" sz="2000" dirty="0" smtClean="0"/>
              <a:t>d(2,1)  =  ((1*1) + (1 * 1) + (1 * 0.55)) /  (1+1+1)   =   2.55 / 3  = 0.85</a:t>
            </a:r>
          </a:p>
          <a:p>
            <a:pPr lvl="1"/>
            <a:r>
              <a:rPr lang="en-US" sz="2000" dirty="0" smtClean="0"/>
              <a:t>d(3,1</a:t>
            </a:r>
            <a:r>
              <a:rPr lang="en-US" sz="2000" dirty="0"/>
              <a:t>) = ((1*1) + (1 * </a:t>
            </a:r>
            <a:r>
              <a:rPr lang="en-US" sz="2000" dirty="0" smtClean="0"/>
              <a:t>0.5) </a:t>
            </a:r>
            <a:r>
              <a:rPr lang="en-US" sz="2000" dirty="0"/>
              <a:t>+ (1 * </a:t>
            </a:r>
            <a:r>
              <a:rPr lang="en-US" sz="2000" dirty="0" smtClean="0"/>
              <a:t>0.45</a:t>
            </a:r>
            <a:r>
              <a:rPr lang="en-US" sz="2000" dirty="0"/>
              <a:t>)) /  (1+1+1)   =   </a:t>
            </a:r>
            <a:r>
              <a:rPr lang="en-US" sz="2000" dirty="0" smtClean="0"/>
              <a:t>1.95 </a:t>
            </a:r>
            <a:r>
              <a:rPr lang="en-US" sz="2000" dirty="0"/>
              <a:t>/ 3  </a:t>
            </a:r>
            <a:r>
              <a:rPr lang="en-US" sz="2000" dirty="0" smtClean="0"/>
              <a:t>= 0.65</a:t>
            </a:r>
            <a:endParaRPr lang="en-US" sz="2000" dirty="0"/>
          </a:p>
          <a:p>
            <a:pPr lvl="1"/>
            <a:r>
              <a:rPr lang="en-US" sz="2000" dirty="0" smtClean="0"/>
              <a:t>And so on</a:t>
            </a:r>
          </a:p>
          <a:p>
            <a:endParaRPr lang="en-US" sz="2000" dirty="0" smtClean="0"/>
          </a:p>
          <a:p>
            <a:r>
              <a:rPr lang="en-US" sz="2000" dirty="0" smtClean="0"/>
              <a:t>Dissimilarity of mixed type:</a:t>
            </a:r>
            <a:endParaRPr lang="en-IN" sz="2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1840" y="2125257"/>
            <a:ext cx="2022232" cy="1465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618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78792" y="5277517"/>
            <a:ext cx="2558561" cy="1580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618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5576" y="2037012"/>
            <a:ext cx="2043114" cy="1601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12160" y="2067740"/>
            <a:ext cx="2096965" cy="1580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7196991-E4FA-48AC-8650-0440750E6DA7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7/30/2021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6681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Question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08912" cy="3763963"/>
          </a:xfrm>
        </p:spPr>
        <p:txBody>
          <a:bodyPr/>
          <a:lstStyle/>
          <a:p>
            <a:r>
              <a:rPr lang="en-IN" sz="2400" dirty="0" smtClean="0"/>
              <a:t>Compute the dissimilarity of the following data matrix:</a:t>
            </a:r>
            <a:endParaRPr lang="en-IN" dirty="0" smtClean="0"/>
          </a:p>
          <a:p>
            <a:pPr lvl="1"/>
            <a:r>
              <a:rPr lang="en-IN" sz="1800" dirty="0" smtClean="0"/>
              <a:t>Ordinal ranking (incubation, Prodromal, Illness, decline) is (1,2,3,4)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5F5DDDB-246F-4A7B-BEE1-6DD169C4A09B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7/30/2021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43576709"/>
              </p:ext>
            </p:extLst>
          </p:nvPr>
        </p:nvGraphicFramePr>
        <p:xfrm>
          <a:off x="827584" y="2852936"/>
          <a:ext cx="7488832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139"/>
                <a:gridCol w="1248139"/>
                <a:gridCol w="1130607"/>
                <a:gridCol w="1269659"/>
                <a:gridCol w="1561080"/>
                <a:gridCol w="10312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Weight</a:t>
                      </a:r>
                    </a:p>
                    <a:p>
                      <a:r>
                        <a:rPr lang="en-IN" dirty="0" smtClean="0"/>
                        <a:t>(numeric)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Diabetic</a:t>
                      </a:r>
                    </a:p>
                    <a:p>
                      <a:r>
                        <a:rPr lang="en-IN" dirty="0" smtClean="0"/>
                        <a:t>(binary)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Viral</a:t>
                      </a:r>
                      <a:r>
                        <a:rPr lang="en-IN" baseline="0" dirty="0" smtClean="0"/>
                        <a:t> Infection levels</a:t>
                      </a:r>
                    </a:p>
                    <a:p>
                      <a:r>
                        <a:rPr lang="en-IN" baseline="0" dirty="0" smtClean="0"/>
                        <a:t>(ordinal)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of disease</a:t>
                      </a:r>
                    </a:p>
                    <a:p>
                      <a:r>
                        <a:rPr lang="en-IN" dirty="0" smtClean="0"/>
                        <a:t>(nominal)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Cough</a:t>
                      </a:r>
                    </a:p>
                    <a:p>
                      <a:r>
                        <a:rPr lang="en-IN" dirty="0" smtClean="0"/>
                        <a:t>(binary)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Jack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Incubation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infectious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Prodromal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nosocomial 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Jim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56.5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Illness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zoonotic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John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decline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infectious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Jose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Incubation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infectious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Stefan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Illness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nosocomial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0625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dirty="0"/>
              <a:t>Cosine </a:t>
            </a:r>
            <a:r>
              <a:rPr lang="en-US" altLang="en-US" sz="4000" dirty="0" smtClean="0"/>
              <a:t>Similarity of Two Vectors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2126902"/>
            <a:ext cx="7848872" cy="3763963"/>
          </a:xfrm>
        </p:spPr>
        <p:txBody>
          <a:bodyPr/>
          <a:lstStyle/>
          <a:p>
            <a:r>
              <a:rPr lang="en-US" altLang="en-US" sz="2000" dirty="0"/>
              <a:t>A </a:t>
            </a:r>
            <a:r>
              <a:rPr lang="en-US" altLang="en-US" sz="2000" b="1" dirty="0"/>
              <a:t>document</a:t>
            </a:r>
            <a:r>
              <a:rPr lang="en-US" altLang="en-US" sz="2000" dirty="0"/>
              <a:t> can be represented by </a:t>
            </a:r>
            <a:r>
              <a:rPr lang="en-US" altLang="en-US" sz="2000" dirty="0" smtClean="0"/>
              <a:t>a bag of terms or a long vector, with each attribute recording </a:t>
            </a:r>
            <a:r>
              <a:rPr lang="en-US" altLang="en-US" sz="2000" dirty="0"/>
              <a:t>the </a:t>
            </a:r>
            <a:r>
              <a:rPr lang="en-US" altLang="en-US" sz="2000" i="1" dirty="0"/>
              <a:t>frequency</a:t>
            </a:r>
            <a:r>
              <a:rPr lang="en-US" altLang="en-US" sz="2000" dirty="0"/>
              <a:t> of a particular </a:t>
            </a:r>
            <a:r>
              <a:rPr lang="en-US" altLang="en-US" sz="2000" dirty="0" smtClean="0"/>
              <a:t>term (such as word, keyword, </a:t>
            </a:r>
            <a:r>
              <a:rPr lang="en-US" altLang="en-US" sz="2000" dirty="0"/>
              <a:t>or </a:t>
            </a:r>
            <a:r>
              <a:rPr lang="en-US" altLang="en-US" sz="2000" dirty="0" smtClean="0"/>
              <a:t>phrase) </a:t>
            </a:r>
            <a:r>
              <a:rPr lang="en-US" altLang="en-US" sz="2000" dirty="0"/>
              <a:t>in the </a:t>
            </a:r>
            <a:r>
              <a:rPr lang="en-US" altLang="en-US" sz="2000" dirty="0" smtClean="0"/>
              <a:t>document</a:t>
            </a:r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pPr marL="0" indent="0">
              <a:buNone/>
            </a:pPr>
            <a:endParaRPr lang="en-US" altLang="en-US" sz="2000" dirty="0" smtClean="0"/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Other </a:t>
            </a:r>
            <a:r>
              <a:rPr lang="en-US" altLang="en-US" sz="2000" dirty="0"/>
              <a:t>vector objects: </a:t>
            </a:r>
            <a:r>
              <a:rPr lang="en-US" altLang="en-US" sz="2000" dirty="0" smtClean="0"/>
              <a:t>Gene </a:t>
            </a:r>
            <a:r>
              <a:rPr lang="en-US" altLang="en-US" sz="2000" dirty="0"/>
              <a:t>features in </a:t>
            </a:r>
            <a:r>
              <a:rPr lang="en-US" altLang="en-US" sz="2000" dirty="0" smtClean="0"/>
              <a:t>micro-arrays </a:t>
            </a:r>
            <a:endParaRPr lang="en-US" altLang="en-US" sz="2000" dirty="0"/>
          </a:p>
          <a:p>
            <a:r>
              <a:rPr lang="en-US" altLang="en-US" sz="2000" dirty="0"/>
              <a:t>Applications: </a:t>
            </a:r>
            <a:r>
              <a:rPr lang="en-US" altLang="en-US" sz="2000" dirty="0" smtClean="0"/>
              <a:t>Information </a:t>
            </a:r>
            <a:r>
              <a:rPr lang="en-US" altLang="en-US" sz="2000" dirty="0"/>
              <a:t>retrieval, biologic taxonomy, gene feature mapping, </a:t>
            </a:r>
            <a:r>
              <a:rPr lang="en-US" altLang="en-US" sz="2000" dirty="0" smtClean="0"/>
              <a:t>etc.</a:t>
            </a:r>
            <a:endParaRPr lang="en-US" altLang="en-US" sz="2000" dirty="0"/>
          </a:p>
          <a:p>
            <a:endParaRPr lang="en-US" altLang="en-US" sz="2000" i="1" dirty="0">
              <a:cs typeface="Times New Roman" panose="02020603050405020304" pitchFamily="18" charset="0"/>
            </a:endParaRPr>
          </a:p>
        </p:txBody>
      </p:sp>
      <p:pic>
        <p:nvPicPr>
          <p:cNvPr id="4" name="Picture 4" descr="eq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140968"/>
            <a:ext cx="6172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37E7605-DF69-4D3B-BD3D-73455BBDCDB0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7/30/2021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33745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Significance of Similarity Measure -</a:t>
            </a:r>
            <a:r>
              <a:rPr lang="en-IN" sz="2800" dirty="0"/>
              <a:t>Data Mining &amp; Machine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solidFill>
                  <a:srgbClr val="0070C0"/>
                </a:solidFill>
              </a:rPr>
              <a:t>Similarity is subjective and is highly dependant on the domain and application</a:t>
            </a:r>
            <a:r>
              <a:rPr lang="en-IN" sz="2000" dirty="0"/>
              <a:t>. </a:t>
            </a:r>
            <a:endParaRPr lang="en-IN" sz="2000" dirty="0" smtClean="0"/>
          </a:p>
          <a:p>
            <a:pPr lvl="1"/>
            <a:r>
              <a:rPr lang="en-IN" sz="1800" dirty="0"/>
              <a:t>Example: Two people are more similar because they have the same first name or because they live in the same city? </a:t>
            </a:r>
          </a:p>
          <a:p>
            <a:pPr lvl="1"/>
            <a:r>
              <a:rPr lang="en-IN" sz="1800" dirty="0" smtClean="0"/>
              <a:t>Care </a:t>
            </a:r>
            <a:r>
              <a:rPr lang="en-IN" sz="1800" dirty="0"/>
              <a:t>should be taken when calculating distance across dimensions/features that are unrelated. </a:t>
            </a:r>
          </a:p>
          <a:p>
            <a:pPr lvl="1"/>
            <a:r>
              <a:rPr lang="en-IN" sz="1800" dirty="0" smtClean="0"/>
              <a:t>The </a:t>
            </a:r>
            <a:r>
              <a:rPr lang="en-IN" sz="1800" dirty="0"/>
              <a:t>relative values of each feature must be normalized or one feature could end up dominating the distance calculation</a:t>
            </a:r>
            <a:r>
              <a:rPr lang="en-IN" sz="2000" dirty="0"/>
              <a:t>. </a:t>
            </a:r>
            <a:endParaRPr lang="en-IN" sz="2000" dirty="0" smtClean="0"/>
          </a:p>
          <a:p>
            <a:pPr lvl="2"/>
            <a:r>
              <a:rPr lang="en-IN" sz="2000" dirty="0" smtClean="0"/>
              <a:t>Example:  </a:t>
            </a:r>
            <a:r>
              <a:rPr lang="en-IN" sz="1800" dirty="0" smtClean="0"/>
              <a:t>Considered </a:t>
            </a:r>
            <a:r>
              <a:rPr lang="en-IN" sz="1800" dirty="0"/>
              <a:t>two people similar by their height and how far apart they currently live from each other. </a:t>
            </a:r>
            <a:endParaRPr lang="en-IN" sz="1800" dirty="0" smtClean="0"/>
          </a:p>
          <a:p>
            <a:pPr lvl="2"/>
            <a:r>
              <a:rPr lang="en-IN" sz="1800" dirty="0" smtClean="0"/>
              <a:t>If </a:t>
            </a:r>
            <a:r>
              <a:rPr lang="en-IN" sz="1800" dirty="0"/>
              <a:t>you measured both of these in </a:t>
            </a:r>
            <a:r>
              <a:rPr lang="en-IN" sz="1800" dirty="0" err="1"/>
              <a:t>centimeters</a:t>
            </a:r>
            <a:r>
              <a:rPr lang="en-IN" sz="1800" dirty="0"/>
              <a:t>, then the distance between their dwellings would dominate any correlation in their heights</a:t>
            </a:r>
            <a:r>
              <a:rPr lang="en-IN" sz="2000" dirty="0"/>
              <a:t>.</a:t>
            </a:r>
          </a:p>
          <a:p>
            <a:endParaRPr lang="en-IN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FF7220E-C3F5-4F6D-BBFC-CBACA802E09C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7/30/2021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747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Cosine Similarity of Two Vectors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132856"/>
            <a:ext cx="7315200" cy="3763963"/>
          </a:xfrm>
        </p:spPr>
        <p:txBody>
          <a:bodyPr/>
          <a:lstStyle/>
          <a:p>
            <a:r>
              <a:rPr lang="en-US" altLang="en-US" sz="2400" dirty="0"/>
              <a:t>Cosine measure: </a:t>
            </a:r>
            <a:r>
              <a:rPr lang="en-US" altLang="en-US" sz="2400" dirty="0">
                <a:cs typeface="Times New Roman" panose="02020603050405020304" pitchFamily="18" charset="0"/>
              </a:rPr>
              <a:t>If 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cs typeface="Times New Roman" panose="02020603050405020304" pitchFamily="18" charset="0"/>
              </a:rPr>
              <a:t> and 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 are two vectors (e.g., term-frequency vectors), then</a:t>
            </a:r>
          </a:p>
          <a:p>
            <a:pPr algn="just"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lvl="2" algn="just"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lvl="2" algn="just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where 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en-US" dirty="0">
                <a:cs typeface="Times New Roman" panose="02020603050405020304" pitchFamily="18" charset="0"/>
              </a:rPr>
              <a:t> indicates vector dot product, ||</a:t>
            </a:r>
            <a:r>
              <a:rPr lang="en-US" altLang="en-US" i="1" dirty="0">
                <a:cs typeface="Times New Roman" panose="02020603050405020304" pitchFamily="18" charset="0"/>
              </a:rPr>
              <a:t>d</a:t>
            </a:r>
            <a:r>
              <a:rPr lang="en-US" altLang="en-US" dirty="0">
                <a:cs typeface="Times New Roman" panose="02020603050405020304" pitchFamily="18" charset="0"/>
              </a:rPr>
              <a:t>||: the length of vector </a:t>
            </a:r>
            <a:r>
              <a:rPr lang="en-US" altLang="en-US" i="1" dirty="0" smtClean="0">
                <a:cs typeface="Times New Roman" panose="02020603050405020304" pitchFamily="18" charset="0"/>
              </a:rPr>
              <a:t>d</a:t>
            </a:r>
          </a:p>
          <a:p>
            <a:pPr algn="just"/>
            <a:r>
              <a:rPr lang="en-IN" sz="2400" dirty="0" smtClean="0"/>
              <a:t>Machine learning</a:t>
            </a:r>
            <a:r>
              <a:rPr lang="en-IN" sz="2400" dirty="0"/>
              <a:t> uses Cosine Similarity in applications such as data mining and information </a:t>
            </a:r>
            <a:r>
              <a:rPr lang="en-IN" sz="2400" dirty="0" smtClean="0"/>
              <a:t>retrieval.</a:t>
            </a:r>
          </a:p>
          <a:p>
            <a:pPr lvl="1" algn="just"/>
            <a:r>
              <a:rPr lang="en-IN" sz="2000" dirty="0" smtClean="0"/>
              <a:t>Example, document comparison.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2FA009B-3BA7-4AC3-BC67-845162BFDD5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7/30/2021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7658635"/>
              </p:ext>
            </p:extLst>
          </p:nvPr>
        </p:nvGraphicFramePr>
        <p:xfrm>
          <a:off x="2843808" y="3140968"/>
          <a:ext cx="2354263" cy="849312"/>
        </p:xfrm>
        <a:graphic>
          <a:graphicData uri="http://schemas.openxmlformats.org/presentationml/2006/ole">
            <p:oleObj spid="_x0000_s40975" name="Equation" r:id="rId3" imgW="1600200" imgH="4318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5762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071446"/>
            <a:ext cx="7848872" cy="3763963"/>
          </a:xfrm>
        </p:spPr>
        <p:txBody>
          <a:bodyPr/>
          <a:lstStyle/>
          <a:p>
            <a:r>
              <a:rPr lang="en-IN" sz="2000" dirty="0"/>
              <a:t>In short, two cosine vectors that </a:t>
            </a:r>
            <a:r>
              <a:rPr lang="en-IN" sz="2000" dirty="0" smtClean="0"/>
              <a:t>are</a:t>
            </a:r>
          </a:p>
          <a:p>
            <a:pPr lvl="1"/>
            <a:r>
              <a:rPr lang="en-IN" sz="2000" dirty="0"/>
              <a:t>aligned </a:t>
            </a:r>
            <a:r>
              <a:rPr lang="en-IN" sz="2000" dirty="0" smtClean="0"/>
              <a:t>in </a:t>
            </a:r>
            <a:r>
              <a:rPr lang="en-IN" sz="2000" dirty="0"/>
              <a:t>the same orientation will have a similarity measurement of </a:t>
            </a:r>
            <a:r>
              <a:rPr lang="en-IN" sz="2000" dirty="0" smtClean="0"/>
              <a:t>1, </a:t>
            </a:r>
          </a:p>
          <a:p>
            <a:pPr lvl="1"/>
            <a:r>
              <a:rPr lang="en-IN" sz="2000" dirty="0"/>
              <a:t>aligned </a:t>
            </a:r>
            <a:r>
              <a:rPr lang="en-IN" sz="2000" dirty="0" smtClean="0"/>
              <a:t>perpendicularly </a:t>
            </a:r>
            <a:r>
              <a:rPr lang="en-IN" sz="2000" dirty="0"/>
              <a:t>will have a similarity of </a:t>
            </a:r>
            <a:r>
              <a:rPr lang="en-IN" sz="2000" dirty="0" smtClean="0"/>
              <a:t>0 and</a:t>
            </a:r>
          </a:p>
          <a:p>
            <a:pPr lvl="1"/>
            <a:r>
              <a:rPr lang="en-IN" sz="2000" dirty="0" smtClean="0"/>
              <a:t>diametrically </a:t>
            </a:r>
            <a:r>
              <a:rPr lang="en-IN" sz="2000" dirty="0"/>
              <a:t>opposed, meaning they are oriented in exactly opposite directions (i.e. back-to-back), then the similarity measurement is -1. 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769E8CF-A997-4C10-A344-ED9143762548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7/30/2021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Cosine Similarity of Two Vectors</a:t>
            </a:r>
            <a:endParaRPr lang="en-IN" dirty="0"/>
          </a:p>
        </p:txBody>
      </p:sp>
      <p:pic>
        <p:nvPicPr>
          <p:cNvPr id="8" name="Picture 12" descr="cosinesimil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9977"/>
            <a:ext cx="8964488" cy="20882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2134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319808"/>
            <a:ext cx="8001000" cy="7620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Example: </a:t>
            </a:r>
            <a:r>
              <a:rPr lang="en-US" altLang="en-US" sz="4000" dirty="0" smtClean="0"/>
              <a:t>Calculating Cosine </a:t>
            </a:r>
            <a:r>
              <a:rPr lang="en-US" altLang="en-US" sz="4000" dirty="0"/>
              <a:t>Similarity</a:t>
            </a:r>
            <a:endParaRPr lang="en-US" altLang="en-US" sz="4000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276872"/>
            <a:ext cx="8494920" cy="434347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2400" dirty="0"/>
              <a:t>Calculating Cosine </a:t>
            </a:r>
            <a:r>
              <a:rPr lang="en-US" altLang="en-US" sz="2400" dirty="0" smtClean="0"/>
              <a:t>Similarity:</a:t>
            </a:r>
          </a:p>
          <a:p>
            <a:pPr>
              <a:spcBef>
                <a:spcPts val="1200"/>
              </a:spcBef>
            </a:pPr>
            <a:endParaRPr lang="en-US" altLang="en-US" sz="2400" dirty="0" smtClean="0"/>
          </a:p>
          <a:p>
            <a:pPr marL="457200" lvl="1" indent="0">
              <a:spcBef>
                <a:spcPts val="1200"/>
              </a:spcBef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marL="384165" lvl="2" indent="0" algn="just">
              <a:buNone/>
            </a:pPr>
            <a:r>
              <a:rPr lang="en-US" altLang="en-US" sz="2400" dirty="0" smtClean="0">
                <a:cs typeface="Times New Roman" panose="02020603050405020304" pitchFamily="18" charset="0"/>
              </a:rPr>
              <a:t>where 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en-US" sz="2400" dirty="0">
                <a:cs typeface="Times New Roman" panose="02020603050405020304" pitchFamily="18" charset="0"/>
              </a:rPr>
              <a:t> indicates vector dot product, ||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||: </a:t>
            </a:r>
            <a:r>
              <a:rPr lang="en-US" altLang="en-US" sz="2400" dirty="0">
                <a:cs typeface="Times New Roman" panose="02020603050405020304" pitchFamily="18" charset="0"/>
              </a:rPr>
              <a:t>the length of vector </a:t>
            </a:r>
            <a:r>
              <a:rPr lang="en-US" altLang="en-US" sz="2400" i="1" dirty="0" smtClean="0">
                <a:cs typeface="Times New Roman" panose="02020603050405020304" pitchFamily="18" charset="0"/>
              </a:rPr>
              <a:t>d</a:t>
            </a:r>
            <a:endParaRPr lang="en-US" altLang="en-US" sz="2400" i="1" dirty="0">
              <a:cs typeface="Times New Roman" panose="02020603050405020304" pitchFamily="18" charset="0"/>
            </a:endParaRPr>
          </a:p>
          <a:p>
            <a:pPr algn="just"/>
            <a:r>
              <a:rPr lang="en-US" altLang="en-US" sz="2000" dirty="0">
                <a:cs typeface="Times New Roman" panose="02020603050405020304" pitchFamily="18" charset="0"/>
              </a:rPr>
              <a:t>Ex: Find the </a:t>
            </a:r>
            <a:r>
              <a:rPr lang="en-US" altLang="en-US" sz="2000" b="1" dirty="0">
                <a:cs typeface="Times New Roman" panose="02020603050405020304" pitchFamily="18" charset="0"/>
              </a:rPr>
              <a:t>similarity</a:t>
            </a:r>
            <a:r>
              <a:rPr lang="en-US" altLang="en-US" sz="2000" dirty="0">
                <a:cs typeface="Times New Roman" panose="02020603050405020304" pitchFamily="18" charset="0"/>
              </a:rPr>
              <a:t> between documents 1 and 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2.</a:t>
            </a:r>
          </a:p>
          <a:p>
            <a:pPr lvl="1" algn="just">
              <a:buNone/>
            </a:pPr>
            <a:r>
              <a:rPr lang="en-US" altLang="en-US" sz="2000" b="1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d</a:t>
            </a:r>
            <a:r>
              <a:rPr lang="en-US" altLang="en-US" sz="2000" b="1" i="1" baseline="-30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  <a:r>
              <a:rPr lang="en-US" altLang="en-US" sz="2000" b="1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=  (5, </a:t>
            </a:r>
            <a:r>
              <a:rPr lang="en-US" altLang="en-US" sz="2000" b="1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0</a:t>
            </a:r>
            <a:r>
              <a:rPr lang="en-US" altLang="en-US" sz="2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, 3, </a:t>
            </a:r>
            <a:r>
              <a:rPr lang="en-US" altLang="en-US" sz="2000" b="1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0</a:t>
            </a:r>
            <a:r>
              <a:rPr lang="en-US" altLang="en-US" sz="2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, 2, </a:t>
            </a:r>
            <a:r>
              <a:rPr lang="en-US" altLang="en-US" sz="2000" b="1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0</a:t>
            </a:r>
            <a:r>
              <a:rPr lang="en-US" altLang="en-US" sz="2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, 0, </a:t>
            </a:r>
            <a:r>
              <a:rPr lang="en-US" altLang="en-US" sz="2000" b="1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2</a:t>
            </a:r>
            <a:r>
              <a:rPr lang="en-US" altLang="en-US" sz="2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, 0, </a:t>
            </a:r>
            <a:r>
              <a:rPr lang="en-US" altLang="en-US" sz="2000" b="1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0</a:t>
            </a:r>
            <a:r>
              <a:rPr lang="en-US" altLang="en-US" sz="2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)    </a:t>
            </a:r>
            <a:r>
              <a:rPr lang="en-US" altLang="en-US" sz="2000" b="1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d</a:t>
            </a:r>
            <a:r>
              <a:rPr lang="en-US" altLang="en-US" sz="2000" b="1" i="1" baseline="-30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2</a:t>
            </a:r>
            <a:r>
              <a:rPr lang="en-US" altLang="en-US" sz="2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=  (3, </a:t>
            </a:r>
            <a:r>
              <a:rPr lang="en-US" altLang="en-US" sz="2000" b="1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0</a:t>
            </a:r>
            <a:r>
              <a:rPr lang="en-US" altLang="en-US" sz="2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, 2, </a:t>
            </a:r>
            <a:r>
              <a:rPr lang="en-US" altLang="en-US" sz="2000" b="1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0,</a:t>
            </a:r>
            <a:r>
              <a:rPr lang="en-US" altLang="en-US" sz="2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1, </a:t>
            </a:r>
            <a:r>
              <a:rPr lang="en-US" altLang="en-US" sz="2000" b="1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1</a:t>
            </a:r>
            <a:r>
              <a:rPr lang="en-US" altLang="en-US" sz="2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, 0, </a:t>
            </a:r>
            <a:r>
              <a:rPr lang="en-US" altLang="en-US" sz="2000" b="1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1,</a:t>
            </a:r>
            <a:r>
              <a:rPr lang="en-US" altLang="en-US" sz="2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0, </a:t>
            </a:r>
            <a:r>
              <a:rPr lang="en-US" altLang="en-US" sz="2000" b="1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1</a:t>
            </a:r>
            <a:r>
              <a:rPr lang="en-US" altLang="en-US" sz="2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)</a:t>
            </a:r>
          </a:p>
          <a:p>
            <a:pPr lvl="1" algn="just"/>
            <a:r>
              <a:rPr lang="en-US" altLang="en-US" sz="2000" dirty="0" smtClean="0">
                <a:cs typeface="Times New Roman" panose="02020603050405020304" pitchFamily="18" charset="0"/>
              </a:rPr>
              <a:t>First, calculate vector dot product</a:t>
            </a:r>
          </a:p>
          <a:p>
            <a:pPr lvl="1" algn="just">
              <a:buNone/>
            </a:pPr>
            <a:r>
              <a:rPr lang="en-US" altLang="en-US" sz="1800" i="1" dirty="0" smtClean="0">
                <a:cs typeface="Times New Roman" panose="02020603050405020304" pitchFamily="18" charset="0"/>
              </a:rPr>
              <a:t>d</a:t>
            </a:r>
            <a:r>
              <a:rPr lang="en-US" altLang="en-US" sz="1800" i="1" baseline="-30000" dirty="0" smtClean="0">
                <a:cs typeface="Times New Roman" panose="02020603050405020304" pitchFamily="18" charset="0"/>
              </a:rPr>
              <a:t>1</a:t>
            </a:r>
            <a:r>
              <a:rPr lang="en-US" altLang="en-US" sz="1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en-US" sz="1800" i="1" dirty="0" smtClean="0">
                <a:cs typeface="Times New Roman" panose="02020603050405020304" pitchFamily="18" charset="0"/>
              </a:rPr>
              <a:t>d</a:t>
            </a:r>
            <a:r>
              <a:rPr lang="en-US" altLang="en-US" sz="1800" i="1" baseline="-30000" dirty="0" smtClean="0">
                <a:cs typeface="Times New Roman" panose="02020603050405020304" pitchFamily="18" charset="0"/>
              </a:rPr>
              <a:t>2 </a:t>
            </a:r>
            <a:r>
              <a:rPr lang="en-US" altLang="en-US" sz="1800" dirty="0" smtClean="0">
                <a:cs typeface="Times New Roman" panose="02020603050405020304" pitchFamily="18" charset="0"/>
              </a:rPr>
              <a:t>= 5 * 3 + 0 * 0 + 3 * 2 + 0 * 0 + 2 * 1 + 0 * 1 + 0 * 1 + 2 * 1 + 0 * 0 + 0 * 1 </a:t>
            </a:r>
          </a:p>
          <a:p>
            <a:pPr lvl="1" algn="just"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cs typeface="Times New Roman" panose="02020603050405020304" pitchFamily="18" charset="0"/>
              </a:rPr>
              <a:t>        = 25</a:t>
            </a:r>
          </a:p>
          <a:p>
            <a:pPr lvl="1" algn="just"/>
            <a:endParaRPr lang="en-US" altLang="en-US" sz="2400" dirty="0"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98118083"/>
              </p:ext>
            </p:extLst>
          </p:nvPr>
        </p:nvGraphicFramePr>
        <p:xfrm>
          <a:off x="1763688" y="2879882"/>
          <a:ext cx="2355056" cy="849312"/>
        </p:xfrm>
        <a:graphic>
          <a:graphicData uri="http://schemas.openxmlformats.org/presentationml/2006/ole">
            <p:oleObj spid="_x0000_s35877" name="Equation" r:id="rId4" imgW="1600200" imgH="431800" progId="Equation.DSMT4">
              <p:embed/>
            </p:oleObj>
          </a:graphicData>
        </a:graphic>
      </p:graphicFrame>
      <p:pic>
        <p:nvPicPr>
          <p:cNvPr id="8" name="Picture 2" descr="http://cs.carleton.edu/cs_comps/0910/netflixprize/final_results/knn/img/knn/co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348880"/>
            <a:ext cx="3792071" cy="13156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4E0B318-54EF-447D-94AC-5E0DE6689CE2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7/30/2021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39901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Calculating Cosine Similarity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altLang="en-US" sz="2400" dirty="0">
                <a:cs typeface="Times New Roman" panose="02020603050405020304" pitchFamily="18" charset="0"/>
              </a:rPr>
              <a:t>Then, calculate ||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cs typeface="Times New Roman" panose="02020603050405020304" pitchFamily="18" charset="0"/>
              </a:rPr>
              <a:t>|| and ||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|| </a:t>
            </a:r>
          </a:p>
          <a:p>
            <a:pPr lvl="3" algn="just"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lvl="1" algn="just"/>
            <a:endParaRPr lang="en-US" altLang="en-US" sz="2400" dirty="0">
              <a:cs typeface="Times New Roman" panose="02020603050405020304" pitchFamily="18" charset="0"/>
            </a:endParaRPr>
          </a:p>
          <a:p>
            <a:pPr lvl="1" algn="just"/>
            <a:endParaRPr lang="en-US" altLang="en-US" sz="2400" dirty="0">
              <a:cs typeface="Times New Roman" panose="02020603050405020304" pitchFamily="18" charset="0"/>
            </a:endParaRPr>
          </a:p>
          <a:p>
            <a:pPr lvl="1" algn="just"/>
            <a:endParaRPr lang="en-US" altLang="en-US" sz="2400" dirty="0" smtClean="0">
              <a:cs typeface="Times New Roman" panose="02020603050405020304" pitchFamily="18" charset="0"/>
            </a:endParaRPr>
          </a:p>
          <a:p>
            <a:pPr lvl="1" algn="just"/>
            <a:r>
              <a:rPr lang="en-US" altLang="en-US" sz="2400" dirty="0" smtClean="0">
                <a:cs typeface="Times New Roman" panose="02020603050405020304" pitchFamily="18" charset="0"/>
              </a:rPr>
              <a:t>Calculate </a:t>
            </a:r>
            <a:r>
              <a:rPr lang="en-US" altLang="en-US" sz="2400" dirty="0">
                <a:cs typeface="Times New Roman" panose="02020603050405020304" pitchFamily="18" charset="0"/>
              </a:rPr>
              <a:t>cosine similarity:  </a:t>
            </a:r>
            <a:endParaRPr lang="en-US" altLang="en-US" sz="2400" dirty="0" smtClean="0"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altLang="en-US" sz="2400" dirty="0" err="1" smtClean="0">
                <a:cs typeface="Times New Roman" panose="02020603050405020304" pitchFamily="18" charset="0"/>
              </a:rPr>
              <a:t>cos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(</a:t>
            </a:r>
            <a:r>
              <a:rPr lang="en-US" altLang="en-US" sz="2400" i="1" dirty="0" smtClean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 smtClean="0">
                <a:cs typeface="Times New Roman" panose="02020603050405020304" pitchFamily="18" charset="0"/>
              </a:rPr>
              <a:t>1</a:t>
            </a:r>
            <a:r>
              <a:rPr lang="en-US" altLang="en-US" sz="2400" i="1" dirty="0">
                <a:cs typeface="Times New Roman" panose="02020603050405020304" pitchFamily="18" charset="0"/>
              </a:rPr>
              <a:t>, 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 ) = 25/ (6.481 X 4.12) = 0.94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C5E67C2-8948-4817-9977-8D8FD9EF68FC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7/30/2021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88375682"/>
              </p:ext>
            </p:extLst>
          </p:nvPr>
        </p:nvGraphicFramePr>
        <p:xfrm>
          <a:off x="971600" y="3624585"/>
          <a:ext cx="7129462" cy="498475"/>
        </p:xfrm>
        <a:graphic>
          <a:graphicData uri="http://schemas.openxmlformats.org/presentationml/2006/ole">
            <p:oleObj spid="_x0000_s42008" name="Equation" r:id="rId3" imgW="4673600" imgH="25400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94278359"/>
              </p:ext>
            </p:extLst>
          </p:nvPr>
        </p:nvGraphicFramePr>
        <p:xfrm>
          <a:off x="971600" y="3068960"/>
          <a:ext cx="7246937" cy="498475"/>
        </p:xfrm>
        <a:graphic>
          <a:graphicData uri="http://schemas.openxmlformats.org/presentationml/2006/ole">
            <p:oleObj spid="_x0000_s42009" name="Equation" r:id="rId4" imgW="4927600" imgH="2540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81209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Practice Question: Cosine Similarity (frequency based)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634" y="1719699"/>
            <a:ext cx="7315200" cy="2049091"/>
          </a:xfrm>
        </p:spPr>
        <p:txBody>
          <a:bodyPr/>
          <a:lstStyle/>
          <a:p>
            <a:r>
              <a:rPr lang="en-US" sz="2400" dirty="0" smtClean="0"/>
              <a:t>Compute the cosine similarity between every document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Start by filling this: </a:t>
            </a:r>
            <a:endParaRPr lang="en-IN" sz="2400" dirty="0"/>
          </a:p>
        </p:txBody>
      </p:sp>
      <p:pic>
        <p:nvPicPr>
          <p:cNvPr id="307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918" y="2492896"/>
            <a:ext cx="7136438" cy="2035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725266"/>
            <a:ext cx="385762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6048073-57C0-4583-B2FE-463887923464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7/30/2021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120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to previous slide</a:t>
            </a:r>
            <a:endParaRPr lang="en-IN" dirty="0"/>
          </a:p>
        </p:txBody>
      </p:sp>
      <p:pic>
        <p:nvPicPr>
          <p:cNvPr id="308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148064" y="2276872"/>
            <a:ext cx="3647765" cy="3120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528" y="3068960"/>
            <a:ext cx="4716372" cy="2160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8086B81-30C6-4EEC-AD04-7ECE5DFA1DAC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7/30/2021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51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42918"/>
            <a:ext cx="9144000" cy="6096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Summary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0381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000" dirty="0" smtClean="0"/>
              <a:t>Data attribute types: nominal, binary, ordinal, interval-scaled, ratio-scaled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 smtClean="0"/>
              <a:t>Many types of data sets, e.g., numerical, text, graph, Web, image.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 smtClean="0"/>
              <a:t>Gain insight into the data by: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Measure </a:t>
            </a:r>
            <a:r>
              <a:rPr lang="en-US" sz="2000" dirty="0" smtClean="0"/>
              <a:t>data similarity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 smtClean="0"/>
              <a:t>Above steps are the beginning of data preprocessing. 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 smtClean="0"/>
              <a:t>Many methods have been developed but still an active area of research.</a:t>
            </a:r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56D2689-689A-491B-8B8F-B5BCC6BA4A09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5334000"/>
          </a:xfrm>
        </p:spPr>
        <p:txBody>
          <a:bodyPr/>
          <a:lstStyle/>
          <a:p>
            <a:pPr marL="457200" indent="-457200" eaLnBrk="1" hangingPunct="1">
              <a:spcBef>
                <a:spcPts val="600"/>
              </a:spcBef>
            </a:pPr>
            <a:r>
              <a:rPr lang="en-US" sz="1800" smtClean="0">
                <a:latin typeface="Calibri" pitchFamily="34" charset="0"/>
                <a:ea typeface="Calibri" pitchFamily="34" charset="0"/>
                <a:cs typeface="Calibri" pitchFamily="34" charset="0"/>
              </a:rPr>
              <a:t>W. Cleveland, Visualizing Data, Hobart Press, 1993</a:t>
            </a:r>
          </a:p>
          <a:p>
            <a:pPr marL="457200" indent="-457200" eaLnBrk="1" hangingPunct="1">
              <a:spcBef>
                <a:spcPts val="600"/>
              </a:spcBef>
            </a:pPr>
            <a:r>
              <a:rPr lang="en-US" sz="1800" smtClean="0">
                <a:solidFill>
                  <a:schemeClr val="hlink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T. Dasu and T. Johnson.  Exploratory Data Mining and Data Cleaning. John Wiley, 2003</a:t>
            </a:r>
          </a:p>
          <a:p>
            <a:pPr marL="457200" indent="-457200" eaLnBrk="1" hangingPunct="1">
              <a:spcBef>
                <a:spcPts val="600"/>
              </a:spcBef>
            </a:pPr>
            <a:r>
              <a:rPr lang="en-US" sz="1800" smtClean="0">
                <a:latin typeface="Calibri" pitchFamily="34" charset="0"/>
                <a:ea typeface="Calibri" pitchFamily="34" charset="0"/>
                <a:cs typeface="Calibri" pitchFamily="34" charset="0"/>
              </a:rPr>
              <a:t>U. Fayyad, G. Grinstein, and A. Wierse. Information Visualization in Data Mining and Knowledge Discovery, Morgan Kaufmann, 2001</a:t>
            </a:r>
          </a:p>
          <a:p>
            <a:pPr marL="457200" indent="-457200" eaLnBrk="1" hangingPunct="1">
              <a:spcBef>
                <a:spcPts val="600"/>
              </a:spcBef>
            </a:pPr>
            <a:r>
              <a:rPr lang="en-US" sz="180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L. Kaufman and P. J. Rousseeuw. Finding Groups in Data: an Introduction to Cluster Analysis. John Wiley &amp; Sons, 1990</a:t>
            </a:r>
            <a:r>
              <a:rPr lang="en-US" sz="180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  <a:endParaRPr lang="en-US" sz="1800" smtClean="0">
              <a:solidFill>
                <a:schemeClr val="hlink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57200" indent="-457200" eaLnBrk="1" hangingPunct="1">
              <a:spcBef>
                <a:spcPts val="600"/>
              </a:spcBef>
            </a:pPr>
            <a:r>
              <a:rPr lang="en-US" sz="1800" smtClean="0">
                <a:latin typeface="Calibri" pitchFamily="34" charset="0"/>
                <a:ea typeface="Calibri" pitchFamily="34" charset="0"/>
                <a:cs typeface="Calibri" pitchFamily="34" charset="0"/>
              </a:rPr>
              <a:t>H. V. Jagadish, et al., Special Issue on Data Reduction Techniques.  Bulletin of the Tech. Committee on Data Eng., 20(4), Dec. 1997</a:t>
            </a:r>
          </a:p>
          <a:p>
            <a:pPr marL="457200" indent="-457200">
              <a:spcBef>
                <a:spcPts val="600"/>
              </a:spcBef>
            </a:pPr>
            <a:r>
              <a:rPr lang="en-US" sz="1800" smtClean="0">
                <a:latin typeface="Calibri" pitchFamily="34" charset="0"/>
                <a:ea typeface="Calibri" pitchFamily="34" charset="0"/>
                <a:cs typeface="Calibri" pitchFamily="34" charset="0"/>
              </a:rPr>
              <a:t>D. A. Keim. Information visualization and visual data mining, IEEE trans. on Visualization and Computer Graphics, 8(1), 2002</a:t>
            </a:r>
          </a:p>
          <a:p>
            <a:pPr marL="457200" indent="-457200" eaLnBrk="1" hangingPunct="1">
              <a:spcBef>
                <a:spcPts val="600"/>
              </a:spcBef>
            </a:pPr>
            <a:r>
              <a:rPr lang="en-US" sz="1800" smtClean="0">
                <a:latin typeface="Calibri" pitchFamily="34" charset="0"/>
                <a:ea typeface="Calibri" pitchFamily="34" charset="0"/>
                <a:cs typeface="Calibri" pitchFamily="34" charset="0"/>
              </a:rPr>
              <a:t>D. Pyle. Data Preparation for Data Mining. Morgan Kaufmann, 1999</a:t>
            </a:r>
          </a:p>
          <a:p>
            <a:pPr marL="457200" indent="-457200" eaLnBrk="1" hangingPunct="1">
              <a:spcBef>
                <a:spcPts val="600"/>
              </a:spcBef>
            </a:pPr>
            <a:r>
              <a:rPr lang="en-US" sz="1800" smtClean="0">
                <a:latin typeface="Calibri" pitchFamily="34" charset="0"/>
                <a:ea typeface="Calibri" pitchFamily="34" charset="0"/>
                <a:cs typeface="Calibri" pitchFamily="34" charset="0"/>
              </a:rPr>
              <a:t>S.  Santini and R. Jain,” Similarity measures”, IEEE Trans. on Pattern Analysis and Machine Intelligence, 21(9), 1999</a:t>
            </a:r>
          </a:p>
          <a:p>
            <a:pPr marL="457200" indent="-457200" eaLnBrk="1" hangingPunct="1">
              <a:spcBef>
                <a:spcPts val="600"/>
              </a:spcBef>
            </a:pPr>
            <a:r>
              <a:rPr lang="en-US" sz="180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E. R. Tufte. The Visual Display of Quantitative Information, 2nd ed., Graphics Press, 2001</a:t>
            </a:r>
          </a:p>
          <a:p>
            <a:pPr marL="457200" indent="-457200" eaLnBrk="1" hangingPunct="1">
              <a:spcBef>
                <a:spcPts val="600"/>
              </a:spcBef>
            </a:pPr>
            <a:r>
              <a:rPr lang="en-US" sz="1800" smtClean="0">
                <a:latin typeface="Calibri" pitchFamily="34" charset="0"/>
                <a:ea typeface="Calibri" pitchFamily="34" charset="0"/>
                <a:cs typeface="Calibri" pitchFamily="34" charset="0"/>
              </a:rPr>
              <a:t>C. Yu , et al.,  Visual data mining of multimedia data for social and behavioral studies, Information Visualization, 8(1), 2009 </a:t>
            </a:r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CD24F9B-0D18-48F3-9023-D3025A09ED7F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" name="Rectangle 4"/>
          <p:cNvSpPr/>
          <p:nvPr/>
        </p:nvSpPr>
        <p:spPr>
          <a:xfrm>
            <a:off x="2643174" y="642918"/>
            <a:ext cx="24288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References</a:t>
            </a:r>
            <a:endParaRPr lang="en-IN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/>
              <a:t>Similarity, Dissimilarity and Proximity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2132856"/>
            <a:ext cx="8352928" cy="3763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en-US" sz="2000" b="1" dirty="0" smtClean="0"/>
              <a:t>Similarity </a:t>
            </a:r>
            <a:r>
              <a:rPr lang="en-US" sz="2000" b="1" dirty="0" smtClean="0"/>
              <a:t>measure</a:t>
            </a:r>
            <a:r>
              <a:rPr lang="en-US" sz="2000" dirty="0" smtClean="0"/>
              <a:t> or </a:t>
            </a:r>
            <a:r>
              <a:rPr lang="en-US" sz="2000" b="1" dirty="0" smtClean="0"/>
              <a:t>similarity function</a:t>
            </a:r>
            <a:endParaRPr lang="en-US" altLang="en-US" sz="2000" b="1" dirty="0" smtClean="0"/>
          </a:p>
          <a:p>
            <a:pPr lvl="1">
              <a:spcBef>
                <a:spcPts val="0"/>
              </a:spcBef>
            </a:pPr>
            <a:r>
              <a:rPr lang="en-US" sz="2000" dirty="0" smtClean="0"/>
              <a:t>A real-valued function that quantifies the similarity between two objects</a:t>
            </a:r>
            <a:endParaRPr lang="en-US" altLang="en-US" sz="2000" b="1" dirty="0" smtClean="0"/>
          </a:p>
          <a:p>
            <a:pPr lvl="1">
              <a:spcBef>
                <a:spcPts val="0"/>
              </a:spcBef>
            </a:pPr>
            <a:r>
              <a:rPr lang="en-US" altLang="en-US" sz="2000" dirty="0" smtClean="0"/>
              <a:t>Measure how two data objects are alike: The higher value, the more alike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/>
              <a:t>Often falls in the range [0,1]:  0: no similarity; 1: completely similar</a:t>
            </a:r>
          </a:p>
          <a:p>
            <a:pPr>
              <a:spcBef>
                <a:spcPts val="0"/>
              </a:spcBef>
            </a:pPr>
            <a:r>
              <a:rPr lang="en-US" altLang="en-US" sz="2000" b="1" dirty="0" smtClean="0"/>
              <a:t>Dissimilarity</a:t>
            </a:r>
            <a:r>
              <a:rPr lang="en-US" altLang="en-US" sz="2000" dirty="0" smtClean="0"/>
              <a:t> (or </a:t>
            </a:r>
            <a:r>
              <a:rPr lang="en-US" altLang="en-US" sz="2000" b="1" dirty="0" smtClean="0"/>
              <a:t>distance</a:t>
            </a:r>
            <a:r>
              <a:rPr lang="en-US" altLang="en-US" sz="2000" dirty="0" smtClean="0"/>
              <a:t>) measure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/>
              <a:t>Numerical measure of how different two data objects are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/>
              <a:t>In some sense, the inverse of similarity: </a:t>
            </a:r>
            <a:r>
              <a:rPr lang="en-US" sz="2000" dirty="0" smtClean="0"/>
              <a:t> The </a:t>
            </a:r>
            <a:r>
              <a:rPr lang="en-US" altLang="en-US" sz="2000" dirty="0" smtClean="0"/>
              <a:t>lower, the more alike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/>
              <a:t>Minimum dissimilarity is often 0 (i.e., completely similar)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/>
              <a:t>Range [0, 1] or [0, ∞) , depending on the definition</a:t>
            </a:r>
          </a:p>
          <a:p>
            <a:pPr>
              <a:spcBef>
                <a:spcPts val="0"/>
              </a:spcBef>
            </a:pPr>
            <a:r>
              <a:rPr lang="en-US" altLang="en-US" sz="2000" b="1" dirty="0" smtClean="0"/>
              <a:t>Proximity</a:t>
            </a:r>
            <a:r>
              <a:rPr lang="en-US" altLang="en-US" sz="2000" dirty="0" smtClean="0"/>
              <a:t> usually refers to either similarity or dissimilarity</a:t>
            </a:r>
            <a:endParaRPr lang="en-US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25A483B-7746-4E19-871C-EEE6BA5CEB0C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7/30/2021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19479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980728"/>
            <a:ext cx="8001000" cy="7620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 smtClean="0"/>
              <a:t>Data </a:t>
            </a:r>
            <a:r>
              <a:rPr lang="en-US" altLang="en-US" sz="4000" dirty="0"/>
              <a:t>Matrix and Dissimilarity Matrix</a:t>
            </a:r>
            <a:endParaRPr lang="en-US" altLang="en-US" sz="4000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781345"/>
            <a:ext cx="5339513" cy="460851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b="1" dirty="0" smtClean="0"/>
              <a:t>Data </a:t>
            </a:r>
            <a:r>
              <a:rPr lang="en-US" altLang="en-US" sz="1800" b="1" dirty="0"/>
              <a:t>matrix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 smtClean="0"/>
              <a:t>A data matrix of n </a:t>
            </a:r>
            <a:r>
              <a:rPr lang="en-US" altLang="en-US" sz="1800" dirty="0"/>
              <a:t>data points with </a:t>
            </a:r>
            <a:r>
              <a:rPr lang="en-US" altLang="en-US" sz="1800" i="1" dirty="0" smtClean="0"/>
              <a:t>l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dimensions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b="1" dirty="0" smtClean="0"/>
              <a:t>Dissimilarity (distance) matrix</a:t>
            </a:r>
            <a:endParaRPr lang="en-US" altLang="en-US" sz="1800" b="1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/>
              <a:t>n data points, but registers only the distance </a:t>
            </a:r>
            <a:r>
              <a:rPr lang="en-US" altLang="zh-CN" sz="1800" i="1" dirty="0">
                <a:ea typeface="SimSun" panose="02010600030101010101" pitchFamily="2" charset="-122"/>
              </a:rPr>
              <a:t>d</a:t>
            </a:r>
            <a:r>
              <a:rPr lang="en-US" altLang="zh-CN" sz="1800" dirty="0">
                <a:ea typeface="SimSun" panose="02010600030101010101" pitchFamily="2" charset="-122"/>
              </a:rPr>
              <a:t>(</a:t>
            </a:r>
            <a:r>
              <a:rPr lang="en-US" altLang="zh-CN" sz="1800" i="1" dirty="0" err="1">
                <a:ea typeface="SimSun" panose="02010600030101010101" pitchFamily="2" charset="-122"/>
              </a:rPr>
              <a:t>i</a:t>
            </a:r>
            <a:r>
              <a:rPr lang="en-US" altLang="zh-CN" sz="1800" i="1" dirty="0">
                <a:ea typeface="SimSun" panose="02010600030101010101" pitchFamily="2" charset="-122"/>
              </a:rPr>
              <a:t>, j</a:t>
            </a:r>
            <a:r>
              <a:rPr lang="en-US" altLang="zh-CN" sz="1800" dirty="0" smtClean="0">
                <a:ea typeface="SimSun" panose="02010600030101010101" pitchFamily="2" charset="-122"/>
              </a:rPr>
              <a:t>) (</a:t>
            </a:r>
            <a:r>
              <a:rPr lang="en-US" altLang="zh-CN" sz="1800" dirty="0">
                <a:ea typeface="SimSun" panose="02010600030101010101" pitchFamily="2" charset="-122"/>
              </a:rPr>
              <a:t>typically </a:t>
            </a:r>
            <a:r>
              <a:rPr lang="en-US" altLang="zh-CN" sz="1800" dirty="0" smtClean="0">
                <a:ea typeface="SimSun" panose="02010600030101010101" pitchFamily="2" charset="-122"/>
              </a:rPr>
              <a:t>metric)</a:t>
            </a:r>
            <a:endParaRPr lang="en-US" altLang="en-US" sz="18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 smtClean="0"/>
              <a:t>Usually </a:t>
            </a:r>
            <a:r>
              <a:rPr lang="en-US" altLang="en-US" sz="1800" b="1" dirty="0" smtClean="0"/>
              <a:t>symmetric</a:t>
            </a:r>
            <a:r>
              <a:rPr lang="en-US" altLang="en-US" sz="1800" dirty="0" smtClean="0"/>
              <a:t>, thus a </a:t>
            </a:r>
            <a:r>
              <a:rPr lang="en-US" altLang="en-US" sz="1800" b="1" dirty="0"/>
              <a:t>triangular matrix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olidFill>
                  <a:srgbClr val="FF0000"/>
                </a:solidFill>
                <a:ea typeface="SimSun" panose="02010600030101010101" pitchFamily="2" charset="-122"/>
              </a:rPr>
              <a:t>Distance </a:t>
            </a:r>
            <a:r>
              <a:rPr lang="en-US" altLang="zh-CN" sz="1800" dirty="0">
                <a:solidFill>
                  <a:srgbClr val="FF0000"/>
                </a:solidFill>
                <a:ea typeface="SimSun" panose="02010600030101010101" pitchFamily="2" charset="-122"/>
              </a:rPr>
              <a:t>functions </a:t>
            </a:r>
            <a:r>
              <a:rPr lang="en-US" altLang="zh-CN" sz="1800" dirty="0">
                <a:ea typeface="SimSun" panose="02010600030101010101" pitchFamily="2" charset="-122"/>
              </a:rPr>
              <a:t>are usually </a:t>
            </a:r>
            <a:r>
              <a:rPr lang="en-US" altLang="zh-CN" sz="1800" dirty="0" smtClean="0">
                <a:ea typeface="SimSun" panose="02010600030101010101" pitchFamily="2" charset="-122"/>
              </a:rPr>
              <a:t>different </a:t>
            </a:r>
            <a:r>
              <a:rPr lang="en-US" altLang="zh-CN" sz="1800" dirty="0">
                <a:ea typeface="SimSun" panose="02010600030101010101" pitchFamily="2" charset="-122"/>
              </a:rPr>
              <a:t>for </a:t>
            </a:r>
            <a:r>
              <a:rPr lang="en-US" altLang="zh-CN" sz="2000" b="1" dirty="0" smtClean="0">
                <a:ea typeface="SimSun" panose="02010600030101010101" pitchFamily="2" charset="-122"/>
              </a:rPr>
              <a:t>real, </a:t>
            </a:r>
            <a:r>
              <a:rPr lang="en-US" altLang="zh-CN" sz="2000" b="1" dirty="0" err="1">
                <a:ea typeface="SimSun" panose="02010600030101010101" pitchFamily="2" charset="-122"/>
              </a:rPr>
              <a:t>boolean</a:t>
            </a:r>
            <a:r>
              <a:rPr lang="en-US" altLang="zh-CN" sz="2000" b="1" dirty="0">
                <a:ea typeface="SimSun" panose="02010600030101010101" pitchFamily="2" charset="-122"/>
              </a:rPr>
              <a:t>, categorical, </a:t>
            </a:r>
            <a:r>
              <a:rPr lang="en-US" altLang="zh-CN" sz="2000" b="1" dirty="0" smtClean="0">
                <a:ea typeface="SimSun" panose="02010600030101010101" pitchFamily="2" charset="-122"/>
              </a:rPr>
              <a:t>ordinal, </a:t>
            </a:r>
            <a:r>
              <a:rPr lang="en-US" altLang="zh-CN" sz="2000" b="1" dirty="0">
                <a:ea typeface="SimSun" panose="02010600030101010101" pitchFamily="2" charset="-122"/>
              </a:rPr>
              <a:t>ratio, and vector </a:t>
            </a:r>
            <a:r>
              <a:rPr lang="en-US" altLang="zh-CN" sz="2000" b="1" dirty="0" smtClean="0">
                <a:ea typeface="SimSun" panose="02010600030101010101" pitchFamily="2" charset="-122"/>
              </a:rPr>
              <a:t>variables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 smtClean="0">
                <a:ea typeface="SimSun" panose="02010600030101010101" pitchFamily="2" charset="-122"/>
              </a:rPr>
              <a:t>Weights</a:t>
            </a:r>
            <a:r>
              <a:rPr lang="en-US" altLang="zh-CN" sz="2000" dirty="0" smtClean="0">
                <a:ea typeface="SimSun" panose="02010600030101010101" pitchFamily="2" charset="-122"/>
              </a:rPr>
              <a:t> can </a:t>
            </a:r>
            <a:r>
              <a:rPr lang="en-US" altLang="zh-CN" sz="2000" dirty="0">
                <a:ea typeface="SimSun" panose="02010600030101010101" pitchFamily="2" charset="-122"/>
              </a:rPr>
              <a:t>be associated with different variables based on applications and data semantics</a:t>
            </a:r>
            <a:endParaRPr lang="en-US" altLang="zh-CN" sz="2000" dirty="0"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lvl="1"/>
            <a:endParaRPr lang="en-US" altLang="en-US" sz="2000" dirty="0"/>
          </a:p>
        </p:txBody>
      </p:sp>
      <p:sp>
        <p:nvSpPr>
          <p:cNvPr id="2" name="Right Arrow 1"/>
          <p:cNvSpPr/>
          <p:nvPr/>
        </p:nvSpPr>
        <p:spPr>
          <a:xfrm>
            <a:off x="4976946" y="1962544"/>
            <a:ext cx="685800" cy="497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777763">
            <a:off x="5017020" y="3641242"/>
            <a:ext cx="1477116" cy="52510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92959066"/>
              </p:ext>
            </p:extLst>
          </p:nvPr>
        </p:nvGraphicFramePr>
        <p:xfrm>
          <a:off x="5868144" y="1628800"/>
          <a:ext cx="2450382" cy="1979833"/>
        </p:xfrm>
        <a:graphic>
          <a:graphicData uri="http://schemas.openxmlformats.org/presentationml/2006/ole">
            <p:oleObj spid="_x0000_s24610" name="Equation" r:id="rId4" imgW="1549400" imgH="9398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33424499"/>
              </p:ext>
            </p:extLst>
          </p:nvPr>
        </p:nvGraphicFramePr>
        <p:xfrm>
          <a:off x="6444208" y="3933056"/>
          <a:ext cx="2434879" cy="1837115"/>
        </p:xfrm>
        <a:graphic>
          <a:graphicData uri="http://schemas.openxmlformats.org/presentationml/2006/ole">
            <p:oleObj spid="_x0000_s24611" name="Equation" r:id="rId5" imgW="1612900" imgH="914400" progId="Equation.DSMT4">
              <p:embed/>
            </p:oleObj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E3D976A-900B-4F6F-88DA-9EBB41AF87D4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7/30/2021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03380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dirty="0" smtClean="0"/>
              <a:t>Proximity Measure for Nominal Attributes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sz="2400" dirty="0" smtClean="0"/>
              <a:t>Can take 2 or more states, e.g., red, yellow, blue, green (generalization of a binary attribute)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u="sng" dirty="0" smtClean="0"/>
              <a:t>Method 1</a:t>
            </a:r>
            <a:r>
              <a:rPr lang="en-US" sz="2400" dirty="0" smtClean="0"/>
              <a:t>: Simple matching</a:t>
            </a:r>
            <a:endParaRPr lang="en-US" sz="2400" i="1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sz="2000" i="1" dirty="0" smtClean="0"/>
              <a:t>m</a:t>
            </a:r>
            <a:r>
              <a:rPr lang="en-US" sz="2000" dirty="0" smtClean="0"/>
              <a:t>: # of matches,</a:t>
            </a:r>
            <a:r>
              <a:rPr lang="en-US" sz="2000" i="1" dirty="0" smtClean="0"/>
              <a:t> p</a:t>
            </a:r>
            <a:r>
              <a:rPr lang="en-US" sz="2000" dirty="0" smtClean="0"/>
              <a:t>: total # of variables</a:t>
            </a:r>
          </a:p>
          <a:p>
            <a:pPr eaLnBrk="1" hangingPunct="1">
              <a:lnSpc>
                <a:spcPct val="120000"/>
              </a:lnSpc>
            </a:pPr>
            <a:endParaRPr lang="en-US" sz="2400" dirty="0" smtClean="0"/>
          </a:p>
          <a:p>
            <a:pPr eaLnBrk="1" hangingPunct="1">
              <a:lnSpc>
                <a:spcPct val="120000"/>
              </a:lnSpc>
            </a:pPr>
            <a:r>
              <a:rPr lang="en-US" sz="2400" u="sng" dirty="0" smtClean="0"/>
              <a:t>Method 2</a:t>
            </a:r>
            <a:r>
              <a:rPr lang="en-US" sz="2400" dirty="0" smtClean="0"/>
              <a:t>: Use a large number of binary attributes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creating a new binary attribute for each of the </a:t>
            </a:r>
            <a:r>
              <a:rPr lang="en-US" sz="2000" i="1" dirty="0" smtClean="0"/>
              <a:t>M</a:t>
            </a:r>
            <a:r>
              <a:rPr lang="en-US" sz="2000" dirty="0" smtClean="0"/>
              <a:t> nominal states</a:t>
            </a:r>
          </a:p>
        </p:txBody>
      </p:sp>
      <p:graphicFrame>
        <p:nvGraphicFramePr>
          <p:cNvPr id="5530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25442592"/>
              </p:ext>
            </p:extLst>
          </p:nvPr>
        </p:nvGraphicFramePr>
        <p:xfrm>
          <a:off x="3635896" y="4221088"/>
          <a:ext cx="2667000" cy="666750"/>
        </p:xfrm>
        <a:graphic>
          <a:graphicData uri="http://schemas.openxmlformats.org/presentationml/2006/ole">
            <p:oleObj spid="_x0000_s25618" name="Equation" r:id="rId4" imgW="1384300" imgH="469900" progId="Equation.3">
              <p:embed/>
            </p:oleObj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7BBB328-C2B1-46A3-9FB7-1FB327CC9508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7/30/2021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0604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219200"/>
            <a:ext cx="7239000" cy="787716"/>
          </a:xfrm>
        </p:spPr>
        <p:txBody>
          <a:bodyPr/>
          <a:lstStyle/>
          <a:p>
            <a:r>
              <a:rPr lang="en-US" dirty="0" smtClean="0"/>
              <a:t>Dissimilarity for Nominal Attributes example</a:t>
            </a:r>
            <a:endParaRPr lang="en-IN" dirty="0"/>
          </a:p>
        </p:txBody>
      </p:sp>
      <p:pic>
        <p:nvPicPr>
          <p:cNvPr id="284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652" y="2185189"/>
            <a:ext cx="8181242" cy="212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46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346354" y="4185168"/>
            <a:ext cx="4118721" cy="229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57652" y="3965377"/>
            <a:ext cx="3989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Dissimilarity Matrix (on attribute test-1)</a:t>
            </a:r>
            <a:endParaRPr lang="en-IN" sz="2000" dirty="0">
              <a:solidFill>
                <a:srgbClr val="FF0000"/>
              </a:solidFill>
            </a:endParaRPr>
          </a:p>
        </p:txBody>
      </p:sp>
      <p:pic>
        <p:nvPicPr>
          <p:cNvPr id="2846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423" y="4611708"/>
            <a:ext cx="3137127" cy="1809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ight Arrow 7"/>
          <p:cNvSpPr/>
          <p:nvPr/>
        </p:nvSpPr>
        <p:spPr>
          <a:xfrm>
            <a:off x="3674634" y="5103267"/>
            <a:ext cx="1345223" cy="826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5370542" y="4134654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D(2,1) =  (1-m)/p= (1-0)/ 1) =1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453EC3C-1CE0-45E2-97D2-B4B6026E3EA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7/30/2021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541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956524" y="965737"/>
            <a:ext cx="7239000" cy="808038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Proximity Measure for Binary Attributes</a:t>
            </a:r>
            <a:endParaRPr lang="en-US" altLang="en-US" sz="3200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729380" y="1628800"/>
            <a:ext cx="7315200" cy="405823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 smtClean="0">
                <a:latin typeface="Calibri" panose="020F0502020204030204" pitchFamily="34" charset="0"/>
              </a:rPr>
              <a:t>A </a:t>
            </a:r>
            <a:r>
              <a:rPr lang="en-US" altLang="en-US" sz="2400" dirty="0">
                <a:latin typeface="Calibri" panose="020F0502020204030204" pitchFamily="34" charset="0"/>
              </a:rPr>
              <a:t>contingency table for binary data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en-US" sz="2400" dirty="0" smtClean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400" dirty="0" smtClean="0">
                <a:latin typeface="Calibri" panose="020F0502020204030204" pitchFamily="34" charset="0"/>
              </a:rPr>
              <a:t>Distance </a:t>
            </a:r>
            <a:r>
              <a:rPr lang="en-US" altLang="en-US" sz="2400" dirty="0">
                <a:latin typeface="Calibri" panose="020F0502020204030204" pitchFamily="34" charset="0"/>
              </a:rPr>
              <a:t>measure for symmetric binary variables</a:t>
            </a:r>
            <a:r>
              <a:rPr lang="en-US" altLang="en-US" sz="2400" dirty="0" smtClean="0">
                <a:latin typeface="Calibri" panose="020F050202020403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altLang="en-US" sz="2400" dirty="0" smtClean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400" dirty="0" smtClean="0">
                <a:latin typeface="Calibri" panose="020F0502020204030204" pitchFamily="34" charset="0"/>
              </a:rPr>
              <a:t>Distance </a:t>
            </a:r>
            <a:r>
              <a:rPr lang="en-US" altLang="en-US" sz="2400" dirty="0">
                <a:latin typeface="Calibri" panose="020F0502020204030204" pitchFamily="34" charset="0"/>
              </a:rPr>
              <a:t>measure for asymmetric binary variables: </a:t>
            </a:r>
          </a:p>
        </p:txBody>
      </p:sp>
      <p:pic>
        <p:nvPicPr>
          <p:cNvPr id="5" name="Picture 36" descr="eqcontingency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793" y="2400203"/>
            <a:ext cx="29718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37"/>
          <p:cNvSpPr txBox="1">
            <a:spLocks noChangeArrowheads="1"/>
          </p:cNvSpPr>
          <p:nvPr/>
        </p:nvSpPr>
        <p:spPr bwMode="auto">
          <a:xfrm>
            <a:off x="733006" y="2810022"/>
            <a:ext cx="9717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Object </a:t>
            </a:r>
            <a:r>
              <a:rPr lang="en-US" altLang="en-US" sz="1800" i="1" dirty="0" err="1">
                <a:solidFill>
                  <a:srgbClr val="000000"/>
                </a:solidFill>
              </a:rPr>
              <a:t>i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2680219" y="2123588"/>
            <a:ext cx="9845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Object </a:t>
            </a:r>
            <a:r>
              <a:rPr lang="en-US" altLang="en-US" sz="1800" i="1" dirty="0">
                <a:solidFill>
                  <a:srgbClr val="000000"/>
                </a:solidFill>
              </a:rPr>
              <a:t>j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  <p:pic>
        <p:nvPicPr>
          <p:cNvPr id="8" name="Picture 30" descr="eqbinarysy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58" y="4149080"/>
            <a:ext cx="218527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1" descr="eqbinaryasy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219" y="5229200"/>
            <a:ext cx="197901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D2655CA-E400-448A-9999-9276FD5E908B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7/30/2021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44458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Proximity Measure for Binary 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 err="1">
                <a:latin typeface="Calibri" panose="020F0502020204030204" pitchFamily="34" charset="0"/>
              </a:rPr>
              <a:t>Jaccard</a:t>
            </a:r>
            <a:r>
              <a:rPr lang="en-US" altLang="en-US" sz="2400" dirty="0">
                <a:latin typeface="Calibri" panose="020F0502020204030204" pitchFamily="34" charset="0"/>
              </a:rPr>
              <a:t> coefficient (</a:t>
            </a:r>
            <a: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</a:rPr>
              <a:t>similarity</a:t>
            </a:r>
            <a:r>
              <a:rPr lang="en-US" altLang="en-US" sz="2400" dirty="0">
                <a:latin typeface="Calibri" panose="020F0502020204030204" pitchFamily="34" charset="0"/>
              </a:rPr>
              <a:t> measure for </a:t>
            </a:r>
            <a:r>
              <a:rPr lang="en-US" altLang="en-US" sz="2400" i="1" dirty="0">
                <a:latin typeface="Calibri" panose="020F0502020204030204" pitchFamily="34" charset="0"/>
              </a:rPr>
              <a:t>asymmetric </a:t>
            </a:r>
            <a:r>
              <a:rPr lang="en-US" altLang="en-US" sz="2400" dirty="0">
                <a:latin typeface="Calibri" panose="020F0502020204030204" pitchFamily="34" charset="0"/>
              </a:rPr>
              <a:t>binary </a:t>
            </a:r>
            <a:r>
              <a:rPr lang="en-US" altLang="en-US" sz="2400" dirty="0" smtClean="0">
                <a:latin typeface="Calibri" panose="020F0502020204030204" pitchFamily="34" charset="0"/>
              </a:rPr>
              <a:t> variables</a:t>
            </a:r>
            <a:r>
              <a:rPr lang="en-US" altLang="en-US" sz="2400" dirty="0">
                <a:latin typeface="Calibri" panose="020F0502020204030204" pitchFamily="34" charset="0"/>
              </a:rPr>
              <a:t>): </a:t>
            </a:r>
            <a:endParaRPr lang="en-US" altLang="en-US" sz="2400" dirty="0" smtClean="0"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Note: </a:t>
            </a:r>
            <a:r>
              <a:rPr lang="en-US" alt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Jaccard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coefficient is the same as “coherence”:</a:t>
            </a:r>
          </a:p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D19BAC2-BC90-4744-B4DB-E3C976222077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7/30/2021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18" descr="eqjacc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487377"/>
            <a:ext cx="3076800" cy="532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64088" y="3373687"/>
            <a:ext cx="3272048" cy="646331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(a concept discussed in Pattern Discovery)</a:t>
            </a:r>
            <a:endParaRPr lang="en-US" dirty="0"/>
          </a:p>
        </p:txBody>
      </p:sp>
      <p:pic>
        <p:nvPicPr>
          <p:cNvPr id="9" name="Picture 35" descr="eqcoher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5616" y="4941168"/>
            <a:ext cx="6229350" cy="7318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5411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XML_presentation">
  <a:themeElements>
    <a:clrScheme name="XML_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XML_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XML_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ML_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ML_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ML_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ML_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ML_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ML_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ML_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ML_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ML_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ML_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ML_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B0EF186BC86D4F8F0273CDA7235893" ma:contentTypeVersion="2" ma:contentTypeDescription="Create a new document." ma:contentTypeScope="" ma:versionID="ac967a7edcff25f2a2eb85e43acc92e4">
  <xsd:schema xmlns:xsd="http://www.w3.org/2001/XMLSchema" xmlns:xs="http://www.w3.org/2001/XMLSchema" xmlns:p="http://schemas.microsoft.com/office/2006/metadata/properties" xmlns:ns2="5fb854da-bef7-44ca-b68f-c9a828dfee1e" targetNamespace="http://schemas.microsoft.com/office/2006/metadata/properties" ma:root="true" ma:fieldsID="cea8c480dd786f58407d4b28e13028b9" ns2:_="">
    <xsd:import namespace="5fb854da-bef7-44ca-b68f-c9a828dfee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b854da-bef7-44ca-b68f-c9a828dfee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86E74F-349A-4FE6-8D42-FF453F9EBC09}"/>
</file>

<file path=customXml/itemProps2.xml><?xml version="1.0" encoding="utf-8"?>
<ds:datastoreItem xmlns:ds="http://schemas.openxmlformats.org/officeDocument/2006/customXml" ds:itemID="{8766C4EA-A78D-483D-AC08-3DF3DBC27FB2}"/>
</file>

<file path=customXml/itemProps3.xml><?xml version="1.0" encoding="utf-8"?>
<ds:datastoreItem xmlns:ds="http://schemas.openxmlformats.org/officeDocument/2006/customXml" ds:itemID="{901A3830-C72F-4447-9546-1D83C25B8804}"/>
</file>

<file path=docProps/app.xml><?xml version="1.0" encoding="utf-8"?>
<Properties xmlns="http://schemas.openxmlformats.org/officeDocument/2006/extended-properties" xmlns:vt="http://schemas.openxmlformats.org/officeDocument/2006/docPropsVTypes">
  <TotalTime>2957</TotalTime>
  <Words>2041</Words>
  <Application>Microsoft Office PowerPoint</Application>
  <PresentationFormat>On-screen Show (4:3)</PresentationFormat>
  <Paragraphs>389</Paragraphs>
  <Slides>37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XML_presentation</vt:lpstr>
      <vt:lpstr>Equation</vt:lpstr>
      <vt:lpstr>Document</vt:lpstr>
      <vt:lpstr>Worksheet</vt:lpstr>
      <vt:lpstr>SmartDraw</vt:lpstr>
      <vt:lpstr>15CSE401 Machine Learning and Data Mining Lecture 4,5</vt:lpstr>
      <vt:lpstr>Significance of Similarity Measure -Data Mining &amp; Machine Learning</vt:lpstr>
      <vt:lpstr>Significance of Similarity Measure -Data Mining &amp; Machine Learning</vt:lpstr>
      <vt:lpstr>Similarity, Dissimilarity and Proximity</vt:lpstr>
      <vt:lpstr>Data Matrix and Dissimilarity Matrix</vt:lpstr>
      <vt:lpstr>Proximity Measure for Nominal Attributes</vt:lpstr>
      <vt:lpstr>Dissimilarity for Nominal Attributes example</vt:lpstr>
      <vt:lpstr>Proximity Measure for Binary Attributes</vt:lpstr>
      <vt:lpstr>Proximity Measure for Binary Attributes</vt:lpstr>
      <vt:lpstr>Example: Dissimilarity between Asymmetric Binary Variables</vt:lpstr>
      <vt:lpstr>Slide 11</vt:lpstr>
      <vt:lpstr>Standardizing Numeric Data</vt:lpstr>
      <vt:lpstr>Standardizing Numeric Data</vt:lpstr>
      <vt:lpstr>Dissimilarity on Numeric Data: Minkowski Distance</vt:lpstr>
      <vt:lpstr>Dissimilarity on Numeric Data: Minkowski Distance</vt:lpstr>
      <vt:lpstr>Special Cases of Minkowski Distance</vt:lpstr>
      <vt:lpstr>Special Cases of Minkowski Distance</vt:lpstr>
      <vt:lpstr>Example: Data Matrix and Dissimilarity Matrix</vt:lpstr>
      <vt:lpstr>Slide 19</vt:lpstr>
      <vt:lpstr>Proximity measure for Ordinal Variables</vt:lpstr>
      <vt:lpstr>Proximity measure for Ordinal Variables</vt:lpstr>
      <vt:lpstr>Example for Ordinal Attribute</vt:lpstr>
      <vt:lpstr>Proximity Measure for Attributes of Mixed Type</vt:lpstr>
      <vt:lpstr>Proximity Measure for Attributes of Mixed Type</vt:lpstr>
      <vt:lpstr>Practice Question</vt:lpstr>
      <vt:lpstr>Slide 26</vt:lpstr>
      <vt:lpstr>Slide 27</vt:lpstr>
      <vt:lpstr>Practice Question</vt:lpstr>
      <vt:lpstr>Cosine Similarity of Two Vectors</vt:lpstr>
      <vt:lpstr>Cosine Similarity of Two Vectors</vt:lpstr>
      <vt:lpstr>Cosine Similarity of Two Vectors</vt:lpstr>
      <vt:lpstr>Example: Calculating Cosine Similarity</vt:lpstr>
      <vt:lpstr>Example: Calculating Cosine Similarity</vt:lpstr>
      <vt:lpstr>Practice Question: Cosine Similarity (frequency based)</vt:lpstr>
      <vt:lpstr>Answer to previous slide</vt:lpstr>
      <vt:lpstr>Summary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15CSE401 Machine Learning and Data Mining Lecture 1</dc:title>
  <dc:creator>Welcome</dc:creator>
  <cp:lastModifiedBy>sivaraj</cp:lastModifiedBy>
  <cp:revision>60</cp:revision>
  <dcterms:created xsi:type="dcterms:W3CDTF">2020-07-15T00:09:01Z</dcterms:created>
  <dcterms:modified xsi:type="dcterms:W3CDTF">2021-07-30T07:35:17Z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0x01010036B0EF186BC86D4F8F0273CDA7235893</vt:lpwstr>
  </property>
</Properties>
</file>