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2" r:id="rId3"/>
    <p:sldId id="263" r:id="rId4"/>
    <p:sldId id="279" r:id="rId5"/>
    <p:sldId id="270" r:id="rId6"/>
    <p:sldId id="271" r:id="rId7"/>
    <p:sldId id="265" r:id="rId8"/>
    <p:sldId id="372" r:id="rId9"/>
    <p:sldId id="373" r:id="rId10"/>
    <p:sldId id="273" r:id="rId11"/>
    <p:sldId id="367" r:id="rId12"/>
    <p:sldId id="366" r:id="rId13"/>
    <p:sldId id="369" r:id="rId14"/>
    <p:sldId id="370" r:id="rId15"/>
    <p:sldId id="3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BB0830-72B7-42BB-A67A-59B25B75D825}" type="datetimeFigureOut">
              <a:rPr lang="en-US" smtClean="0"/>
              <a:t>12/4/2021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A70859-821B-42C2-A43C-36DA4A41B235}" type="slidenum">
              <a:rPr lang="en-US" smtClean="0"/>
              <a:t>‹#›</a:t>
            </a:fld>
            <a:endParaRPr lang="en-US"/>
          </a:p>
        </p:txBody>
      </p:sp>
    </p:spTree>
    <p:extLst>
      <p:ext uri="{BB962C8B-B14F-4D97-AF65-F5344CB8AC3E}">
        <p14:creationId xmlns:p14="http://schemas.microsoft.com/office/powerpoint/2010/main" val="2541515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0281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5712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7916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5035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1941"/>
          <a:stretch/>
        </p:blipFill>
        <p:spPr bwMode="auto">
          <a:xfrm>
            <a:off x="0" y="6811894"/>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62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220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4559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3243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8894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7050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8788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1923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Date Placeholder 3"/>
          <p:cNvSpPr>
            <a:spLocks noGrp="1"/>
          </p:cNvSpPr>
          <p:nvPr>
            <p:ph type="dt" sz="half" idx="2"/>
          </p:nvPr>
        </p:nvSpPr>
        <p:spPr>
          <a:xfrm>
            <a:off x="0" y="6615181"/>
            <a:ext cx="2133600" cy="319019"/>
          </a:xfrm>
          <a:prstGeom prst="rect">
            <a:avLst/>
          </a:prstGeom>
        </p:spPr>
        <p:txBody>
          <a:bodyPr/>
          <a:lstStyle>
            <a:lvl1pPr>
              <a:defRPr sz="1200"/>
            </a:lvl1pPr>
          </a:lstStyle>
          <a:p>
            <a:fld id="{A547280A-59B2-4C78-9DA4-D2BFDB2E92B0}" type="datetime5">
              <a:rPr lang="en-US" smtClean="0"/>
              <a:pPr/>
              <a:t>4-Dec-21</a:t>
            </a:fld>
            <a:endParaRPr lang="en-US"/>
          </a:p>
        </p:txBody>
      </p:sp>
      <p:sp>
        <p:nvSpPr>
          <p:cNvPr id="10" name="Slide Number Placeholder 5"/>
          <p:cNvSpPr>
            <a:spLocks noGrp="1"/>
          </p:cNvSpPr>
          <p:nvPr>
            <p:ph type="sldNum" sz="quarter" idx="4"/>
          </p:nvPr>
        </p:nvSpPr>
        <p:spPr>
          <a:xfrm>
            <a:off x="6934200" y="6553200"/>
            <a:ext cx="2133600" cy="365125"/>
          </a:xfrm>
          <a:prstGeom prst="rect">
            <a:avLst/>
          </a:prstGeom>
        </p:spPr>
        <p:txBody>
          <a:bodyPr/>
          <a:lstStyle>
            <a:lvl1pPr algn="r">
              <a:defRPr sz="1400"/>
            </a:lvl1pPr>
          </a:lstStyle>
          <a:p>
            <a:fld id="{56C02BF4-091E-49D9-ADA1-F4ACEC2A88FF}" type="slidenum">
              <a:rPr lang="en-US" smtClean="0"/>
              <a:pPr/>
              <a:t>‹#›</a:t>
            </a:fld>
            <a:endParaRPr lang="en-US"/>
          </a:p>
        </p:txBody>
      </p:sp>
    </p:spTree>
    <p:extLst>
      <p:ext uri="{BB962C8B-B14F-4D97-AF65-F5344CB8AC3E}">
        <p14:creationId xmlns:p14="http://schemas.microsoft.com/office/powerpoint/2010/main" val="3177525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31084"/>
            <a:ext cx="1343891" cy="1240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144092"/>
            <a:ext cx="1215736" cy="1151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4294967295"/>
          </p:nvPr>
        </p:nvSpPr>
        <p:spPr>
          <a:xfrm>
            <a:off x="0" y="6356350"/>
            <a:ext cx="2133600" cy="365125"/>
          </a:xfrm>
          <a:prstGeom prst="rect">
            <a:avLst/>
          </a:prstGeom>
        </p:spPr>
        <p:txBody>
          <a:bodyPr/>
          <a:lstStyle/>
          <a:p>
            <a:fld id="{5F519644-02BD-4608-A3BF-B74B0D634B3E}" type="datetime5">
              <a:rPr lang="en-US" smtClean="0"/>
              <a:t>4-Dec-21</a:t>
            </a:fld>
            <a:endParaRPr lang="en-US"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56C02BF4-091E-49D9-ADA1-F4ACEC2A88FF}" type="slidenum">
              <a:rPr lang="en-US" smtClean="0"/>
              <a:t>1</a:t>
            </a:fld>
            <a:endParaRPr lang="en-US" dirty="0"/>
          </a:p>
        </p:txBody>
      </p:sp>
      <p:sp>
        <p:nvSpPr>
          <p:cNvPr id="4" name="TextBox 3"/>
          <p:cNvSpPr txBox="1"/>
          <p:nvPr/>
        </p:nvSpPr>
        <p:spPr>
          <a:xfrm>
            <a:off x="1555942" y="1840468"/>
            <a:ext cx="5943600" cy="369332"/>
          </a:xfrm>
          <a:prstGeom prst="rect">
            <a:avLst/>
          </a:prstGeom>
          <a:noFill/>
        </p:spPr>
        <p:txBody>
          <a:bodyPr wrap="square" rtlCol="0">
            <a:spAutoFit/>
          </a:bodyPr>
          <a:lstStyle/>
          <a:p>
            <a:r>
              <a:rPr lang="en-US" b="1" dirty="0" smtClean="0"/>
              <a:t>15CSE411      Software Project Management	3-0-0-3</a:t>
            </a:r>
            <a:endParaRPr lang="en-US" b="1" dirty="0"/>
          </a:p>
        </p:txBody>
      </p:sp>
      <p:sp>
        <p:nvSpPr>
          <p:cNvPr id="9" name="TextBox 8"/>
          <p:cNvSpPr txBox="1"/>
          <p:nvPr/>
        </p:nvSpPr>
        <p:spPr>
          <a:xfrm>
            <a:off x="1555942" y="2281259"/>
            <a:ext cx="5943600" cy="369332"/>
          </a:xfrm>
          <a:prstGeom prst="rect">
            <a:avLst/>
          </a:prstGeom>
          <a:noFill/>
        </p:spPr>
        <p:txBody>
          <a:bodyPr wrap="square" rtlCol="0">
            <a:spAutoFit/>
          </a:bodyPr>
          <a:lstStyle/>
          <a:p>
            <a:r>
              <a:rPr lang="en-US" b="1" dirty="0" smtClean="0"/>
              <a:t>COURSE INSTRUCTOR    :              </a:t>
            </a:r>
            <a:r>
              <a:rPr lang="en-US" b="1" dirty="0" err="1" smtClean="0"/>
              <a:t>Dr</a:t>
            </a:r>
            <a:r>
              <a:rPr lang="en-US" b="1" dirty="0" smtClean="0"/>
              <a:t> N LALITHAMANI</a:t>
            </a:r>
            <a:endParaRPr lang="en-US" b="1" dirty="0"/>
          </a:p>
        </p:txBody>
      </p:sp>
      <p:sp>
        <p:nvSpPr>
          <p:cNvPr id="5" name="TextBox 4"/>
          <p:cNvSpPr txBox="1"/>
          <p:nvPr/>
        </p:nvSpPr>
        <p:spPr>
          <a:xfrm>
            <a:off x="1371600" y="2773279"/>
            <a:ext cx="6934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B. Tech . / Semester 8 ( EVEN ) –  Fast Pace – 10 Dec 2021 –11  Jan 2022</a:t>
            </a:r>
            <a:endParaRPr lang="en-US" b="1" dirty="0"/>
          </a:p>
        </p:txBody>
      </p:sp>
      <p:sp>
        <p:nvSpPr>
          <p:cNvPr id="7" name="TextBox 6"/>
          <p:cNvSpPr txBox="1"/>
          <p:nvPr/>
        </p:nvSpPr>
        <p:spPr>
          <a:xfrm>
            <a:off x="1767223" y="765196"/>
            <a:ext cx="5708073" cy="923330"/>
          </a:xfrm>
          <a:prstGeom prst="rect">
            <a:avLst/>
          </a:prstGeom>
          <a:noFill/>
        </p:spPr>
        <p:txBody>
          <a:bodyPr wrap="square" rtlCol="0">
            <a:spAutoFit/>
          </a:bodyPr>
          <a:lstStyle/>
          <a:p>
            <a:pPr algn="ctr"/>
            <a:r>
              <a:rPr lang="en-US" b="1" dirty="0" smtClean="0"/>
              <a:t>AMRITA VISHWA VIDYAPEETHAM</a:t>
            </a:r>
          </a:p>
          <a:p>
            <a:pPr algn="ctr"/>
            <a:r>
              <a:rPr lang="en-US" b="1" dirty="0" smtClean="0"/>
              <a:t>AMRITA SCHOOL OF ENGINEERING</a:t>
            </a:r>
          </a:p>
          <a:p>
            <a:pPr algn="ctr"/>
            <a:r>
              <a:rPr lang="en-US" b="1" dirty="0" smtClean="0"/>
              <a:t>DEPARTMENT OF COMPUTER SCIENCE &amp; ENGINEERING</a:t>
            </a:r>
          </a:p>
        </p:txBody>
      </p:sp>
      <p:sp>
        <p:nvSpPr>
          <p:cNvPr id="8" name="TextBox 7"/>
          <p:cNvSpPr txBox="1"/>
          <p:nvPr/>
        </p:nvSpPr>
        <p:spPr>
          <a:xfrm>
            <a:off x="1600969" y="5707796"/>
            <a:ext cx="4953000" cy="1200329"/>
          </a:xfrm>
          <a:prstGeom prst="rect">
            <a:avLst/>
          </a:prstGeom>
          <a:noFill/>
        </p:spPr>
        <p:txBody>
          <a:bodyPr wrap="square" rtlCol="0">
            <a:spAutoFit/>
          </a:bodyPr>
          <a:lstStyle/>
          <a:p>
            <a:pPr algn="ctr"/>
            <a:r>
              <a:rPr lang="en-US" b="1" dirty="0" smtClean="0">
                <a:solidFill>
                  <a:srgbClr val="0070C0"/>
                </a:solidFill>
              </a:rPr>
              <a:t>CLASS SESSION SCHEDULE</a:t>
            </a:r>
          </a:p>
          <a:p>
            <a:pPr algn="ctr"/>
            <a:r>
              <a:rPr lang="en-US" b="1" dirty="0" smtClean="0">
                <a:solidFill>
                  <a:srgbClr val="0070C0"/>
                </a:solidFill>
              </a:rPr>
              <a:t>SLOT A</a:t>
            </a:r>
          </a:p>
          <a:p>
            <a:pPr algn="ctr"/>
            <a:r>
              <a:rPr lang="en-US" b="1" dirty="0" smtClean="0">
                <a:solidFill>
                  <a:srgbClr val="0070C0"/>
                </a:solidFill>
              </a:rPr>
              <a:t>9:30 AM – 11:30 AM</a:t>
            </a:r>
          </a:p>
          <a:p>
            <a:pPr algn="ctr"/>
            <a:r>
              <a:rPr lang="en-US" b="1" dirty="0" smtClean="0">
                <a:solidFill>
                  <a:srgbClr val="0070C0"/>
                </a:solidFill>
              </a:rPr>
              <a:t>2:00 PM – 4:00 PM</a:t>
            </a:r>
          </a:p>
        </p:txBody>
      </p:sp>
      <p:sp>
        <p:nvSpPr>
          <p:cNvPr id="12" name="TextBox 11"/>
          <p:cNvSpPr txBox="1"/>
          <p:nvPr/>
        </p:nvSpPr>
        <p:spPr>
          <a:xfrm>
            <a:off x="946438" y="3953470"/>
            <a:ext cx="3581304"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Total number of students : </a:t>
            </a:r>
            <a:r>
              <a:rPr lang="en-US" b="1" dirty="0" smtClean="0">
                <a:solidFill>
                  <a:srgbClr val="002060"/>
                </a:solidFill>
              </a:rPr>
              <a:t>112(G1)-</a:t>
            </a:r>
            <a:r>
              <a:rPr lang="en-US" b="1" dirty="0" err="1" smtClean="0">
                <a:solidFill>
                  <a:srgbClr val="002060"/>
                </a:solidFill>
              </a:rPr>
              <a:t>Dr</a:t>
            </a:r>
            <a:r>
              <a:rPr lang="en-US" b="1" dirty="0" smtClean="0">
                <a:solidFill>
                  <a:srgbClr val="002060"/>
                </a:solidFill>
              </a:rPr>
              <a:t> N </a:t>
            </a:r>
            <a:r>
              <a:rPr lang="en-US" b="1" dirty="0" err="1" smtClean="0">
                <a:solidFill>
                  <a:srgbClr val="002060"/>
                </a:solidFill>
              </a:rPr>
              <a:t>Lalithamani</a:t>
            </a:r>
            <a:endParaRPr lang="en-US" b="1" dirty="0" smtClean="0">
              <a:solidFill>
                <a:srgbClr val="002060"/>
              </a:solidFill>
            </a:endParaRPr>
          </a:p>
          <a:p>
            <a:r>
              <a:rPr lang="en-US" b="1" dirty="0" smtClean="0">
                <a:solidFill>
                  <a:srgbClr val="002060"/>
                </a:solidFill>
              </a:rPr>
              <a:t>112(G2)-</a:t>
            </a:r>
            <a:r>
              <a:rPr lang="en-US" b="1" dirty="0" err="1" smtClean="0">
                <a:solidFill>
                  <a:srgbClr val="002060"/>
                </a:solidFill>
              </a:rPr>
              <a:t>Dr</a:t>
            </a:r>
            <a:r>
              <a:rPr lang="en-US" b="1" dirty="0" smtClean="0">
                <a:solidFill>
                  <a:srgbClr val="002060"/>
                </a:solidFill>
              </a:rPr>
              <a:t> N Radhika</a:t>
            </a:r>
          </a:p>
          <a:p>
            <a:r>
              <a:rPr lang="en-US" b="1" dirty="0" smtClean="0">
                <a:solidFill>
                  <a:srgbClr val="002060"/>
                </a:solidFill>
              </a:rPr>
              <a:t>113(G3)- </a:t>
            </a:r>
            <a:r>
              <a:rPr lang="en-US" b="1" dirty="0" err="1" smtClean="0">
                <a:solidFill>
                  <a:srgbClr val="002060"/>
                </a:solidFill>
              </a:rPr>
              <a:t>Dr</a:t>
            </a:r>
            <a:r>
              <a:rPr lang="en-US" b="1" dirty="0" smtClean="0">
                <a:solidFill>
                  <a:srgbClr val="002060"/>
                </a:solidFill>
              </a:rPr>
              <a:t> Prashant R Nair</a:t>
            </a:r>
          </a:p>
          <a:p>
            <a:r>
              <a:rPr lang="en-US" b="1" dirty="0" smtClean="0">
                <a:solidFill>
                  <a:srgbClr val="002060"/>
                </a:solidFill>
              </a:rPr>
              <a:t>Venue: Amenities block(SH1/SH2/</a:t>
            </a:r>
            <a:r>
              <a:rPr lang="en-US" b="1" dirty="0" err="1" smtClean="0">
                <a:solidFill>
                  <a:srgbClr val="002060"/>
                </a:solidFill>
              </a:rPr>
              <a:t>Amriteshwari</a:t>
            </a:r>
            <a:r>
              <a:rPr lang="en-US" b="1" dirty="0" smtClean="0">
                <a:solidFill>
                  <a:srgbClr val="002060"/>
                </a:solidFill>
              </a:rPr>
              <a:t> hall)</a:t>
            </a:r>
            <a:endParaRPr lang="en-US" b="1" dirty="0">
              <a:solidFill>
                <a:srgbClr val="002060"/>
              </a:solidFill>
            </a:endParaRPr>
          </a:p>
        </p:txBody>
      </p:sp>
      <p:sp>
        <p:nvSpPr>
          <p:cNvPr id="13" name="TextBox 12"/>
          <p:cNvSpPr txBox="1"/>
          <p:nvPr/>
        </p:nvSpPr>
        <p:spPr>
          <a:xfrm>
            <a:off x="1940404" y="3366655"/>
            <a:ext cx="590819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Zeroth Course Committee Meeting ( CCM ) : Dec 6, 2022</a:t>
            </a:r>
            <a:endParaRPr lang="en-US" b="1" dirty="0"/>
          </a:p>
        </p:txBody>
      </p:sp>
      <p:sp>
        <p:nvSpPr>
          <p:cNvPr id="14" name="TextBox 13"/>
          <p:cNvSpPr txBox="1"/>
          <p:nvPr/>
        </p:nvSpPr>
        <p:spPr>
          <a:xfrm>
            <a:off x="5105401" y="4221447"/>
            <a:ext cx="236989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Total no of hours: 46</a:t>
            </a:r>
            <a:endParaRPr lang="en-US" b="1" dirty="0"/>
          </a:p>
        </p:txBody>
      </p:sp>
      <p:pic>
        <p:nvPicPr>
          <p:cNvPr id="1026" name="Picture 2" descr="Front 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724400"/>
            <a:ext cx="1524000" cy="1928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456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Weightage of Assessment</a:t>
            </a:r>
            <a:endParaRPr lang="en-US" dirty="0"/>
          </a:p>
        </p:txBody>
      </p:sp>
      <p:sp>
        <p:nvSpPr>
          <p:cNvPr id="3" name="Content Placeholder 2"/>
          <p:cNvSpPr>
            <a:spLocks noGrp="1"/>
          </p:cNvSpPr>
          <p:nvPr>
            <p:ph idx="1"/>
          </p:nvPr>
        </p:nvSpPr>
        <p:spPr/>
        <p:txBody>
          <a:bodyPr>
            <a:normAutofit fontScale="77500" lnSpcReduction="20000"/>
          </a:bodyPr>
          <a:lstStyle/>
          <a:p>
            <a:pPr marL="0" indent="0" algn="ctr">
              <a:buNone/>
            </a:pPr>
            <a:r>
              <a:rPr lang="en-US" b="1" dirty="0" smtClean="0">
                <a:solidFill>
                  <a:srgbClr val="0070C0"/>
                </a:solidFill>
              </a:rPr>
              <a:t>Evaluation Pattern : 50:50</a:t>
            </a:r>
          </a:p>
          <a:p>
            <a:r>
              <a:rPr lang="en-US" b="1" dirty="0" smtClean="0">
                <a:solidFill>
                  <a:srgbClr val="00B050"/>
                </a:solidFill>
              </a:rPr>
              <a:t>Mid Term Exam(30)</a:t>
            </a:r>
          </a:p>
          <a:p>
            <a:r>
              <a:rPr lang="en-US" b="1" dirty="0" smtClean="0">
                <a:solidFill>
                  <a:srgbClr val="00B050"/>
                </a:solidFill>
              </a:rPr>
              <a:t>CA(20)</a:t>
            </a:r>
          </a:p>
          <a:p>
            <a:r>
              <a:rPr lang="en-US" b="1" dirty="0" err="1" smtClean="0">
                <a:solidFill>
                  <a:srgbClr val="00B050"/>
                </a:solidFill>
              </a:rPr>
              <a:t>Endsemester</a:t>
            </a:r>
            <a:r>
              <a:rPr lang="en-US" b="1" dirty="0" smtClean="0">
                <a:solidFill>
                  <a:srgbClr val="00B050"/>
                </a:solidFill>
              </a:rPr>
              <a:t>(50) </a:t>
            </a:r>
          </a:p>
          <a:p>
            <a:pPr marL="0" indent="0">
              <a:buNone/>
            </a:pPr>
            <a:r>
              <a:rPr lang="en-US" dirty="0" smtClean="0"/>
              <a:t>----- </a:t>
            </a:r>
            <a:r>
              <a:rPr lang="en-US" b="1" dirty="0" smtClean="0">
                <a:solidFill>
                  <a:srgbClr val="002060"/>
                </a:solidFill>
              </a:rPr>
              <a:t>CA  : 20 </a:t>
            </a:r>
          </a:p>
          <a:p>
            <a:pPr marL="0" indent="0">
              <a:buNone/>
            </a:pPr>
            <a:r>
              <a:rPr lang="en-US" dirty="0" smtClean="0"/>
              <a:t> * 2 Tutorials </a:t>
            </a:r>
          </a:p>
          <a:p>
            <a:pPr marL="0" indent="0">
              <a:buNone/>
            </a:pPr>
            <a:r>
              <a:rPr lang="en-US" dirty="0" smtClean="0"/>
              <a:t> --  1 application based; 1 problem based</a:t>
            </a:r>
          </a:p>
          <a:p>
            <a:pPr marL="0" indent="0">
              <a:buNone/>
            </a:pPr>
            <a:r>
              <a:rPr lang="en-US" dirty="0" smtClean="0"/>
              <a:t>(Before Mid Term )</a:t>
            </a:r>
          </a:p>
          <a:p>
            <a:pPr>
              <a:buFont typeface="Arial" charset="0"/>
              <a:buChar char="•"/>
            </a:pPr>
            <a:r>
              <a:rPr lang="en-US" dirty="0" smtClean="0"/>
              <a:t>2 Tutorials</a:t>
            </a:r>
          </a:p>
          <a:p>
            <a:pPr marL="0" indent="0">
              <a:buNone/>
            </a:pPr>
            <a:r>
              <a:rPr lang="en-US" dirty="0" smtClean="0"/>
              <a:t>-- Project </a:t>
            </a:r>
            <a:r>
              <a:rPr lang="en-US" dirty="0" err="1" smtClean="0"/>
              <a:t>libre</a:t>
            </a:r>
            <a:r>
              <a:rPr lang="en-US" dirty="0" smtClean="0"/>
              <a:t> tool based applications</a:t>
            </a:r>
          </a:p>
          <a:p>
            <a:pPr marL="0" indent="0">
              <a:buNone/>
            </a:pPr>
            <a:r>
              <a:rPr lang="en-US" dirty="0" smtClean="0"/>
              <a:t>(After Mid Term )</a:t>
            </a:r>
          </a:p>
        </p:txBody>
      </p:sp>
    </p:spTree>
    <p:extLst>
      <p:ext uri="{BB962C8B-B14F-4D97-AF65-F5344CB8AC3E}">
        <p14:creationId xmlns:p14="http://schemas.microsoft.com/office/powerpoint/2010/main" val="1334530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smtClean="0"/>
              <a:t/>
            </a:r>
            <a:br>
              <a:rPr lang="en-US" b="1" i="1" u="sng" dirty="0" smtClean="0"/>
            </a:br>
            <a:r>
              <a:rPr lang="en-US" b="1" i="1" dirty="0" smtClean="0"/>
              <a:t>Assessment dates</a:t>
            </a:r>
            <a:br>
              <a:rPr lang="en-US" b="1" i="1" dirty="0" smtClean="0"/>
            </a:br>
            <a:endParaRPr lang="en-US" dirty="0"/>
          </a:p>
        </p:txBody>
      </p:sp>
      <p:sp>
        <p:nvSpPr>
          <p:cNvPr id="3" name="Content Placeholder 2"/>
          <p:cNvSpPr>
            <a:spLocks noGrp="1"/>
          </p:cNvSpPr>
          <p:nvPr>
            <p:ph idx="1"/>
          </p:nvPr>
        </p:nvSpPr>
        <p:spPr/>
        <p:txBody>
          <a:bodyPr/>
          <a:lstStyle/>
          <a:p>
            <a:r>
              <a:rPr lang="en-US" b="1" dirty="0" smtClean="0"/>
              <a:t>MID TERM EXAM </a:t>
            </a:r>
            <a:r>
              <a:rPr lang="en-US" b="1" dirty="0"/>
              <a:t>on </a:t>
            </a:r>
            <a:r>
              <a:rPr lang="en-US" b="1" dirty="0" smtClean="0"/>
              <a:t>Dec 23, </a:t>
            </a:r>
            <a:r>
              <a:rPr lang="en-US" b="1" dirty="0"/>
              <a:t>2021</a:t>
            </a:r>
            <a:endParaRPr lang="en-US" dirty="0"/>
          </a:p>
          <a:p>
            <a:r>
              <a:rPr lang="en-US" b="1" dirty="0"/>
              <a:t>Internals to be published on : </a:t>
            </a:r>
            <a:r>
              <a:rPr lang="en-US" b="1" dirty="0" smtClean="0"/>
              <a:t>Jan 8, 2022</a:t>
            </a:r>
          </a:p>
          <a:p>
            <a:r>
              <a:rPr lang="en-US" b="1" dirty="0" smtClean="0"/>
              <a:t>END SEM EXAM : Jan 10, 2022</a:t>
            </a:r>
            <a:endParaRPr lang="en-US" dirty="0"/>
          </a:p>
          <a:p>
            <a:r>
              <a:rPr lang="en-US" b="1" dirty="0"/>
              <a:t>Last working day : </a:t>
            </a:r>
            <a:r>
              <a:rPr lang="en-US" b="1" dirty="0" smtClean="0"/>
              <a:t>Jan 8, 2022</a:t>
            </a:r>
          </a:p>
          <a:p>
            <a:pPr marL="0" indent="0">
              <a:buNone/>
            </a:pPr>
            <a:endParaRPr lang="en-US" b="1" dirty="0"/>
          </a:p>
        </p:txBody>
      </p:sp>
    </p:spTree>
    <p:extLst>
      <p:ext uri="{BB962C8B-B14F-4D97-AF65-F5344CB8AC3E}">
        <p14:creationId xmlns:p14="http://schemas.microsoft.com/office/powerpoint/2010/main" val="3800917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Class </a:t>
            </a:r>
            <a:r>
              <a:rPr lang="en-US" sz="3600" b="1" dirty="0" smtClean="0"/>
              <a:t>Schedule(Dec 10 </a:t>
            </a:r>
            <a:r>
              <a:rPr lang="en-US" sz="3600" b="1" dirty="0"/>
              <a:t>to </a:t>
            </a:r>
            <a:r>
              <a:rPr lang="en-US" sz="3600" b="1" dirty="0" smtClean="0"/>
              <a:t>Jan 8,2022)</a:t>
            </a:r>
            <a:endParaRPr lang="en-US" sz="3600" dirty="0"/>
          </a:p>
        </p:txBody>
      </p:sp>
      <p:sp>
        <p:nvSpPr>
          <p:cNvPr id="3" name="Content Placeholder 2"/>
          <p:cNvSpPr>
            <a:spLocks noGrp="1"/>
          </p:cNvSpPr>
          <p:nvPr>
            <p:ph idx="1"/>
          </p:nvPr>
        </p:nvSpPr>
        <p:spPr/>
        <p:txBody>
          <a:bodyPr>
            <a:normAutofit fontScale="25000" lnSpcReduction="20000"/>
          </a:bodyPr>
          <a:lstStyle/>
          <a:p>
            <a:pPr marL="0" indent="0">
              <a:buNone/>
            </a:pPr>
            <a:endParaRPr lang="en-US" b="1" u="sng" dirty="0" smtClean="0"/>
          </a:p>
          <a:p>
            <a:pPr marL="0" indent="0">
              <a:buNone/>
            </a:pPr>
            <a:r>
              <a:rPr lang="en-US" sz="4800" dirty="0"/>
              <a:t>Before Mid term exam,</a:t>
            </a:r>
          </a:p>
          <a:p>
            <a:pPr marL="0" indent="0">
              <a:buNone/>
            </a:pPr>
            <a:endParaRPr lang="en-US" sz="4800" b="1" u="sng" dirty="0" smtClean="0"/>
          </a:p>
          <a:p>
            <a:pPr marL="0" indent="0">
              <a:buNone/>
            </a:pPr>
            <a:r>
              <a:rPr lang="en-US" sz="4800" b="1" u="sng" dirty="0" smtClean="0"/>
              <a:t>Opening Slot A (9:30 am </a:t>
            </a:r>
            <a:r>
              <a:rPr lang="en-US" sz="4800" b="1" u="sng" dirty="0"/>
              <a:t>to </a:t>
            </a:r>
            <a:r>
              <a:rPr lang="en-US" sz="4800" b="1" u="sng" dirty="0" smtClean="0"/>
              <a:t>11:00 am)</a:t>
            </a:r>
          </a:p>
          <a:p>
            <a:pPr marL="0" indent="0">
              <a:buNone/>
            </a:pPr>
            <a:endParaRPr lang="en-US" sz="4800" b="1" u="sng" dirty="0" smtClean="0"/>
          </a:p>
          <a:p>
            <a:pPr marL="0" indent="0">
              <a:buNone/>
            </a:pPr>
            <a:r>
              <a:rPr lang="en-US" sz="4800" dirty="0" smtClean="0"/>
              <a:t>Dec  10/14/16/17/21</a:t>
            </a:r>
          </a:p>
          <a:p>
            <a:pPr marL="0" indent="0">
              <a:buNone/>
            </a:pPr>
            <a:endParaRPr lang="en-US" sz="4800" dirty="0"/>
          </a:p>
          <a:p>
            <a:pPr marL="0" indent="0">
              <a:buNone/>
            </a:pPr>
            <a:r>
              <a:rPr lang="en-US" sz="4800" dirty="0" smtClean="0"/>
              <a:t>Opening Slot B ( 2:00 pm to 4:00 pm )</a:t>
            </a:r>
          </a:p>
          <a:p>
            <a:pPr marL="0" indent="0">
              <a:buNone/>
            </a:pPr>
            <a:endParaRPr lang="en-US" sz="4800" dirty="0"/>
          </a:p>
          <a:p>
            <a:pPr marL="0" indent="0">
              <a:buNone/>
            </a:pPr>
            <a:r>
              <a:rPr lang="en-US" sz="4800" dirty="0" smtClean="0"/>
              <a:t>Dec 11/13/15/18/20/22</a:t>
            </a:r>
          </a:p>
          <a:p>
            <a:pPr marL="0" indent="0">
              <a:buNone/>
            </a:pPr>
            <a:endParaRPr lang="en-US" sz="4800" dirty="0"/>
          </a:p>
          <a:p>
            <a:pPr marL="0" indent="0">
              <a:buNone/>
            </a:pPr>
            <a:r>
              <a:rPr lang="en-US" sz="4800" b="1" dirty="0" smtClean="0"/>
              <a:t>( </a:t>
            </a:r>
            <a:r>
              <a:rPr lang="en-US" sz="4800" b="1" dirty="0"/>
              <a:t>Total # of hours : </a:t>
            </a:r>
            <a:r>
              <a:rPr lang="en-US" sz="4800" b="1" dirty="0" smtClean="0"/>
              <a:t>11 )</a:t>
            </a:r>
          </a:p>
          <a:p>
            <a:pPr marL="0" indent="0">
              <a:buNone/>
            </a:pPr>
            <a:endParaRPr lang="en-US" sz="4800" dirty="0"/>
          </a:p>
          <a:p>
            <a:pPr marL="0" indent="0">
              <a:buNone/>
            </a:pPr>
            <a:r>
              <a:rPr lang="en-US" sz="4800" b="1" dirty="0">
                <a:solidFill>
                  <a:srgbClr val="00B050"/>
                </a:solidFill>
              </a:rPr>
              <a:t>After </a:t>
            </a:r>
            <a:r>
              <a:rPr lang="en-US" sz="4800" b="1" dirty="0" smtClean="0">
                <a:solidFill>
                  <a:srgbClr val="00B050"/>
                </a:solidFill>
              </a:rPr>
              <a:t>Mid term exam,</a:t>
            </a:r>
          </a:p>
          <a:p>
            <a:pPr marL="0" indent="0">
              <a:buNone/>
            </a:pPr>
            <a:endParaRPr lang="en-US" sz="4800" b="1" dirty="0" smtClean="0">
              <a:solidFill>
                <a:srgbClr val="00B050"/>
              </a:solidFill>
            </a:endParaRPr>
          </a:p>
          <a:p>
            <a:pPr marL="0" indent="0">
              <a:buNone/>
            </a:pPr>
            <a:r>
              <a:rPr lang="en-US" sz="4800" b="1" dirty="0" smtClean="0">
                <a:solidFill>
                  <a:srgbClr val="00B050"/>
                </a:solidFill>
              </a:rPr>
              <a:t>Opening Slot a (9:30 am to 11:00 am )</a:t>
            </a:r>
          </a:p>
          <a:p>
            <a:pPr marL="0" indent="0">
              <a:buNone/>
            </a:pPr>
            <a:endParaRPr lang="en-US" sz="4800" b="1" dirty="0">
              <a:solidFill>
                <a:srgbClr val="00B050"/>
              </a:solidFill>
            </a:endParaRPr>
          </a:p>
          <a:p>
            <a:pPr marL="0" indent="0">
              <a:buNone/>
            </a:pPr>
            <a:r>
              <a:rPr lang="en-US" sz="4800" b="1" dirty="0" smtClean="0">
                <a:solidFill>
                  <a:srgbClr val="00B050"/>
                </a:solidFill>
              </a:rPr>
              <a:t>Dec 24/28/30/31 &amp;  Jan  4/6/7</a:t>
            </a:r>
          </a:p>
          <a:p>
            <a:pPr marL="0" indent="0">
              <a:buNone/>
            </a:pPr>
            <a:endParaRPr lang="en-US" sz="4800" b="1" dirty="0">
              <a:solidFill>
                <a:srgbClr val="00B050"/>
              </a:solidFill>
            </a:endParaRPr>
          </a:p>
          <a:p>
            <a:pPr marL="0" indent="0">
              <a:buNone/>
            </a:pPr>
            <a:r>
              <a:rPr lang="en-US" sz="4800" dirty="0"/>
              <a:t>Opening Slot B ( 2:00 pm to 4:00 pm )</a:t>
            </a:r>
          </a:p>
          <a:p>
            <a:pPr marL="0" indent="0">
              <a:buNone/>
            </a:pPr>
            <a:endParaRPr lang="en-US" sz="4800" b="1" dirty="0" smtClean="0">
              <a:solidFill>
                <a:srgbClr val="00B050"/>
              </a:solidFill>
            </a:endParaRPr>
          </a:p>
          <a:p>
            <a:pPr marL="0" indent="0">
              <a:buNone/>
            </a:pPr>
            <a:r>
              <a:rPr lang="en-US" sz="4800" b="1" dirty="0" smtClean="0">
                <a:solidFill>
                  <a:srgbClr val="00B050"/>
                </a:solidFill>
              </a:rPr>
              <a:t>Dec 27/29 &amp; Jan 3/5/8</a:t>
            </a:r>
          </a:p>
          <a:p>
            <a:pPr marL="0" indent="0">
              <a:buNone/>
            </a:pPr>
            <a:endParaRPr lang="en-US" sz="4800" b="1" dirty="0">
              <a:solidFill>
                <a:srgbClr val="00B050"/>
              </a:solidFill>
            </a:endParaRPr>
          </a:p>
          <a:p>
            <a:pPr marL="0" indent="0">
              <a:buNone/>
            </a:pPr>
            <a:r>
              <a:rPr lang="en-US" sz="4800" b="1" dirty="0" smtClean="0"/>
              <a:t>( </a:t>
            </a:r>
            <a:r>
              <a:rPr lang="en-US" sz="4800" b="1" dirty="0"/>
              <a:t>Total # of hours : </a:t>
            </a:r>
            <a:r>
              <a:rPr lang="en-US" sz="4800" b="1" dirty="0" smtClean="0"/>
              <a:t>12 )</a:t>
            </a:r>
          </a:p>
          <a:p>
            <a:pPr marL="0" indent="0">
              <a:buNone/>
            </a:pPr>
            <a:endParaRPr lang="en-US" sz="4800" dirty="0"/>
          </a:p>
        </p:txBody>
      </p:sp>
    </p:spTree>
    <p:extLst>
      <p:ext uri="{BB962C8B-B14F-4D97-AF65-F5344CB8AC3E}">
        <p14:creationId xmlns:p14="http://schemas.microsoft.com/office/powerpoint/2010/main" val="3943981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2756628" y="2967334"/>
            <a:ext cx="3948971" cy="923330"/>
          </a:xfrm>
          <a:prstGeom prst="rect">
            <a:avLst/>
          </a:prstGeom>
          <a:noFill/>
        </p:spPr>
        <p:txBody>
          <a:bodyPr wrap="squar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1935922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i="1" dirty="0" smtClean="0">
                  <a:latin typeface="Cambria Math"/>
                </a:endParaRPr>
              </a:p>
              <a:p>
                <a:pPr marL="0" indent="0">
                  <a:buNone/>
                </a:pPr>
                <a:endParaRPr lang="en-US"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4400" i="1" smtClean="0">
                          <a:latin typeface="Cambria Math"/>
                        </a:rPr>
                        <m:t>?</m:t>
                      </m:r>
                    </m:oMath>
                  </m:oMathPara>
                </a14:m>
                <a:endParaRPr lang="en-US" sz="4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15460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896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50" y="0"/>
            <a:ext cx="9150349" cy="506216"/>
            <a:chOff x="-6350" y="0"/>
            <a:chExt cx="9150349" cy="506216"/>
          </a:xfrm>
        </p:grpSpPr>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41"/>
            <a:stretch/>
          </p:blipFill>
          <p:spPr bwMode="auto">
            <a:xfrm>
              <a:off x="4648200" y="0"/>
              <a:ext cx="4495799" cy="50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 y="1"/>
              <a:ext cx="4806950" cy="506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41"/>
          <a:stretch/>
        </p:blipFill>
        <p:spPr bwMode="auto">
          <a:xfrm>
            <a:off x="0" y="6811894"/>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7"/>
          <p:cNvSpPr>
            <a:spLocks noGrp="1"/>
          </p:cNvSpPr>
          <p:nvPr>
            <p:ph type="title"/>
          </p:nvPr>
        </p:nvSpPr>
        <p:spPr/>
        <p:txBody>
          <a:bodyPr>
            <a:normAutofit/>
          </a:bodyPr>
          <a:lstStyle/>
          <a:p>
            <a:r>
              <a:rPr lang="en-US" sz="4000" dirty="0" smtClean="0"/>
              <a:t>COURSE OVERVIEW</a:t>
            </a:r>
            <a:endParaRPr lang="en-US" sz="4000" dirty="0"/>
          </a:p>
        </p:txBody>
      </p:sp>
      <p:sp>
        <p:nvSpPr>
          <p:cNvPr id="9" name="Content Placeholder 8"/>
          <p:cNvSpPr>
            <a:spLocks noGrp="1"/>
          </p:cNvSpPr>
          <p:nvPr>
            <p:ph idx="1"/>
          </p:nvPr>
        </p:nvSpPr>
        <p:spPr>
          <a:xfrm>
            <a:off x="457200" y="1219200"/>
            <a:ext cx="8229600" cy="4525963"/>
          </a:xfrm>
        </p:spPr>
        <p:txBody>
          <a:bodyPr>
            <a:noAutofit/>
          </a:bodyPr>
          <a:lstStyle/>
          <a:p>
            <a:pPr marL="0" indent="0">
              <a:buNone/>
            </a:pPr>
            <a:r>
              <a:rPr lang="en-US" sz="2400" dirty="0" smtClean="0"/>
              <a:t>This </a:t>
            </a:r>
            <a:r>
              <a:rPr lang="en-US" sz="2400" dirty="0"/>
              <a:t>courses focuses on developing managerial skills and ability in software engineers so as to become good project managers in the future.</a:t>
            </a:r>
          </a:p>
        </p:txBody>
      </p:sp>
      <p:sp>
        <p:nvSpPr>
          <p:cNvPr id="3" name="Date Placeholder 2"/>
          <p:cNvSpPr>
            <a:spLocks noGrp="1"/>
          </p:cNvSpPr>
          <p:nvPr>
            <p:ph type="dt" sz="half" idx="4294967295"/>
          </p:nvPr>
        </p:nvSpPr>
        <p:spPr>
          <a:xfrm>
            <a:off x="0" y="6469063"/>
            <a:ext cx="2133600" cy="365125"/>
          </a:xfrm>
          <a:prstGeom prst="rect">
            <a:avLst/>
          </a:prstGeom>
        </p:spPr>
        <p:txBody>
          <a:bodyPr/>
          <a:lstStyle/>
          <a:p>
            <a:fld id="{F5615F96-700D-4F25-8151-94301F1C5BFC}" type="datetime5">
              <a:rPr lang="en-US" smtClean="0"/>
              <a:t>4-Dec-21</a:t>
            </a:fld>
            <a:endParaRPr lang="en-US"/>
          </a:p>
        </p:txBody>
      </p:sp>
      <p:sp>
        <p:nvSpPr>
          <p:cNvPr id="4" name="Slide Number Placeholder 3"/>
          <p:cNvSpPr>
            <a:spLocks noGrp="1"/>
          </p:cNvSpPr>
          <p:nvPr>
            <p:ph type="sldNum" sz="quarter" idx="4294967295"/>
          </p:nvPr>
        </p:nvSpPr>
        <p:spPr>
          <a:xfrm>
            <a:off x="7010400" y="6446838"/>
            <a:ext cx="2133600" cy="365125"/>
          </a:xfrm>
          <a:prstGeom prst="rect">
            <a:avLst/>
          </a:prstGeom>
        </p:spPr>
        <p:txBody>
          <a:bodyPr/>
          <a:lstStyle/>
          <a:p>
            <a:fld id="{56C02BF4-091E-49D9-ADA1-F4ACEC2A88FF}" type="slidenum">
              <a:rPr lang="en-US" smtClean="0"/>
              <a:t>2</a:t>
            </a:fld>
            <a:endParaRPr lang="en-US" dirty="0"/>
          </a:p>
        </p:txBody>
      </p:sp>
    </p:spTree>
    <p:extLst>
      <p:ext uri="{BB962C8B-B14F-4D97-AF65-F5344CB8AC3E}">
        <p14:creationId xmlns:p14="http://schemas.microsoft.com/office/powerpoint/2010/main" val="28357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50" y="0"/>
            <a:ext cx="9150349" cy="506216"/>
            <a:chOff x="-6350" y="0"/>
            <a:chExt cx="9150349" cy="506216"/>
          </a:xfrm>
        </p:grpSpPr>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41"/>
            <a:stretch/>
          </p:blipFill>
          <p:spPr bwMode="auto">
            <a:xfrm>
              <a:off x="4648200" y="0"/>
              <a:ext cx="4495799" cy="50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 y="1"/>
              <a:ext cx="4806950" cy="506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41"/>
          <a:stretch/>
        </p:blipFill>
        <p:spPr bwMode="auto">
          <a:xfrm>
            <a:off x="0" y="6811894"/>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7"/>
          <p:cNvSpPr>
            <a:spLocks noGrp="1"/>
          </p:cNvSpPr>
          <p:nvPr>
            <p:ph type="title"/>
          </p:nvPr>
        </p:nvSpPr>
        <p:spPr/>
        <p:txBody>
          <a:bodyPr/>
          <a:lstStyle/>
          <a:p>
            <a:r>
              <a:rPr lang="en-US" dirty="0" smtClean="0"/>
              <a:t>Course Outcomes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91615041"/>
              </p:ext>
            </p:extLst>
          </p:nvPr>
        </p:nvGraphicFramePr>
        <p:xfrm>
          <a:off x="914399" y="1447800"/>
          <a:ext cx="7467601" cy="4800600"/>
        </p:xfrm>
        <a:graphic>
          <a:graphicData uri="http://schemas.openxmlformats.org/drawingml/2006/table">
            <a:tbl>
              <a:tblPr firstRow="1" firstCol="1" bandRow="1">
                <a:tableStyleId>{5C22544A-7EE6-4342-B048-85BDC9FD1C3A}</a:tableStyleId>
              </a:tblPr>
              <a:tblGrid>
                <a:gridCol w="693998"/>
                <a:gridCol w="5859203"/>
                <a:gridCol w="914400"/>
              </a:tblGrid>
              <a:tr h="788175">
                <a:tc>
                  <a:txBody>
                    <a:bodyPr/>
                    <a:lstStyle/>
                    <a:p>
                      <a:pPr marL="0" marR="0" algn="ctr">
                        <a:lnSpc>
                          <a:spcPct val="125000"/>
                        </a:lnSpc>
                        <a:spcBef>
                          <a:spcPts val="0"/>
                        </a:spcBef>
                        <a:spcAft>
                          <a:spcPts val="0"/>
                        </a:spcAft>
                      </a:pPr>
                      <a:r>
                        <a:rPr lang="en-US" sz="1800" dirty="0" smtClean="0">
                          <a:solidFill>
                            <a:schemeClr val="bg1"/>
                          </a:solidFill>
                          <a:effectLst/>
                          <a:latin typeface="+mn-lt"/>
                          <a:ea typeface="Calibri"/>
                          <a:cs typeface="Times New Roman" panose="02020603050405020304" pitchFamily="18" charset="0"/>
                        </a:rPr>
                        <a:t>CO#</a:t>
                      </a:r>
                      <a:endParaRPr lang="en-US" sz="1800" dirty="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nSpc>
                          <a:spcPct val="125000"/>
                        </a:lnSpc>
                        <a:spcBef>
                          <a:spcPts val="0"/>
                        </a:spcBef>
                        <a:spcAft>
                          <a:spcPts val="0"/>
                        </a:spcAft>
                      </a:pPr>
                      <a:r>
                        <a:rPr lang="en-US" sz="1800" dirty="0" smtClean="0">
                          <a:solidFill>
                            <a:schemeClr val="bg1"/>
                          </a:solidFill>
                          <a:effectLst/>
                          <a:latin typeface="+mn-lt"/>
                          <a:ea typeface="Calibri"/>
                          <a:cs typeface="Times New Roman"/>
                        </a:rPr>
                        <a:t>  </a:t>
                      </a:r>
                      <a:r>
                        <a:rPr lang="en-US" sz="1800" baseline="0" dirty="0" smtClean="0">
                          <a:solidFill>
                            <a:schemeClr val="bg1"/>
                          </a:solidFill>
                          <a:effectLst/>
                          <a:latin typeface="+mn-lt"/>
                          <a:ea typeface="Calibri"/>
                          <a:cs typeface="Times New Roman"/>
                        </a:rPr>
                        <a:t>  </a:t>
                      </a:r>
                      <a:r>
                        <a:rPr lang="en-US" sz="1800" baseline="0" dirty="0" smtClean="0">
                          <a:solidFill>
                            <a:schemeClr val="bg1"/>
                          </a:solidFill>
                          <a:effectLst/>
                          <a:latin typeface="+mn-lt"/>
                          <a:ea typeface="Calibri"/>
                          <a:cs typeface="Times New Roman" panose="02020603050405020304" pitchFamily="18" charset="0"/>
                        </a:rPr>
                        <a:t>Course Outcome</a:t>
                      </a:r>
                      <a:endParaRPr lang="en-US" sz="1800" dirty="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lnSpc>
                          <a:spcPct val="125000"/>
                        </a:lnSpc>
                        <a:spcBef>
                          <a:spcPts val="0"/>
                        </a:spcBef>
                        <a:spcAft>
                          <a:spcPts val="0"/>
                        </a:spcAft>
                      </a:pPr>
                      <a:r>
                        <a:rPr lang="en-US" sz="1800" dirty="0" smtClean="0">
                          <a:solidFill>
                            <a:schemeClr val="bg1"/>
                          </a:solidFill>
                          <a:effectLst/>
                          <a:latin typeface="+mn-lt"/>
                          <a:ea typeface="Calibri"/>
                          <a:cs typeface="Times New Roman" panose="02020603050405020304" pitchFamily="18" charset="0"/>
                        </a:rPr>
                        <a:t>BTL</a:t>
                      </a:r>
                      <a:endParaRPr lang="en-US" sz="1800" dirty="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r>
              <a:tr h="788175">
                <a:tc>
                  <a:txBody>
                    <a:bodyPr/>
                    <a:lstStyle/>
                    <a:p>
                      <a:pPr marL="0" marR="0" algn="ctr">
                        <a:lnSpc>
                          <a:spcPct val="125000"/>
                        </a:lnSpc>
                        <a:spcBef>
                          <a:spcPts val="0"/>
                        </a:spcBef>
                        <a:spcAft>
                          <a:spcPts val="0"/>
                        </a:spcAft>
                      </a:pPr>
                      <a:r>
                        <a:rPr lang="en-IN" sz="1800" dirty="0">
                          <a:solidFill>
                            <a:schemeClr val="bg1"/>
                          </a:solidFill>
                          <a:effectLst/>
                          <a:latin typeface="+mn-lt"/>
                          <a:cs typeface="Times New Roman" panose="02020603050405020304" pitchFamily="18" charset="0"/>
                        </a:rPr>
                        <a:t>CO 1</a:t>
                      </a:r>
                      <a:endParaRPr lang="en-US" sz="1800" dirty="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nSpc>
                          <a:spcPct val="125000"/>
                        </a:lnSpc>
                        <a:spcBef>
                          <a:spcPts val="0"/>
                        </a:spcBef>
                        <a:spcAft>
                          <a:spcPts val="0"/>
                        </a:spcAft>
                      </a:pPr>
                      <a:r>
                        <a:rPr lang="en-US" sz="1800" kern="1200" dirty="0" smtClean="0">
                          <a:solidFill>
                            <a:schemeClr val="dk1"/>
                          </a:solidFill>
                          <a:effectLst/>
                          <a:latin typeface="+mn-lt"/>
                          <a:ea typeface="+mn-ea"/>
                          <a:cs typeface="+mn-cs"/>
                        </a:rPr>
                        <a:t>To understand the basic concepts, terminologies and issues of software project management</a:t>
                      </a:r>
                      <a:endParaRPr lang="en-US" sz="1800" dirty="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lnSpc>
                          <a:spcPct val="125000"/>
                        </a:lnSpc>
                        <a:spcBef>
                          <a:spcPts val="0"/>
                        </a:spcBef>
                        <a:spcAft>
                          <a:spcPts val="0"/>
                        </a:spcAft>
                      </a:pPr>
                      <a:r>
                        <a:rPr lang="en-IN" sz="1800">
                          <a:solidFill>
                            <a:schemeClr val="bg1"/>
                          </a:solidFill>
                          <a:effectLst/>
                          <a:latin typeface="+mn-lt"/>
                          <a:cs typeface="Times New Roman" panose="02020603050405020304" pitchFamily="18" charset="0"/>
                        </a:rPr>
                        <a:t>L2</a:t>
                      </a:r>
                      <a:endParaRPr lang="en-US" sz="180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r>
              <a:tr h="788175">
                <a:tc>
                  <a:txBody>
                    <a:bodyPr/>
                    <a:lstStyle/>
                    <a:p>
                      <a:pPr marL="0" marR="0" algn="ctr">
                        <a:lnSpc>
                          <a:spcPct val="125000"/>
                        </a:lnSpc>
                        <a:spcBef>
                          <a:spcPts val="0"/>
                        </a:spcBef>
                        <a:spcAft>
                          <a:spcPts val="0"/>
                        </a:spcAft>
                      </a:pPr>
                      <a:r>
                        <a:rPr lang="en-IN" sz="1800">
                          <a:solidFill>
                            <a:schemeClr val="bg1"/>
                          </a:solidFill>
                          <a:effectLst/>
                          <a:latin typeface="+mn-lt"/>
                          <a:cs typeface="Times New Roman" panose="02020603050405020304" pitchFamily="18" charset="0"/>
                        </a:rPr>
                        <a:t>CO 2</a:t>
                      </a:r>
                      <a:endParaRPr lang="en-US" sz="180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l">
                        <a:spcBef>
                          <a:spcPts val="0"/>
                        </a:spcBef>
                        <a:spcAft>
                          <a:spcPts val="0"/>
                        </a:spcAft>
                        <a:tabLst>
                          <a:tab pos="6480810" algn="l"/>
                        </a:tabLst>
                      </a:pPr>
                      <a:r>
                        <a:rPr lang="en-US" sz="1800" dirty="0">
                          <a:solidFill>
                            <a:srgbClr val="000000"/>
                          </a:solidFill>
                          <a:effectLst/>
                          <a:latin typeface="+mn-lt"/>
                          <a:ea typeface="Times New Roman"/>
                        </a:rPr>
                        <a:t>To apply appropriate methods and models for the development of solutions</a:t>
                      </a:r>
                      <a:endParaRPr lang="en-US" sz="1800" dirty="0">
                        <a:effectLst/>
                        <a:latin typeface="+mn-lt"/>
                        <a:ea typeface="Times New Roman"/>
                      </a:endParaRPr>
                    </a:p>
                  </a:txBody>
                  <a:tcPr marL="68580" marR="68580" marT="0" marB="0" anchor="ctr">
                    <a:solidFill>
                      <a:schemeClr val="accent2">
                        <a:lumMod val="60000"/>
                        <a:lumOff val="40000"/>
                      </a:schemeClr>
                    </a:solidFill>
                  </a:tcPr>
                </a:tc>
                <a:tc>
                  <a:txBody>
                    <a:bodyPr/>
                    <a:lstStyle/>
                    <a:p>
                      <a:pPr marL="0" marR="0" algn="ctr">
                        <a:lnSpc>
                          <a:spcPct val="125000"/>
                        </a:lnSpc>
                        <a:spcBef>
                          <a:spcPts val="0"/>
                        </a:spcBef>
                        <a:spcAft>
                          <a:spcPts val="0"/>
                        </a:spcAft>
                      </a:pPr>
                      <a:r>
                        <a:rPr lang="en-IN" sz="1800">
                          <a:solidFill>
                            <a:schemeClr val="bg1"/>
                          </a:solidFill>
                          <a:effectLst/>
                          <a:latin typeface="+mn-lt"/>
                          <a:cs typeface="Times New Roman" panose="02020603050405020304" pitchFamily="18" charset="0"/>
                        </a:rPr>
                        <a:t>L3</a:t>
                      </a:r>
                      <a:endParaRPr lang="en-US" sz="180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r>
              <a:tr h="788175">
                <a:tc>
                  <a:txBody>
                    <a:bodyPr/>
                    <a:lstStyle/>
                    <a:p>
                      <a:pPr marL="0" marR="0" algn="ctr">
                        <a:lnSpc>
                          <a:spcPct val="125000"/>
                        </a:lnSpc>
                        <a:spcBef>
                          <a:spcPts val="0"/>
                        </a:spcBef>
                        <a:spcAft>
                          <a:spcPts val="0"/>
                        </a:spcAft>
                      </a:pPr>
                      <a:r>
                        <a:rPr lang="en-IN" sz="1800">
                          <a:solidFill>
                            <a:schemeClr val="bg1"/>
                          </a:solidFill>
                          <a:effectLst/>
                          <a:latin typeface="+mn-lt"/>
                          <a:cs typeface="Times New Roman" panose="02020603050405020304" pitchFamily="18" charset="0"/>
                        </a:rPr>
                        <a:t>CO 3</a:t>
                      </a:r>
                      <a:endParaRPr lang="en-US" sz="180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nSpc>
                          <a:spcPct val="125000"/>
                        </a:lnSpc>
                        <a:spcBef>
                          <a:spcPts val="0"/>
                        </a:spcBef>
                        <a:spcAft>
                          <a:spcPts val="0"/>
                        </a:spcAft>
                      </a:pPr>
                      <a:r>
                        <a:rPr lang="en-US" sz="1800" kern="1200" dirty="0" smtClean="0">
                          <a:solidFill>
                            <a:schemeClr val="dk1"/>
                          </a:solidFill>
                          <a:effectLst/>
                          <a:latin typeface="+mn-lt"/>
                          <a:ea typeface="+mn-ea"/>
                          <a:cs typeface="+mn-cs"/>
                        </a:rPr>
                        <a:t>To analyze the cost-benefits of calculations so as to optimize the selection strategy</a:t>
                      </a:r>
                      <a:endParaRPr lang="en-US" sz="1800" dirty="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lnSpc>
                          <a:spcPct val="125000"/>
                        </a:lnSpc>
                        <a:spcBef>
                          <a:spcPts val="0"/>
                        </a:spcBef>
                        <a:spcAft>
                          <a:spcPts val="0"/>
                        </a:spcAft>
                      </a:pPr>
                      <a:r>
                        <a:rPr lang="en-IN" sz="1800">
                          <a:solidFill>
                            <a:schemeClr val="bg1"/>
                          </a:solidFill>
                          <a:effectLst/>
                          <a:latin typeface="+mn-lt"/>
                          <a:cs typeface="Times New Roman" panose="02020603050405020304" pitchFamily="18" charset="0"/>
                        </a:rPr>
                        <a:t>L4</a:t>
                      </a:r>
                      <a:endParaRPr lang="en-US" sz="180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r>
              <a:tr h="962100">
                <a:tc>
                  <a:txBody>
                    <a:bodyPr/>
                    <a:lstStyle/>
                    <a:p>
                      <a:pPr marL="0" marR="0" algn="ctr">
                        <a:lnSpc>
                          <a:spcPct val="125000"/>
                        </a:lnSpc>
                        <a:spcBef>
                          <a:spcPts val="0"/>
                        </a:spcBef>
                        <a:spcAft>
                          <a:spcPts val="0"/>
                        </a:spcAft>
                      </a:pPr>
                      <a:r>
                        <a:rPr lang="en-IN" sz="1800">
                          <a:solidFill>
                            <a:schemeClr val="bg1"/>
                          </a:solidFill>
                          <a:effectLst/>
                          <a:latin typeface="+mn-lt"/>
                          <a:cs typeface="Times New Roman" panose="02020603050405020304" pitchFamily="18" charset="0"/>
                        </a:rPr>
                        <a:t>CO 4</a:t>
                      </a:r>
                      <a:endParaRPr lang="en-US" sz="180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nSpc>
                          <a:spcPct val="107000"/>
                        </a:lnSpc>
                        <a:spcBef>
                          <a:spcPts val="0"/>
                        </a:spcBef>
                        <a:spcAft>
                          <a:spcPts val="0"/>
                        </a:spcAft>
                      </a:pPr>
                      <a:r>
                        <a:rPr lang="en-US" sz="1800" kern="1200" dirty="0" smtClean="0">
                          <a:solidFill>
                            <a:schemeClr val="dk1"/>
                          </a:solidFill>
                          <a:effectLst/>
                          <a:latin typeface="+mn-lt"/>
                          <a:ea typeface="+mn-ea"/>
                          <a:cs typeface="+mn-cs"/>
                        </a:rPr>
                        <a:t>To evaluate methods, models and technologies towards achieving project success</a:t>
                      </a:r>
                      <a:endParaRPr lang="en-US" sz="1800" dirty="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lnSpc>
                          <a:spcPct val="125000"/>
                        </a:lnSpc>
                        <a:spcBef>
                          <a:spcPts val="0"/>
                        </a:spcBef>
                        <a:spcAft>
                          <a:spcPts val="0"/>
                        </a:spcAft>
                      </a:pPr>
                      <a:r>
                        <a:rPr lang="en-IN" sz="1800" dirty="0" smtClean="0">
                          <a:solidFill>
                            <a:schemeClr val="bg1"/>
                          </a:solidFill>
                          <a:effectLst/>
                          <a:latin typeface="+mn-lt"/>
                          <a:cs typeface="Times New Roman" panose="02020603050405020304" pitchFamily="18" charset="0"/>
                        </a:rPr>
                        <a:t>L6</a:t>
                      </a:r>
                      <a:endParaRPr lang="en-US" sz="1800" dirty="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r>
              <a:tr h="378969">
                <a:tc>
                  <a:txBody>
                    <a:bodyPr/>
                    <a:lstStyle/>
                    <a:p>
                      <a:pPr marL="0" marR="0" algn="ctr">
                        <a:lnSpc>
                          <a:spcPct val="125000"/>
                        </a:lnSpc>
                        <a:spcBef>
                          <a:spcPts val="0"/>
                        </a:spcBef>
                        <a:spcAft>
                          <a:spcPts val="0"/>
                        </a:spcAft>
                      </a:pPr>
                      <a:r>
                        <a:rPr lang="en-IN" sz="1800">
                          <a:solidFill>
                            <a:schemeClr val="bg1"/>
                          </a:solidFill>
                          <a:effectLst/>
                          <a:latin typeface="+mn-lt"/>
                          <a:cs typeface="Times New Roman" panose="02020603050405020304" pitchFamily="18" charset="0"/>
                        </a:rPr>
                        <a:t>CO 5</a:t>
                      </a:r>
                      <a:endParaRPr lang="en-US" sz="180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nSpc>
                          <a:spcPct val="125000"/>
                        </a:lnSpc>
                        <a:spcBef>
                          <a:spcPts val="0"/>
                        </a:spcBef>
                        <a:spcAft>
                          <a:spcPts val="0"/>
                        </a:spcAft>
                      </a:pPr>
                      <a:r>
                        <a:rPr lang="en-US" sz="1800" kern="1200" dirty="0" smtClean="0">
                          <a:solidFill>
                            <a:schemeClr val="dk1"/>
                          </a:solidFill>
                          <a:effectLst/>
                          <a:latin typeface="+mn-lt"/>
                          <a:ea typeface="+mn-ea"/>
                          <a:cs typeface="+mn-cs"/>
                        </a:rPr>
                        <a:t>To design and evaluate network planning models with criticality</a:t>
                      </a:r>
                      <a:endParaRPr lang="en-US" sz="1800" dirty="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marL="0" marR="0" algn="ctr">
                        <a:lnSpc>
                          <a:spcPct val="125000"/>
                        </a:lnSpc>
                        <a:spcBef>
                          <a:spcPts val="0"/>
                        </a:spcBef>
                        <a:spcAft>
                          <a:spcPts val="0"/>
                        </a:spcAft>
                      </a:pPr>
                      <a:r>
                        <a:rPr lang="en-IN" sz="1800" dirty="0">
                          <a:solidFill>
                            <a:schemeClr val="bg1"/>
                          </a:solidFill>
                          <a:effectLst/>
                          <a:latin typeface="+mn-lt"/>
                          <a:cs typeface="Times New Roman" panose="02020603050405020304" pitchFamily="18" charset="0"/>
                        </a:rPr>
                        <a:t>L6</a:t>
                      </a:r>
                      <a:endParaRPr lang="en-US" sz="1800" dirty="0">
                        <a:solidFill>
                          <a:schemeClr val="bg1"/>
                        </a:solidFill>
                        <a:effectLst/>
                        <a:latin typeface="+mn-lt"/>
                        <a:ea typeface="Calibri"/>
                        <a:cs typeface="Times New Roman" panose="02020603050405020304" pitchFamily="18" charset="0"/>
                      </a:endParaRPr>
                    </a:p>
                  </a:txBody>
                  <a:tcPr marL="68580" marR="68580" marT="0" marB="0" anchor="ctr">
                    <a:solidFill>
                      <a:schemeClr val="accent2">
                        <a:lumMod val="60000"/>
                        <a:lumOff val="40000"/>
                      </a:schemeClr>
                    </a:solidFill>
                  </a:tcPr>
                </a:tc>
              </a:tr>
            </a:tbl>
          </a:graphicData>
        </a:graphic>
      </p:graphicFrame>
      <p:sp>
        <p:nvSpPr>
          <p:cNvPr id="3" name="Date Placeholder 2"/>
          <p:cNvSpPr>
            <a:spLocks noGrp="1"/>
          </p:cNvSpPr>
          <p:nvPr>
            <p:ph type="dt" sz="half" idx="4294967295"/>
          </p:nvPr>
        </p:nvSpPr>
        <p:spPr>
          <a:xfrm>
            <a:off x="0" y="6469063"/>
            <a:ext cx="2133600" cy="365125"/>
          </a:xfrm>
          <a:prstGeom prst="rect">
            <a:avLst/>
          </a:prstGeom>
        </p:spPr>
        <p:txBody>
          <a:bodyPr/>
          <a:lstStyle/>
          <a:p>
            <a:fld id="{F5615F96-700D-4F25-8151-94301F1C5BFC}" type="datetime5">
              <a:rPr lang="en-US" smtClean="0"/>
              <a:t>4-Dec-21</a:t>
            </a:fld>
            <a:endParaRPr lang="en-US"/>
          </a:p>
        </p:txBody>
      </p:sp>
      <p:sp>
        <p:nvSpPr>
          <p:cNvPr id="4" name="Slide Number Placeholder 3"/>
          <p:cNvSpPr>
            <a:spLocks noGrp="1"/>
          </p:cNvSpPr>
          <p:nvPr>
            <p:ph type="sldNum" sz="quarter" idx="4294967295"/>
          </p:nvPr>
        </p:nvSpPr>
        <p:spPr>
          <a:xfrm>
            <a:off x="7010400" y="6446838"/>
            <a:ext cx="2133600" cy="365125"/>
          </a:xfrm>
          <a:prstGeom prst="rect">
            <a:avLst/>
          </a:prstGeom>
        </p:spPr>
        <p:txBody>
          <a:bodyPr/>
          <a:lstStyle/>
          <a:p>
            <a:fld id="{56C02BF4-091E-49D9-ADA1-F4ACEC2A88FF}" type="slidenum">
              <a:rPr lang="en-US" smtClean="0"/>
              <a:t>3</a:t>
            </a:fld>
            <a:endParaRPr lang="en-US" dirty="0"/>
          </a:p>
        </p:txBody>
      </p:sp>
    </p:spTree>
    <p:extLst>
      <p:ext uri="{BB962C8B-B14F-4D97-AF65-F5344CB8AC3E}">
        <p14:creationId xmlns:p14="http://schemas.microsoft.com/office/powerpoint/2010/main" val="2351069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US" sz="4000" dirty="0" smtClean="0"/>
              <a:t>CO-PO Affinity Map</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0697145"/>
              </p:ext>
            </p:extLst>
          </p:nvPr>
        </p:nvGraphicFramePr>
        <p:xfrm>
          <a:off x="990600" y="1600200"/>
          <a:ext cx="7466650" cy="3048000"/>
        </p:xfrm>
        <a:graphic>
          <a:graphicData uri="http://schemas.openxmlformats.org/drawingml/2006/table">
            <a:tbl>
              <a:tblPr firstRow="1" firstCol="1" bandRow="1">
                <a:tableStyleId>{5C22544A-7EE6-4342-B048-85BDC9FD1C3A}</a:tableStyleId>
              </a:tblPr>
              <a:tblGrid>
                <a:gridCol w="464185"/>
                <a:gridCol w="448945"/>
                <a:gridCol w="449580"/>
                <a:gridCol w="449580"/>
                <a:gridCol w="449580"/>
                <a:gridCol w="449580"/>
                <a:gridCol w="449580"/>
                <a:gridCol w="483235"/>
                <a:gridCol w="483235"/>
                <a:gridCol w="483235"/>
                <a:gridCol w="573723"/>
                <a:gridCol w="573723"/>
                <a:gridCol w="573723"/>
                <a:gridCol w="567373"/>
                <a:gridCol w="567373"/>
              </a:tblGrid>
              <a:tr h="508000">
                <a:tc>
                  <a:txBody>
                    <a:bodyPr/>
                    <a:lstStyle/>
                    <a:p>
                      <a:pPr marL="0" marR="0" algn="ctr">
                        <a:lnSpc>
                          <a:spcPct val="150000"/>
                        </a:lnSpc>
                        <a:spcBef>
                          <a:spcPts val="0"/>
                        </a:spcBef>
                        <a:spcAft>
                          <a:spcPts val="0"/>
                        </a:spcAft>
                      </a:pPr>
                      <a:r>
                        <a:rPr lang="en-IN" sz="1400" dirty="0">
                          <a:solidFill>
                            <a:schemeClr val="bg1"/>
                          </a:solidFill>
                          <a:effectLst/>
                        </a:rPr>
                        <a:t> </a:t>
                      </a:r>
                      <a:endParaRPr lang="en-US" sz="1400" dirty="0">
                        <a:solidFill>
                          <a:schemeClr val="bg1"/>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a:solidFill>
                            <a:schemeClr val="bg1"/>
                          </a:solidFill>
                          <a:effectLst/>
                        </a:rPr>
                        <a:t>PO1</a:t>
                      </a:r>
                      <a:endParaRPr lang="en-US" sz="1400">
                        <a:solidFill>
                          <a:schemeClr val="bg1"/>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a:solidFill>
                            <a:schemeClr val="bg1"/>
                          </a:solidFill>
                          <a:effectLst/>
                        </a:rPr>
                        <a:t>PO2</a:t>
                      </a:r>
                      <a:endParaRPr lang="en-US" sz="1400">
                        <a:solidFill>
                          <a:schemeClr val="bg1"/>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a:solidFill>
                            <a:schemeClr val="bg1"/>
                          </a:solidFill>
                          <a:effectLst/>
                        </a:rPr>
                        <a:t>PO3</a:t>
                      </a:r>
                      <a:endParaRPr lang="en-US" sz="1400">
                        <a:solidFill>
                          <a:schemeClr val="bg1"/>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a:solidFill>
                            <a:schemeClr val="bg1"/>
                          </a:solidFill>
                          <a:effectLst/>
                        </a:rPr>
                        <a:t>PO4</a:t>
                      </a:r>
                      <a:endParaRPr lang="en-US" sz="1400">
                        <a:solidFill>
                          <a:schemeClr val="bg1"/>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a:solidFill>
                            <a:schemeClr val="bg1"/>
                          </a:solidFill>
                          <a:effectLst/>
                        </a:rPr>
                        <a:t>PO5</a:t>
                      </a:r>
                      <a:endParaRPr lang="en-US" sz="1400">
                        <a:solidFill>
                          <a:schemeClr val="bg1"/>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dirty="0">
                          <a:solidFill>
                            <a:srgbClr val="FF0000"/>
                          </a:solidFill>
                          <a:effectLst/>
                        </a:rPr>
                        <a:t>PO6</a:t>
                      </a:r>
                      <a:endParaRPr lang="en-US" sz="1400" dirty="0">
                        <a:solidFill>
                          <a:srgbClr val="FF000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dirty="0">
                          <a:solidFill>
                            <a:srgbClr val="FF0000"/>
                          </a:solidFill>
                          <a:effectLst/>
                        </a:rPr>
                        <a:t>PO7</a:t>
                      </a:r>
                      <a:endParaRPr lang="en-US" sz="1400" dirty="0">
                        <a:solidFill>
                          <a:srgbClr val="FF000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dirty="0">
                          <a:solidFill>
                            <a:srgbClr val="FF0000"/>
                          </a:solidFill>
                          <a:effectLst/>
                        </a:rPr>
                        <a:t>PO8</a:t>
                      </a:r>
                      <a:endParaRPr lang="en-US" sz="1400" dirty="0">
                        <a:solidFill>
                          <a:srgbClr val="FF000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dirty="0">
                          <a:solidFill>
                            <a:srgbClr val="FF0000"/>
                          </a:solidFill>
                          <a:effectLst/>
                        </a:rPr>
                        <a:t>PO9</a:t>
                      </a:r>
                      <a:endParaRPr lang="en-US" sz="1400" dirty="0">
                        <a:solidFill>
                          <a:srgbClr val="FF000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dirty="0">
                          <a:solidFill>
                            <a:srgbClr val="FF0000"/>
                          </a:solidFill>
                          <a:effectLst/>
                        </a:rPr>
                        <a:t>PO10</a:t>
                      </a:r>
                      <a:endParaRPr lang="en-US" sz="1400" dirty="0">
                        <a:solidFill>
                          <a:srgbClr val="FF000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dirty="0">
                          <a:solidFill>
                            <a:srgbClr val="FF0000"/>
                          </a:solidFill>
                          <a:effectLst/>
                        </a:rPr>
                        <a:t>PO11</a:t>
                      </a:r>
                      <a:endParaRPr lang="en-US" sz="1400" dirty="0">
                        <a:solidFill>
                          <a:srgbClr val="FF000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dirty="0">
                          <a:solidFill>
                            <a:srgbClr val="FF0000"/>
                          </a:solidFill>
                          <a:effectLst/>
                        </a:rPr>
                        <a:t>PO12</a:t>
                      </a:r>
                      <a:endParaRPr lang="en-US" sz="1400" dirty="0">
                        <a:solidFill>
                          <a:srgbClr val="FF000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dirty="0">
                          <a:solidFill>
                            <a:srgbClr val="FFFF00"/>
                          </a:solidFill>
                          <a:effectLst/>
                        </a:rPr>
                        <a:t>PSO1</a:t>
                      </a:r>
                      <a:endParaRPr lang="en-US" sz="1400" dirty="0">
                        <a:solidFill>
                          <a:srgbClr val="FFFF0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IN" sz="1400" dirty="0">
                          <a:solidFill>
                            <a:srgbClr val="FFFF00"/>
                          </a:solidFill>
                          <a:effectLst/>
                        </a:rPr>
                        <a:t>PSO2</a:t>
                      </a:r>
                      <a:endParaRPr lang="en-US" sz="1400" dirty="0">
                        <a:solidFill>
                          <a:srgbClr val="FFFF00"/>
                        </a:solidFill>
                        <a:effectLst/>
                        <a:latin typeface="Calibri"/>
                        <a:ea typeface="Calibri"/>
                        <a:cs typeface="Times New Roman"/>
                      </a:endParaRPr>
                    </a:p>
                  </a:txBody>
                  <a:tcPr marL="68580" marR="68580" marT="0" marB="0" anchor="ctr">
                    <a:solidFill>
                      <a:schemeClr val="accent2">
                        <a:lumMod val="60000"/>
                        <a:lumOff val="40000"/>
                      </a:schemeClr>
                    </a:solidFill>
                  </a:tcPr>
                </a:tc>
              </a:tr>
              <a:tr h="508000">
                <a:tc>
                  <a:txBody>
                    <a:bodyPr/>
                    <a:lstStyle/>
                    <a:p>
                      <a:pPr marL="0" marR="0" algn="ctr">
                        <a:lnSpc>
                          <a:spcPct val="150000"/>
                        </a:lnSpc>
                        <a:spcBef>
                          <a:spcPts val="0"/>
                        </a:spcBef>
                        <a:spcAft>
                          <a:spcPts val="0"/>
                        </a:spcAft>
                      </a:pPr>
                      <a:r>
                        <a:rPr lang="en-IN" sz="1400" dirty="0">
                          <a:solidFill>
                            <a:srgbClr val="00B0F0"/>
                          </a:solidFill>
                          <a:effectLst/>
                        </a:rPr>
                        <a:t>CO1</a:t>
                      </a:r>
                      <a:endParaRPr lang="en-US" sz="1400" dirty="0">
                        <a:solidFill>
                          <a:srgbClr val="00B0F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dirty="0">
                          <a:solidFill>
                            <a:srgbClr val="000000"/>
                          </a:solidFill>
                          <a:effectLst/>
                          <a:latin typeface="Times New Roman"/>
                          <a:ea typeface="Times New Roman"/>
                        </a:rPr>
                        <a:t>3</a:t>
                      </a:r>
                      <a:endParaRPr lang="en-US" sz="1200" dirty="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1</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1</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endParaRPr lang="en-US"/>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dirty="0">
                          <a:solidFill>
                            <a:srgbClr val="000000"/>
                          </a:solidFill>
                          <a:effectLst/>
                          <a:latin typeface="Times New Roman"/>
                          <a:ea typeface="Times New Roman"/>
                        </a:rPr>
                        <a:t> </a:t>
                      </a:r>
                      <a:endParaRPr lang="en-US" sz="1200" dirty="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2</a:t>
                      </a:r>
                      <a:endParaRPr lang="en-US" sz="1200">
                        <a:effectLst/>
                        <a:latin typeface="Times New Roman"/>
                        <a:ea typeface="Times New Roman"/>
                      </a:endParaRPr>
                    </a:p>
                  </a:txBody>
                  <a:tcPr marL="68580" marR="68580" marT="0" marB="0" anchor="b">
                    <a:solidFill>
                      <a:schemeClr val="accent2">
                        <a:lumMod val="60000"/>
                        <a:lumOff val="40000"/>
                      </a:schemeClr>
                    </a:solidFill>
                  </a:tcPr>
                </a:tc>
              </a:tr>
              <a:tr h="508000">
                <a:tc>
                  <a:txBody>
                    <a:bodyPr/>
                    <a:lstStyle/>
                    <a:p>
                      <a:pPr marL="0" marR="0" algn="ctr">
                        <a:lnSpc>
                          <a:spcPct val="150000"/>
                        </a:lnSpc>
                        <a:spcBef>
                          <a:spcPts val="0"/>
                        </a:spcBef>
                        <a:spcAft>
                          <a:spcPts val="0"/>
                        </a:spcAft>
                      </a:pPr>
                      <a:r>
                        <a:rPr lang="en-IN" sz="1400" dirty="0">
                          <a:solidFill>
                            <a:srgbClr val="00B0F0"/>
                          </a:solidFill>
                          <a:effectLst/>
                        </a:rPr>
                        <a:t>CO2</a:t>
                      </a:r>
                      <a:endParaRPr lang="en-US" sz="1400" dirty="0">
                        <a:solidFill>
                          <a:srgbClr val="00B0F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3</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2</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3</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endParaRPr lang="en-US"/>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2</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r>
              <a:tr h="508000">
                <a:tc>
                  <a:txBody>
                    <a:bodyPr/>
                    <a:lstStyle/>
                    <a:p>
                      <a:pPr marL="0" marR="0" algn="ctr">
                        <a:lnSpc>
                          <a:spcPct val="150000"/>
                        </a:lnSpc>
                        <a:spcBef>
                          <a:spcPts val="0"/>
                        </a:spcBef>
                        <a:spcAft>
                          <a:spcPts val="0"/>
                        </a:spcAft>
                      </a:pPr>
                      <a:r>
                        <a:rPr lang="en-IN" sz="1400" dirty="0">
                          <a:solidFill>
                            <a:srgbClr val="00B0F0"/>
                          </a:solidFill>
                          <a:effectLst/>
                        </a:rPr>
                        <a:t>CO3</a:t>
                      </a:r>
                      <a:endParaRPr lang="en-US" sz="1400" dirty="0">
                        <a:solidFill>
                          <a:srgbClr val="00B0F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3</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2</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2</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3</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ctr">
                    <a:solidFill>
                      <a:schemeClr val="accent2">
                        <a:lumMod val="60000"/>
                        <a:lumOff val="40000"/>
                      </a:schemeClr>
                    </a:solidFill>
                  </a:tcPr>
                </a:tc>
                <a:tc>
                  <a:txBody>
                    <a:bodyPr/>
                    <a:lstStyle/>
                    <a:p>
                      <a:endParaRPr lang="en-US"/>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3</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r>
              <a:tr h="508000">
                <a:tc>
                  <a:txBody>
                    <a:bodyPr/>
                    <a:lstStyle/>
                    <a:p>
                      <a:pPr marL="0" marR="0" algn="ctr">
                        <a:lnSpc>
                          <a:spcPct val="150000"/>
                        </a:lnSpc>
                        <a:spcBef>
                          <a:spcPts val="0"/>
                        </a:spcBef>
                        <a:spcAft>
                          <a:spcPts val="0"/>
                        </a:spcAft>
                      </a:pPr>
                      <a:r>
                        <a:rPr lang="en-IN" sz="1400" dirty="0">
                          <a:solidFill>
                            <a:srgbClr val="00B0F0"/>
                          </a:solidFill>
                          <a:effectLst/>
                        </a:rPr>
                        <a:t>CO4</a:t>
                      </a:r>
                      <a:endParaRPr lang="en-US" sz="1400" dirty="0">
                        <a:solidFill>
                          <a:srgbClr val="00B0F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2</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2</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2</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1</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dirty="0">
                          <a:solidFill>
                            <a:srgbClr val="000000"/>
                          </a:solidFill>
                          <a:effectLst/>
                          <a:latin typeface="Times New Roman"/>
                          <a:ea typeface="Times New Roman"/>
                        </a:rPr>
                        <a:t> </a:t>
                      </a:r>
                      <a:endParaRPr lang="en-US" sz="1200" dirty="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endParaRPr lang="en-US"/>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3</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r>
              <a:tr h="508000">
                <a:tc>
                  <a:txBody>
                    <a:bodyPr/>
                    <a:lstStyle/>
                    <a:p>
                      <a:pPr marL="0" marR="0" algn="ctr">
                        <a:lnSpc>
                          <a:spcPct val="150000"/>
                        </a:lnSpc>
                        <a:spcBef>
                          <a:spcPts val="0"/>
                        </a:spcBef>
                        <a:spcAft>
                          <a:spcPts val="0"/>
                        </a:spcAft>
                      </a:pPr>
                      <a:r>
                        <a:rPr lang="en-IN" sz="1400" dirty="0">
                          <a:solidFill>
                            <a:srgbClr val="00B0F0"/>
                          </a:solidFill>
                          <a:effectLst/>
                        </a:rPr>
                        <a:t>CO5</a:t>
                      </a:r>
                      <a:endParaRPr lang="en-US" sz="1400" dirty="0">
                        <a:solidFill>
                          <a:srgbClr val="00B0F0"/>
                        </a:solidFill>
                        <a:effectLst/>
                        <a:latin typeface="Calibri"/>
                        <a:ea typeface="Calibri"/>
                        <a:cs typeface="Times New Roman"/>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3</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2</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3</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3</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3</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endParaRPr lang="en-US" sz="1200" dirty="0">
                        <a:effectLst/>
                        <a:latin typeface="Times New Roman"/>
                        <a:ea typeface="Times New Roman"/>
                      </a:endParaRPr>
                    </a:p>
                  </a:txBody>
                  <a:tcPr marL="68580" marR="68580" marT="0" marB="0" anchor="b">
                    <a:solidFill>
                      <a:schemeClr val="accent2">
                        <a:lumMod val="60000"/>
                        <a:lumOff val="40000"/>
                      </a:schemeClr>
                    </a:solidFill>
                  </a:tcPr>
                </a:tc>
                <a:tc>
                  <a:txBody>
                    <a:bodyPr/>
                    <a:lstStyle/>
                    <a:p>
                      <a:r>
                        <a:rPr lang="en-US" dirty="0" smtClean="0"/>
                        <a:t>2</a:t>
                      </a:r>
                      <a:endParaRPr lang="en-US" dirty="0"/>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a:solidFill>
                            <a:srgbClr val="000000"/>
                          </a:solidFill>
                          <a:effectLst/>
                          <a:latin typeface="Times New Roman"/>
                          <a:ea typeface="Times New Roman"/>
                        </a:rPr>
                        <a:t> </a:t>
                      </a:r>
                      <a:endParaRPr lang="en-US" sz="1200">
                        <a:effectLst/>
                        <a:latin typeface="Times New Roman"/>
                        <a:ea typeface="Times New Roman"/>
                      </a:endParaRPr>
                    </a:p>
                  </a:txBody>
                  <a:tcPr marL="68580" marR="68580" marT="0" marB="0" anchor="b">
                    <a:solidFill>
                      <a:schemeClr val="accent2">
                        <a:lumMod val="60000"/>
                        <a:lumOff val="40000"/>
                      </a:schemeClr>
                    </a:solidFill>
                  </a:tcPr>
                </a:tc>
                <a:tc>
                  <a:txBody>
                    <a:bodyPr/>
                    <a:lstStyle/>
                    <a:p>
                      <a:pPr marL="0" marR="0" algn="ctr">
                        <a:spcBef>
                          <a:spcPts val="0"/>
                        </a:spcBef>
                        <a:spcAft>
                          <a:spcPts val="0"/>
                        </a:spcAft>
                        <a:tabLst>
                          <a:tab pos="6480810" algn="l"/>
                        </a:tabLst>
                      </a:pPr>
                      <a:r>
                        <a:rPr lang="en-US" sz="1200" dirty="0">
                          <a:solidFill>
                            <a:srgbClr val="000000"/>
                          </a:solidFill>
                          <a:effectLst/>
                          <a:latin typeface="Times New Roman"/>
                          <a:ea typeface="Times New Roman"/>
                        </a:rPr>
                        <a:t>3</a:t>
                      </a:r>
                      <a:endParaRPr lang="en-US" sz="1200" dirty="0">
                        <a:effectLst/>
                        <a:latin typeface="Times New Roman"/>
                        <a:ea typeface="Times New Roman"/>
                      </a:endParaRPr>
                    </a:p>
                  </a:txBody>
                  <a:tcPr marL="68580" marR="68580" marT="0" marB="0" anchor="b">
                    <a:solidFill>
                      <a:schemeClr val="accent2">
                        <a:lumMod val="60000"/>
                        <a:lumOff val="40000"/>
                      </a:schemeClr>
                    </a:solidFill>
                  </a:tcPr>
                </a:tc>
              </a:tr>
            </a:tbl>
          </a:graphicData>
        </a:graphic>
      </p:graphicFrame>
      <p:sp>
        <p:nvSpPr>
          <p:cNvPr id="5" name="TextBox 4"/>
          <p:cNvSpPr txBox="1"/>
          <p:nvPr/>
        </p:nvSpPr>
        <p:spPr>
          <a:xfrm>
            <a:off x="685800" y="4953000"/>
            <a:ext cx="7848600" cy="1477328"/>
          </a:xfrm>
          <a:prstGeom prst="rect">
            <a:avLst/>
          </a:prstGeom>
          <a:noFill/>
        </p:spPr>
        <p:txBody>
          <a:bodyPr wrap="square" rtlCol="0">
            <a:spAutoFit/>
          </a:bodyPr>
          <a:lstStyle/>
          <a:p>
            <a:r>
              <a:rPr lang="en-US" b="1" dirty="0" smtClean="0">
                <a:solidFill>
                  <a:schemeClr val="accent4"/>
                </a:solidFill>
              </a:rPr>
              <a:t>PSO1 :</a:t>
            </a:r>
            <a:r>
              <a:rPr lang="en-US" dirty="0" smtClean="0"/>
              <a:t> </a:t>
            </a:r>
            <a:r>
              <a:rPr lang="en-US" b="1" i="1" dirty="0" smtClean="0">
                <a:solidFill>
                  <a:srgbClr val="0070C0"/>
                </a:solidFill>
              </a:rPr>
              <a:t>Adopt Standard Practices</a:t>
            </a:r>
            <a:r>
              <a:rPr lang="en-US" dirty="0" smtClean="0"/>
              <a:t>: Ability to design and engineer, innovative, optimal and elegant computing solutions to interdisciplinary problems using standard practices, tools and technologies.</a:t>
            </a:r>
          </a:p>
          <a:p>
            <a:r>
              <a:rPr lang="en-US" b="1" dirty="0" smtClean="0">
                <a:solidFill>
                  <a:schemeClr val="accent4"/>
                </a:solidFill>
              </a:rPr>
              <a:t>PSO2 : </a:t>
            </a:r>
            <a:r>
              <a:rPr lang="en-US" b="1" i="1" dirty="0" smtClean="0">
                <a:solidFill>
                  <a:srgbClr val="0070C0"/>
                </a:solidFill>
              </a:rPr>
              <a:t>Research and Innovation </a:t>
            </a:r>
            <a:r>
              <a:rPr lang="en-US" dirty="0" smtClean="0"/>
              <a:t>: Ability to learn emerging computing paradigms for research and innovation.</a:t>
            </a:r>
            <a:endParaRPr lang="en-US" dirty="0"/>
          </a:p>
        </p:txBody>
      </p:sp>
    </p:spTree>
    <p:extLst>
      <p:ext uri="{BB962C8B-B14F-4D97-AF65-F5344CB8AC3E}">
        <p14:creationId xmlns:p14="http://schemas.microsoft.com/office/powerpoint/2010/main" val="2509182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SYLLABI</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smtClean="0"/>
              <a:t>                  15CSE411                                Software Project  Management                            3 </a:t>
            </a:r>
            <a:r>
              <a:rPr lang="en-US" b="1" dirty="0"/>
              <a:t>0 0 3</a:t>
            </a:r>
            <a:endParaRPr lang="en-US" dirty="0"/>
          </a:p>
          <a:p>
            <a:pPr marL="0" indent="0">
              <a:buNone/>
            </a:pPr>
            <a:r>
              <a:rPr lang="en-US" b="1" dirty="0"/>
              <a:t>Unit 1 </a:t>
            </a:r>
            <a:endParaRPr lang="en-US" b="1" dirty="0" smtClean="0"/>
          </a:p>
          <a:p>
            <a:pPr marL="0" indent="0">
              <a:buNone/>
            </a:pPr>
            <a:endParaRPr lang="en-US" b="1" dirty="0" smtClean="0"/>
          </a:p>
          <a:p>
            <a:pPr marL="0" indent="0">
              <a:buNone/>
            </a:pPr>
            <a:r>
              <a:rPr lang="en-IN" dirty="0"/>
              <a:t>Introduction to Software Project Management- Software Projects - ways of categorizing software projects – problems with software projects - </a:t>
            </a:r>
            <a:r>
              <a:rPr lang="en-IN" dirty="0" smtClean="0"/>
              <a:t>Project </a:t>
            </a:r>
            <a:r>
              <a:rPr lang="en-IN" dirty="0"/>
              <a:t>Life Cycle – Management -Setting objectives –Stakeholders - Project Team – Step Wise: An overview of project planning - Project </a:t>
            </a:r>
            <a:r>
              <a:rPr lang="en-IN" dirty="0" smtClean="0"/>
              <a:t>evaluation </a:t>
            </a:r>
            <a:r>
              <a:rPr lang="en-IN" dirty="0"/>
              <a:t>- Selection of appropriate project approach.  Software effort estimation – function point analysis - objects point – COCOMO</a:t>
            </a:r>
            <a:r>
              <a:rPr lang="en-IN" dirty="0" smtClean="0"/>
              <a:t>.</a:t>
            </a:r>
          </a:p>
          <a:p>
            <a:pPr marL="0" indent="0">
              <a:buNone/>
            </a:pPr>
            <a:endParaRPr lang="en-US" dirty="0"/>
          </a:p>
          <a:p>
            <a:pPr marL="0" indent="0">
              <a:buNone/>
            </a:pPr>
            <a:r>
              <a:rPr lang="en-US" b="1" dirty="0" smtClean="0"/>
              <a:t>Unit </a:t>
            </a:r>
            <a:r>
              <a:rPr lang="en-US" b="1" dirty="0"/>
              <a:t>2 </a:t>
            </a:r>
            <a:endParaRPr lang="en-US" b="1" dirty="0" smtClean="0"/>
          </a:p>
          <a:p>
            <a:pPr marL="0" indent="0">
              <a:buNone/>
            </a:pPr>
            <a:endParaRPr lang="en-US" b="1" dirty="0" smtClean="0"/>
          </a:p>
          <a:p>
            <a:pPr marL="0" indent="0">
              <a:buNone/>
            </a:pPr>
            <a:r>
              <a:rPr lang="en-US" dirty="0"/>
              <a:t>Activity planning- project schedules -sequencing and scheduling projects - Network planning models -AON and AOA - identifying critical </a:t>
            </a:r>
            <a:r>
              <a:rPr lang="en-US" dirty="0" smtClean="0"/>
              <a:t>activities- </a:t>
            </a:r>
            <a:r>
              <a:rPr lang="en-US" dirty="0"/>
              <a:t>crashing and fast tracking, 	 Risk management: Categories, Risk planning, management and control - Evaluating risks to the schedule, </a:t>
            </a:r>
            <a:r>
              <a:rPr lang="en-US" dirty="0" smtClean="0"/>
              <a:t>PERT</a:t>
            </a:r>
            <a:r>
              <a:rPr lang="en-US" dirty="0"/>
              <a:t>. Resource allocation - identifying resource requirements </a:t>
            </a:r>
            <a:r>
              <a:rPr lang="en-US" dirty="0" smtClean="0"/>
              <a:t>- scheduling </a:t>
            </a:r>
            <a:r>
              <a:rPr lang="en-US" dirty="0"/>
              <a:t>resources - creating critical paths - </a:t>
            </a:r>
            <a:r>
              <a:rPr lang="en-US" dirty="0" smtClean="0"/>
              <a:t>publishing </a:t>
            </a:r>
            <a:r>
              <a:rPr lang="en-US" dirty="0"/>
              <a:t>schedule - cost </a:t>
            </a:r>
            <a:r>
              <a:rPr lang="en-US" dirty="0" smtClean="0"/>
              <a:t>schedules </a:t>
            </a:r>
            <a:r>
              <a:rPr lang="en-US" dirty="0"/>
              <a:t>- sequence schedule. </a:t>
            </a:r>
            <a:endParaRPr lang="en-US" dirty="0" smtClean="0"/>
          </a:p>
          <a:p>
            <a:pPr marL="0" indent="0">
              <a:buNone/>
            </a:pPr>
            <a:endParaRPr lang="en-US" dirty="0"/>
          </a:p>
          <a:p>
            <a:pPr marL="0" indent="0">
              <a:buNone/>
            </a:pPr>
            <a:r>
              <a:rPr lang="en-US" b="1" dirty="0" smtClean="0"/>
              <a:t>Unit 3</a:t>
            </a:r>
          </a:p>
          <a:p>
            <a:pPr marL="0" indent="0">
              <a:buNone/>
            </a:pPr>
            <a:endParaRPr lang="en-US" dirty="0"/>
          </a:p>
          <a:p>
            <a:pPr marL="0" indent="0">
              <a:buNone/>
            </a:pPr>
            <a:r>
              <a:rPr lang="en-IN" dirty="0"/>
              <a:t>Monitoring and control – Visualizing progress, Earned value analysis – Managing people and organizing teams – organizational structures-	</a:t>
            </a:r>
            <a:r>
              <a:rPr lang="en-IN" dirty="0" smtClean="0"/>
              <a:t>Planning </a:t>
            </a:r>
            <a:r>
              <a:rPr lang="en-IN" dirty="0"/>
              <a:t>for small projects. Case Study: PMBOK. Agile Development.</a:t>
            </a:r>
            <a:endParaRPr lang="en-US" dirty="0"/>
          </a:p>
          <a:p>
            <a:endParaRPr lang="en-US" dirty="0"/>
          </a:p>
        </p:txBody>
      </p:sp>
    </p:spTree>
    <p:extLst>
      <p:ext uri="{BB962C8B-B14F-4D97-AF65-F5344CB8AC3E}">
        <p14:creationId xmlns:p14="http://schemas.microsoft.com/office/powerpoint/2010/main" val="1824453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 / REFERENCES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IN" b="1" i="1" dirty="0"/>
              <a:t>TEXTBOOK:</a:t>
            </a:r>
            <a:endParaRPr lang="en-US" dirty="0"/>
          </a:p>
          <a:p>
            <a:pPr marL="0" indent="0">
              <a:buNone/>
            </a:pPr>
            <a:r>
              <a:rPr lang="en-IN" i="1" dirty="0"/>
              <a:t>		Hughes </a:t>
            </a:r>
            <a:r>
              <a:rPr lang="en-IN" i="1" dirty="0" err="1"/>
              <a:t>B,Cotterell</a:t>
            </a:r>
            <a:r>
              <a:rPr lang="en-IN" i="1" dirty="0"/>
              <a:t> M and </a:t>
            </a:r>
            <a:r>
              <a:rPr lang="en-IN" i="1" dirty="0" err="1"/>
              <a:t>Rajib</a:t>
            </a:r>
            <a:r>
              <a:rPr lang="en-IN" i="1" dirty="0"/>
              <a:t> M, “Software Project Management”, Fifth Edition, Tata McGraw-Hill, 2012.</a:t>
            </a:r>
            <a:endParaRPr lang="en-US" dirty="0"/>
          </a:p>
          <a:p>
            <a:endParaRPr lang="en-US" dirty="0"/>
          </a:p>
          <a:p>
            <a:pPr marL="0" indent="0">
              <a:buNone/>
            </a:pPr>
            <a:r>
              <a:rPr lang="en-IN" b="1" i="1" dirty="0" smtClean="0"/>
              <a:t>REFERENCES</a:t>
            </a:r>
            <a:r>
              <a:rPr lang="en-IN" b="1" i="1" dirty="0"/>
              <a:t>:</a:t>
            </a:r>
            <a:endParaRPr lang="en-US" dirty="0"/>
          </a:p>
          <a:p>
            <a:pPr marL="0" indent="0">
              <a:buNone/>
            </a:pPr>
            <a:r>
              <a:rPr lang="en-IN" b="1" i="1" dirty="0"/>
              <a:t>		</a:t>
            </a:r>
            <a:r>
              <a:rPr lang="en-IN" i="1" dirty="0"/>
              <a:t>Pressman R S, “Software Engineering – A Practitioner’s Approach”, Eighth Edition, McGraw-Hill Publishers, 2014.</a:t>
            </a:r>
            <a:endParaRPr lang="en-US" dirty="0"/>
          </a:p>
          <a:p>
            <a:pPr marL="0" indent="0">
              <a:buNone/>
            </a:pPr>
            <a:r>
              <a:rPr lang="en-IN" i="1" dirty="0"/>
              <a:t>		</a:t>
            </a:r>
            <a:r>
              <a:rPr lang="en-IN" i="1" dirty="0" err="1"/>
              <a:t>Jalote</a:t>
            </a:r>
            <a:r>
              <a:rPr lang="en-IN" i="1" dirty="0"/>
              <a:t> P, “Software Project Management in Practice”, Second Edition, Pearson Education,2003.</a:t>
            </a:r>
            <a:endParaRPr lang="en-US" dirty="0"/>
          </a:p>
          <a:p>
            <a:pPr marL="0" indent="0">
              <a:buNone/>
            </a:pPr>
            <a:r>
              <a:rPr lang="en-IN" dirty="0"/>
              <a:t> </a:t>
            </a:r>
            <a:endParaRPr lang="en-US" dirty="0"/>
          </a:p>
          <a:p>
            <a:endParaRPr lang="en-US" dirty="0"/>
          </a:p>
        </p:txBody>
      </p:sp>
    </p:spTree>
    <p:extLst>
      <p:ext uri="{BB962C8B-B14F-4D97-AF65-F5344CB8AC3E}">
        <p14:creationId xmlns:p14="http://schemas.microsoft.com/office/powerpoint/2010/main" val="3790784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50" y="0"/>
            <a:ext cx="9150349" cy="506216"/>
            <a:chOff x="-6350" y="0"/>
            <a:chExt cx="9150349" cy="506216"/>
          </a:xfrm>
        </p:grpSpPr>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41"/>
            <a:stretch/>
          </p:blipFill>
          <p:spPr bwMode="auto">
            <a:xfrm>
              <a:off x="4648200" y="0"/>
              <a:ext cx="4495799" cy="50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 y="1"/>
              <a:ext cx="4806950" cy="506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41"/>
          <a:stretch/>
        </p:blipFill>
        <p:spPr bwMode="auto">
          <a:xfrm>
            <a:off x="0" y="6811894"/>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7"/>
          <p:cNvSpPr>
            <a:spLocks noGrp="1"/>
          </p:cNvSpPr>
          <p:nvPr>
            <p:ph type="title"/>
          </p:nvPr>
        </p:nvSpPr>
        <p:spPr/>
        <p:txBody>
          <a:bodyPr/>
          <a:lstStyle/>
          <a:p>
            <a:r>
              <a:rPr lang="en-US" dirty="0" smtClean="0"/>
              <a:t>COURSE PLAN</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104602970"/>
              </p:ext>
            </p:extLst>
          </p:nvPr>
        </p:nvGraphicFramePr>
        <p:xfrm>
          <a:off x="533400" y="1143000"/>
          <a:ext cx="8229600" cy="5587365"/>
        </p:xfrm>
        <a:graphic>
          <a:graphicData uri="http://schemas.openxmlformats.org/drawingml/2006/table">
            <a:tbl>
              <a:tblPr firstRow="1" bandRow="1">
                <a:tableStyleId>{5C22544A-7EE6-4342-B048-85BDC9FD1C3A}</a:tableStyleId>
              </a:tblPr>
              <a:tblGrid>
                <a:gridCol w="533400"/>
                <a:gridCol w="1676400"/>
                <a:gridCol w="2362200"/>
                <a:gridCol w="2438400"/>
                <a:gridCol w="1219200"/>
              </a:tblGrid>
              <a:tr h="599440">
                <a:tc>
                  <a:txBody>
                    <a:bodyPr/>
                    <a:lstStyle/>
                    <a:p>
                      <a:pPr algn="ctr" fontAlgn="b"/>
                      <a:r>
                        <a:rPr lang="en-US" sz="1100" b="1" i="0" u="none" strike="noStrike" dirty="0">
                          <a:solidFill>
                            <a:schemeClr val="bg1"/>
                          </a:solidFill>
                          <a:effectLst/>
                          <a:latin typeface="+mn-lt"/>
                        </a:rPr>
                        <a:t>Chapter #</a:t>
                      </a:r>
                    </a:p>
                  </a:txBody>
                  <a:tcPr marL="9525" marR="9525" marT="9525" marB="0" anchor="ctr">
                    <a:solidFill>
                      <a:schemeClr val="accent2">
                        <a:lumMod val="60000"/>
                        <a:lumOff val="40000"/>
                      </a:schemeClr>
                    </a:solidFill>
                  </a:tcPr>
                </a:tc>
                <a:tc>
                  <a:txBody>
                    <a:bodyPr/>
                    <a:lstStyle/>
                    <a:p>
                      <a:pPr algn="ctr" fontAlgn="b"/>
                      <a:r>
                        <a:rPr lang="en-US" sz="1100" b="1" i="0" u="none" strike="noStrike" dirty="0">
                          <a:solidFill>
                            <a:schemeClr val="bg1"/>
                          </a:solidFill>
                          <a:effectLst/>
                          <a:latin typeface="+mn-lt"/>
                        </a:rPr>
                        <a:t>Title</a:t>
                      </a:r>
                    </a:p>
                  </a:txBody>
                  <a:tcPr marL="9525" marR="9525" marT="9525" marB="0" anchor="ctr">
                    <a:solidFill>
                      <a:schemeClr val="accent2">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Keywords</a:t>
                      </a:r>
                    </a:p>
                    <a:p>
                      <a:pPr algn="ctr" fontAlgn="b"/>
                      <a:endParaRPr lang="en-US" sz="1100" b="1" i="0" u="none" strike="noStrike" dirty="0">
                        <a:solidFill>
                          <a:schemeClr val="bg1"/>
                        </a:solidFill>
                        <a:effectLst/>
                        <a:latin typeface="+mn-lt"/>
                      </a:endParaRPr>
                    </a:p>
                  </a:txBody>
                  <a:tcPr marL="9525" marR="9525" marT="9525" marB="0" anchor="ctr">
                    <a:solidFill>
                      <a:schemeClr val="accent2">
                        <a:lumMod val="60000"/>
                        <a:lumOff val="40000"/>
                      </a:schemeClr>
                    </a:solidFill>
                  </a:tcPr>
                </a:tc>
                <a:tc>
                  <a:txBody>
                    <a:bodyPr/>
                    <a:lstStyle/>
                    <a:p>
                      <a:pPr algn="ctr" fontAlgn="b"/>
                      <a:r>
                        <a:rPr lang="en-US" sz="1100" b="1" i="0" u="none" strike="noStrike" dirty="0" smtClean="0">
                          <a:solidFill>
                            <a:schemeClr val="bg1"/>
                          </a:solidFill>
                          <a:effectLst/>
                          <a:latin typeface="+mn-lt"/>
                        </a:rPr>
                        <a:t>Objective</a:t>
                      </a:r>
                      <a:endParaRPr lang="en-US" sz="1100" b="1" i="0" u="none" strike="noStrike" dirty="0">
                        <a:solidFill>
                          <a:schemeClr val="bg1"/>
                        </a:solidFill>
                        <a:effectLst/>
                        <a:latin typeface="+mn-lt"/>
                      </a:endParaRPr>
                    </a:p>
                  </a:txBody>
                  <a:tcPr marL="9525" marR="9525" marT="9525" marB="0" anchor="ctr">
                    <a:solidFill>
                      <a:schemeClr val="accent2">
                        <a:lumMod val="60000"/>
                        <a:lumOff val="40000"/>
                      </a:schemeClr>
                    </a:solidFill>
                  </a:tcPr>
                </a:tc>
                <a:tc>
                  <a:txBody>
                    <a:bodyPr/>
                    <a:lstStyle/>
                    <a:p>
                      <a:r>
                        <a:rPr lang="en-US" sz="1800" b="1" u="none" strike="noStrike" kern="1200" dirty="0" smtClean="0">
                          <a:solidFill>
                            <a:schemeClr val="lt1"/>
                          </a:solidFill>
                          <a:effectLst/>
                          <a:latin typeface="+mn-lt"/>
                          <a:ea typeface="+mn-ea"/>
                          <a:cs typeface="+mn-cs"/>
                        </a:rPr>
                        <a:t>Remarks</a:t>
                      </a:r>
                      <a:endParaRPr lang="en-US" sz="1800" b="1" u="sng"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Reference Text</a:t>
                      </a:r>
                      <a:endParaRPr lang="en-US" sz="1100" b="1" i="0" u="none" strike="noStrike" dirty="0">
                        <a:solidFill>
                          <a:schemeClr val="bg1"/>
                        </a:solidFill>
                        <a:effectLst/>
                        <a:latin typeface="+mn-lt"/>
                      </a:endParaRPr>
                    </a:p>
                  </a:txBody>
                  <a:tcPr marL="9525" marR="9525" marT="9525" marB="0" anchor="ctr">
                    <a:solidFill>
                      <a:schemeClr val="accent2">
                        <a:lumMod val="60000"/>
                        <a:lumOff val="40000"/>
                      </a:schemeClr>
                    </a:solidFill>
                  </a:tcPr>
                </a:tc>
              </a:tr>
              <a:tr h="370840">
                <a:tc>
                  <a:txBody>
                    <a:bodyPr/>
                    <a:lstStyle/>
                    <a:p>
                      <a:r>
                        <a:rPr lang="en-US" sz="1100" dirty="0" smtClean="0">
                          <a:solidFill>
                            <a:schemeClr val="bg1"/>
                          </a:solidFill>
                          <a:latin typeface="+mn-lt"/>
                        </a:rPr>
                        <a:t>1-5</a:t>
                      </a:r>
                      <a:endParaRPr lang="en-US" sz="1100" dirty="0">
                        <a:solidFill>
                          <a:schemeClr val="bg1"/>
                        </a:solidFill>
                        <a:latin typeface="+mn-lt"/>
                      </a:endParaRPr>
                    </a:p>
                  </a:txBody>
                  <a:tcPr anchor="ctr">
                    <a:solidFill>
                      <a:schemeClr val="accent2">
                        <a:lumMod val="60000"/>
                        <a:lumOff val="40000"/>
                      </a:schemeClr>
                    </a:solidFill>
                  </a:tcPr>
                </a:tc>
                <a:tc>
                  <a:txBody>
                    <a:bodyPr/>
                    <a:lstStyle/>
                    <a:p>
                      <a:pPr marL="0" marR="0">
                        <a:lnSpc>
                          <a:spcPct val="150000"/>
                        </a:lnSpc>
                        <a:spcBef>
                          <a:spcPts val="0"/>
                        </a:spcBef>
                        <a:spcAft>
                          <a:spcPts val="0"/>
                        </a:spcAft>
                      </a:pPr>
                      <a:r>
                        <a:rPr lang="en-US" sz="1000" dirty="0">
                          <a:effectLst/>
                          <a:latin typeface="Times New Roman"/>
                          <a:ea typeface="Times New Roman"/>
                          <a:cs typeface="Calibri"/>
                        </a:rPr>
                        <a:t>Introduction to Software Project Management</a:t>
                      </a:r>
                    </a:p>
                    <a:p>
                      <a:pPr marL="0" marR="0">
                        <a:lnSpc>
                          <a:spcPct val="150000"/>
                        </a:lnSpc>
                        <a:spcBef>
                          <a:spcPts val="0"/>
                        </a:spcBef>
                        <a:spcAft>
                          <a:spcPts val="0"/>
                        </a:spcAft>
                      </a:pPr>
                      <a:r>
                        <a:rPr lang="en-US" sz="1200" dirty="0">
                          <a:effectLst/>
                          <a:latin typeface="Times New Roman"/>
                          <a:ea typeface="Times New Roman"/>
                          <a:cs typeface="Calibri"/>
                        </a:rPr>
                        <a:t>Introduction to Software Project Management</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Software Projects - ways of categorizing software projects – problems with software projects - Project Life Cycle</a:t>
                      </a:r>
                      <a:endParaRPr lang="en-US" sz="1200">
                        <a:effectLst/>
                        <a:latin typeface="Times New Roman"/>
                        <a:ea typeface="Arial"/>
                        <a:cs typeface="Calibri"/>
                      </a:endParaRPr>
                    </a:p>
                    <a:p>
                      <a:pPr marL="0" marR="0">
                        <a:spcBef>
                          <a:spcPts val="0"/>
                        </a:spcBef>
                        <a:spcAft>
                          <a:spcPts val="0"/>
                        </a:spcAft>
                      </a:pPr>
                      <a:r>
                        <a:rPr lang="en-US" sz="1200">
                          <a:effectLst/>
                          <a:latin typeface="Times New Roman"/>
                          <a:ea typeface="Times New Roman"/>
                          <a:cs typeface="Calibri"/>
                        </a:rPr>
                        <a:t>Project Life Cycle – Management -Setting objectives –Stakeholders - Project Team</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dirty="0">
                          <a:effectLst/>
                          <a:latin typeface="Times New Roman"/>
                          <a:ea typeface="Arial"/>
                          <a:cs typeface="Times New Roman"/>
                        </a:rPr>
                        <a:t>Define the scope of software project management, Understand the problems and concerns of software manager, Define usual stages of software project managers and success criteria, explain the main elements of the role of management,  appreciate the need of careful planning, monitoring and control, identify the stake holders of a project and their objectives. To Expose the importance of software project management. Give an idea of different types of project.</a:t>
                      </a:r>
                      <a:endParaRPr lang="en-US" sz="1200" dirty="0">
                        <a:effectLst/>
                        <a:latin typeface="Times New Roman"/>
                        <a:ea typeface="Arial"/>
                        <a:cs typeface="Calibri"/>
                      </a:endParaRPr>
                    </a:p>
                    <a:p>
                      <a:pPr marL="0" marR="0">
                        <a:spcBef>
                          <a:spcPts val="0"/>
                        </a:spcBef>
                        <a:spcAft>
                          <a:spcPts val="0"/>
                        </a:spcAft>
                      </a:pPr>
                      <a:r>
                        <a:rPr lang="en-US" sz="1200" dirty="0">
                          <a:effectLst/>
                          <a:latin typeface="Times New Roman"/>
                          <a:ea typeface="Arial"/>
                          <a:cs typeface="Times New Roman"/>
                        </a:rPr>
                        <a:t>To understand the steps included in software development. Identify the stakeholders .How will be the project team?</a:t>
                      </a:r>
                      <a:endParaRPr lang="en-US" sz="1200" dirty="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algn="ctr" fontAlgn="b"/>
                      <a:r>
                        <a:rPr lang="en-US" sz="1800" kern="1200" dirty="0" smtClean="0">
                          <a:solidFill>
                            <a:schemeClr val="dk1"/>
                          </a:solidFill>
                          <a:effectLst/>
                          <a:latin typeface="+mn-lt"/>
                          <a:ea typeface="+mn-ea"/>
                          <a:cs typeface="+mn-cs"/>
                        </a:rPr>
                        <a:t>Bob Hughes  Chapter 1</a:t>
                      </a:r>
                      <a:endParaRPr lang="en-US" sz="1100" b="0" i="0" u="none" strike="noStrike" dirty="0">
                        <a:solidFill>
                          <a:schemeClr val="bg1"/>
                        </a:solidFill>
                        <a:effectLst/>
                        <a:latin typeface="+mn-lt"/>
                      </a:endParaRPr>
                    </a:p>
                  </a:txBody>
                  <a:tcPr marL="9525" marR="9525" marT="9525" marB="0" anchor="ctr">
                    <a:solidFill>
                      <a:schemeClr val="accent2">
                        <a:lumMod val="60000"/>
                        <a:lumOff val="40000"/>
                      </a:schemeClr>
                    </a:solidFill>
                  </a:tcPr>
                </a:tc>
              </a:tr>
              <a:tr h="370840">
                <a:tc>
                  <a:txBody>
                    <a:bodyPr/>
                    <a:lstStyle/>
                    <a:p>
                      <a:pPr marL="0" marR="0" algn="ctr">
                        <a:lnSpc>
                          <a:spcPct val="150000"/>
                        </a:lnSpc>
                        <a:spcBef>
                          <a:spcPts val="0"/>
                        </a:spcBef>
                        <a:spcAft>
                          <a:spcPts val="0"/>
                        </a:spcAft>
                      </a:pPr>
                      <a:r>
                        <a:rPr lang="en-US" sz="1200" dirty="0">
                          <a:effectLst/>
                          <a:latin typeface="Times New Roman"/>
                          <a:ea typeface="Times New Roman"/>
                        </a:rPr>
                        <a:t>6 – 8</a:t>
                      </a:r>
                    </a:p>
                  </a:txBody>
                  <a:tcPr marL="68580" marR="68580" marT="0" marB="0" anchor="ctr">
                    <a:solidFill>
                      <a:schemeClr val="accent2">
                        <a:lumMod val="60000"/>
                        <a:lumOff val="40000"/>
                      </a:schemeClr>
                    </a:solidFill>
                  </a:tcPr>
                </a:tc>
                <a:tc>
                  <a:txBody>
                    <a:bodyPr/>
                    <a:lstStyle/>
                    <a:p>
                      <a:pPr marL="0" marR="0">
                        <a:lnSpc>
                          <a:spcPct val="150000"/>
                        </a:lnSpc>
                        <a:spcBef>
                          <a:spcPts val="0"/>
                        </a:spcBef>
                        <a:spcAft>
                          <a:spcPts val="0"/>
                        </a:spcAft>
                      </a:pPr>
                      <a:r>
                        <a:rPr lang="en-US" sz="1200">
                          <a:effectLst/>
                          <a:latin typeface="Times New Roman"/>
                          <a:ea typeface="Times New Roman"/>
                        </a:rPr>
                        <a:t>An overview of project planning </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Stepwise project planning</a:t>
                      </a:r>
                      <a:endParaRPr lang="en-US" sz="1200">
                        <a:effectLst/>
                        <a:latin typeface="Times New Roman"/>
                        <a:ea typeface="Arial"/>
                        <a:cs typeface="Calibri"/>
                      </a:endParaRPr>
                    </a:p>
                    <a:p>
                      <a:pPr marL="0" marR="0">
                        <a:spcBef>
                          <a:spcPts val="0"/>
                        </a:spcBef>
                        <a:spcAft>
                          <a:spcPts val="0"/>
                        </a:spcAft>
                      </a:pPr>
                      <a:r>
                        <a:rPr lang="en-US" sz="1200">
                          <a:effectLst/>
                          <a:latin typeface="Times New Roman"/>
                          <a:ea typeface="Arial"/>
                          <a:cs typeface="Times New Roman"/>
                        </a:rPr>
                        <a:t> </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Approach Project Planning in an organized step by step manner, see where the techniques   fit in the overall planning approach, and repeat planning process in more detail for set of activities within a project as the time comes to execute it.</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US" sz="1200" dirty="0">
                          <a:effectLst/>
                          <a:latin typeface="Times New Roman"/>
                          <a:ea typeface="Times New Roman"/>
                        </a:rPr>
                        <a:t>Bob Hughes  Chapter 2</a:t>
                      </a:r>
                    </a:p>
                  </a:txBody>
                  <a:tcPr marL="68580" marR="68580" marT="0" marB="0" anchor="ctr">
                    <a:solidFill>
                      <a:schemeClr val="accent2">
                        <a:lumMod val="60000"/>
                        <a:lumOff val="40000"/>
                      </a:schemeClr>
                    </a:solidFill>
                  </a:tcPr>
                </a:tc>
              </a:tr>
            </a:tbl>
          </a:graphicData>
        </a:graphic>
      </p:graphicFrame>
      <p:sp>
        <p:nvSpPr>
          <p:cNvPr id="3" name="Date Placeholder 2"/>
          <p:cNvSpPr>
            <a:spLocks noGrp="1"/>
          </p:cNvSpPr>
          <p:nvPr>
            <p:ph type="dt" sz="half" idx="4294967295"/>
          </p:nvPr>
        </p:nvSpPr>
        <p:spPr>
          <a:xfrm>
            <a:off x="0" y="6469063"/>
            <a:ext cx="2133600" cy="365125"/>
          </a:xfrm>
          <a:prstGeom prst="rect">
            <a:avLst/>
          </a:prstGeom>
        </p:spPr>
        <p:txBody>
          <a:bodyPr/>
          <a:lstStyle/>
          <a:p>
            <a:fld id="{F5615F96-700D-4F25-8151-94301F1C5BFC}" type="datetime5">
              <a:rPr lang="en-US" smtClean="0"/>
              <a:t>4-Dec-21</a:t>
            </a:fld>
            <a:endParaRPr lang="en-US"/>
          </a:p>
        </p:txBody>
      </p:sp>
      <p:sp>
        <p:nvSpPr>
          <p:cNvPr id="4" name="Slide Number Placeholder 3"/>
          <p:cNvSpPr>
            <a:spLocks noGrp="1"/>
          </p:cNvSpPr>
          <p:nvPr>
            <p:ph type="sldNum" sz="quarter" idx="4294967295"/>
          </p:nvPr>
        </p:nvSpPr>
        <p:spPr>
          <a:xfrm>
            <a:off x="7010400" y="6446838"/>
            <a:ext cx="2133600" cy="365125"/>
          </a:xfrm>
          <a:prstGeom prst="rect">
            <a:avLst/>
          </a:prstGeom>
        </p:spPr>
        <p:txBody>
          <a:bodyPr/>
          <a:lstStyle/>
          <a:p>
            <a:fld id="{56C02BF4-091E-49D9-ADA1-F4ACEC2A88FF}" type="slidenum">
              <a:rPr lang="en-US" smtClean="0"/>
              <a:t>7</a:t>
            </a:fld>
            <a:endParaRPr lang="en-US" dirty="0"/>
          </a:p>
        </p:txBody>
      </p:sp>
    </p:spTree>
    <p:extLst>
      <p:ext uri="{BB962C8B-B14F-4D97-AF65-F5344CB8AC3E}">
        <p14:creationId xmlns:p14="http://schemas.microsoft.com/office/powerpoint/2010/main" val="2351069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50" y="0"/>
            <a:ext cx="9150349" cy="506216"/>
            <a:chOff x="-6350" y="0"/>
            <a:chExt cx="9150349" cy="506216"/>
          </a:xfrm>
        </p:grpSpPr>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41"/>
            <a:stretch/>
          </p:blipFill>
          <p:spPr bwMode="auto">
            <a:xfrm>
              <a:off x="4648200" y="0"/>
              <a:ext cx="4495799" cy="50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 y="1"/>
              <a:ext cx="4806950" cy="506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41"/>
          <a:stretch/>
        </p:blipFill>
        <p:spPr bwMode="auto">
          <a:xfrm>
            <a:off x="0" y="6811894"/>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7"/>
          <p:cNvSpPr>
            <a:spLocks noGrp="1"/>
          </p:cNvSpPr>
          <p:nvPr>
            <p:ph type="title"/>
          </p:nvPr>
        </p:nvSpPr>
        <p:spPr/>
        <p:txBody>
          <a:bodyPr/>
          <a:lstStyle/>
          <a:p>
            <a:r>
              <a:rPr lang="en-US" dirty="0" smtClean="0"/>
              <a:t>COURSE PLAN</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930608123"/>
              </p:ext>
            </p:extLst>
          </p:nvPr>
        </p:nvGraphicFramePr>
        <p:xfrm>
          <a:off x="533400" y="1143000"/>
          <a:ext cx="8229600" cy="3763645"/>
        </p:xfrm>
        <a:graphic>
          <a:graphicData uri="http://schemas.openxmlformats.org/drawingml/2006/table">
            <a:tbl>
              <a:tblPr firstRow="1" bandRow="1">
                <a:tableStyleId>{5C22544A-7EE6-4342-B048-85BDC9FD1C3A}</a:tableStyleId>
              </a:tblPr>
              <a:tblGrid>
                <a:gridCol w="533400"/>
                <a:gridCol w="1676400"/>
                <a:gridCol w="2362200"/>
                <a:gridCol w="2438400"/>
                <a:gridCol w="1219200"/>
              </a:tblGrid>
              <a:tr h="599440">
                <a:tc>
                  <a:txBody>
                    <a:bodyPr/>
                    <a:lstStyle/>
                    <a:p>
                      <a:pPr algn="ctr" fontAlgn="b"/>
                      <a:r>
                        <a:rPr lang="en-US" sz="1100" b="1" i="0" u="none" strike="noStrike" dirty="0">
                          <a:solidFill>
                            <a:schemeClr val="bg1"/>
                          </a:solidFill>
                          <a:effectLst/>
                          <a:latin typeface="+mn-lt"/>
                        </a:rPr>
                        <a:t>Chapter #</a:t>
                      </a:r>
                    </a:p>
                  </a:txBody>
                  <a:tcPr marL="9525" marR="9525" marT="9525" marB="0" anchor="ctr">
                    <a:solidFill>
                      <a:schemeClr val="accent2">
                        <a:lumMod val="60000"/>
                        <a:lumOff val="40000"/>
                      </a:schemeClr>
                    </a:solidFill>
                  </a:tcPr>
                </a:tc>
                <a:tc>
                  <a:txBody>
                    <a:bodyPr/>
                    <a:lstStyle/>
                    <a:p>
                      <a:pPr algn="ctr" fontAlgn="b"/>
                      <a:r>
                        <a:rPr lang="en-US" sz="1100" b="1" i="0" u="none" strike="noStrike" dirty="0">
                          <a:solidFill>
                            <a:schemeClr val="bg1"/>
                          </a:solidFill>
                          <a:effectLst/>
                          <a:latin typeface="+mn-lt"/>
                        </a:rPr>
                        <a:t>Title</a:t>
                      </a:r>
                    </a:p>
                  </a:txBody>
                  <a:tcPr marL="9525" marR="9525" marT="9525" marB="0" anchor="ctr">
                    <a:solidFill>
                      <a:schemeClr val="accent2">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Keywords</a:t>
                      </a:r>
                    </a:p>
                    <a:p>
                      <a:pPr algn="ctr" fontAlgn="b"/>
                      <a:endParaRPr lang="en-US" sz="1100" b="1" i="0" u="none" strike="noStrike" dirty="0">
                        <a:solidFill>
                          <a:schemeClr val="bg1"/>
                        </a:solidFill>
                        <a:effectLst/>
                        <a:latin typeface="+mn-lt"/>
                      </a:endParaRPr>
                    </a:p>
                  </a:txBody>
                  <a:tcPr marL="9525" marR="9525" marT="9525" marB="0" anchor="ctr">
                    <a:solidFill>
                      <a:schemeClr val="accent2">
                        <a:lumMod val="60000"/>
                        <a:lumOff val="40000"/>
                      </a:schemeClr>
                    </a:solidFill>
                  </a:tcPr>
                </a:tc>
                <a:tc>
                  <a:txBody>
                    <a:bodyPr/>
                    <a:lstStyle/>
                    <a:p>
                      <a:pPr algn="ctr" fontAlgn="b"/>
                      <a:r>
                        <a:rPr lang="en-US" sz="1100" b="1" i="0" u="none" strike="noStrike" dirty="0" smtClean="0">
                          <a:solidFill>
                            <a:schemeClr val="bg1"/>
                          </a:solidFill>
                          <a:effectLst/>
                          <a:latin typeface="+mn-lt"/>
                        </a:rPr>
                        <a:t>Objective</a:t>
                      </a:r>
                      <a:endParaRPr lang="en-US" sz="1100" b="1" i="0" u="none" strike="noStrike" dirty="0">
                        <a:solidFill>
                          <a:schemeClr val="bg1"/>
                        </a:solidFill>
                        <a:effectLst/>
                        <a:latin typeface="+mn-lt"/>
                      </a:endParaRPr>
                    </a:p>
                  </a:txBody>
                  <a:tcPr marL="9525" marR="9525" marT="9525" marB="0" anchor="ctr">
                    <a:solidFill>
                      <a:schemeClr val="accent2">
                        <a:lumMod val="60000"/>
                        <a:lumOff val="40000"/>
                      </a:schemeClr>
                    </a:solidFill>
                  </a:tcPr>
                </a:tc>
                <a:tc>
                  <a:txBody>
                    <a:bodyPr/>
                    <a:lstStyle/>
                    <a:p>
                      <a:r>
                        <a:rPr lang="en-US" sz="1800" b="1" u="none" strike="noStrike" kern="1200" dirty="0" smtClean="0">
                          <a:solidFill>
                            <a:schemeClr val="lt1"/>
                          </a:solidFill>
                          <a:effectLst/>
                          <a:latin typeface="+mn-lt"/>
                          <a:ea typeface="+mn-ea"/>
                          <a:cs typeface="+mn-cs"/>
                        </a:rPr>
                        <a:t>Remarks</a:t>
                      </a:r>
                      <a:endParaRPr lang="en-US" sz="1800" b="1" u="sng"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Reference Text</a:t>
                      </a:r>
                      <a:endParaRPr lang="en-US" sz="1100" b="1" i="0" u="none" strike="noStrike" dirty="0">
                        <a:solidFill>
                          <a:schemeClr val="bg1"/>
                        </a:solidFill>
                        <a:effectLst/>
                        <a:latin typeface="+mn-lt"/>
                      </a:endParaRPr>
                    </a:p>
                  </a:txBody>
                  <a:tcPr marL="9525" marR="9525" marT="9525" marB="0" anchor="ctr">
                    <a:solidFill>
                      <a:schemeClr val="accent2">
                        <a:lumMod val="60000"/>
                        <a:lumOff val="40000"/>
                      </a:schemeClr>
                    </a:solidFill>
                  </a:tcPr>
                </a:tc>
              </a:tr>
              <a:tr h="370840">
                <a:tc>
                  <a:txBody>
                    <a:bodyPr/>
                    <a:lstStyle/>
                    <a:p>
                      <a:pPr marL="0" marR="0" algn="ctr">
                        <a:lnSpc>
                          <a:spcPct val="150000"/>
                        </a:lnSpc>
                        <a:spcBef>
                          <a:spcPts val="0"/>
                        </a:spcBef>
                        <a:spcAft>
                          <a:spcPts val="0"/>
                        </a:spcAft>
                      </a:pPr>
                      <a:r>
                        <a:rPr lang="en-US" sz="1200" dirty="0">
                          <a:effectLst/>
                          <a:latin typeface="Times New Roman"/>
                          <a:ea typeface="Times New Roman"/>
                        </a:rPr>
                        <a:t>9-12</a:t>
                      </a:r>
                    </a:p>
                  </a:txBody>
                  <a:tcPr marL="68580" marR="68580" marT="0" marB="0" anchor="ctr">
                    <a:solidFill>
                      <a:schemeClr val="accent2">
                        <a:lumMod val="60000"/>
                        <a:lumOff val="40000"/>
                      </a:schemeClr>
                    </a:solidFill>
                  </a:tcPr>
                </a:tc>
                <a:tc>
                  <a:txBody>
                    <a:bodyPr/>
                    <a:lstStyle/>
                    <a:p>
                      <a:pPr marL="0" marR="0">
                        <a:lnSpc>
                          <a:spcPct val="150000"/>
                        </a:lnSpc>
                        <a:spcBef>
                          <a:spcPts val="0"/>
                        </a:spcBef>
                        <a:spcAft>
                          <a:spcPts val="0"/>
                        </a:spcAft>
                      </a:pPr>
                      <a:r>
                        <a:rPr lang="en-US" sz="1200">
                          <a:effectLst/>
                          <a:latin typeface="Times New Roman"/>
                          <a:ea typeface="Times New Roman"/>
                        </a:rPr>
                        <a:t>Project evaluation</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Times New Roman"/>
                        </a:rPr>
                        <a:t>Evaluation of individual projects-cost-benefits analysis. Cash flow forecasting</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To use a variety of cost-benefit evaluation techniques for choosing among competing project proposals.</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lgn="ctr">
                        <a:lnSpc>
                          <a:spcPct val="150000"/>
                        </a:lnSpc>
                        <a:spcBef>
                          <a:spcPts val="0"/>
                        </a:spcBef>
                        <a:spcAft>
                          <a:spcPts val="0"/>
                        </a:spcAft>
                      </a:pPr>
                      <a:r>
                        <a:rPr lang="en-US" sz="1200" dirty="0">
                          <a:effectLst/>
                          <a:latin typeface="Times New Roman"/>
                          <a:ea typeface="Times New Roman"/>
                        </a:rPr>
                        <a:t>Bob Hughes  Chapter 3</a:t>
                      </a:r>
                    </a:p>
                  </a:txBody>
                  <a:tcPr marL="68580" marR="68580" marT="0" marB="0" anchor="ctr">
                    <a:solidFill>
                      <a:schemeClr val="accent2">
                        <a:lumMod val="60000"/>
                        <a:lumOff val="40000"/>
                      </a:schemeClr>
                    </a:solidFill>
                  </a:tcPr>
                </a:tc>
              </a:tr>
              <a:tr h="370840">
                <a:tc>
                  <a:txBody>
                    <a:bodyPr/>
                    <a:lstStyle/>
                    <a:p>
                      <a:pPr marL="0" marR="0" algn="ctr">
                        <a:lnSpc>
                          <a:spcPct val="150000"/>
                        </a:lnSpc>
                        <a:spcBef>
                          <a:spcPts val="0"/>
                        </a:spcBef>
                        <a:spcAft>
                          <a:spcPts val="0"/>
                        </a:spcAft>
                      </a:pPr>
                      <a:r>
                        <a:rPr lang="en-US" sz="1200" dirty="0">
                          <a:effectLst/>
                          <a:latin typeface="Times New Roman"/>
                          <a:ea typeface="Times New Roman"/>
                          <a:cs typeface="Calibri"/>
                        </a:rPr>
                        <a:t>13-15</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Times New Roman"/>
                          <a:cs typeface="Calibri"/>
                        </a:rPr>
                        <a:t>Selection of appropriate project approach.</a:t>
                      </a:r>
                    </a:p>
                    <a:p>
                      <a:pPr marL="0" marR="0">
                        <a:spcBef>
                          <a:spcPts val="0"/>
                        </a:spcBef>
                        <a:spcAft>
                          <a:spcPts val="0"/>
                        </a:spcAft>
                      </a:pPr>
                      <a:r>
                        <a:rPr lang="en-US" sz="1200">
                          <a:effectLst/>
                          <a:latin typeface="Times New Roman"/>
                          <a:ea typeface="Times New Roman"/>
                          <a:cs typeface="Calibri"/>
                        </a:rPr>
                        <a:t> </a:t>
                      </a:r>
                    </a:p>
                    <a:p>
                      <a:pPr marL="0" marR="0">
                        <a:lnSpc>
                          <a:spcPct val="150000"/>
                        </a:lnSpc>
                        <a:spcBef>
                          <a:spcPts val="0"/>
                        </a:spcBef>
                        <a:spcAft>
                          <a:spcPts val="0"/>
                        </a:spcAft>
                      </a:pPr>
                      <a:r>
                        <a:rPr lang="en-US" sz="1000">
                          <a:effectLst/>
                          <a:latin typeface="Times New Roman"/>
                          <a:ea typeface="Times New Roman"/>
                          <a:cs typeface="Calibri"/>
                        </a:rPr>
                        <a:t> </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Waterfall model, spiral model, prototyping, V-process model</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Take  account  of  characteristics of the system to be developed when planning a project, select an appropriate process model,  reduce some risk by the creation of appropriate prototypes, reduce other risks by implementing of the projects in increments, identify where unnecessary  organizational obstacles can be removed by using agile  development methods</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1200" dirty="0">
                          <a:effectLst/>
                          <a:latin typeface="Times New Roman"/>
                          <a:ea typeface="Times New Roman"/>
                          <a:cs typeface="Calibri"/>
                        </a:rPr>
                        <a:t>Bob Hughes  Chapter 4</a:t>
                      </a:r>
                    </a:p>
                  </a:txBody>
                  <a:tcPr marL="68580" marR="68580" marT="0" marB="0" anchor="ctr">
                    <a:solidFill>
                      <a:schemeClr val="accent2">
                        <a:lumMod val="60000"/>
                        <a:lumOff val="40000"/>
                      </a:schemeClr>
                    </a:solidFill>
                  </a:tcPr>
                </a:tc>
              </a:tr>
              <a:tr h="370840">
                <a:tc gridSpan="5">
                  <a:txBody>
                    <a:bodyPr/>
                    <a:lstStyle/>
                    <a:p>
                      <a:pPr marL="0" marR="0" algn="ctr">
                        <a:lnSpc>
                          <a:spcPct val="150000"/>
                        </a:lnSpc>
                        <a:spcBef>
                          <a:spcPts val="0"/>
                        </a:spcBef>
                        <a:spcAft>
                          <a:spcPts val="0"/>
                        </a:spcAft>
                      </a:pPr>
                      <a:r>
                        <a:rPr lang="en-US" sz="1200" dirty="0" smtClean="0">
                          <a:effectLst/>
                          <a:latin typeface="Times New Roman"/>
                          <a:ea typeface="Times New Roman"/>
                          <a:cs typeface="Calibri"/>
                        </a:rPr>
                        <a:t>M ID TERM EXAM</a:t>
                      </a:r>
                      <a:endParaRPr lang="en-US" sz="1200" dirty="0">
                        <a:effectLst/>
                        <a:latin typeface="Times New Roman"/>
                        <a:ea typeface="Times New Roman"/>
                        <a:cs typeface="Calibri"/>
                      </a:endParaRPr>
                    </a:p>
                  </a:txBody>
                  <a:tcPr marL="68580" marR="68580" marT="0" marB="0" anchor="ctr">
                    <a:solidFill>
                      <a:schemeClr val="accent2">
                        <a:lumMod val="60000"/>
                        <a:lumOff val="40000"/>
                      </a:schemeClr>
                    </a:solidFill>
                  </a:tcPr>
                </a:tc>
                <a:tc hMerge="1">
                  <a:txBody>
                    <a:bodyPr/>
                    <a:lstStyle/>
                    <a:p>
                      <a:pPr marL="0" marR="0">
                        <a:lnSpc>
                          <a:spcPct val="150000"/>
                        </a:lnSpc>
                        <a:spcBef>
                          <a:spcPts val="0"/>
                        </a:spcBef>
                        <a:spcAft>
                          <a:spcPts val="0"/>
                        </a:spcAft>
                      </a:pPr>
                      <a:endParaRPr lang="en-US" sz="1000" dirty="0">
                        <a:effectLst/>
                        <a:latin typeface="Times New Roman"/>
                        <a:ea typeface="Times New Roman"/>
                        <a:cs typeface="Calibri"/>
                      </a:endParaRPr>
                    </a:p>
                  </a:txBody>
                  <a:tcPr marL="68580" marR="68580" marT="0" marB="0" anchor="ctr">
                    <a:solidFill>
                      <a:schemeClr val="accent2">
                        <a:lumMod val="60000"/>
                        <a:lumOff val="40000"/>
                      </a:schemeClr>
                    </a:solidFill>
                  </a:tcPr>
                </a:tc>
                <a:tc hMerge="1">
                  <a:txBody>
                    <a:bodyPr/>
                    <a:lstStyle/>
                    <a:p>
                      <a:pPr marL="0" marR="0">
                        <a:spcBef>
                          <a:spcPts val="0"/>
                        </a:spcBef>
                        <a:spcAft>
                          <a:spcPts val="0"/>
                        </a:spcAft>
                      </a:pPr>
                      <a:endParaRPr lang="en-US" sz="1200" dirty="0">
                        <a:effectLst/>
                        <a:latin typeface="Times New Roman"/>
                        <a:ea typeface="Arial"/>
                        <a:cs typeface="Calibri"/>
                      </a:endParaRPr>
                    </a:p>
                  </a:txBody>
                  <a:tcPr marL="68580" marR="68580" marT="0" marB="0" anchor="ctr">
                    <a:solidFill>
                      <a:schemeClr val="accent2">
                        <a:lumMod val="60000"/>
                        <a:lumOff val="40000"/>
                      </a:schemeClr>
                    </a:solidFill>
                  </a:tcPr>
                </a:tc>
                <a:tc hMerge="1">
                  <a:txBody>
                    <a:bodyPr/>
                    <a:lstStyle/>
                    <a:p>
                      <a:pPr marL="0" marR="0">
                        <a:spcBef>
                          <a:spcPts val="0"/>
                        </a:spcBef>
                        <a:spcAft>
                          <a:spcPts val="0"/>
                        </a:spcAft>
                      </a:pPr>
                      <a:endParaRPr lang="en-US" sz="1200" dirty="0">
                        <a:effectLst/>
                        <a:latin typeface="Times New Roman"/>
                        <a:ea typeface="Arial"/>
                        <a:cs typeface="Calibri"/>
                      </a:endParaRPr>
                    </a:p>
                  </a:txBody>
                  <a:tcPr marL="68580" marR="68580" marT="0" marB="0" anchor="ctr">
                    <a:solidFill>
                      <a:schemeClr val="accent2">
                        <a:lumMod val="60000"/>
                        <a:lumOff val="40000"/>
                      </a:schemeClr>
                    </a:solidFill>
                  </a:tcPr>
                </a:tc>
                <a:tc hMerge="1">
                  <a:txBody>
                    <a:bodyPr/>
                    <a:lstStyle/>
                    <a:p>
                      <a:pPr marL="0" marR="0" algn="ctr">
                        <a:spcBef>
                          <a:spcPts val="0"/>
                        </a:spcBef>
                        <a:spcAft>
                          <a:spcPts val="0"/>
                        </a:spcAft>
                      </a:pPr>
                      <a:endParaRPr lang="en-US" sz="1200" dirty="0">
                        <a:effectLst/>
                        <a:latin typeface="Times New Roman"/>
                        <a:ea typeface="Times New Roman"/>
                        <a:cs typeface="Calibri"/>
                      </a:endParaRPr>
                    </a:p>
                  </a:txBody>
                  <a:tcPr marL="68580" marR="68580" marT="0" marB="0" anchor="ctr">
                    <a:solidFill>
                      <a:schemeClr val="accent2">
                        <a:lumMod val="60000"/>
                        <a:lumOff val="40000"/>
                      </a:schemeClr>
                    </a:solidFill>
                  </a:tcPr>
                </a:tc>
              </a:tr>
            </a:tbl>
          </a:graphicData>
        </a:graphic>
      </p:graphicFrame>
      <p:sp>
        <p:nvSpPr>
          <p:cNvPr id="3" name="Date Placeholder 2"/>
          <p:cNvSpPr>
            <a:spLocks noGrp="1"/>
          </p:cNvSpPr>
          <p:nvPr>
            <p:ph type="dt" sz="half" idx="4294967295"/>
          </p:nvPr>
        </p:nvSpPr>
        <p:spPr>
          <a:xfrm>
            <a:off x="0" y="6469063"/>
            <a:ext cx="2133600" cy="365125"/>
          </a:xfrm>
          <a:prstGeom prst="rect">
            <a:avLst/>
          </a:prstGeom>
        </p:spPr>
        <p:txBody>
          <a:bodyPr/>
          <a:lstStyle/>
          <a:p>
            <a:fld id="{F5615F96-700D-4F25-8151-94301F1C5BFC}" type="datetime5">
              <a:rPr lang="en-US" smtClean="0"/>
              <a:t>4-Dec-21</a:t>
            </a:fld>
            <a:endParaRPr lang="en-US"/>
          </a:p>
        </p:txBody>
      </p:sp>
      <p:sp>
        <p:nvSpPr>
          <p:cNvPr id="4" name="Slide Number Placeholder 3"/>
          <p:cNvSpPr>
            <a:spLocks noGrp="1"/>
          </p:cNvSpPr>
          <p:nvPr>
            <p:ph type="sldNum" sz="quarter" idx="4294967295"/>
          </p:nvPr>
        </p:nvSpPr>
        <p:spPr>
          <a:xfrm>
            <a:off x="7010400" y="6446838"/>
            <a:ext cx="2133600" cy="365125"/>
          </a:xfrm>
          <a:prstGeom prst="rect">
            <a:avLst/>
          </a:prstGeom>
        </p:spPr>
        <p:txBody>
          <a:bodyPr/>
          <a:lstStyle/>
          <a:p>
            <a:fld id="{56C02BF4-091E-49D9-ADA1-F4ACEC2A88FF}" type="slidenum">
              <a:rPr lang="en-US" smtClean="0"/>
              <a:t>8</a:t>
            </a:fld>
            <a:endParaRPr lang="en-US" dirty="0"/>
          </a:p>
        </p:txBody>
      </p:sp>
    </p:spTree>
    <p:extLst>
      <p:ext uri="{BB962C8B-B14F-4D97-AF65-F5344CB8AC3E}">
        <p14:creationId xmlns:p14="http://schemas.microsoft.com/office/powerpoint/2010/main" val="1344664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50" y="0"/>
            <a:ext cx="9150349" cy="506216"/>
            <a:chOff x="-6350" y="0"/>
            <a:chExt cx="9150349" cy="506216"/>
          </a:xfrm>
        </p:grpSpPr>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41"/>
            <a:stretch/>
          </p:blipFill>
          <p:spPr bwMode="auto">
            <a:xfrm>
              <a:off x="4648200" y="0"/>
              <a:ext cx="4495799" cy="50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 y="1"/>
              <a:ext cx="4806950" cy="506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941"/>
          <a:stretch/>
        </p:blipFill>
        <p:spPr bwMode="auto">
          <a:xfrm>
            <a:off x="0" y="6811894"/>
            <a:ext cx="91440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7"/>
          <p:cNvSpPr>
            <a:spLocks noGrp="1"/>
          </p:cNvSpPr>
          <p:nvPr>
            <p:ph type="title"/>
          </p:nvPr>
        </p:nvSpPr>
        <p:spPr/>
        <p:txBody>
          <a:bodyPr/>
          <a:lstStyle/>
          <a:p>
            <a:r>
              <a:rPr lang="en-US" dirty="0" smtClean="0"/>
              <a:t>COURSE PLAN</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703794812"/>
              </p:ext>
            </p:extLst>
          </p:nvPr>
        </p:nvGraphicFramePr>
        <p:xfrm>
          <a:off x="533400" y="1143000"/>
          <a:ext cx="8229600" cy="5409565"/>
        </p:xfrm>
        <a:graphic>
          <a:graphicData uri="http://schemas.openxmlformats.org/drawingml/2006/table">
            <a:tbl>
              <a:tblPr firstRow="1" bandRow="1">
                <a:tableStyleId>{5C22544A-7EE6-4342-B048-85BDC9FD1C3A}</a:tableStyleId>
              </a:tblPr>
              <a:tblGrid>
                <a:gridCol w="609600"/>
                <a:gridCol w="1600200"/>
                <a:gridCol w="2362200"/>
                <a:gridCol w="2438400"/>
                <a:gridCol w="1219200"/>
              </a:tblGrid>
              <a:tr h="599440">
                <a:tc>
                  <a:txBody>
                    <a:bodyPr/>
                    <a:lstStyle/>
                    <a:p>
                      <a:pPr algn="ctr" fontAlgn="b"/>
                      <a:r>
                        <a:rPr lang="en-US" sz="1100" b="1" i="0" u="none" strike="noStrike" dirty="0">
                          <a:solidFill>
                            <a:schemeClr val="bg1"/>
                          </a:solidFill>
                          <a:effectLst/>
                          <a:latin typeface="+mn-lt"/>
                        </a:rPr>
                        <a:t>Chapter #</a:t>
                      </a:r>
                    </a:p>
                  </a:txBody>
                  <a:tcPr marL="9525" marR="9525" marT="9525" marB="0" anchor="ctr">
                    <a:solidFill>
                      <a:schemeClr val="accent2">
                        <a:lumMod val="60000"/>
                        <a:lumOff val="40000"/>
                      </a:schemeClr>
                    </a:solidFill>
                  </a:tcPr>
                </a:tc>
                <a:tc>
                  <a:txBody>
                    <a:bodyPr/>
                    <a:lstStyle/>
                    <a:p>
                      <a:pPr algn="ctr" fontAlgn="b"/>
                      <a:r>
                        <a:rPr lang="en-US" sz="1100" b="1" i="0" u="none" strike="noStrike" dirty="0">
                          <a:solidFill>
                            <a:schemeClr val="bg1"/>
                          </a:solidFill>
                          <a:effectLst/>
                          <a:latin typeface="+mn-lt"/>
                        </a:rPr>
                        <a:t>Title</a:t>
                      </a:r>
                    </a:p>
                  </a:txBody>
                  <a:tcPr marL="9525" marR="9525" marT="9525" marB="0" anchor="ctr">
                    <a:solidFill>
                      <a:schemeClr val="accent2">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Keywords</a:t>
                      </a:r>
                    </a:p>
                    <a:p>
                      <a:pPr algn="ctr" fontAlgn="b"/>
                      <a:endParaRPr lang="en-US" sz="1100" b="1" i="0" u="none" strike="noStrike" dirty="0">
                        <a:solidFill>
                          <a:schemeClr val="bg1"/>
                        </a:solidFill>
                        <a:effectLst/>
                        <a:latin typeface="+mn-lt"/>
                      </a:endParaRPr>
                    </a:p>
                  </a:txBody>
                  <a:tcPr marL="9525" marR="9525" marT="9525" marB="0" anchor="ctr">
                    <a:solidFill>
                      <a:schemeClr val="accent2">
                        <a:lumMod val="60000"/>
                        <a:lumOff val="40000"/>
                      </a:schemeClr>
                    </a:solidFill>
                  </a:tcPr>
                </a:tc>
                <a:tc>
                  <a:txBody>
                    <a:bodyPr/>
                    <a:lstStyle/>
                    <a:p>
                      <a:pPr algn="ctr" fontAlgn="b"/>
                      <a:r>
                        <a:rPr lang="en-US" sz="1100" b="1" i="0" u="none" strike="noStrike" dirty="0" smtClean="0">
                          <a:solidFill>
                            <a:schemeClr val="bg1"/>
                          </a:solidFill>
                          <a:effectLst/>
                          <a:latin typeface="+mn-lt"/>
                        </a:rPr>
                        <a:t>Objective</a:t>
                      </a:r>
                      <a:endParaRPr lang="en-US" sz="1100" b="1" i="0" u="none" strike="noStrike" dirty="0">
                        <a:solidFill>
                          <a:schemeClr val="bg1"/>
                        </a:solidFill>
                        <a:effectLst/>
                        <a:latin typeface="+mn-lt"/>
                      </a:endParaRPr>
                    </a:p>
                  </a:txBody>
                  <a:tcPr marL="9525" marR="9525" marT="9525" marB="0" anchor="ctr">
                    <a:solidFill>
                      <a:schemeClr val="accent2">
                        <a:lumMod val="60000"/>
                        <a:lumOff val="40000"/>
                      </a:schemeClr>
                    </a:solidFill>
                  </a:tcPr>
                </a:tc>
                <a:tc>
                  <a:txBody>
                    <a:bodyPr/>
                    <a:lstStyle/>
                    <a:p>
                      <a:r>
                        <a:rPr lang="en-US" sz="1800" b="1" u="none" strike="noStrike" kern="1200" dirty="0" smtClean="0">
                          <a:solidFill>
                            <a:schemeClr val="lt1"/>
                          </a:solidFill>
                          <a:effectLst/>
                          <a:latin typeface="+mn-lt"/>
                          <a:ea typeface="+mn-ea"/>
                          <a:cs typeface="+mn-cs"/>
                        </a:rPr>
                        <a:t>Remarks</a:t>
                      </a:r>
                      <a:endParaRPr lang="en-US" sz="1800" b="1" u="sng"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Reference Text</a:t>
                      </a:r>
                      <a:endParaRPr lang="en-US" sz="1100" b="1" i="0" u="none" strike="noStrike" dirty="0">
                        <a:solidFill>
                          <a:schemeClr val="bg1"/>
                        </a:solidFill>
                        <a:effectLst/>
                        <a:latin typeface="+mn-lt"/>
                      </a:endParaRPr>
                    </a:p>
                  </a:txBody>
                  <a:tcPr marL="9525" marR="9525" marT="9525" marB="0" anchor="ctr">
                    <a:solidFill>
                      <a:schemeClr val="accent2">
                        <a:lumMod val="60000"/>
                        <a:lumOff val="40000"/>
                      </a:schemeClr>
                    </a:solidFill>
                  </a:tcPr>
                </a:tc>
              </a:tr>
              <a:tr h="370840">
                <a:tc>
                  <a:txBody>
                    <a:bodyPr/>
                    <a:lstStyle/>
                    <a:p>
                      <a:pPr marL="0" marR="0" algn="ctr">
                        <a:lnSpc>
                          <a:spcPct val="150000"/>
                        </a:lnSpc>
                        <a:spcBef>
                          <a:spcPts val="0"/>
                        </a:spcBef>
                        <a:spcAft>
                          <a:spcPts val="0"/>
                        </a:spcAft>
                      </a:pPr>
                      <a:r>
                        <a:rPr lang="en-US" sz="1200" dirty="0">
                          <a:effectLst/>
                          <a:latin typeface="Times New Roman"/>
                          <a:ea typeface="Times New Roman"/>
                          <a:cs typeface="Calibri"/>
                        </a:rPr>
                        <a:t>16-20</a:t>
                      </a:r>
                    </a:p>
                  </a:txBody>
                  <a:tcPr marL="68580" marR="68580" marT="0" marB="0" anchor="ctr">
                    <a:solidFill>
                      <a:schemeClr val="accent2">
                        <a:lumMod val="60000"/>
                        <a:lumOff val="40000"/>
                      </a:schemeClr>
                    </a:solidFill>
                  </a:tcPr>
                </a:tc>
                <a:tc>
                  <a:txBody>
                    <a:bodyPr/>
                    <a:lstStyle/>
                    <a:p>
                      <a:pPr marL="0" marR="0">
                        <a:spcBef>
                          <a:spcPts val="1400"/>
                        </a:spcBef>
                        <a:spcAft>
                          <a:spcPts val="1400"/>
                        </a:spcAft>
                      </a:pPr>
                      <a:r>
                        <a:rPr lang="en-US" sz="1000">
                          <a:effectLst/>
                          <a:latin typeface="Times New Roman"/>
                          <a:ea typeface="Times New Roman"/>
                          <a:cs typeface="Calibri"/>
                        </a:rPr>
                        <a:t>Project Effort Estimation and Scheduling</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Software effort estimation techniques, Function point, COCOMO model</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To Give the importance of software estimation. Study some approach to estimate the software effort.</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1200">
                          <a:effectLst/>
                          <a:latin typeface="Times New Roman"/>
                          <a:ea typeface="Times New Roman"/>
                          <a:cs typeface="Calibri"/>
                        </a:rPr>
                        <a:t>Bob Hughes  Chapter 5</a:t>
                      </a:r>
                    </a:p>
                  </a:txBody>
                  <a:tcPr marL="68580" marR="68580" marT="0" marB="0" anchor="ctr">
                    <a:solidFill>
                      <a:schemeClr val="accent2">
                        <a:lumMod val="60000"/>
                        <a:lumOff val="40000"/>
                      </a:schemeClr>
                    </a:solidFill>
                  </a:tcPr>
                </a:tc>
              </a:tr>
              <a:tr h="370840">
                <a:tc>
                  <a:txBody>
                    <a:bodyPr/>
                    <a:lstStyle/>
                    <a:p>
                      <a:pPr marL="0" marR="0" algn="ctr">
                        <a:lnSpc>
                          <a:spcPct val="150000"/>
                        </a:lnSpc>
                        <a:spcBef>
                          <a:spcPts val="0"/>
                        </a:spcBef>
                        <a:spcAft>
                          <a:spcPts val="0"/>
                        </a:spcAft>
                      </a:pPr>
                      <a:r>
                        <a:rPr lang="en-US" sz="1200">
                          <a:effectLst/>
                          <a:latin typeface="Times New Roman"/>
                          <a:ea typeface="Times New Roman"/>
                          <a:cs typeface="Calibri"/>
                        </a:rPr>
                        <a:t>21-26</a:t>
                      </a:r>
                    </a:p>
                  </a:txBody>
                  <a:tcPr marL="68580" marR="68580" marT="0" marB="0" anchor="ctr">
                    <a:solidFill>
                      <a:schemeClr val="accent2">
                        <a:lumMod val="60000"/>
                        <a:lumOff val="40000"/>
                      </a:schemeClr>
                    </a:solidFill>
                  </a:tcPr>
                </a:tc>
                <a:tc>
                  <a:txBody>
                    <a:bodyPr/>
                    <a:lstStyle/>
                    <a:p>
                      <a:pPr marL="0" marR="0">
                        <a:spcBef>
                          <a:spcPts val="1400"/>
                        </a:spcBef>
                        <a:spcAft>
                          <a:spcPts val="1400"/>
                        </a:spcAft>
                      </a:pPr>
                      <a:r>
                        <a:rPr lang="en-US" sz="1000">
                          <a:effectLst/>
                          <a:latin typeface="Times New Roman"/>
                          <a:ea typeface="Times New Roman"/>
                          <a:cs typeface="Calibri"/>
                        </a:rPr>
                        <a:t>Activity planning</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 project schedules - sequencing and scheduling projects - Network planning model - identifying critical activities</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Produce an activity plan for a project, estimate the overall duration of a project, Create a Critical path and a precedence network for a project</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1200">
                          <a:effectLst/>
                          <a:latin typeface="Times New Roman"/>
                          <a:ea typeface="Times New Roman"/>
                          <a:cs typeface="Calibri"/>
                        </a:rPr>
                        <a:t>Bob Hughes  Chapter 6</a:t>
                      </a:r>
                    </a:p>
                  </a:txBody>
                  <a:tcPr marL="68580" marR="68580" marT="0" marB="0" anchor="ctr">
                    <a:solidFill>
                      <a:schemeClr val="accent2">
                        <a:lumMod val="60000"/>
                        <a:lumOff val="40000"/>
                      </a:schemeClr>
                    </a:solidFill>
                  </a:tcPr>
                </a:tc>
              </a:tr>
              <a:tr h="370840">
                <a:tc>
                  <a:txBody>
                    <a:bodyPr/>
                    <a:lstStyle/>
                    <a:p>
                      <a:pPr marL="0" marR="0" algn="ctr">
                        <a:lnSpc>
                          <a:spcPct val="150000"/>
                        </a:lnSpc>
                        <a:spcBef>
                          <a:spcPts val="0"/>
                        </a:spcBef>
                        <a:spcAft>
                          <a:spcPts val="0"/>
                        </a:spcAft>
                      </a:pPr>
                      <a:r>
                        <a:rPr lang="en-US" sz="1200">
                          <a:effectLst/>
                          <a:latin typeface="Times New Roman"/>
                          <a:ea typeface="Times New Roman"/>
                          <a:cs typeface="Calibri"/>
                        </a:rPr>
                        <a:t>27-30</a:t>
                      </a:r>
                    </a:p>
                  </a:txBody>
                  <a:tcPr marL="68580" marR="68580" marT="0" marB="0" anchor="ctr">
                    <a:solidFill>
                      <a:schemeClr val="accent2">
                        <a:lumMod val="60000"/>
                        <a:lumOff val="40000"/>
                      </a:schemeClr>
                    </a:solidFill>
                  </a:tcPr>
                </a:tc>
                <a:tc>
                  <a:txBody>
                    <a:bodyPr/>
                    <a:lstStyle/>
                    <a:p>
                      <a:pPr marL="0" marR="0">
                        <a:lnSpc>
                          <a:spcPct val="150000"/>
                        </a:lnSpc>
                        <a:spcBef>
                          <a:spcPts val="0"/>
                        </a:spcBef>
                        <a:spcAft>
                          <a:spcPts val="0"/>
                        </a:spcAft>
                      </a:pPr>
                      <a:r>
                        <a:rPr lang="en-US" sz="1000">
                          <a:effectLst/>
                          <a:latin typeface="Times New Roman"/>
                          <a:ea typeface="Times New Roman"/>
                          <a:cs typeface="Calibri"/>
                        </a:rPr>
                        <a:t>Risk management </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Times New Roman"/>
                          <a:cs typeface="Calibri"/>
                        </a:rPr>
                        <a:t> </a:t>
                      </a:r>
                    </a:p>
                    <a:p>
                      <a:pPr marL="0" marR="0">
                        <a:spcBef>
                          <a:spcPts val="0"/>
                        </a:spcBef>
                        <a:spcAft>
                          <a:spcPts val="0"/>
                        </a:spcAft>
                      </a:pPr>
                      <a:r>
                        <a:rPr lang="en-US" sz="1200">
                          <a:effectLst/>
                          <a:latin typeface="Times New Roman"/>
                          <a:ea typeface="Times New Roman"/>
                          <a:cs typeface="Calibri"/>
                        </a:rPr>
                        <a:t>-Risk planning and control - Evaluating risks to the schedule. PERT</a:t>
                      </a:r>
                    </a:p>
                    <a:p>
                      <a:pPr marL="0" marR="0">
                        <a:spcBef>
                          <a:spcPts val="0"/>
                        </a:spcBef>
                        <a:spcAft>
                          <a:spcPts val="0"/>
                        </a:spcAft>
                      </a:pPr>
                      <a:r>
                        <a:rPr lang="en-US" sz="1200">
                          <a:effectLst/>
                          <a:latin typeface="Times New Roman"/>
                          <a:ea typeface="Times New Roman"/>
                          <a:cs typeface="Calibri"/>
                        </a:rPr>
                        <a:t> </a:t>
                      </a:r>
                    </a:p>
                    <a:p>
                      <a:pPr marL="0" marR="0">
                        <a:spcBef>
                          <a:spcPts val="0"/>
                        </a:spcBef>
                        <a:spcAft>
                          <a:spcPts val="0"/>
                        </a:spcAft>
                      </a:pPr>
                      <a:r>
                        <a:rPr lang="en-US" sz="1200">
                          <a:effectLst/>
                          <a:latin typeface="Times New Roman"/>
                          <a:ea typeface="Arial"/>
                          <a:cs typeface="Times New Roman"/>
                        </a:rPr>
                        <a:t> </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To identify the factors putting a project at risks, Categorize and prioritize actions for risk elimination. </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1200" dirty="0">
                          <a:effectLst/>
                          <a:latin typeface="Times New Roman"/>
                          <a:ea typeface="Times New Roman"/>
                          <a:cs typeface="Calibri"/>
                        </a:rPr>
                        <a:t>Bob Hughes  Chapter 7</a:t>
                      </a:r>
                    </a:p>
                  </a:txBody>
                  <a:tcPr marL="68580" marR="68580" marT="0" marB="0" anchor="ctr">
                    <a:solidFill>
                      <a:schemeClr val="accent2">
                        <a:lumMod val="60000"/>
                        <a:lumOff val="40000"/>
                      </a:schemeClr>
                    </a:solidFill>
                  </a:tcPr>
                </a:tc>
              </a:tr>
              <a:tr h="370840">
                <a:tc>
                  <a:txBody>
                    <a:bodyPr/>
                    <a:lstStyle/>
                    <a:p>
                      <a:pPr marL="0" marR="0" algn="ctr">
                        <a:lnSpc>
                          <a:spcPct val="150000"/>
                        </a:lnSpc>
                        <a:spcBef>
                          <a:spcPts val="0"/>
                        </a:spcBef>
                        <a:spcAft>
                          <a:spcPts val="0"/>
                        </a:spcAft>
                      </a:pPr>
                      <a:r>
                        <a:rPr lang="en-US" sz="1200" dirty="0">
                          <a:effectLst/>
                          <a:latin typeface="Times New Roman"/>
                          <a:ea typeface="Times New Roman"/>
                          <a:cs typeface="Calibri"/>
                        </a:rPr>
                        <a:t>31- 38</a:t>
                      </a:r>
                    </a:p>
                    <a:p>
                      <a:pPr marL="0" marR="0" algn="ctr">
                        <a:lnSpc>
                          <a:spcPct val="150000"/>
                        </a:lnSpc>
                        <a:spcBef>
                          <a:spcPts val="0"/>
                        </a:spcBef>
                        <a:spcAft>
                          <a:spcPts val="0"/>
                        </a:spcAft>
                      </a:pPr>
                      <a:r>
                        <a:rPr lang="en-US" sz="1200" dirty="0">
                          <a:effectLst/>
                          <a:latin typeface="Times New Roman"/>
                          <a:ea typeface="Times New Roman"/>
                          <a:cs typeface="Calibri"/>
                        </a:rPr>
                        <a:t> </a:t>
                      </a:r>
                    </a:p>
                  </a:txBody>
                  <a:tcPr marL="68580" marR="68580" marT="0" marB="0" anchor="ctr">
                    <a:solidFill>
                      <a:schemeClr val="accent2">
                        <a:lumMod val="60000"/>
                        <a:lumOff val="40000"/>
                      </a:schemeClr>
                    </a:solidFill>
                  </a:tcPr>
                </a:tc>
                <a:tc>
                  <a:txBody>
                    <a:bodyPr/>
                    <a:lstStyle/>
                    <a:p>
                      <a:pPr marL="0" marR="0">
                        <a:spcBef>
                          <a:spcPts val="1400"/>
                        </a:spcBef>
                        <a:spcAft>
                          <a:spcPts val="1400"/>
                        </a:spcAft>
                      </a:pPr>
                      <a:r>
                        <a:rPr lang="en-US" sz="1000">
                          <a:effectLst/>
                          <a:latin typeface="Times New Roman"/>
                          <a:ea typeface="Times New Roman"/>
                          <a:cs typeface="Calibri"/>
                        </a:rPr>
                        <a:t>Resource Allocation, Monitoring and Tracking </a:t>
                      </a:r>
                    </a:p>
                    <a:p>
                      <a:pPr marL="0" marR="0">
                        <a:spcBef>
                          <a:spcPts val="1400"/>
                        </a:spcBef>
                        <a:spcAft>
                          <a:spcPts val="1400"/>
                        </a:spcAft>
                      </a:pPr>
                      <a:r>
                        <a:rPr lang="en-US" sz="1000">
                          <a:effectLst/>
                          <a:latin typeface="Times New Roman"/>
                          <a:ea typeface="Times New Roman"/>
                          <a:cs typeface="Calibri"/>
                        </a:rPr>
                        <a:t>Monitoring and control - </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allocation - identifying resource requirements - scheduling resources - creating critical paths - publishing schedule -  cost schedules- sequence schedule -</a:t>
                      </a:r>
                      <a:endParaRPr lang="en-US" sz="1200">
                        <a:effectLst/>
                        <a:latin typeface="Times New Roman"/>
                        <a:ea typeface="Arial"/>
                        <a:cs typeface="Calibri"/>
                      </a:endParaRPr>
                    </a:p>
                    <a:p>
                      <a:pPr marL="0" marR="0">
                        <a:spcBef>
                          <a:spcPts val="0"/>
                        </a:spcBef>
                        <a:spcAft>
                          <a:spcPts val="0"/>
                        </a:spcAft>
                      </a:pPr>
                      <a:r>
                        <a:rPr lang="en-US" sz="1200">
                          <a:effectLst/>
                          <a:latin typeface="Times New Roman"/>
                          <a:ea typeface="Times New Roman"/>
                          <a:cs typeface="Calibri"/>
                        </a:rPr>
                        <a:t>Monitoring and control - </a:t>
                      </a:r>
                    </a:p>
                  </a:txBody>
                  <a:tcPr marL="68580" marR="68580" marT="0" marB="0" anchor="ctr">
                    <a:solidFill>
                      <a:schemeClr val="accent2">
                        <a:lumMod val="60000"/>
                        <a:lumOff val="40000"/>
                      </a:schemeClr>
                    </a:solidFill>
                  </a:tcPr>
                </a:tc>
                <a:tc>
                  <a:txBody>
                    <a:bodyPr/>
                    <a:lstStyle/>
                    <a:p>
                      <a:pPr marL="0" marR="0">
                        <a:spcBef>
                          <a:spcPts val="0"/>
                        </a:spcBef>
                        <a:spcAft>
                          <a:spcPts val="0"/>
                        </a:spcAft>
                      </a:pPr>
                      <a:r>
                        <a:rPr lang="en-US" sz="1200">
                          <a:effectLst/>
                          <a:latin typeface="Times New Roman"/>
                          <a:ea typeface="Arial"/>
                          <a:cs typeface="Times New Roman"/>
                        </a:rPr>
                        <a:t>Identify the resource required for a project, produce work plan and resource schedule</a:t>
                      </a:r>
                      <a:endParaRPr lang="en-US" sz="1200">
                        <a:effectLst/>
                        <a:latin typeface="Times New Roman"/>
                        <a:ea typeface="Arial"/>
                        <a:cs typeface="Calibri"/>
                      </a:endParaRPr>
                    </a:p>
                    <a:p>
                      <a:pPr marL="0" marR="0">
                        <a:spcBef>
                          <a:spcPts val="0"/>
                        </a:spcBef>
                        <a:spcAft>
                          <a:spcPts val="0"/>
                        </a:spcAft>
                      </a:pPr>
                      <a:r>
                        <a:rPr lang="en-US" sz="1200">
                          <a:effectLst/>
                          <a:latin typeface="Times New Roman"/>
                          <a:ea typeface="Arial"/>
                          <a:cs typeface="Times New Roman"/>
                        </a:rPr>
                        <a:t>Importance of software project management</a:t>
                      </a:r>
                      <a:endParaRPr lang="en-US" sz="1200">
                        <a:effectLst/>
                        <a:latin typeface="Times New Roman"/>
                        <a:ea typeface="Arial"/>
                        <a:cs typeface="Calibri"/>
                      </a:endParaRPr>
                    </a:p>
                  </a:txBody>
                  <a:tcPr marL="68580" marR="68580" marT="0" marB="0" anchor="ctr">
                    <a:solidFill>
                      <a:schemeClr val="accent2">
                        <a:lumMod val="60000"/>
                        <a:lumOff val="40000"/>
                      </a:schemeClr>
                    </a:solidFill>
                  </a:tcPr>
                </a:tc>
                <a:tc>
                  <a:txBody>
                    <a:bodyPr/>
                    <a:lstStyle/>
                    <a:p>
                      <a:pPr marL="0" marR="0" algn="ctr">
                        <a:spcBef>
                          <a:spcPts val="0"/>
                        </a:spcBef>
                        <a:spcAft>
                          <a:spcPts val="0"/>
                        </a:spcAft>
                      </a:pPr>
                      <a:r>
                        <a:rPr lang="en-US" sz="1200">
                          <a:effectLst/>
                          <a:latin typeface="Times New Roman"/>
                          <a:ea typeface="Times New Roman"/>
                          <a:cs typeface="Calibri"/>
                        </a:rPr>
                        <a:t>Bob Hughes  Chapter 8,9</a:t>
                      </a:r>
                    </a:p>
                    <a:p>
                      <a:pPr marL="0" marR="0" algn="ctr">
                        <a:spcBef>
                          <a:spcPts val="0"/>
                        </a:spcBef>
                        <a:spcAft>
                          <a:spcPts val="0"/>
                        </a:spcAft>
                      </a:pPr>
                      <a:r>
                        <a:rPr lang="en-US" sz="1200">
                          <a:effectLst/>
                          <a:latin typeface="Times New Roman"/>
                          <a:ea typeface="Times New Roman"/>
                          <a:cs typeface="Calibri"/>
                        </a:rPr>
                        <a:t> </a:t>
                      </a:r>
                    </a:p>
                  </a:txBody>
                  <a:tcPr marL="68580" marR="68580" marT="0" marB="0" anchor="ctr">
                    <a:solidFill>
                      <a:schemeClr val="accent2">
                        <a:lumMod val="60000"/>
                        <a:lumOff val="40000"/>
                      </a:schemeClr>
                    </a:solidFill>
                  </a:tcPr>
                </a:tc>
              </a:tr>
              <a:tr h="370840">
                <a:tc>
                  <a:txBody>
                    <a:bodyPr/>
                    <a:lstStyle/>
                    <a:p>
                      <a:pPr marL="0" marR="91440" algn="just">
                        <a:lnSpc>
                          <a:spcPct val="150000"/>
                        </a:lnSpc>
                        <a:spcBef>
                          <a:spcPts val="0"/>
                        </a:spcBef>
                        <a:spcAft>
                          <a:spcPts val="0"/>
                        </a:spcAft>
                      </a:pPr>
                      <a:r>
                        <a:rPr lang="en-GB" sz="1200">
                          <a:solidFill>
                            <a:srgbClr val="000000"/>
                          </a:solidFill>
                          <a:effectLst/>
                          <a:latin typeface="Times New Roman"/>
                          <a:ea typeface="Times New Roman"/>
                          <a:cs typeface="Calibri"/>
                        </a:rPr>
                        <a:t>39</a:t>
                      </a:r>
                      <a:endParaRPr lang="en-US" sz="1200">
                        <a:effectLst/>
                        <a:latin typeface="Times New Roman"/>
                        <a:ea typeface="Times New Roman"/>
                        <a:cs typeface="Calibri"/>
                      </a:endParaRPr>
                    </a:p>
                  </a:txBody>
                  <a:tcPr marL="68580" marR="68580" marT="0" marB="0">
                    <a:solidFill>
                      <a:schemeClr val="accent2">
                        <a:lumMod val="60000"/>
                        <a:lumOff val="40000"/>
                      </a:schemeClr>
                    </a:solidFill>
                  </a:tcPr>
                </a:tc>
                <a:tc>
                  <a:txBody>
                    <a:bodyPr/>
                    <a:lstStyle/>
                    <a:p>
                      <a:pPr marL="274320" marR="0" indent="-274320" algn="l">
                        <a:spcBef>
                          <a:spcPts val="0"/>
                        </a:spcBef>
                        <a:spcAft>
                          <a:spcPts val="0"/>
                        </a:spcAft>
                        <a:tabLst>
                          <a:tab pos="274320" algn="l"/>
                        </a:tabLst>
                      </a:pPr>
                      <a:r>
                        <a:rPr lang="en-US" sz="1200" b="0" kern="0">
                          <a:solidFill>
                            <a:srgbClr val="111111"/>
                          </a:solidFill>
                          <a:effectLst/>
                          <a:latin typeface="Times New Roman"/>
                        </a:rPr>
                        <a:t>Planning for small projects</a:t>
                      </a:r>
                      <a:endParaRPr lang="en-US" sz="1000" b="1" kern="0">
                        <a:solidFill>
                          <a:srgbClr val="111111"/>
                        </a:solidFill>
                        <a:effectLst/>
                        <a:latin typeface="Times New Roman"/>
                      </a:endParaRPr>
                    </a:p>
                  </a:txBody>
                  <a:tcPr marL="68580" marR="68580" marT="0" marB="0">
                    <a:solidFill>
                      <a:schemeClr val="accent2">
                        <a:lumMod val="60000"/>
                        <a:lumOff val="40000"/>
                      </a:schemeClr>
                    </a:solidFill>
                  </a:tcPr>
                </a:tc>
                <a:tc>
                  <a:txBody>
                    <a:bodyPr/>
                    <a:lstStyle/>
                    <a:p>
                      <a:pPr marL="0" marR="91440" algn="just">
                        <a:lnSpc>
                          <a:spcPct val="150000"/>
                        </a:lnSpc>
                        <a:spcBef>
                          <a:spcPts val="0"/>
                        </a:spcBef>
                        <a:spcAft>
                          <a:spcPts val="0"/>
                        </a:spcAft>
                      </a:pPr>
                      <a:r>
                        <a:rPr lang="en-GB" sz="1200">
                          <a:solidFill>
                            <a:srgbClr val="000000"/>
                          </a:solidFill>
                          <a:effectLst/>
                          <a:latin typeface="Times New Roman"/>
                          <a:ea typeface="Times New Roman"/>
                          <a:cs typeface="Calibri"/>
                        </a:rPr>
                        <a:t> Student projects </a:t>
                      </a:r>
                      <a:endParaRPr lang="en-US" sz="1200">
                        <a:effectLst/>
                        <a:latin typeface="Times New Roman"/>
                        <a:ea typeface="Times New Roman"/>
                        <a:cs typeface="Calibri"/>
                      </a:endParaRPr>
                    </a:p>
                  </a:txBody>
                  <a:tcPr marL="68580" marR="68580" marT="0" marB="0">
                    <a:solidFill>
                      <a:schemeClr val="accent2">
                        <a:lumMod val="60000"/>
                        <a:lumOff val="40000"/>
                      </a:schemeClr>
                    </a:solidFill>
                  </a:tcPr>
                </a:tc>
                <a:tc>
                  <a:txBody>
                    <a:bodyPr/>
                    <a:lstStyle/>
                    <a:p>
                      <a:pPr marL="0" marR="91440" algn="just">
                        <a:lnSpc>
                          <a:spcPct val="150000"/>
                        </a:lnSpc>
                        <a:spcBef>
                          <a:spcPts val="0"/>
                        </a:spcBef>
                        <a:spcAft>
                          <a:spcPts val="0"/>
                        </a:spcAft>
                      </a:pPr>
                      <a:r>
                        <a:rPr lang="en-GB" sz="1200">
                          <a:solidFill>
                            <a:srgbClr val="000000"/>
                          </a:solidFill>
                          <a:effectLst/>
                          <a:latin typeface="Times New Roman"/>
                          <a:ea typeface="Times New Roman"/>
                          <a:cs typeface="Calibri"/>
                        </a:rPr>
                        <a:t>How do small projects differ?</a:t>
                      </a:r>
                      <a:endParaRPr lang="en-US" sz="1200">
                        <a:effectLst/>
                        <a:latin typeface="Times New Roman"/>
                        <a:ea typeface="Times New Roman"/>
                        <a:cs typeface="Calibri"/>
                      </a:endParaRPr>
                    </a:p>
                  </a:txBody>
                  <a:tcPr marL="68580" marR="68580" marT="0" marB="0">
                    <a:solidFill>
                      <a:schemeClr val="accent2">
                        <a:lumMod val="60000"/>
                        <a:lumOff val="40000"/>
                      </a:schemeClr>
                    </a:solidFill>
                  </a:tcPr>
                </a:tc>
                <a:tc>
                  <a:txBody>
                    <a:bodyPr/>
                    <a:lstStyle/>
                    <a:p>
                      <a:pPr marL="0" marR="0" algn="ctr">
                        <a:spcBef>
                          <a:spcPts val="0"/>
                        </a:spcBef>
                        <a:spcAft>
                          <a:spcPts val="0"/>
                        </a:spcAft>
                      </a:pPr>
                      <a:r>
                        <a:rPr lang="en-US" sz="1200">
                          <a:solidFill>
                            <a:srgbClr val="000000"/>
                          </a:solidFill>
                          <a:effectLst/>
                          <a:latin typeface="Times New Roman"/>
                          <a:ea typeface="Times New Roman"/>
                          <a:cs typeface="Calibri"/>
                        </a:rPr>
                        <a:t> </a:t>
                      </a:r>
                      <a:endParaRPr lang="en-US" sz="1200">
                        <a:effectLst/>
                        <a:latin typeface="Times New Roman"/>
                        <a:ea typeface="Times New Roman"/>
                        <a:cs typeface="Calibri"/>
                      </a:endParaRPr>
                    </a:p>
                  </a:txBody>
                  <a:tcPr marL="68580" marR="68580" marT="0" marB="0">
                    <a:solidFill>
                      <a:schemeClr val="accent2">
                        <a:lumMod val="60000"/>
                        <a:lumOff val="40000"/>
                      </a:schemeClr>
                    </a:solidFill>
                  </a:tcPr>
                </a:tc>
              </a:tr>
              <a:tr h="370840">
                <a:tc>
                  <a:txBody>
                    <a:bodyPr/>
                    <a:lstStyle/>
                    <a:p>
                      <a:pPr marL="0" marR="91440" algn="just">
                        <a:lnSpc>
                          <a:spcPct val="150000"/>
                        </a:lnSpc>
                        <a:spcBef>
                          <a:spcPts val="0"/>
                        </a:spcBef>
                        <a:spcAft>
                          <a:spcPts val="0"/>
                        </a:spcAft>
                      </a:pPr>
                      <a:r>
                        <a:rPr lang="en-GB" sz="1200">
                          <a:solidFill>
                            <a:srgbClr val="000000"/>
                          </a:solidFill>
                          <a:effectLst/>
                          <a:latin typeface="Times New Roman"/>
                          <a:ea typeface="Times New Roman"/>
                          <a:cs typeface="Calibri"/>
                        </a:rPr>
                        <a:t>40-45</a:t>
                      </a:r>
                      <a:endParaRPr lang="en-US" sz="1200">
                        <a:effectLst/>
                        <a:latin typeface="Times New Roman"/>
                        <a:ea typeface="Times New Roman"/>
                        <a:cs typeface="Calibri"/>
                      </a:endParaRPr>
                    </a:p>
                  </a:txBody>
                  <a:tcPr marL="68580" marR="68580" marT="0" marB="0">
                    <a:solidFill>
                      <a:schemeClr val="accent2">
                        <a:lumMod val="60000"/>
                        <a:lumOff val="40000"/>
                      </a:schemeClr>
                    </a:solidFill>
                  </a:tcPr>
                </a:tc>
                <a:tc>
                  <a:txBody>
                    <a:bodyPr/>
                    <a:lstStyle/>
                    <a:p>
                      <a:pPr marL="0" marR="0">
                        <a:spcBef>
                          <a:spcPts val="0"/>
                        </a:spcBef>
                        <a:spcAft>
                          <a:spcPts val="0"/>
                        </a:spcAft>
                      </a:pPr>
                      <a:r>
                        <a:rPr lang="en-US" sz="1200" dirty="0">
                          <a:effectLst/>
                          <a:latin typeface="Times New Roman"/>
                          <a:ea typeface="Times New Roman"/>
                          <a:cs typeface="Calibri"/>
                        </a:rPr>
                        <a:t>Case </a:t>
                      </a:r>
                      <a:r>
                        <a:rPr lang="en-US" sz="1200" dirty="0" smtClean="0">
                          <a:effectLst/>
                          <a:latin typeface="Times New Roman"/>
                          <a:ea typeface="Times New Roman"/>
                          <a:cs typeface="Calibri"/>
                        </a:rPr>
                        <a:t>Study</a:t>
                      </a:r>
                      <a:endParaRPr lang="en-US" sz="1200" dirty="0">
                        <a:effectLst/>
                        <a:latin typeface="Times New Roman"/>
                        <a:ea typeface="Times New Roman"/>
                        <a:cs typeface="Calibri"/>
                      </a:endParaRPr>
                    </a:p>
                    <a:p>
                      <a:pPr marL="0" marR="0">
                        <a:spcBef>
                          <a:spcPts val="0"/>
                        </a:spcBef>
                        <a:spcAft>
                          <a:spcPts val="0"/>
                        </a:spcAft>
                      </a:pPr>
                      <a:r>
                        <a:rPr lang="en-US" sz="1200" dirty="0">
                          <a:effectLst/>
                          <a:latin typeface="Times New Roman"/>
                          <a:ea typeface="Times New Roman"/>
                          <a:cs typeface="Calibri"/>
                        </a:rPr>
                        <a:t> </a:t>
                      </a:r>
                    </a:p>
                  </a:txBody>
                  <a:tcPr marL="68580" marR="68580" marT="0" marB="0">
                    <a:solidFill>
                      <a:schemeClr val="accent2">
                        <a:lumMod val="60000"/>
                        <a:lumOff val="40000"/>
                      </a:schemeClr>
                    </a:solidFill>
                  </a:tcPr>
                </a:tc>
                <a:tc>
                  <a:txBody>
                    <a:bodyPr/>
                    <a:lstStyle/>
                    <a:p>
                      <a:pPr marL="0" marR="91440">
                        <a:lnSpc>
                          <a:spcPct val="150000"/>
                        </a:lnSpc>
                        <a:spcBef>
                          <a:spcPts val="0"/>
                        </a:spcBef>
                        <a:spcAft>
                          <a:spcPts val="0"/>
                        </a:spcAft>
                      </a:pPr>
                      <a:r>
                        <a:rPr lang="en-US" sz="1200">
                          <a:effectLst/>
                          <a:latin typeface="Times New Roman"/>
                          <a:ea typeface="Times New Roman"/>
                          <a:cs typeface="Calibri"/>
                        </a:rPr>
                        <a:t>PMBOK, Agile</a:t>
                      </a:r>
                    </a:p>
                  </a:txBody>
                  <a:tcPr marL="68580" marR="68580" marT="0" marB="0">
                    <a:solidFill>
                      <a:schemeClr val="accent2">
                        <a:lumMod val="60000"/>
                        <a:lumOff val="40000"/>
                      </a:schemeClr>
                    </a:solidFill>
                  </a:tcPr>
                </a:tc>
                <a:tc>
                  <a:txBody>
                    <a:bodyPr/>
                    <a:lstStyle/>
                    <a:p>
                      <a:pPr marL="0" marR="91440" algn="just">
                        <a:lnSpc>
                          <a:spcPct val="150000"/>
                        </a:lnSpc>
                        <a:spcBef>
                          <a:spcPts val="0"/>
                        </a:spcBef>
                        <a:spcAft>
                          <a:spcPts val="0"/>
                        </a:spcAft>
                      </a:pPr>
                      <a:r>
                        <a:rPr lang="en-GB" sz="1200">
                          <a:solidFill>
                            <a:srgbClr val="000000"/>
                          </a:solidFill>
                          <a:effectLst/>
                          <a:latin typeface="Times New Roman"/>
                          <a:ea typeface="Times New Roman"/>
                          <a:cs typeface="Calibri"/>
                        </a:rPr>
                        <a:t>To know the current standards </a:t>
                      </a:r>
                      <a:endParaRPr lang="en-US" sz="1200">
                        <a:effectLst/>
                        <a:latin typeface="Times New Roman"/>
                        <a:ea typeface="Times New Roman"/>
                        <a:cs typeface="Calibri"/>
                      </a:endParaRPr>
                    </a:p>
                    <a:p>
                      <a:pPr marL="0" marR="91440" algn="just">
                        <a:lnSpc>
                          <a:spcPct val="150000"/>
                        </a:lnSpc>
                        <a:spcBef>
                          <a:spcPts val="0"/>
                        </a:spcBef>
                        <a:spcAft>
                          <a:spcPts val="0"/>
                        </a:spcAft>
                      </a:pPr>
                      <a:r>
                        <a:rPr lang="en-GB" sz="1200">
                          <a:solidFill>
                            <a:srgbClr val="000000"/>
                          </a:solidFill>
                          <a:effectLst/>
                          <a:latin typeface="Times New Roman"/>
                          <a:ea typeface="Times New Roman"/>
                          <a:cs typeface="Calibri"/>
                        </a:rPr>
                        <a:t>Body of knowledge</a:t>
                      </a:r>
                      <a:endParaRPr lang="en-US" sz="1200">
                        <a:effectLst/>
                        <a:latin typeface="Times New Roman"/>
                        <a:ea typeface="Times New Roman"/>
                        <a:cs typeface="Calibri"/>
                      </a:endParaRPr>
                    </a:p>
                  </a:txBody>
                  <a:tcPr marL="68580" marR="68580" marT="0" marB="0">
                    <a:solidFill>
                      <a:schemeClr val="accent2">
                        <a:lumMod val="60000"/>
                        <a:lumOff val="40000"/>
                      </a:schemeClr>
                    </a:solidFill>
                  </a:tcPr>
                </a:tc>
                <a:tc>
                  <a:txBody>
                    <a:bodyPr/>
                    <a:lstStyle/>
                    <a:p>
                      <a:pPr marL="0" marR="0" algn="ctr">
                        <a:spcBef>
                          <a:spcPts val="0"/>
                        </a:spcBef>
                        <a:spcAft>
                          <a:spcPts val="0"/>
                        </a:spcAft>
                      </a:pPr>
                      <a:r>
                        <a:rPr lang="en-US" sz="1200" dirty="0">
                          <a:solidFill>
                            <a:srgbClr val="000000"/>
                          </a:solidFill>
                          <a:effectLst/>
                          <a:latin typeface="Times New Roman"/>
                          <a:ea typeface="Times New Roman"/>
                          <a:cs typeface="Calibri"/>
                        </a:rPr>
                        <a:t>Self-study topics can be given</a:t>
                      </a:r>
                      <a:endParaRPr lang="en-US" sz="1200" dirty="0">
                        <a:effectLst/>
                        <a:latin typeface="Times New Roman"/>
                        <a:ea typeface="Times New Roman"/>
                        <a:cs typeface="Calibri"/>
                      </a:endParaRPr>
                    </a:p>
                  </a:txBody>
                  <a:tcPr marL="68580" marR="68580" marT="0" marB="0">
                    <a:solidFill>
                      <a:schemeClr val="accent2">
                        <a:lumMod val="60000"/>
                        <a:lumOff val="40000"/>
                      </a:schemeClr>
                    </a:solidFill>
                  </a:tcPr>
                </a:tc>
              </a:tr>
            </a:tbl>
          </a:graphicData>
        </a:graphic>
      </p:graphicFrame>
      <p:sp>
        <p:nvSpPr>
          <p:cNvPr id="3" name="Date Placeholder 2"/>
          <p:cNvSpPr>
            <a:spLocks noGrp="1"/>
          </p:cNvSpPr>
          <p:nvPr>
            <p:ph type="dt" sz="half" idx="4294967295"/>
          </p:nvPr>
        </p:nvSpPr>
        <p:spPr>
          <a:xfrm>
            <a:off x="0" y="6469063"/>
            <a:ext cx="2133600" cy="365125"/>
          </a:xfrm>
          <a:prstGeom prst="rect">
            <a:avLst/>
          </a:prstGeom>
        </p:spPr>
        <p:txBody>
          <a:bodyPr/>
          <a:lstStyle/>
          <a:p>
            <a:fld id="{F5615F96-700D-4F25-8151-94301F1C5BFC}" type="datetime5">
              <a:rPr lang="en-US" smtClean="0"/>
              <a:t>4-Dec-21</a:t>
            </a:fld>
            <a:endParaRPr lang="en-US"/>
          </a:p>
        </p:txBody>
      </p:sp>
      <p:sp>
        <p:nvSpPr>
          <p:cNvPr id="4" name="Slide Number Placeholder 3"/>
          <p:cNvSpPr>
            <a:spLocks noGrp="1"/>
          </p:cNvSpPr>
          <p:nvPr>
            <p:ph type="sldNum" sz="quarter" idx="4294967295"/>
          </p:nvPr>
        </p:nvSpPr>
        <p:spPr>
          <a:xfrm>
            <a:off x="7010400" y="6446838"/>
            <a:ext cx="2133600" cy="365125"/>
          </a:xfrm>
          <a:prstGeom prst="rect">
            <a:avLst/>
          </a:prstGeom>
        </p:spPr>
        <p:txBody>
          <a:bodyPr/>
          <a:lstStyle/>
          <a:p>
            <a:fld id="{56C02BF4-091E-49D9-ADA1-F4ACEC2A88FF}" type="slidenum">
              <a:rPr lang="en-US" smtClean="0"/>
              <a:t>9</a:t>
            </a:fld>
            <a:endParaRPr lang="en-US" dirty="0"/>
          </a:p>
        </p:txBody>
      </p:sp>
    </p:spTree>
    <p:extLst>
      <p:ext uri="{BB962C8B-B14F-4D97-AF65-F5344CB8AC3E}">
        <p14:creationId xmlns:p14="http://schemas.microsoft.com/office/powerpoint/2010/main" val="4042034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1148</Words>
  <Application>Microsoft Office PowerPoint</Application>
  <PresentationFormat>On-screen Show (4:3)</PresentationFormat>
  <Paragraphs>292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COURSE OVERVIEW</vt:lpstr>
      <vt:lpstr>Course Outcomes</vt:lpstr>
      <vt:lpstr>CO-PO Affinity Map</vt:lpstr>
      <vt:lpstr>COURSE SYLLABI</vt:lpstr>
      <vt:lpstr>TEXT BOOK / REFERENCES</vt:lpstr>
      <vt:lpstr>COURSE PLAN</vt:lpstr>
      <vt:lpstr>COURSE PLAN</vt:lpstr>
      <vt:lpstr>COURSE PLAN</vt:lpstr>
      <vt:lpstr>Weightage of Assessment</vt:lpstr>
      <vt:lpstr> Assessment dates </vt:lpstr>
      <vt:lpstr>Class Schedule(Dec 10 to Jan 8,2022)</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206</cp:revision>
  <dcterms:created xsi:type="dcterms:W3CDTF">2020-06-20T17:51:10Z</dcterms:created>
  <dcterms:modified xsi:type="dcterms:W3CDTF">2021-12-04T17:47:08Z</dcterms:modified>
</cp:coreProperties>
</file>