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8" r:id="rId4"/>
    <p:sldId id="266" r:id="rId5"/>
    <p:sldId id="267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8" autoAdjust="0"/>
  </p:normalViewPr>
  <p:slideViewPr>
    <p:cSldViewPr snapToGrid="0">
      <p:cViewPr varScale="1">
        <p:scale>
          <a:sx n="64" d="100"/>
          <a:sy n="64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E104B-B014-4194-B4B3-A3187D1E6458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46A36-E2E2-4593-ADC1-71069A7D2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2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body"/>
          </p:nvPr>
        </p:nvSpPr>
        <p:spPr>
          <a:xfrm>
            <a:off x="1219320" y="3257640"/>
            <a:ext cx="9752760" cy="3085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latin typeface="Arial"/>
              </a:rPr>
              <a:t>Huge quantity of data =&gt; Distributed systems =&gt; expensive joins =&gt;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IN" sz="2000">
                <a:latin typeface="Arial"/>
              </a:rPr>
              <a:t>New fields, new demands (graphs) =&gt;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Arial"/>
              </a:rPr>
              <a:t>Different data strucutres: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Arial"/>
              </a:rPr>
              <a:t>	Simplier or more specific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body"/>
          </p:nvPr>
        </p:nvSpPr>
        <p:spPr>
          <a:xfrm>
            <a:off x="1219320" y="3257640"/>
            <a:ext cx="9752760" cy="3085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000">
                <a:latin typeface="Arial"/>
              </a:rPr>
              <a:t>2009: Initial release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Arial"/>
              </a:rPr>
              <a:t>At now: version 2.2.3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59" name="CustomShape 2"/>
          <p:cNvSpPr/>
          <p:nvPr/>
        </p:nvSpPr>
        <p:spPr>
          <a:xfrm>
            <a:off x="6905520" y="6513480"/>
            <a:ext cx="5282640" cy="34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4B32C291-0120-4015-8A87-995A783F6CE4}" type="slidenum">
              <a:rPr lang="en-IN" sz="1200">
                <a:solidFill>
                  <a:srgbClr val="000000"/>
                </a:solidFill>
                <a:latin typeface="Arial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46A36-E2E2-4593-ADC1-71069A7D2E16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84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CC77-5A98-4239-BA2C-6EA6C3DC5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B4AEC-1EF3-4F93-9D94-BF81B4633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067C3-EDEE-42C1-A49A-B9E3CE69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2B4A-A099-475C-879A-C8C722D0377C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2A269-7EFF-4770-A2BE-C3FD9470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2186-3ED3-473C-8E3D-CEBAACDF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6EA4-46B2-4C60-9B3A-56C165976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1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80CB-B25E-450F-A513-969E6200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4717F-C21B-44F2-A692-DC03D3DA3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A5095-A826-4CBE-9EC4-E1CB9CCB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2B4A-A099-475C-879A-C8C722D0377C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CD91-1F6A-442A-BA40-6569DE8B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F55EC-007B-4F92-A573-B5AB7EF9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6EA4-46B2-4C60-9B3A-56C165976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08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EB23A-EE1A-46AC-BE86-831132186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98386-07C2-40FF-BFCC-DBA259B62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0D33C-D1AE-4C29-A649-1EBD230B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2B4A-A099-475C-879A-C8C722D0377C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9AC9D-4EC1-4B2A-A93D-356F14F8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6187-7693-4EE3-B1A7-8001908C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6EA4-46B2-4C60-9B3A-56C165976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706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404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C420-FDF2-4DC9-B386-526A53B5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9F05-A25A-48E8-B36B-2904E04F4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ADB0-E74E-4F19-B8A5-D378701F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2B4A-A099-475C-879A-C8C722D0377C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30A3-9DFE-488D-A313-157F215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8F615-AFD3-4845-8478-7C741AE2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6EA4-46B2-4C60-9B3A-56C165976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2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E5D9-3F68-4C74-84C5-BFC3007F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5F1C7-9CDF-4A41-A59C-0464FAA99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E0EB5-A7A0-46E5-AFF8-266A8954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2B4A-A099-475C-879A-C8C722D0377C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CD43A-A658-430C-9209-BABD1C95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39179-3547-429E-85DC-B4FABE9A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6EA4-46B2-4C60-9B3A-56C165976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69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5915-FF45-4C36-B102-5726707F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DCF3-3951-41EE-826E-E4953B82D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CF306-B52C-45AC-B987-7AA3A05D3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A4B7B-5042-496B-BF28-86A0FFD9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2B4A-A099-475C-879A-C8C722D0377C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653CE-269F-4E43-98CF-6DC5B960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DE46F-9209-4689-822D-EC6D893B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6EA4-46B2-4C60-9B3A-56C165976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62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1801-9C33-42D3-8D51-3E9181C6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827DD-FEF1-4663-B922-C033E62DD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9B9F4-D344-46D4-911B-5095860E5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ADBCD-E814-4E91-9F03-FACF30349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93488-F393-4B85-90E9-0DE87C712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16360-335D-4691-BC4F-4BB561BD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2B4A-A099-475C-879A-C8C722D0377C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E458B-6B85-442D-B572-B79343F1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DF49E-9FAC-4400-A69B-B3E7DE73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6EA4-46B2-4C60-9B3A-56C165976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24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CA8C-6618-4562-9AA8-BEF8AA1D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7C3A6-84CE-497C-AB82-E202E0A0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2B4A-A099-475C-879A-C8C722D0377C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F669E-8255-421C-B7CB-9A4FE091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E0E26-A4D9-48EE-A4DC-0B5C02AF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6EA4-46B2-4C60-9B3A-56C165976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4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64841-1D75-4AAF-926D-A01AAE3E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2B4A-A099-475C-879A-C8C722D0377C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B4912-FF68-4EB6-B4C3-B3BAEEF8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7915C-8D02-4DD8-A9AB-53D277B1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6EA4-46B2-4C60-9B3A-56C165976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45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5228-E339-417D-80F1-B5B24CB1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792BF-C3BA-4C12-AB61-9B9A572CC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4C42F-F838-4E7C-97A7-86C813B17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B5D35-7323-4592-AFFC-A0057DC7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2B4A-A099-475C-879A-C8C722D0377C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20AF9-665B-4457-814B-99D10A50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5436C-01A0-488D-AA00-E010F55B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6EA4-46B2-4C60-9B3A-56C165976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23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9324-4079-4350-A0FC-427430B4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86B7A-29AA-45E9-90F5-8ED4BB696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27756-DDAC-463F-BED7-31591ED19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B0B58-757B-43B2-9382-A2564041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2B4A-A099-475C-879A-C8C722D0377C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397E7-4C5A-41EE-BD46-03F48769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07B34-6A8B-4F3A-A590-9485A936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6EA4-46B2-4C60-9B3A-56C165976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15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BD424-6465-4865-A9B1-6EFDEF03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88CD8-90A1-40FB-91F9-CDE9B2AEC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A25F-2281-40BC-92A4-DBFD43F41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82B4A-A099-475C-879A-C8C722D0377C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F83A2-5BB3-4C7E-8492-27C236CF5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6C9D-35FD-4720-B0CD-5C818865C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86EA4-46B2-4C60-9B3A-56C165976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57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53C7-28AB-4574-A710-1A908F709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Franklin Gothic Medium" panose="020B0603020102020204" pitchFamily="34" charset="0"/>
              </a:rPr>
              <a:t>Introduction to MongoDB</a:t>
            </a:r>
          </a:p>
        </p:txBody>
      </p:sp>
    </p:spTree>
    <p:extLst>
      <p:ext uri="{BB962C8B-B14F-4D97-AF65-F5344CB8AC3E}">
        <p14:creationId xmlns:p14="http://schemas.microsoft.com/office/powerpoint/2010/main" val="52626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424800" y="402120"/>
            <a:ext cx="1134180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800" dirty="0">
                <a:latin typeface="Franklin Gothic Medium Cond" panose="020B0606030402020204" pitchFamily="34" charset="0"/>
              </a:rPr>
              <a:t>JSON (Java Script Object Notation)</a:t>
            </a:r>
            <a:endParaRPr sz="2800" dirty="0">
              <a:latin typeface="Franklin Gothic Medium Cond" panose="020B0606030402020204" pitchFamily="34" charset="0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154800" y="6426360"/>
            <a:ext cx="390528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ts val="143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Big Data and Analytics by Seema Acharya and Subhashini Chellappan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Copyright 2015, WILEY INDIA PVT. LTD.</a:t>
            </a:r>
            <a:endParaRPr/>
          </a:p>
        </p:txBody>
      </p:sp>
      <p:sp>
        <p:nvSpPr>
          <p:cNvPr id="355" name="CustomShape 3"/>
          <p:cNvSpPr/>
          <p:nvPr/>
        </p:nvSpPr>
        <p:spPr>
          <a:xfrm>
            <a:off x="916920" y="1462319"/>
            <a:ext cx="8912160" cy="34636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i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Example with CSV and XML: Drawbacks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i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Sample JSON Document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{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FirstName: John,  </a:t>
            </a: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LastName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: Mathews,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ContactNo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: [+123 4567 8900, +123 4444 5555]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Trebuchet MS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424800" y="4021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800" dirty="0">
                <a:latin typeface="Franklin Gothic Medium Cond" panose="020B0606030402020204" pitchFamily="34" charset="0"/>
              </a:rPr>
              <a:t>JSON - BSON</a:t>
            </a:r>
            <a:endParaRPr sz="2800" dirty="0">
              <a:latin typeface="Franklin Gothic Medium Cond" panose="020B0606030402020204" pitchFamily="34" charset="0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533520" y="914400"/>
            <a:ext cx="10984970" cy="53241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Mongo DB actually does not use JSON but BSON (Binary JSON)</a:t>
            </a:r>
            <a:endParaRPr sz="2400" dirty="0">
              <a:latin typeface="Franklin Gothic Medium Cond" panose="020B0606030402020204" pitchFamily="34" charset="0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It is used to store complex data structures.</a:t>
            </a:r>
            <a:endParaRPr sz="2400" dirty="0">
              <a:latin typeface="Franklin Gothic Medium Cond" panose="020B0606030402020204" pitchFamily="34" charset="0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JSON is very expressive. It provides the much needed ease to store and retrieve documents in their real form.</a:t>
            </a:r>
            <a:endParaRPr sz="2400" dirty="0">
              <a:latin typeface="Franklin Gothic Medium Cond" panose="020B0606030402020204" pitchFamily="34" charset="0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The binary form of JSON is BSON. It consumes very less space compared to JSON.</a:t>
            </a:r>
            <a:endParaRPr sz="2400" dirty="0">
              <a:latin typeface="Franklin Gothic Medium Cond" panose="020B0606030402020204" pitchFamily="34" charset="0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BSON can be easily convert into programming language's native data format.</a:t>
            </a:r>
            <a:endParaRPr sz="2400" dirty="0">
              <a:latin typeface="Franklin Gothic Medium Cond" panose="020B0606030402020204" pitchFamily="34" charset="0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There are Mongo DB drivers available for a number of programming languages such as C, C++, Ruby, PHP, Python, C# etc.</a:t>
            </a:r>
            <a:endParaRPr sz="2400" dirty="0">
              <a:latin typeface="Franklin Gothic Medium Cond" panose="020B0606030402020204" pitchFamily="34" charset="0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92B-4E36-4CF6-BB56-37EC0416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507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latin typeface="Franklin Gothic Medium Cond" panose="020B0606030402020204" pitchFamily="34" charset="0"/>
              </a:rPr>
              <a:t>Unique Identifier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C0CDA-0AC3-4228-B0DE-7E2E2D7F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148"/>
            <a:ext cx="10515600" cy="52478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Each JSON document should have a unique identifier. It is the 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_id 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key.</a:t>
            </a:r>
            <a:endParaRPr lang="en-IN"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It is similar to primary key in RDBMS.</a:t>
            </a:r>
            <a:endParaRPr lang="en-IN" sz="2400" dirty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4454B-7A4E-4BAA-BE99-8525833A3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68" y="2212258"/>
            <a:ext cx="8922774" cy="351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1E2B-D28C-456D-9C1F-0DFDC972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Franklin Gothic Medium Cond" panose="020B0606030402020204" pitchFamily="34" charset="0"/>
              </a:rPr>
              <a:t>Unique Identifier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5D2E-0AA3-4B7D-A925-A9AC58544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890"/>
            <a:ext cx="10515600" cy="5174073"/>
          </a:xfrm>
        </p:spPr>
        <p:txBody>
          <a:bodyPr/>
          <a:lstStyle/>
          <a:p>
            <a:pPr marL="0" indent="0">
              <a:buNone/>
            </a:pPr>
            <a:endParaRPr lang="en-IN" dirty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Franklin Gothic Medium Cond" panose="020B0606030402020204" pitchFamily="34" charset="0"/>
              </a:rPr>
              <a:t>Benefits</a:t>
            </a:r>
          </a:p>
          <a:p>
            <a:pPr marL="0" indent="0">
              <a:buNone/>
            </a:pPr>
            <a:endParaRPr lang="en-IN" dirty="0">
              <a:latin typeface="Franklin Gothic Medium Cond" panose="020B0606030402020204" pitchFamily="34" charset="0"/>
            </a:endParaRPr>
          </a:p>
          <a:p>
            <a:pPr algn="just"/>
            <a:r>
              <a:rPr lang="en-IN" dirty="0">
                <a:latin typeface="Franklin Gothic Medium Cond" panose="020B0606030402020204" pitchFamily="34" charset="0"/>
              </a:rPr>
              <a:t>ObjectID is automatically generated by the database drivers, and will be assigned to the _id field of each document.</a:t>
            </a:r>
          </a:p>
          <a:p>
            <a:pPr algn="just"/>
            <a:r>
              <a:rPr lang="en-IN" dirty="0">
                <a:latin typeface="Franklin Gothic Medium Cond" panose="020B0606030402020204" pitchFamily="34" charset="0"/>
              </a:rPr>
              <a:t>ObjectID can be considered globally unique for all practical purposes.</a:t>
            </a:r>
          </a:p>
          <a:p>
            <a:pPr algn="just"/>
            <a:r>
              <a:rPr lang="en-IN" dirty="0">
                <a:latin typeface="Franklin Gothic Medium Cond" panose="020B0606030402020204" pitchFamily="34" charset="0"/>
              </a:rPr>
              <a:t>ObjectID encodes the timestamp of its creation time, which may be used for queries or to sort by creation time.</a:t>
            </a:r>
          </a:p>
          <a:p>
            <a:pPr algn="just"/>
            <a:r>
              <a:rPr lang="en-IN" dirty="0">
                <a:latin typeface="Franklin Gothic Medium Cond" panose="020B0606030402020204" pitchFamily="34" charset="0"/>
              </a:rPr>
              <a:t>ObjectID is mostly monotonically increasing.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060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24800" y="4021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800" dirty="0">
                <a:latin typeface="Franklin Gothic Medium Cond" panose="020B0606030402020204" pitchFamily="34" charset="0"/>
              </a:rPr>
              <a:t>Basic data units</a:t>
            </a:r>
            <a:endParaRPr sz="2800" dirty="0">
              <a:latin typeface="Franklin Gothic Medium Cond" panose="020B0606030402020204" pitchFamily="34" charset="0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380879" y="1320840"/>
            <a:ext cx="10724655" cy="4985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1" algn="just">
              <a:buFont typeface="Arial"/>
              <a:buChar char="•"/>
            </a:pP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Data base</a:t>
            </a:r>
            <a:endParaRPr sz="2400" dirty="0">
              <a:latin typeface="Franklin Gothic Medium Cond" panose="020B0606030402020204" pitchFamily="34" charset="0"/>
            </a:endParaRP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It is a collection of collections. It is like container for collection.</a:t>
            </a:r>
            <a:endParaRPr sz="2400" dirty="0">
              <a:latin typeface="Franklin Gothic Medium Cond" panose="020B0606030402020204" pitchFamily="34" charset="0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Collection:</a:t>
            </a:r>
            <a:endParaRPr sz="2400" dirty="0">
              <a:latin typeface="Franklin Gothic Medium Cond" panose="020B0606030402020204" pitchFamily="34" charset="0"/>
            </a:endParaRPr>
          </a:p>
          <a:p>
            <a:pPr lvl="1" algn="just">
              <a:lnSpc>
                <a:spcPct val="100000"/>
              </a:lnSpc>
              <a:buFont typeface="Wingdings" charset="2"/>
              <a:buChar char=""/>
            </a:pP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A collection is a analogous to a table of RDBMS.</a:t>
            </a:r>
            <a:endParaRPr sz="2400" dirty="0">
              <a:latin typeface="Franklin Gothic Medium Cond" panose="020B0606030402020204" pitchFamily="34" charset="0"/>
            </a:endParaRPr>
          </a:p>
          <a:p>
            <a:pPr lvl="1" algn="just">
              <a:lnSpc>
                <a:spcPct val="100000"/>
              </a:lnSpc>
              <a:buFont typeface="Wingdings" charset="2"/>
              <a:buChar char="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Collection is created on demand.</a:t>
            </a:r>
            <a:endParaRPr sz="2400" dirty="0">
              <a:latin typeface="Franklin Gothic Medium Cond" panose="020B0606030402020204" pitchFamily="34" charset="0"/>
            </a:endParaRPr>
          </a:p>
          <a:p>
            <a:pPr lvl="1" algn="just">
              <a:lnSpc>
                <a:spcPct val="100000"/>
              </a:lnSpc>
              <a:buFont typeface="Wingdings" charset="2"/>
              <a:buChar char="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A collection exists within a single DB.</a:t>
            </a:r>
            <a:endParaRPr sz="2400" dirty="0">
              <a:latin typeface="Franklin Gothic Medium Cond" panose="020B0606030402020204" pitchFamily="34" charset="0"/>
            </a:endParaRPr>
          </a:p>
          <a:p>
            <a:pPr lvl="1" algn="just">
              <a:lnSpc>
                <a:spcPct val="100000"/>
              </a:lnSpc>
              <a:buFont typeface="Wingdings" charset="2"/>
              <a:buChar char="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A collection holds several Mongo DB documents.</a:t>
            </a:r>
            <a:endParaRPr sz="2400" dirty="0">
              <a:latin typeface="Franklin Gothic Medium Cond" panose="020B0606030402020204" pitchFamily="34" charset="0"/>
            </a:endParaRPr>
          </a:p>
          <a:p>
            <a:pPr lvl="1" algn="just">
              <a:lnSpc>
                <a:spcPct val="100000"/>
              </a:lnSpc>
              <a:buFont typeface="Wingdings" charset="2"/>
              <a:buChar char="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The documents within the collection have same fields, the order of fields can be different.</a:t>
            </a:r>
            <a:endParaRPr sz="2400" dirty="0">
              <a:latin typeface="Franklin Gothic Medium Cond" panose="020B0606030402020204" pitchFamily="34" charset="0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Document</a:t>
            </a:r>
            <a:endParaRPr sz="2400" dirty="0">
              <a:latin typeface="Franklin Gothic Medium Cond" panose="020B0606030402020204" pitchFamily="34" charset="0"/>
            </a:endParaRPr>
          </a:p>
          <a:p>
            <a:pPr lvl="2" algn="just"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A document is a analogous to row/tuple/record in an RDBMS table</a:t>
            </a:r>
            <a:endParaRPr sz="2400" dirty="0">
              <a:latin typeface="Franklin Gothic Medium Cond" panose="020B0606030402020204" pitchFamily="34" charset="0"/>
            </a:endParaRPr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304920" y="3787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Basic data units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pic>
        <p:nvPicPr>
          <p:cNvPr id="36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70079" y="1295280"/>
            <a:ext cx="10322501" cy="488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424800" y="4021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800" dirty="0">
                <a:latin typeface="Franklin Gothic Medium Cond" panose="020B0606030402020204" pitchFamily="34" charset="0"/>
              </a:rPr>
              <a:t>Basic data units</a:t>
            </a:r>
            <a:endParaRPr sz="2800" dirty="0">
              <a:latin typeface="Franklin Gothic Medium Cond" panose="020B0606030402020204" pitchFamily="34" charset="0"/>
            </a:endParaRPr>
          </a:p>
        </p:txBody>
      </p:sp>
      <p:pic>
        <p:nvPicPr>
          <p:cNvPr id="36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41555" y="1278430"/>
            <a:ext cx="9992032" cy="465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3018-CE2A-48CE-A1AE-20D1CB565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Franklin Gothic Medium Cond" panose="020B0606030402020204" pitchFamily="34" charset="0"/>
              </a:rPr>
              <a:t>Key Features of MongoDB</a:t>
            </a:r>
          </a:p>
        </p:txBody>
      </p:sp>
    </p:spTree>
    <p:extLst>
      <p:ext uri="{BB962C8B-B14F-4D97-AF65-F5344CB8AC3E}">
        <p14:creationId xmlns:p14="http://schemas.microsoft.com/office/powerpoint/2010/main" val="1583571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424800" y="402120"/>
            <a:ext cx="1134180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800" dirty="0">
                <a:latin typeface="Franklin Gothic Medium Cond" panose="020B0606030402020204" pitchFamily="34" charset="0"/>
              </a:rPr>
              <a:t>Support for Dynamic Queries</a:t>
            </a:r>
            <a:endParaRPr sz="2800" dirty="0">
              <a:latin typeface="Franklin Gothic Medium Cond" panose="020B0606030402020204" pitchFamily="34" charset="0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154800" y="6426360"/>
            <a:ext cx="390528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ts val="143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Big Data and Analytics by Seema Acharya and Subhashini Chellappan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Copyright 2015, WILEY INDIA PVT. LTD.</a:t>
            </a:r>
            <a:endParaRPr/>
          </a:p>
        </p:txBody>
      </p:sp>
      <p:sp>
        <p:nvSpPr>
          <p:cNvPr id="370" name="CustomShape 3"/>
          <p:cNvSpPr/>
          <p:nvPr/>
        </p:nvSpPr>
        <p:spPr>
          <a:xfrm>
            <a:off x="916920" y="989351"/>
            <a:ext cx="10454086" cy="52492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MongoDB has extensive support for dynamic queries.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This is in keeping with traditional RDBMS wherein we have static data and  dynamic queries.</a:t>
            </a: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48BFAC-B245-4E17-B618-0895C963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84" y="2563318"/>
            <a:ext cx="8589364" cy="367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24800" y="402120"/>
            <a:ext cx="1134180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800" dirty="0">
                <a:latin typeface="Franklin Gothic Medium Cond" panose="020B0606030402020204" pitchFamily="34" charset="0"/>
              </a:rPr>
              <a:t>Storing Binary Data</a:t>
            </a:r>
            <a:endParaRPr sz="2800" dirty="0">
              <a:latin typeface="Franklin Gothic Medium Cond" panose="020B0606030402020204" pitchFamily="34" charset="0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554637" y="989351"/>
            <a:ext cx="10672996" cy="45067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MongoDB provides 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GridFS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to support the storage of binary data.</a:t>
            </a:r>
            <a:endParaRPr sz="2400" dirty="0">
              <a:latin typeface="Franklin Gothic Medium Cond" panose="020B060603040202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Instead of storing a file in a single document, GridFS divides the file into parts, or chunks ,and stores each chunk as a separate document. By default, GridFS uses a chunk size of 255 kB</a:t>
            </a:r>
            <a:endParaRPr sz="2400" dirty="0">
              <a:latin typeface="Franklin Gothic Medium Cond" panose="020B060603040202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It can store up to 4 MB/16MB of data.( this is sufficient for photographs)</a:t>
            </a:r>
            <a:endParaRPr sz="2400" dirty="0">
              <a:latin typeface="Franklin Gothic Medium Cond" panose="020B060603040202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store movie clips we can use Mongo DB.</a:t>
            </a:r>
            <a:endParaRPr sz="2400" dirty="0">
              <a:latin typeface="Franklin Gothic Medium Cond" panose="020B0606030402020204" pitchFamily="34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It stores meta data in a collection called “file”.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25065B-4DF8-4AE7-B465-43B78C8F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67" y="3242735"/>
            <a:ext cx="9768590" cy="3181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D577-1D86-4CED-BF32-6A2AEFB8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Franklin Gothic Medium" panose="020B0603020102020204" pitchFamily="34" charset="0"/>
              </a:rPr>
              <a:t>What is NoSQL?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48AC-6F28-4141-8FB3-F57281A2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>
                <a:latin typeface="Franklin Gothic Medium" panose="020B0603020102020204" pitchFamily="34" charset="0"/>
              </a:rPr>
              <a:t>A </a:t>
            </a:r>
            <a:r>
              <a:rPr lang="en-IN" sz="2400" b="1" dirty="0">
                <a:latin typeface="Franklin Gothic Medium" panose="020B0603020102020204" pitchFamily="34" charset="0"/>
              </a:rPr>
              <a:t>NoSQL</a:t>
            </a:r>
            <a:r>
              <a:rPr lang="en-IN" sz="2400" dirty="0">
                <a:latin typeface="Franklin Gothic Medium" panose="020B0603020102020204" pitchFamily="34" charset="0"/>
              </a:rPr>
              <a:t>  database provides a mechanism for storage and retrieval of data which is modelled in means other than the tabular relations used in relational databases</a:t>
            </a:r>
          </a:p>
          <a:p>
            <a:pPr marL="0" indent="0" algn="just">
              <a:buNone/>
            </a:pPr>
            <a:endParaRPr lang="en-IN" sz="2400" dirty="0">
              <a:latin typeface="Franklin Gothic Medium" panose="020B06030201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IN" sz="2400" b="1" dirty="0">
                <a:latin typeface="Franklin Gothic Medium" panose="020B0603020102020204" pitchFamily="34" charset="0"/>
              </a:rPr>
              <a:t>Why NOSQL?</a:t>
            </a:r>
            <a:endParaRPr lang="en-IN" sz="2400" dirty="0">
              <a:latin typeface="Franklin Gothic Medium" panose="020B06030201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dirty="0">
                <a:latin typeface="Franklin Gothic Medium" panose="020B0603020102020204" pitchFamily="34" charset="0"/>
              </a:rPr>
              <a:t> 	It's high performance with high availability, and offers rich query language and easy scalability.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015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424800" y="402120"/>
            <a:ext cx="1134180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800" dirty="0">
                <a:latin typeface="Franklin Gothic Medium Cond" panose="020B0606030402020204" pitchFamily="34" charset="0"/>
              </a:rPr>
              <a:t>Replication in MongoDB</a:t>
            </a:r>
            <a:endParaRPr sz="2800" dirty="0">
              <a:latin typeface="Franklin Gothic Medium Cond" panose="020B0606030402020204" pitchFamily="34" charset="0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2984400" y="1496520"/>
            <a:ext cx="3384360" cy="6724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75" name="CustomShape 3"/>
          <p:cNvSpPr/>
          <p:nvPr/>
        </p:nvSpPr>
        <p:spPr>
          <a:xfrm>
            <a:off x="3046680" y="1534320"/>
            <a:ext cx="3238560" cy="537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76" name="CustomShape 4"/>
          <p:cNvSpPr/>
          <p:nvPr/>
        </p:nvSpPr>
        <p:spPr>
          <a:xfrm>
            <a:off x="3046680" y="1534320"/>
            <a:ext cx="3238560" cy="537840"/>
          </a:xfrm>
          <a:prstGeom prst="rect">
            <a:avLst/>
          </a:prstGeom>
          <a:noFill/>
          <a:ln w="11160">
            <a:solidFill>
              <a:srgbClr val="000000"/>
            </a:solidFill>
            <a:round/>
          </a:ln>
        </p:spPr>
      </p:sp>
      <p:sp>
        <p:nvSpPr>
          <p:cNvPr id="377" name="CustomShape 5"/>
          <p:cNvSpPr/>
          <p:nvPr/>
        </p:nvSpPr>
        <p:spPr>
          <a:xfrm>
            <a:off x="3906360" y="1680840"/>
            <a:ext cx="1523880" cy="42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>
                <a:solidFill>
                  <a:srgbClr val="000000"/>
                </a:solidFill>
                <a:latin typeface="Trebuchet MS"/>
              </a:rPr>
              <a:t>Client Application</a:t>
            </a:r>
            <a:endParaRPr/>
          </a:p>
        </p:txBody>
      </p:sp>
      <p:sp>
        <p:nvSpPr>
          <p:cNvPr id="378" name="CustomShape 6"/>
          <p:cNvSpPr/>
          <p:nvPr/>
        </p:nvSpPr>
        <p:spPr>
          <a:xfrm>
            <a:off x="3647880" y="3100680"/>
            <a:ext cx="2034720" cy="6836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79" name="CustomShape 7"/>
          <p:cNvSpPr/>
          <p:nvPr/>
        </p:nvSpPr>
        <p:spPr>
          <a:xfrm>
            <a:off x="3721320" y="3149640"/>
            <a:ext cx="1888920" cy="537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80" name="CustomShape 8"/>
          <p:cNvSpPr/>
          <p:nvPr/>
        </p:nvSpPr>
        <p:spPr>
          <a:xfrm>
            <a:off x="3721320" y="3149640"/>
            <a:ext cx="1888920" cy="537840"/>
          </a:xfrm>
          <a:prstGeom prst="rect">
            <a:avLst/>
          </a:prstGeom>
          <a:noFill/>
          <a:ln w="11160">
            <a:solidFill>
              <a:srgbClr val="000000"/>
            </a:solidFill>
            <a:round/>
          </a:ln>
        </p:spPr>
      </p:sp>
      <p:sp>
        <p:nvSpPr>
          <p:cNvPr id="381" name="CustomShape 9"/>
          <p:cNvSpPr/>
          <p:nvPr/>
        </p:nvSpPr>
        <p:spPr>
          <a:xfrm>
            <a:off x="4328640" y="3301200"/>
            <a:ext cx="685080" cy="42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>
                <a:solidFill>
                  <a:srgbClr val="000000"/>
                </a:solidFill>
                <a:latin typeface="Trebuchet MS"/>
              </a:rPr>
              <a:t>Primary</a:t>
            </a:r>
            <a:endParaRPr/>
          </a:p>
        </p:txBody>
      </p:sp>
      <p:sp>
        <p:nvSpPr>
          <p:cNvPr id="382" name="CustomShape 10"/>
          <p:cNvSpPr/>
          <p:nvPr/>
        </p:nvSpPr>
        <p:spPr>
          <a:xfrm>
            <a:off x="960120" y="4458240"/>
            <a:ext cx="2034720" cy="6724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383" name="CustomShape 11"/>
          <p:cNvSpPr/>
          <p:nvPr/>
        </p:nvSpPr>
        <p:spPr>
          <a:xfrm>
            <a:off x="1022400" y="4496040"/>
            <a:ext cx="1888920" cy="537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84" name="CustomShape 12"/>
          <p:cNvSpPr/>
          <p:nvPr/>
        </p:nvSpPr>
        <p:spPr>
          <a:xfrm>
            <a:off x="1022400" y="4496040"/>
            <a:ext cx="1888920" cy="537840"/>
          </a:xfrm>
          <a:prstGeom prst="rect">
            <a:avLst/>
          </a:prstGeom>
          <a:noFill/>
          <a:ln w="11160">
            <a:solidFill>
              <a:srgbClr val="000000"/>
            </a:solidFill>
            <a:round/>
          </a:ln>
        </p:spPr>
      </p:sp>
      <p:sp>
        <p:nvSpPr>
          <p:cNvPr id="385" name="CustomShape 13"/>
          <p:cNvSpPr/>
          <p:nvPr/>
        </p:nvSpPr>
        <p:spPr>
          <a:xfrm>
            <a:off x="1521000" y="4651200"/>
            <a:ext cx="896400" cy="42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>
                <a:solidFill>
                  <a:srgbClr val="000000"/>
                </a:solidFill>
                <a:latin typeface="Trebuchet MS"/>
              </a:rPr>
              <a:t>Secondary</a:t>
            </a:r>
            <a:endParaRPr/>
          </a:p>
        </p:txBody>
      </p:sp>
      <p:sp>
        <p:nvSpPr>
          <p:cNvPr id="386" name="CustomShape 14"/>
          <p:cNvSpPr/>
          <p:nvPr/>
        </p:nvSpPr>
        <p:spPr>
          <a:xfrm>
            <a:off x="3647880" y="4458240"/>
            <a:ext cx="2034720" cy="67248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387" name="CustomShape 15"/>
          <p:cNvSpPr/>
          <p:nvPr/>
        </p:nvSpPr>
        <p:spPr>
          <a:xfrm>
            <a:off x="3721320" y="4496040"/>
            <a:ext cx="1888920" cy="537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88" name="CustomShape 16"/>
          <p:cNvSpPr/>
          <p:nvPr/>
        </p:nvSpPr>
        <p:spPr>
          <a:xfrm>
            <a:off x="3721320" y="4496040"/>
            <a:ext cx="1888920" cy="537840"/>
          </a:xfrm>
          <a:prstGeom prst="rect">
            <a:avLst/>
          </a:prstGeom>
          <a:noFill/>
          <a:ln w="11160">
            <a:solidFill>
              <a:srgbClr val="000000"/>
            </a:solidFill>
            <a:round/>
          </a:ln>
        </p:spPr>
      </p:sp>
      <p:sp>
        <p:nvSpPr>
          <p:cNvPr id="389" name="CustomShape 17"/>
          <p:cNvSpPr/>
          <p:nvPr/>
        </p:nvSpPr>
        <p:spPr>
          <a:xfrm>
            <a:off x="4223880" y="4651200"/>
            <a:ext cx="896400" cy="42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>
                <a:solidFill>
                  <a:srgbClr val="000000"/>
                </a:solidFill>
                <a:latin typeface="Trebuchet MS"/>
              </a:rPr>
              <a:t>Secondary</a:t>
            </a:r>
            <a:endParaRPr/>
          </a:p>
        </p:txBody>
      </p:sp>
      <p:sp>
        <p:nvSpPr>
          <p:cNvPr id="390" name="CustomShape 18"/>
          <p:cNvSpPr/>
          <p:nvPr/>
        </p:nvSpPr>
        <p:spPr>
          <a:xfrm>
            <a:off x="6357960" y="4458240"/>
            <a:ext cx="2023560" cy="67248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391" name="CustomShape 19"/>
          <p:cNvSpPr/>
          <p:nvPr/>
        </p:nvSpPr>
        <p:spPr>
          <a:xfrm>
            <a:off x="6420240" y="4496040"/>
            <a:ext cx="1888920" cy="537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92" name="CustomShape 20"/>
          <p:cNvSpPr/>
          <p:nvPr/>
        </p:nvSpPr>
        <p:spPr>
          <a:xfrm>
            <a:off x="6420240" y="4496040"/>
            <a:ext cx="1888920" cy="537840"/>
          </a:xfrm>
          <a:prstGeom prst="rect">
            <a:avLst/>
          </a:prstGeom>
          <a:noFill/>
          <a:ln w="11160">
            <a:solidFill>
              <a:srgbClr val="000000"/>
            </a:solidFill>
            <a:round/>
          </a:ln>
        </p:spPr>
      </p:sp>
      <p:sp>
        <p:nvSpPr>
          <p:cNvPr id="393" name="CustomShape 21"/>
          <p:cNvSpPr/>
          <p:nvPr/>
        </p:nvSpPr>
        <p:spPr>
          <a:xfrm>
            <a:off x="6927120" y="4651200"/>
            <a:ext cx="896400" cy="42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1">
                <a:solidFill>
                  <a:srgbClr val="000000"/>
                </a:solidFill>
                <a:latin typeface="Trebuchet MS"/>
              </a:rPr>
              <a:t>Secondary</a:t>
            </a:r>
            <a:endParaRPr/>
          </a:p>
        </p:txBody>
      </p:sp>
      <p:sp>
        <p:nvSpPr>
          <p:cNvPr id="394" name="CustomShape 22"/>
          <p:cNvSpPr/>
          <p:nvPr/>
        </p:nvSpPr>
        <p:spPr>
          <a:xfrm>
            <a:off x="4126320" y="2072880"/>
            <a:ext cx="360" cy="1076400"/>
          </a:xfrm>
          <a:prstGeom prst="rect">
            <a:avLst/>
          </a:prstGeom>
          <a:noFill/>
          <a:ln w="15120">
            <a:solidFill>
              <a:srgbClr val="000000"/>
            </a:solidFill>
            <a:round/>
          </a:ln>
        </p:spPr>
      </p:sp>
      <p:sp>
        <p:nvSpPr>
          <p:cNvPr id="395" name="CustomShape 23"/>
          <p:cNvSpPr/>
          <p:nvPr/>
        </p:nvSpPr>
        <p:spPr>
          <a:xfrm>
            <a:off x="4073400" y="3097080"/>
            <a:ext cx="105480" cy="51840"/>
          </a:xfrm>
          <a:prstGeom prst="rect">
            <a:avLst/>
          </a:prstGeom>
          <a:noFill/>
          <a:ln w="15120">
            <a:solidFill>
              <a:srgbClr val="000000"/>
            </a:solidFill>
            <a:round/>
          </a:ln>
        </p:spPr>
      </p:sp>
      <p:sp>
        <p:nvSpPr>
          <p:cNvPr id="396" name="CustomShape 24"/>
          <p:cNvSpPr/>
          <p:nvPr/>
        </p:nvSpPr>
        <p:spPr>
          <a:xfrm>
            <a:off x="4665960" y="3688200"/>
            <a:ext cx="2698560" cy="807120"/>
          </a:xfrm>
          <a:prstGeom prst="rect">
            <a:avLst/>
          </a:prstGeom>
          <a:noFill/>
          <a:ln w="15120">
            <a:solidFill>
              <a:srgbClr val="000000"/>
            </a:solidFill>
            <a:round/>
          </a:ln>
        </p:spPr>
      </p:sp>
      <p:sp>
        <p:nvSpPr>
          <p:cNvPr id="397" name="CustomShape 25"/>
          <p:cNvSpPr/>
          <p:nvPr/>
        </p:nvSpPr>
        <p:spPr>
          <a:xfrm>
            <a:off x="7299360" y="4430160"/>
            <a:ext cx="65160" cy="100080"/>
          </a:xfrm>
          <a:prstGeom prst="rect">
            <a:avLst/>
          </a:prstGeom>
          <a:noFill/>
          <a:ln w="15120">
            <a:solidFill>
              <a:srgbClr val="000000"/>
            </a:solidFill>
            <a:round/>
          </a:ln>
        </p:spPr>
      </p:sp>
      <p:sp>
        <p:nvSpPr>
          <p:cNvPr id="398" name="CustomShape 26"/>
          <p:cNvSpPr/>
          <p:nvPr/>
        </p:nvSpPr>
        <p:spPr>
          <a:xfrm>
            <a:off x="1967040" y="3688200"/>
            <a:ext cx="2698560" cy="807120"/>
          </a:xfrm>
          <a:prstGeom prst="rect">
            <a:avLst/>
          </a:prstGeom>
          <a:noFill/>
          <a:ln w="15120">
            <a:solidFill>
              <a:srgbClr val="000000"/>
            </a:solidFill>
            <a:round/>
          </a:ln>
        </p:spPr>
      </p:sp>
      <p:sp>
        <p:nvSpPr>
          <p:cNvPr id="399" name="CustomShape 27"/>
          <p:cNvSpPr/>
          <p:nvPr/>
        </p:nvSpPr>
        <p:spPr>
          <a:xfrm>
            <a:off x="1967040" y="4430160"/>
            <a:ext cx="65160" cy="100080"/>
          </a:xfrm>
          <a:prstGeom prst="rect">
            <a:avLst/>
          </a:prstGeom>
          <a:noFill/>
          <a:ln w="15120">
            <a:solidFill>
              <a:srgbClr val="000000"/>
            </a:solidFill>
            <a:round/>
          </a:ln>
        </p:spPr>
      </p:sp>
      <p:sp>
        <p:nvSpPr>
          <p:cNvPr id="400" name="CustomShape 28"/>
          <p:cNvSpPr/>
          <p:nvPr/>
        </p:nvSpPr>
        <p:spPr>
          <a:xfrm>
            <a:off x="2311920" y="3841200"/>
            <a:ext cx="931320" cy="42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Trebuchet MS"/>
              </a:rPr>
              <a:t>Replication</a:t>
            </a:r>
            <a:endParaRPr/>
          </a:p>
        </p:txBody>
      </p:sp>
      <p:sp>
        <p:nvSpPr>
          <p:cNvPr id="401" name="CustomShape 29"/>
          <p:cNvSpPr/>
          <p:nvPr/>
        </p:nvSpPr>
        <p:spPr>
          <a:xfrm>
            <a:off x="6096240" y="3841200"/>
            <a:ext cx="933840" cy="42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Trebuchet MS"/>
              </a:rPr>
              <a:t>Replication</a:t>
            </a:r>
            <a:endParaRPr/>
          </a:p>
        </p:txBody>
      </p:sp>
      <p:sp>
        <p:nvSpPr>
          <p:cNvPr id="402" name="CustomShape 30"/>
          <p:cNvSpPr/>
          <p:nvPr/>
        </p:nvSpPr>
        <p:spPr>
          <a:xfrm>
            <a:off x="3521520" y="2490840"/>
            <a:ext cx="537120" cy="42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Trebuchet MS"/>
              </a:rPr>
              <a:t>Writes</a:t>
            </a:r>
            <a:endParaRPr/>
          </a:p>
        </p:txBody>
      </p:sp>
      <p:sp>
        <p:nvSpPr>
          <p:cNvPr id="403" name="CustomShape 31"/>
          <p:cNvSpPr/>
          <p:nvPr/>
        </p:nvSpPr>
        <p:spPr>
          <a:xfrm>
            <a:off x="5234400" y="2490840"/>
            <a:ext cx="490680" cy="42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Trebuchet MS"/>
              </a:rPr>
              <a:t>Reads</a:t>
            </a:r>
            <a:endParaRPr/>
          </a:p>
        </p:txBody>
      </p:sp>
      <p:sp>
        <p:nvSpPr>
          <p:cNvPr id="404" name="CustomShape 32"/>
          <p:cNvSpPr/>
          <p:nvPr/>
        </p:nvSpPr>
        <p:spPr>
          <a:xfrm>
            <a:off x="4665960" y="3688200"/>
            <a:ext cx="360" cy="807120"/>
          </a:xfrm>
          <a:prstGeom prst="rect">
            <a:avLst/>
          </a:prstGeom>
          <a:noFill/>
          <a:ln w="15120">
            <a:solidFill>
              <a:srgbClr val="000000"/>
            </a:solidFill>
            <a:round/>
          </a:ln>
        </p:spPr>
      </p:sp>
      <p:sp>
        <p:nvSpPr>
          <p:cNvPr id="405" name="CustomShape 33"/>
          <p:cNvSpPr/>
          <p:nvPr/>
        </p:nvSpPr>
        <p:spPr>
          <a:xfrm>
            <a:off x="4613040" y="4443120"/>
            <a:ext cx="105480" cy="51840"/>
          </a:xfrm>
          <a:prstGeom prst="rect">
            <a:avLst/>
          </a:prstGeom>
          <a:noFill/>
          <a:ln w="15120">
            <a:solidFill>
              <a:srgbClr val="000000"/>
            </a:solidFill>
            <a:round/>
          </a:ln>
        </p:spPr>
      </p:sp>
      <p:sp>
        <p:nvSpPr>
          <p:cNvPr id="406" name="CustomShape 34"/>
          <p:cNvSpPr/>
          <p:nvPr/>
        </p:nvSpPr>
        <p:spPr>
          <a:xfrm>
            <a:off x="4744800" y="3976200"/>
            <a:ext cx="931320" cy="42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Trebuchet MS"/>
              </a:rPr>
              <a:t>Replication</a:t>
            </a:r>
            <a:endParaRPr/>
          </a:p>
        </p:txBody>
      </p:sp>
      <p:sp>
        <p:nvSpPr>
          <p:cNvPr id="407" name="CustomShape 35"/>
          <p:cNvSpPr/>
          <p:nvPr/>
        </p:nvSpPr>
        <p:spPr>
          <a:xfrm>
            <a:off x="5205600" y="2072880"/>
            <a:ext cx="360" cy="1076400"/>
          </a:xfrm>
          <a:prstGeom prst="rect">
            <a:avLst/>
          </a:prstGeom>
          <a:noFill/>
          <a:ln w="15120">
            <a:solidFill>
              <a:srgbClr val="000000"/>
            </a:solidFill>
            <a:round/>
          </a:ln>
        </p:spPr>
      </p:sp>
      <p:sp>
        <p:nvSpPr>
          <p:cNvPr id="408" name="CustomShape 36"/>
          <p:cNvSpPr/>
          <p:nvPr/>
        </p:nvSpPr>
        <p:spPr>
          <a:xfrm>
            <a:off x="5153040" y="3097080"/>
            <a:ext cx="105480" cy="51840"/>
          </a:xfrm>
          <a:prstGeom prst="rect">
            <a:avLst/>
          </a:prstGeom>
          <a:noFill/>
          <a:ln w="1512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2D91B-A2E4-4BE0-9309-FBDA5BDC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186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Franklin Gothic Medium Cond" panose="020B0606030402020204" pitchFamily="34" charset="0"/>
              </a:rPr>
              <a:t>Replication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F4041D-99E5-480F-B627-45CB47A2D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174"/>
            <a:ext cx="10515600" cy="491778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Franklin Gothic Medium Cond" panose="020B0606030402020204" pitchFamily="34" charset="0"/>
              </a:rPr>
              <a:t>Replication is the process of synchronizing data across multiple servers. </a:t>
            </a:r>
          </a:p>
          <a:p>
            <a:pPr marL="0" indent="0">
              <a:buNone/>
            </a:pPr>
            <a:endParaRPr lang="en-IN" sz="2400" dirty="0">
              <a:latin typeface="Franklin Gothic Medium Cond" panose="020B0606030402020204" pitchFamily="34" charset="0"/>
            </a:endParaRPr>
          </a:p>
          <a:p>
            <a:r>
              <a:rPr lang="en-IN" sz="2400" dirty="0">
                <a:latin typeface="Franklin Gothic Medium Cond" panose="020B0606030402020204" pitchFamily="34" charset="0"/>
              </a:rPr>
              <a:t>Replication provides redundancy and increases data availability with multiple copies of data on different database servers. </a:t>
            </a:r>
          </a:p>
          <a:p>
            <a:pPr marL="0" indent="0">
              <a:buNone/>
            </a:pPr>
            <a:endParaRPr lang="en-IN" sz="2400" dirty="0">
              <a:latin typeface="Franklin Gothic Medium Cond" panose="020B0606030402020204" pitchFamily="34" charset="0"/>
            </a:endParaRPr>
          </a:p>
          <a:p>
            <a:r>
              <a:rPr lang="en-IN" sz="2400" dirty="0">
                <a:latin typeface="Franklin Gothic Medium Cond" panose="020B0606030402020204" pitchFamily="34" charset="0"/>
              </a:rPr>
              <a:t>Replication protects a database from the loss of a single server.</a:t>
            </a:r>
          </a:p>
          <a:p>
            <a:pPr marL="0" indent="0">
              <a:buNone/>
            </a:pPr>
            <a:endParaRPr lang="en-IN" sz="2400" dirty="0">
              <a:latin typeface="Franklin Gothic Medium Cond" panose="020B0606030402020204" pitchFamily="34" charset="0"/>
            </a:endParaRPr>
          </a:p>
          <a:p>
            <a:r>
              <a:rPr lang="en-IN" sz="2400" dirty="0">
                <a:latin typeface="Franklin Gothic Medium Cond" panose="020B0606030402020204" pitchFamily="34" charset="0"/>
              </a:rPr>
              <a:t> Replication also allows you to recover from hardware failure and service interruptions.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0FAB-8C0A-4E6E-B1D0-B549207F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4147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latin typeface="Franklin Gothic Medium Cond" panose="020B0606030402020204" pitchFamily="34" charset="0"/>
              </a:rPr>
              <a:t>Sharding in MongoDB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4FCF-33B8-498A-A053-4EF1B7F3E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538"/>
            <a:ext cx="10515600" cy="547242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Franklin Gothic Medium Cond" panose="020B0606030402020204" pitchFamily="34" charset="0"/>
              </a:rPr>
              <a:t>Sharding is the process of storing data records across multiple machines.</a:t>
            </a:r>
          </a:p>
          <a:p>
            <a:r>
              <a:rPr lang="en-IN" sz="2400" dirty="0">
                <a:latin typeface="Franklin Gothic Medium Cond" panose="020B0606030402020204" pitchFamily="34" charset="0"/>
              </a:rPr>
              <a:t>As the size of the data increases, a single machine may not be sufficient to store the data nor provide an acceptable read and write throughput. </a:t>
            </a:r>
          </a:p>
          <a:p>
            <a:r>
              <a:rPr lang="en-IN" sz="2400" dirty="0">
                <a:latin typeface="Franklin Gothic Medium Cond" panose="020B0606030402020204" pitchFamily="34" charset="0"/>
              </a:rPr>
              <a:t>Sharding solves the problem with horizontal scaling.</a:t>
            </a:r>
          </a:p>
          <a:p>
            <a:endParaRPr lang="en-IN" sz="2400" dirty="0">
              <a:latin typeface="Franklin Gothic Medium Cond" panose="020B06060304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8E808-11BE-476A-AFD6-69F56B6F2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41" y="2803161"/>
            <a:ext cx="8049718" cy="33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31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424800" y="4021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800" dirty="0">
                <a:latin typeface="Franklin Gothic Medium Cond" panose="020B0606030402020204" pitchFamily="34" charset="0"/>
              </a:rPr>
              <a:t>Updating Information In-Place</a:t>
            </a:r>
            <a:endParaRPr sz="2800" dirty="0">
              <a:latin typeface="Franklin Gothic Medium Cond" panose="020B0606030402020204" pitchFamily="34" charset="0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719528" y="1320840"/>
            <a:ext cx="10088380" cy="49150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Mongo DB updates information in-place , it means that it updates the data 	wherever it is available.</a:t>
            </a: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Mongo DB is  all for lazy- writes.</a:t>
            </a: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It writes to the disk every second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. (it is slow compared to memory)</a:t>
            </a: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But Mongo DB is faster than its other competitors.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</a:t>
            </a:r>
            <a:endParaRPr sz="2400" dirty="0">
              <a:latin typeface="Franklin Gothic Medium Cond" panose="020B06060304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D58D63-EF03-46EF-8D9E-1E51BC2A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428235"/>
          </a:xfrm>
        </p:spPr>
        <p:txBody>
          <a:bodyPr>
            <a:normAutofit fontScale="90000"/>
          </a:bodyPr>
          <a:lstStyle/>
          <a:p>
            <a:br>
              <a:rPr lang="en-IN" sz="2800" dirty="0">
                <a:latin typeface="Franklin Gothic Medium Cond" panose="020B0606030402020204" pitchFamily="34" charset="0"/>
              </a:rPr>
            </a:br>
            <a:r>
              <a:rPr lang="en-IN" sz="2800" dirty="0">
                <a:latin typeface="Franklin Gothic Medium Cond" panose="020B0606030402020204" pitchFamily="34" charset="0"/>
              </a:rPr>
              <a:t>Terms Used in RDBMS and MongoDB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D5413C9-484B-4098-804F-6BA6F7780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860244"/>
              </p:ext>
            </p:extLst>
          </p:nvPr>
        </p:nvGraphicFramePr>
        <p:xfrm>
          <a:off x="838200" y="1319134"/>
          <a:ext cx="10515600" cy="4556679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6984103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015701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31700478"/>
                    </a:ext>
                  </a:extLst>
                </a:gridCol>
              </a:tblGrid>
              <a:tr h="444554">
                <a:tc>
                  <a:txBody>
                    <a:bodyPr/>
                    <a:lstStyle/>
                    <a:p>
                      <a:r>
                        <a:rPr lang="en-IN" b="1"/>
                        <a:t>SQL Terms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MongoDB Terms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50946"/>
                  </a:ext>
                </a:extLst>
              </a:tr>
              <a:tr h="444554">
                <a:tc>
                  <a:txBody>
                    <a:bodyPr/>
                    <a:lstStyle/>
                    <a:p>
                      <a:r>
                        <a:rPr lang="en-IN"/>
                        <a:t>database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database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9170"/>
                  </a:ext>
                </a:extLst>
              </a:tr>
              <a:tr h="444554">
                <a:tc>
                  <a:txBody>
                    <a:bodyPr/>
                    <a:lstStyle/>
                    <a:p>
                      <a:r>
                        <a:rPr lang="en-IN"/>
                        <a:t>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collection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743282"/>
                  </a:ext>
                </a:extLst>
              </a:tr>
              <a:tr h="444554">
                <a:tc>
                  <a:txBody>
                    <a:bodyPr/>
                    <a:lstStyle/>
                    <a:p>
                      <a:r>
                        <a:rPr lang="en-IN"/>
                        <a:t>row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document or BSON document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03233"/>
                  </a:ext>
                </a:extLst>
              </a:tr>
              <a:tr h="444554">
                <a:tc>
                  <a:txBody>
                    <a:bodyPr/>
                    <a:lstStyle/>
                    <a:p>
                      <a:r>
                        <a:rPr lang="en-IN"/>
                        <a:t>column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field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375993"/>
                  </a:ext>
                </a:extLst>
              </a:tr>
              <a:tr h="444554">
                <a:tc>
                  <a:txBody>
                    <a:bodyPr/>
                    <a:lstStyle/>
                    <a:p>
                      <a:r>
                        <a:rPr lang="en-IN"/>
                        <a:t>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182974"/>
                  </a:ext>
                </a:extLst>
              </a:tr>
              <a:tr h="444554">
                <a:tc>
                  <a:txBody>
                    <a:bodyPr/>
                    <a:lstStyle/>
                    <a:p>
                      <a:r>
                        <a:rPr lang="en-IN"/>
                        <a:t>table joins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embedded documents and linking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662575"/>
                  </a:ext>
                </a:extLst>
              </a:tr>
              <a:tr h="1444801">
                <a:tc>
                  <a:txBody>
                    <a:bodyPr/>
                    <a:lstStyle/>
                    <a:p>
                      <a:r>
                        <a:rPr lang="en-IN"/>
                        <a:t>primary key</a:t>
                      </a:r>
                      <a:br>
                        <a:rPr lang="en-IN"/>
                      </a:br>
                      <a:r>
                        <a:rPr lang="en-IN"/>
                        <a:t>Specify any unique column or </a:t>
                      </a:r>
                      <a:br>
                        <a:rPr lang="en-IN"/>
                      </a:br>
                      <a:r>
                        <a:rPr lang="en-IN"/>
                        <a:t>column combination as primary key.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primary key</a:t>
                      </a:r>
                      <a:br>
                        <a:rPr lang="en-IN" dirty="0"/>
                      </a:br>
                      <a:r>
                        <a:rPr lang="en-IN" dirty="0"/>
                        <a:t>In MongoDB, the primary key is automatically </a:t>
                      </a:r>
                      <a:br>
                        <a:rPr lang="en-IN" dirty="0"/>
                      </a:br>
                      <a:r>
                        <a:rPr lang="en-IN" dirty="0"/>
                        <a:t>set to the _id field.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457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499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BF37-926A-4561-AEB6-D8C99DBB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428235"/>
          </a:xfrm>
        </p:spPr>
        <p:txBody>
          <a:bodyPr>
            <a:normAutofit fontScale="90000"/>
          </a:bodyPr>
          <a:lstStyle/>
          <a:p>
            <a:br>
              <a:rPr lang="en-IN" sz="2800" dirty="0">
                <a:latin typeface="Franklin Gothic Medium Cond" panose="020B0606030402020204" pitchFamily="34" charset="0"/>
              </a:rPr>
            </a:br>
            <a:br>
              <a:rPr lang="en-IN" sz="2800" dirty="0">
                <a:latin typeface="Franklin Gothic Medium Cond" panose="020B0606030402020204" pitchFamily="34" charset="0"/>
              </a:rPr>
            </a:br>
            <a:r>
              <a:rPr lang="en-IN" sz="2800" dirty="0">
                <a:latin typeface="Franklin Gothic Medium Cond" panose="020B0606030402020204" pitchFamily="34" charset="0"/>
              </a:rPr>
              <a:t>Executables Comparison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CF3FD81-C275-409D-A19E-EF9F2ACAC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462458"/>
              </p:ext>
            </p:extLst>
          </p:nvPr>
        </p:nvGraphicFramePr>
        <p:xfrm>
          <a:off x="838200" y="1454046"/>
          <a:ext cx="10515600" cy="3822492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38630155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3123726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6088438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238692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834425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60874456"/>
                    </a:ext>
                  </a:extLst>
                </a:gridCol>
              </a:tblGrid>
              <a:tr h="1274164">
                <a:tc>
                  <a:txBody>
                    <a:bodyPr/>
                    <a:lstStyle/>
                    <a:p>
                      <a:endParaRPr lang="en-IN" sz="2000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MongoDB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MySQL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Oracle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Informix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DB2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574199"/>
                  </a:ext>
                </a:extLst>
              </a:tr>
              <a:tr h="1274164"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Database 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mongod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mysqld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oracle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IDS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DB2 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157508"/>
                  </a:ext>
                </a:extLst>
              </a:tr>
              <a:tr h="1274164"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Database Client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mongo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mysql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sqlplus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DB-Access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Franklin Gothic Medium Cond" panose="020B0606030402020204" pitchFamily="34" charset="0"/>
                        </a:rPr>
                        <a:t>DB2 Client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073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035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0C2E-416D-419C-AE93-71DAC773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Franklin Gothic Medium Cond" panose="020B0606030402020204" pitchFamily="34" charset="0"/>
              </a:rPr>
              <a:t>SQL Concepts Vs MongoDB Aggregation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5A88D-E7C8-4134-8E96-076F88621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149781"/>
              </p:ext>
            </p:extLst>
          </p:nvPr>
        </p:nvGraphicFramePr>
        <p:xfrm>
          <a:off x="838200" y="1690688"/>
          <a:ext cx="10515600" cy="4560214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1636951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112577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84255195"/>
                    </a:ext>
                  </a:extLst>
                </a:gridCol>
              </a:tblGrid>
              <a:tr h="742360"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SQL Concepts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MongoDB </a:t>
                      </a:r>
                      <a:br>
                        <a:rPr lang="en-IN" sz="2000">
                          <a:latin typeface="Franklin Gothic Medium Cond" panose="020B0606030402020204" pitchFamily="34" charset="0"/>
                        </a:rPr>
                      </a:br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Aggregation Operators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596345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WHERE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$match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340494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GROUP BY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$group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120780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HAVING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$match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72558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SELECT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$project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798157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ORDER BY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$sort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892440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LIMIT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$limit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096922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SUM()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$sum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852142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COUNT()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$sum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617869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join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000">
                        <a:latin typeface="Franklin Gothic Medium Cond" panose="020B06060304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Franklin Gothic Medium Cond" panose="020B0606030402020204" pitchFamily="34" charset="0"/>
                        </a:rPr>
                        <a:t>$lookup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720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884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731C2D-2AAC-4985-9CE7-5A3984AD0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Franklin Gothic Medium Cond" panose="020B0606030402020204" pitchFamily="34" charset="0"/>
              </a:rPr>
              <a:t>MongoDB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1347779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2DA1-F56D-45BE-90D0-C2CFF345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Franklin Gothic Medium Cond" panose="020B0606030402020204" pitchFamily="34" charset="0"/>
              </a:rPr>
              <a:t>Data types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6D15632-3E6C-4D9B-9E8E-B4691F7D8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587338"/>
              </p:ext>
            </p:extLst>
          </p:nvPr>
        </p:nvGraphicFramePr>
        <p:xfrm>
          <a:off x="838200" y="1379094"/>
          <a:ext cx="10515600" cy="4856814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0456810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612713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291498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85854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3537693"/>
                    </a:ext>
                  </a:extLst>
                </a:gridCol>
              </a:tblGrid>
              <a:tr h="539646"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698387"/>
                  </a:ext>
                </a:extLst>
              </a:tr>
              <a:tr h="539646"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495415"/>
                  </a:ext>
                </a:extLst>
              </a:tr>
              <a:tr h="539646"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String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Regular Expression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22331"/>
                  </a:ext>
                </a:extLst>
              </a:tr>
              <a:tr h="539646"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Object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DBPointer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772473"/>
                  </a:ext>
                </a:extLst>
              </a:tr>
              <a:tr h="539646"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Array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JavaScript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508153"/>
                  </a:ext>
                </a:extLst>
              </a:tr>
              <a:tr h="539646"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Binary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Symbol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678729"/>
                  </a:ext>
                </a:extLst>
              </a:tr>
              <a:tr h="539646"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Undefined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16417"/>
                  </a:ext>
                </a:extLst>
              </a:tr>
              <a:tr h="539646"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ObjectId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timestamp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415764"/>
                  </a:ext>
                </a:extLst>
              </a:tr>
              <a:tr h="539646"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Boolean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Franklin Gothic Medium Cond" panose="020B0606030402020204" pitchFamily="34" charset="0"/>
                        </a:rPr>
                        <a:t>long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Franklin Gothic Medium Cond" panose="020B0606030402020204" pitchFamily="34" charset="0"/>
                        </a:rPr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29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946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424800" y="402120"/>
            <a:ext cx="10577980" cy="485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800" dirty="0">
                <a:latin typeface="Franklin Gothic Medium Cond" panose="020B0606030402020204" pitchFamily="34" charset="0"/>
              </a:rPr>
              <a:t>CRUD operations</a:t>
            </a:r>
            <a:endParaRPr sz="2800" dirty="0">
              <a:latin typeface="Franklin Gothic Medium Cond" panose="020B0606030402020204" pitchFamily="34" charset="0"/>
            </a:endParaRPr>
          </a:p>
        </p:txBody>
      </p:sp>
      <p:sp>
        <p:nvSpPr>
          <p:cNvPr id="468" name="CustomShape 2"/>
          <p:cNvSpPr/>
          <p:nvPr/>
        </p:nvSpPr>
        <p:spPr>
          <a:xfrm>
            <a:off x="457200" y="1066680"/>
            <a:ext cx="10185816" cy="538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CRUD( Create, Read, Update and Delete) operations in Mongo DB</a:t>
            </a: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Franklin Gothic Medium Cond" panose="020B0606030402020204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000" dirty="0">
                <a:latin typeface="Franklin Gothic Medium Cond" panose="020B0606030402020204" pitchFamily="34" charset="0"/>
              </a:rPr>
              <a:t>Create: Creation of data done using  Insert() /Update() /Save()</a:t>
            </a: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Franklin Gothic Medium Cond" panose="020B0606030402020204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000" dirty="0">
                <a:latin typeface="Franklin Gothic Medium Cond" panose="020B0606030402020204" pitchFamily="34" charset="0"/>
              </a:rPr>
              <a:t>Read: Reading data is performed using find() method</a:t>
            </a: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Franklin Gothic Medium Cond" panose="020B0606030402020204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000" dirty="0">
                <a:latin typeface="Franklin Gothic Medium Cond" panose="020B0606030402020204" pitchFamily="34" charset="0"/>
              </a:rPr>
              <a:t>Update: Update data is accomplished using the update() method with UPSERT set to false.</a:t>
            </a: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Franklin Gothic Medium Cond" panose="020B0606030402020204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000" dirty="0">
                <a:latin typeface="Franklin Gothic Medium Cond" panose="020B0606030402020204" pitchFamily="34" charset="0"/>
              </a:rPr>
              <a:t>Delete: a document is deleted using the remove() method</a:t>
            </a: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Franklin Gothic Medium Cond" panose="020B0606030402020204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000" dirty="0">
                <a:latin typeface="Franklin Gothic Medium Cond" panose="020B0606030402020204" pitchFamily="34" charset="0"/>
              </a:rPr>
              <a:t>The Order of CRUD  is ,</a:t>
            </a: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	</a:t>
            </a:r>
            <a:endParaRPr sz="2000" dirty="0">
              <a:latin typeface="Franklin Gothic Medium Cond" panose="020B0606030402020204" pitchFamily="34" charset="0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3276720" y="4419720"/>
            <a:ext cx="1828080" cy="63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Data base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70" name="CustomShape 4"/>
          <p:cNvSpPr/>
          <p:nvPr/>
        </p:nvSpPr>
        <p:spPr>
          <a:xfrm>
            <a:off x="3886200" y="4742640"/>
            <a:ext cx="360" cy="59040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471" name="CustomShape 5"/>
          <p:cNvSpPr/>
          <p:nvPr/>
        </p:nvSpPr>
        <p:spPr>
          <a:xfrm>
            <a:off x="3124080" y="5410080"/>
            <a:ext cx="15231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Collections</a:t>
            </a:r>
            <a:endParaRPr/>
          </a:p>
        </p:txBody>
      </p:sp>
      <p:sp>
        <p:nvSpPr>
          <p:cNvPr id="472" name="CustomShape 6"/>
          <p:cNvSpPr/>
          <p:nvPr/>
        </p:nvSpPr>
        <p:spPr>
          <a:xfrm>
            <a:off x="4495680" y="5594760"/>
            <a:ext cx="144720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473" name="CustomShape 7"/>
          <p:cNvSpPr/>
          <p:nvPr/>
        </p:nvSpPr>
        <p:spPr>
          <a:xfrm>
            <a:off x="6248520" y="5410080"/>
            <a:ext cx="167580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Documents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FE5F-84C4-4511-85F5-31645566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281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Franklin Gothic Medium" panose="020B0603020102020204" pitchFamily="34" charset="0"/>
              </a:rPr>
              <a:t>Document Oriented NoSQL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97D7-7CC6-4E6C-A558-9A3AD3318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890"/>
            <a:ext cx="10515600" cy="5737122"/>
          </a:xfrm>
        </p:spPr>
        <p:txBody>
          <a:bodyPr/>
          <a:lstStyle/>
          <a:p>
            <a:r>
              <a:rPr lang="en-IN" b="1" dirty="0"/>
              <a:t>Document databases</a:t>
            </a:r>
            <a:r>
              <a:rPr lang="en-IN" dirty="0"/>
              <a:t> pair each key with a complex data structure known as a document. </a:t>
            </a:r>
          </a:p>
          <a:p>
            <a:r>
              <a:rPr lang="en-IN" dirty="0"/>
              <a:t>Documents can contain many different key-value pairs, or key-array pairs, or even nested documents. </a:t>
            </a:r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074D2B-27BF-4FE9-B158-362372A898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7307" y="2728453"/>
            <a:ext cx="10291247" cy="4011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318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424800" y="4021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800" dirty="0">
                <a:latin typeface="Franklin Gothic Medium Cond" panose="020B0606030402020204" pitchFamily="34" charset="0"/>
              </a:rPr>
              <a:t>Data base</a:t>
            </a:r>
            <a:endParaRPr sz="2800" dirty="0">
              <a:latin typeface="Franklin Gothic Medium Cond" panose="020B0606030402020204" pitchFamily="34" charset="0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314794" y="739800"/>
            <a:ext cx="10941770" cy="59585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u="sng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create data base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use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Data base  name;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b="1" dirty="0">
                <a:solidFill>
                  <a:srgbClr val="C0504D"/>
                </a:solidFill>
                <a:latin typeface="Franklin Gothic Medium Cond" panose="020B0606030402020204" pitchFamily="34" charset="0"/>
              </a:rPr>
              <a:t>use </a:t>
            </a:r>
            <a:r>
              <a:rPr lang="en-IN" sz="2400" b="1" dirty="0" err="1">
                <a:solidFill>
                  <a:srgbClr val="C0504D"/>
                </a:solidFill>
                <a:latin typeface="Franklin Gothic Medium Cond" panose="020B0606030402020204" pitchFamily="34" charset="0"/>
              </a:rPr>
              <a:t>studentdb</a:t>
            </a:r>
            <a:r>
              <a:rPr lang="en-IN" sz="2400" b="1" dirty="0">
                <a:solidFill>
                  <a:srgbClr val="C0504D"/>
                </a:solidFill>
                <a:latin typeface="Franklin Gothic Medium Cond" panose="020B0606030402020204" pitchFamily="34" charset="0"/>
              </a:rPr>
              <a:t>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u="sng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display the list of data bases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C0504D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b="1" dirty="0">
                <a:solidFill>
                  <a:srgbClr val="C0504D"/>
                </a:solidFill>
                <a:latin typeface="Franklin Gothic Medium Cond" panose="020B0606030402020204" pitchFamily="34" charset="0"/>
              </a:rPr>
              <a:t>show </a:t>
            </a:r>
            <a:r>
              <a:rPr lang="en-IN" sz="2400" b="1" dirty="0" err="1">
                <a:solidFill>
                  <a:srgbClr val="C0504D"/>
                </a:solidFill>
                <a:latin typeface="Franklin Gothic Medium Cond" panose="020B0606030402020204" pitchFamily="34" charset="0"/>
              </a:rPr>
              <a:t>dbs</a:t>
            </a:r>
            <a:r>
              <a:rPr lang="en-IN" sz="2400" b="1" dirty="0">
                <a:solidFill>
                  <a:srgbClr val="C0504D"/>
                </a:solidFill>
                <a:latin typeface="Franklin Gothic Medium Cond" panose="020B0606030402020204" pitchFamily="34" charset="0"/>
              </a:rPr>
              <a:t>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u="sng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display the current data base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C0504D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b="1" dirty="0" err="1">
                <a:solidFill>
                  <a:srgbClr val="C0504D"/>
                </a:solidFill>
                <a:latin typeface="Franklin Gothic Medium Cond" panose="020B0606030402020204" pitchFamily="34" charset="0"/>
              </a:rPr>
              <a:t>db</a:t>
            </a:r>
            <a:r>
              <a:rPr lang="en-IN" sz="2400" b="1" dirty="0">
                <a:solidFill>
                  <a:srgbClr val="C0504D"/>
                </a:solidFill>
                <a:latin typeface="Franklin Gothic Medium Cond" panose="020B0606030402020204" pitchFamily="34" charset="0"/>
              </a:rPr>
              <a:t>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u="sng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switch to new data base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C0504D"/>
                </a:solidFill>
                <a:latin typeface="Franklin Gothic Medium Cond" panose="020B0606030402020204" pitchFamily="34" charset="0"/>
              </a:rPr>
              <a:t>	use data base name;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u="sng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display the list of collections (tables) in the current DB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C0504D"/>
                </a:solidFill>
                <a:latin typeface="Franklin Gothic Medium Cond" panose="020B0606030402020204" pitchFamily="34" charset="0"/>
              </a:rPr>
              <a:t>	show collections;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424800" y="4021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Data base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152280" y="990720"/>
            <a:ext cx="10819800" cy="332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400" u="sng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drop the data base: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	</a:t>
            </a:r>
            <a:r>
              <a:rPr lang="en-IN" sz="2400" b="1" dirty="0" err="1">
                <a:solidFill>
                  <a:srgbClr val="E46C0A"/>
                </a:solidFill>
                <a:latin typeface="Franklin Gothic Medium Cond" panose="020B0606030402020204" pitchFamily="34" charset="0"/>
              </a:rPr>
              <a:t>db.dropDatabase</a:t>
            </a:r>
            <a:r>
              <a:rPr lang="en-IN" sz="2400" b="1" dirty="0">
                <a:solidFill>
                  <a:srgbClr val="E46C0A"/>
                </a:solidFill>
                <a:latin typeface="Franklin Gothic Medium Cond" panose="020B0606030402020204" pitchFamily="34" charset="0"/>
              </a:rPr>
              <a:t>()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E46C0A"/>
                </a:solidFill>
                <a:latin typeface="Franklin Gothic Medium Cond" panose="020B0606030402020204" pitchFamily="34" charset="0"/>
              </a:rPr>
              <a:t>Other commands: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db.version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()</a:t>
            </a:r>
            <a:endParaRPr sz="2400" dirty="0">
              <a:latin typeface="Franklin Gothic Medium Cond" panose="020B0606030402020204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db.status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()</a:t>
            </a:r>
            <a:endParaRPr sz="2400" dirty="0">
              <a:latin typeface="Franklin Gothic Medium Cond" panose="020B0606030402020204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db.help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()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424800" y="402120"/>
            <a:ext cx="1134180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Collections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154800" y="6426360"/>
            <a:ext cx="390528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ts val="143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Big Data and Analytics by Seema Acharya and Subhashini Chellappan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Copyright 2015, WILEY INDIA PVT. LTD.</a:t>
            </a:r>
            <a:endParaRPr/>
          </a:p>
        </p:txBody>
      </p:sp>
      <p:sp>
        <p:nvSpPr>
          <p:cNvPr id="480" name="CustomShape 3"/>
          <p:cNvSpPr/>
          <p:nvPr/>
        </p:nvSpPr>
        <p:spPr>
          <a:xfrm>
            <a:off x="992809" y="1598759"/>
            <a:ext cx="10205782" cy="8896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create a collection by the name “Person”. Let us take a look at the collection list prior to the creation of the new collection “Person”.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1374480" y="2747880"/>
            <a:ext cx="5940000" cy="304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1" dirty="0" err="1">
                <a:solidFill>
                  <a:srgbClr val="E46C0A"/>
                </a:solidFill>
                <a:latin typeface="Franklin Gothic Medium Cond" panose="020B0606030402020204" pitchFamily="34" charset="0"/>
              </a:rPr>
              <a:t>db.createCollection</a:t>
            </a:r>
            <a:r>
              <a:rPr lang="en-IN" sz="2400" b="1" dirty="0">
                <a:solidFill>
                  <a:srgbClr val="E46C0A"/>
                </a:solidFill>
                <a:latin typeface="Franklin Gothic Medium Cond" panose="020B0606030402020204" pitchFamily="34" charset="0"/>
              </a:rPr>
              <a:t>(“Person”);</a:t>
            </a:r>
            <a:endParaRPr sz="2400" dirty="0">
              <a:latin typeface="Franklin Gothic Medium Cond" panose="020B06060304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424800" y="402120"/>
            <a:ext cx="1134180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Collections</a:t>
            </a:r>
            <a:endParaRPr dirty="0">
              <a:latin typeface="Franklin Gothic Medium Cond" panose="020B0606030402020204" pitchFamily="34" charset="0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154800" y="6426360"/>
            <a:ext cx="390528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ts val="143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Big Data and Analytics by Seema Acharya and Subhashini Chellappan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Copyright 2015, WILEY INDIA PVT. LTD.</a:t>
            </a:r>
            <a:endParaRPr/>
          </a:p>
        </p:txBody>
      </p:sp>
      <p:sp>
        <p:nvSpPr>
          <p:cNvPr id="484" name="CustomShape 3"/>
          <p:cNvSpPr/>
          <p:nvPr/>
        </p:nvSpPr>
        <p:spPr>
          <a:xfrm>
            <a:off x="916920" y="1482840"/>
            <a:ext cx="8032208" cy="54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drop a collection by the name “food”.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1670949" y="2806560"/>
            <a:ext cx="4568400" cy="304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1" dirty="0" err="1">
                <a:solidFill>
                  <a:srgbClr val="E46C0A"/>
                </a:solidFill>
                <a:latin typeface="Franklin Gothic Medium Cond" panose="020B0606030402020204" pitchFamily="34" charset="0"/>
              </a:rPr>
              <a:t>db.food.drop</a:t>
            </a:r>
            <a:r>
              <a:rPr lang="en-IN" sz="2400" b="1" dirty="0">
                <a:solidFill>
                  <a:srgbClr val="E46C0A"/>
                </a:solidFill>
                <a:latin typeface="Franklin Gothic Medium Cond" panose="020B0606030402020204" pitchFamily="34" charset="0"/>
              </a:rPr>
              <a:t>();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486" name="CustomShape 5"/>
          <p:cNvSpPr/>
          <p:nvPr/>
        </p:nvSpPr>
        <p:spPr>
          <a:xfrm>
            <a:off x="1066680" y="2133720"/>
            <a:ext cx="4266360" cy="39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db. Collection </a:t>
            </a: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name.drop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()</a:t>
            </a:r>
            <a:endParaRPr sz="2400" dirty="0">
              <a:latin typeface="Franklin Gothic Medium Cond" panose="020B06060304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424800" y="402120"/>
            <a:ext cx="1134180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" panose="020B0603020102020204" pitchFamily="34" charset="0"/>
              </a:rPr>
              <a:t>Document - Insert Method</a:t>
            </a:r>
            <a:endParaRPr dirty="0">
              <a:latin typeface="Franklin Gothic Medium" panose="020B0603020102020204" pitchFamily="34" charset="0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154800" y="6426360"/>
            <a:ext cx="390528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ts val="143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Big Data and Analytics by Seema Acharya and Subhashini Chellappan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Copyright 2015, WILEY INDIA PVT. LTD.</a:t>
            </a:r>
            <a:endParaRPr/>
          </a:p>
        </p:txBody>
      </p:sp>
      <p:sp>
        <p:nvSpPr>
          <p:cNvPr id="489" name="CustomShape 3"/>
          <p:cNvSpPr/>
          <p:nvPr/>
        </p:nvSpPr>
        <p:spPr>
          <a:xfrm>
            <a:off x="916919" y="1440720"/>
            <a:ext cx="9980929" cy="1760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Create a collection by the name “Students” and store the following data in it.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The fields are     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	Stud Name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	Grade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	Hobbies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90" name="CustomShape 4"/>
          <p:cNvSpPr/>
          <p:nvPr/>
        </p:nvSpPr>
        <p:spPr>
          <a:xfrm>
            <a:off x="533520" y="3882452"/>
            <a:ext cx="10963936" cy="19936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1" dirty="0" err="1">
                <a:solidFill>
                  <a:srgbClr val="E46C0A"/>
                </a:solidFill>
                <a:latin typeface="Franklin Gothic Medium" panose="020B0603020102020204" pitchFamily="34" charset="0"/>
              </a:rPr>
              <a:t>db.createCollection</a:t>
            </a:r>
            <a:r>
              <a:rPr lang="en-IN" sz="2400" b="1" dirty="0">
                <a:solidFill>
                  <a:srgbClr val="E46C0A"/>
                </a:solidFill>
                <a:latin typeface="Franklin Gothic Medium" panose="020B0603020102020204" pitchFamily="34" charset="0"/>
              </a:rPr>
              <a:t>(“Students”);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 err="1">
                <a:solidFill>
                  <a:srgbClr val="FF0000"/>
                </a:solidFill>
                <a:latin typeface="Franklin Gothic Medium" panose="020B0603020102020204" pitchFamily="34" charset="0"/>
              </a:rPr>
              <a:t>db.Students.insert</a:t>
            </a:r>
            <a:r>
              <a:rPr lang="en-IN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({</a:t>
            </a:r>
            <a:r>
              <a:rPr lang="en-IN" sz="24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_id:1</a:t>
            </a:r>
            <a:r>
              <a:rPr lang="en-IN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, </a:t>
            </a:r>
            <a:r>
              <a:rPr lang="en-IN" sz="2400" b="1" dirty="0" err="1">
                <a:solidFill>
                  <a:srgbClr val="FF0000"/>
                </a:solidFill>
                <a:latin typeface="Franklin Gothic Medium" panose="020B0603020102020204" pitchFamily="34" charset="0"/>
              </a:rPr>
              <a:t>StudName</a:t>
            </a:r>
            <a:r>
              <a:rPr lang="en-IN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:"Michelle Jacintha", Grade: "VII", </a:t>
            </a:r>
            <a:r>
              <a:rPr lang="en-IN" sz="2400" b="1" dirty="0" err="1">
                <a:solidFill>
                  <a:srgbClr val="FF0000"/>
                </a:solidFill>
                <a:latin typeface="Franklin Gothic Medium" panose="020B0603020102020204" pitchFamily="34" charset="0"/>
              </a:rPr>
              <a:t>Hobbies:"Internet</a:t>
            </a:r>
            <a:r>
              <a:rPr lang="en-IN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 Surfing"});</a:t>
            </a:r>
            <a:endParaRPr sz="2400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424800" y="402120"/>
            <a:ext cx="11341800" cy="67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IN" sz="2400" dirty="0">
                <a:latin typeface="Franklin Gothic Medium" panose="020B0603020102020204" pitchFamily="34" charset="0"/>
              </a:rPr>
              <a:t>To check the document is created or not?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92" name="CustomShape 2"/>
          <p:cNvSpPr/>
          <p:nvPr/>
        </p:nvSpPr>
        <p:spPr>
          <a:xfrm>
            <a:off x="680040" y="1320840"/>
            <a:ext cx="10830960" cy="3415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db. Collection </a:t>
            </a:r>
            <a:r>
              <a:rPr lang="en-IN" sz="2400" dirty="0" err="1">
                <a:solidFill>
                  <a:srgbClr val="000000"/>
                </a:solidFill>
                <a:latin typeface="Franklin Gothic Medium" panose="020B0603020102020204" pitchFamily="34" charset="0"/>
              </a:rPr>
              <a:t>name.find</a:t>
            </a: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();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	</a:t>
            </a:r>
            <a:r>
              <a:rPr lang="en-IN" sz="2400" b="1" dirty="0" err="1">
                <a:solidFill>
                  <a:srgbClr val="FF0000"/>
                </a:solidFill>
                <a:latin typeface="Franklin Gothic Medium" panose="020B0603020102020204" pitchFamily="34" charset="0"/>
              </a:rPr>
              <a:t>db.Students.find</a:t>
            </a:r>
            <a:r>
              <a:rPr lang="en-IN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();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	&gt; </a:t>
            </a:r>
            <a:r>
              <a:rPr lang="en-IN" sz="24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{ _id:1, “</a:t>
            </a:r>
            <a:r>
              <a:rPr lang="en-IN" sz="2400" b="1" dirty="0" err="1">
                <a:solidFill>
                  <a:srgbClr val="7030A0"/>
                </a:solidFill>
                <a:latin typeface="Franklin Gothic Medium" panose="020B0603020102020204" pitchFamily="34" charset="0"/>
              </a:rPr>
              <a:t>StudName</a:t>
            </a:r>
            <a:r>
              <a:rPr lang="en-IN" sz="24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”:"Michelle Jacintha", “Grade”: "VII", “Hobbies” :"Internet Surfing"});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424800" y="402120"/>
            <a:ext cx="11341800" cy="28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IN" sz="2400" dirty="0">
                <a:latin typeface="Franklin Gothic Medium" panose="020B0603020102020204" pitchFamily="34" charset="0"/>
              </a:rPr>
              <a:t>To format the result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94" name="CustomShape 2"/>
          <p:cNvSpPr/>
          <p:nvPr/>
        </p:nvSpPr>
        <p:spPr>
          <a:xfrm>
            <a:off x="304920" y="990720"/>
            <a:ext cx="10895760" cy="3661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db. Collection </a:t>
            </a:r>
            <a:r>
              <a:rPr lang="en-IN" sz="2400" dirty="0" err="1">
                <a:solidFill>
                  <a:srgbClr val="000000"/>
                </a:solidFill>
                <a:latin typeface="Franklin Gothic Medium" panose="020B0603020102020204" pitchFamily="34" charset="0"/>
              </a:rPr>
              <a:t>name.find</a:t>
            </a: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().pretty();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	</a:t>
            </a:r>
            <a:r>
              <a:rPr lang="en-IN" sz="2400" b="1" dirty="0" err="1">
                <a:solidFill>
                  <a:srgbClr val="FF0000"/>
                </a:solidFill>
                <a:latin typeface="Franklin Gothic Medium" panose="020B0603020102020204" pitchFamily="34" charset="0"/>
              </a:rPr>
              <a:t>db.Students.find</a:t>
            </a:r>
            <a:r>
              <a:rPr lang="en-IN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().pretty();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  &gt; 	{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	</a:t>
            </a:r>
            <a:r>
              <a:rPr lang="en-IN" sz="24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_id:1</a:t>
            </a:r>
            <a:r>
              <a:rPr lang="en-IN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, 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	</a:t>
            </a:r>
            <a:r>
              <a:rPr lang="en-IN" sz="2400" b="1" dirty="0" err="1">
                <a:solidFill>
                  <a:srgbClr val="FF0000"/>
                </a:solidFill>
                <a:latin typeface="Franklin Gothic Medium" panose="020B0603020102020204" pitchFamily="34" charset="0"/>
              </a:rPr>
              <a:t>StudName</a:t>
            </a:r>
            <a:r>
              <a:rPr lang="en-IN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:"Michelle Jacintha", 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	Grade: "VII", 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	</a:t>
            </a:r>
            <a:r>
              <a:rPr lang="en-IN" sz="2400" b="1" dirty="0" err="1">
                <a:solidFill>
                  <a:srgbClr val="FF0000"/>
                </a:solidFill>
                <a:latin typeface="Franklin Gothic Medium" panose="020B0603020102020204" pitchFamily="34" charset="0"/>
              </a:rPr>
              <a:t>Hobbies:"Internet</a:t>
            </a:r>
            <a:r>
              <a:rPr lang="en-IN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 Surfing“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	}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424800" y="4021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" panose="020B0603020102020204" pitchFamily="34" charset="0"/>
              </a:rPr>
              <a:t>Automatic id generation</a:t>
            </a:r>
            <a:endParaRPr sz="2400" dirty="0">
              <a:latin typeface="Franklin Gothic Medium" panose="020B0603020102020204" pitchFamily="34" charset="0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685800" y="1600200"/>
            <a:ext cx="9072720" cy="249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400" dirty="0" err="1">
                <a:solidFill>
                  <a:srgbClr val="000000"/>
                </a:solidFill>
                <a:latin typeface="Franklin Gothic Medium" panose="020B0603020102020204" pitchFamily="34" charset="0"/>
              </a:rPr>
              <a:t>db.collectionname.insert</a:t>
            </a: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( { })  Don’t mention id field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	</a:t>
            </a:r>
            <a:r>
              <a:rPr lang="en-IN" sz="2400" b="1" dirty="0" err="1">
                <a:solidFill>
                  <a:srgbClr val="FF0000"/>
                </a:solidFill>
                <a:latin typeface="Franklin Gothic Medium" panose="020B0603020102020204" pitchFamily="34" charset="0"/>
              </a:rPr>
              <a:t>db.students.insert</a:t>
            </a:r>
            <a:r>
              <a:rPr lang="en-IN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({</a:t>
            </a:r>
            <a:r>
              <a:rPr lang="en-IN" sz="2400" b="1" dirty="0" err="1">
                <a:solidFill>
                  <a:srgbClr val="FF0000"/>
                </a:solidFill>
                <a:latin typeface="Franklin Gothic Medium" panose="020B0603020102020204" pitchFamily="34" charset="0"/>
              </a:rPr>
              <a:t>StudName</a:t>
            </a:r>
            <a:r>
              <a:rPr lang="en-IN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:"Michelle Jacintha", Grade: "VII", </a:t>
            </a:r>
            <a:r>
              <a:rPr lang="en-IN" sz="2400" b="1" dirty="0" err="1">
                <a:solidFill>
                  <a:srgbClr val="FF0000"/>
                </a:solidFill>
                <a:latin typeface="Franklin Gothic Medium" panose="020B0603020102020204" pitchFamily="34" charset="0"/>
              </a:rPr>
              <a:t>Hobbies:"Internet</a:t>
            </a:r>
            <a:r>
              <a:rPr lang="en-IN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 Surfing"});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424800" y="149902"/>
            <a:ext cx="11341800" cy="589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" panose="020B0603020102020204" pitchFamily="34" charset="0"/>
              </a:rPr>
              <a:t>Update method</a:t>
            </a:r>
            <a:endParaRPr sz="2400" dirty="0">
              <a:latin typeface="Franklin Gothic Medium" panose="020B0603020102020204" pitchFamily="34" charset="0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380880" y="739800"/>
            <a:ext cx="11146556" cy="581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000" dirty="0">
                <a:latin typeface="Franklin Gothic Medium" panose="020B0603020102020204" pitchFamily="34" charset="0"/>
              </a:rPr>
              <a:t>Update method inserts the new document when the document is not exists</a:t>
            </a:r>
            <a:endParaRPr sz="2000" dirty="0">
              <a:latin typeface="Franklin Gothic Medium" panose="020B0603020102020204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000" dirty="0">
                <a:latin typeface="Franklin Gothic Medium" panose="020B0603020102020204" pitchFamily="34" charset="0"/>
              </a:rPr>
              <a:t>If the document is already exists , then updates with new values.</a:t>
            </a:r>
            <a:endParaRPr sz="20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Franklin Gothic Medium" panose="020B0603020102020204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000" b="1" dirty="0" err="1">
                <a:solidFill>
                  <a:srgbClr val="FF0000"/>
                </a:solidFill>
                <a:latin typeface="Franklin Gothic Medium" panose="020B0603020102020204" pitchFamily="34" charset="0"/>
              </a:rPr>
              <a:t>db.collection.update</a:t>
            </a:r>
            <a:r>
              <a:rPr lang="en-IN" sz="20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(</a:t>
            </a:r>
            <a:r>
              <a:rPr lang="en-IN" sz="2000" b="1" i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query</a:t>
            </a:r>
            <a:r>
              <a:rPr lang="en-IN" sz="20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, </a:t>
            </a:r>
            <a:r>
              <a:rPr lang="en-IN" sz="2000" b="1" i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update</a:t>
            </a:r>
            <a:r>
              <a:rPr lang="en-IN" sz="20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, </a:t>
            </a:r>
            <a:r>
              <a:rPr lang="en-IN" sz="2000" b="1" i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options</a:t>
            </a:r>
            <a:r>
              <a:rPr lang="en-IN" sz="20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)</a:t>
            </a:r>
            <a:endParaRPr sz="20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Franklin Gothic Medium" panose="020B0603020102020204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Query: document</a:t>
            </a:r>
            <a:endParaRPr sz="2000" dirty="0">
              <a:latin typeface="Franklin Gothic Medium" panose="020B0603020102020204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Update:  modifications need to apply</a:t>
            </a:r>
            <a:endParaRPr sz="2000" dirty="0">
              <a:latin typeface="Franklin Gothic Medium" panose="020B0603020102020204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options:</a:t>
            </a:r>
            <a:endParaRPr sz="2000" dirty="0">
              <a:latin typeface="Franklin Gothic Medium" panose="020B0603020102020204" pitchFamily="34" charset="0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IN" sz="2000" b="1" dirty="0" err="1">
                <a:solidFill>
                  <a:srgbClr val="7030A0"/>
                </a:solidFill>
                <a:latin typeface="Franklin Gothic Medium" panose="020B0603020102020204" pitchFamily="34" charset="0"/>
              </a:rPr>
              <a:t>Upsert</a:t>
            </a:r>
            <a:r>
              <a:rPr lang="en-IN" sz="20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: </a:t>
            </a:r>
            <a:endParaRPr sz="2000" dirty="0">
              <a:latin typeface="Franklin Gothic Medium" panose="020B0603020102020204" pitchFamily="34" charset="0"/>
            </a:endParaRPr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IN" sz="20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If set to true, creates a new document when no document matches the query criteria. </a:t>
            </a:r>
            <a:endParaRPr sz="2000" dirty="0">
              <a:latin typeface="Franklin Gothic Medium" panose="020B0603020102020204" pitchFamily="34" charset="0"/>
            </a:endParaRPr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IN" sz="20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	The default value is false, which does </a:t>
            </a:r>
            <a:r>
              <a:rPr lang="en-IN" sz="2000" i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not</a:t>
            </a:r>
            <a:r>
              <a:rPr lang="en-IN" sz="20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insert a new document when no match is found.</a:t>
            </a:r>
            <a:endParaRPr sz="20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Franklin Gothic Medium" panose="020B0603020102020204" pitchFamily="34" charset="0"/>
            </a:endParaRPr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IN" sz="20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Set</a:t>
            </a:r>
            <a:r>
              <a:rPr lang="en-IN" sz="20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: Update option</a:t>
            </a:r>
            <a:endParaRPr sz="20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Franklin Gothic Medium" panose="020B0603020102020204" pitchFamily="34" charset="0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IN" sz="20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Multi</a:t>
            </a:r>
            <a:endParaRPr sz="2000" dirty="0">
              <a:latin typeface="Franklin Gothic Medium" panose="020B0603020102020204" pitchFamily="34" charset="0"/>
            </a:endParaRPr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IN" sz="20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If set to true, updates multiple documents that meet the query criteria.</a:t>
            </a:r>
            <a:endParaRPr sz="20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424800" y="402120"/>
            <a:ext cx="1134180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" panose="020B0603020102020204" pitchFamily="34" charset="0"/>
              </a:rPr>
              <a:t>Update Method</a:t>
            </a:r>
            <a:endParaRPr dirty="0">
              <a:latin typeface="Franklin Gothic Medium" panose="020B0603020102020204" pitchFamily="34" charset="0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154800" y="6426360"/>
            <a:ext cx="390528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ts val="143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Big Data and Analytics by Seema Acharya and Subhashini Chellappan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Copyright 2015, WILEY INDIA PVT. LTD.</a:t>
            </a:r>
            <a:endParaRPr/>
          </a:p>
        </p:txBody>
      </p:sp>
      <p:sp>
        <p:nvSpPr>
          <p:cNvPr id="501" name="CustomShape 3"/>
          <p:cNvSpPr/>
          <p:nvPr/>
        </p:nvSpPr>
        <p:spPr>
          <a:xfrm>
            <a:off x="762120" y="1219320"/>
            <a:ext cx="10555454" cy="55112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Insert the document for “Aryan David” into the Students collection only if it  does not already exist in the collection. </a:t>
            </a:r>
            <a:endParaRPr sz="2400" dirty="0">
              <a:latin typeface="Franklin Gothic Medium" panose="020B0603020102020204" pitchFamily="34" charset="0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However, if it is already present in  the collection, then update the document with new values. (Update his  Hobbies from “Skating” to “Chess”.) </a:t>
            </a:r>
            <a:endParaRPr sz="2400" dirty="0">
              <a:latin typeface="Franklin Gothic Medium" panose="020B0603020102020204" pitchFamily="34" charset="0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Use “Update else insert” (if there is an  existing document, it will attempt to update it, if there is no existing  document then it will insert it).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IN" sz="2400" dirty="0" err="1">
                <a:solidFill>
                  <a:srgbClr val="FF0000"/>
                </a:solidFill>
                <a:latin typeface="Franklin Gothic Medium" panose="020B0603020102020204" pitchFamily="34" charset="0"/>
              </a:rPr>
              <a:t>db.Students.update</a:t>
            </a:r>
            <a:r>
              <a:rPr lang="en-IN" sz="2400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({_id:2, </a:t>
            </a:r>
            <a:r>
              <a:rPr lang="en-IN" sz="2400" dirty="0" err="1">
                <a:solidFill>
                  <a:srgbClr val="FF0000"/>
                </a:solidFill>
                <a:latin typeface="Franklin Gothic Medium" panose="020B0603020102020204" pitchFamily="34" charset="0"/>
              </a:rPr>
              <a:t>StudName</a:t>
            </a:r>
            <a:r>
              <a:rPr lang="en-IN" sz="2400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:"Aryan David", Grade: "VII"},{$set:{Hobbies:  "Skating"}},{</a:t>
            </a:r>
            <a:r>
              <a:rPr lang="en-IN" sz="2400" dirty="0" err="1">
                <a:solidFill>
                  <a:srgbClr val="FF0000"/>
                </a:solidFill>
                <a:latin typeface="Franklin Gothic Medium" panose="020B0603020102020204" pitchFamily="34" charset="0"/>
              </a:rPr>
              <a:t>upsert:true</a:t>
            </a:r>
            <a:r>
              <a:rPr lang="en-IN" sz="2400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});</a:t>
            </a:r>
            <a:endParaRPr sz="2400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8778240" y="6378120"/>
            <a:ext cx="2803320" cy="276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2B4F6980-33C0-4611-A047-708DB91B5B18}" type="slidenum">
              <a:rPr lang="en-IN">
                <a:solidFill>
                  <a:srgbClr val="8B8B8B"/>
                </a:solidFill>
                <a:latin typeface="Calibri"/>
              </a:rPr>
              <a:t>4</a:t>
            </a:fld>
            <a:endParaRPr/>
          </a:p>
        </p:txBody>
      </p:sp>
      <p:sp>
        <p:nvSpPr>
          <p:cNvPr id="308" name="CustomShape 2"/>
          <p:cNvSpPr/>
          <p:nvPr/>
        </p:nvSpPr>
        <p:spPr>
          <a:xfrm>
            <a:off x="424800" y="4021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800" b="1" dirty="0">
                <a:latin typeface="Franklin Gothic Medium" panose="020B0603020102020204" pitchFamily="34" charset="0"/>
              </a:rPr>
              <a:t>NoSQL examples</a:t>
            </a:r>
            <a:endParaRPr sz="2800" dirty="0">
              <a:latin typeface="Franklin Gothic Medium" panose="020B0603020102020204" pitchFamily="34" charset="0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609480" y="1536840"/>
            <a:ext cx="4037760" cy="4588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Key-value</a:t>
            </a:r>
            <a:endParaRPr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Graph database </a:t>
            </a:r>
            <a:endParaRPr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Document-oriented </a:t>
            </a:r>
            <a:endParaRPr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Column family</a:t>
            </a:r>
            <a:endParaRPr dirty="0">
              <a:latin typeface="Franklin Gothic Medium" panose="020B0603020102020204" pitchFamily="34" charset="0"/>
            </a:endParaRPr>
          </a:p>
        </p:txBody>
      </p:sp>
      <p:pic>
        <p:nvPicPr>
          <p:cNvPr id="310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252920" y="1876320"/>
            <a:ext cx="1919160" cy="543960"/>
          </a:xfrm>
          <a:prstGeom prst="rect">
            <a:avLst/>
          </a:prstGeom>
          <a:ln>
            <a:noFill/>
          </a:ln>
        </p:spPr>
      </p:pic>
      <p:pic>
        <p:nvPicPr>
          <p:cNvPr id="311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847040" y="1919160"/>
            <a:ext cx="2016360" cy="500760"/>
          </a:xfrm>
          <a:prstGeom prst="rect">
            <a:avLst/>
          </a:prstGeom>
          <a:ln>
            <a:noFill/>
          </a:ln>
        </p:spPr>
      </p:pic>
      <p:pic>
        <p:nvPicPr>
          <p:cNvPr id="312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4724280" y="3049560"/>
            <a:ext cx="2016360" cy="393120"/>
          </a:xfrm>
          <a:prstGeom prst="rect">
            <a:avLst/>
          </a:prstGeom>
          <a:ln>
            <a:noFill/>
          </a:ln>
        </p:spPr>
      </p:pic>
      <p:pic>
        <p:nvPicPr>
          <p:cNvPr id="313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7924680" y="2770200"/>
            <a:ext cx="1269360" cy="951840"/>
          </a:xfrm>
          <a:prstGeom prst="rect">
            <a:avLst/>
          </a:prstGeom>
          <a:ln>
            <a:noFill/>
          </a:ln>
        </p:spPr>
      </p:pic>
      <p:pic>
        <p:nvPicPr>
          <p:cNvPr id="314" name="Picture 5"/>
          <p:cNvPicPr/>
          <p:nvPr/>
        </p:nvPicPr>
        <p:blipFill>
          <a:blip r:embed="rId7"/>
          <a:stretch>
            <a:fillRect/>
          </a:stretch>
        </p:blipFill>
        <p:spPr>
          <a:xfrm>
            <a:off x="4671360" y="3796560"/>
            <a:ext cx="2192040" cy="546840"/>
          </a:xfrm>
          <a:prstGeom prst="rect">
            <a:avLst/>
          </a:prstGeom>
          <a:ln>
            <a:noFill/>
          </a:ln>
        </p:spPr>
      </p:pic>
      <p:pic>
        <p:nvPicPr>
          <p:cNvPr id="315" name="Picture 11"/>
          <p:cNvPicPr/>
          <p:nvPr/>
        </p:nvPicPr>
        <p:blipFill>
          <a:blip r:embed="rId8"/>
          <a:stretch>
            <a:fillRect/>
          </a:stretch>
        </p:blipFill>
        <p:spPr>
          <a:xfrm>
            <a:off x="7975080" y="3796560"/>
            <a:ext cx="1271520" cy="866160"/>
          </a:xfrm>
          <a:prstGeom prst="rect">
            <a:avLst/>
          </a:prstGeom>
          <a:ln>
            <a:noFill/>
          </a:ln>
        </p:spPr>
      </p:pic>
      <p:pic>
        <p:nvPicPr>
          <p:cNvPr id="316" name="Picture 12"/>
          <p:cNvPicPr/>
          <p:nvPr/>
        </p:nvPicPr>
        <p:blipFill>
          <a:blip r:embed="rId9"/>
          <a:stretch>
            <a:fillRect/>
          </a:stretch>
        </p:blipFill>
        <p:spPr>
          <a:xfrm>
            <a:off x="4897800" y="4876920"/>
            <a:ext cx="1440720" cy="707400"/>
          </a:xfrm>
          <a:prstGeom prst="rect">
            <a:avLst/>
          </a:prstGeom>
          <a:ln>
            <a:noFill/>
          </a:ln>
        </p:spPr>
      </p:pic>
      <p:pic>
        <p:nvPicPr>
          <p:cNvPr id="317" name="Picture 13"/>
          <p:cNvPicPr/>
          <p:nvPr/>
        </p:nvPicPr>
        <p:blipFill>
          <a:blip r:embed="rId10"/>
          <a:stretch>
            <a:fillRect/>
          </a:stretch>
        </p:blipFill>
        <p:spPr>
          <a:xfrm>
            <a:off x="7698240" y="4921920"/>
            <a:ext cx="1495800" cy="76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fill="freez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09">
                                            <p:txEl>
                                              <p:charRg st="63" end="6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fill="freez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311"/>
                                        </p:tgtEl>
                                      </p:cBhvr>
                                    </p:set>
                                    <p:animEffect transition="in" filter="dissolve">
                                      <p:cBhvr additive="repl">
                                        <p:cTn id="9" dur="indefinite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fill="freez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10"/>
                                        </p:tgtEl>
                                      </p:cBhvr>
                                    </p:set>
                                    <p:animEffect transition="in" filter="dissolve">
                                      <p:cBhvr additive="repl">
                                        <p:cTn id="12" dur="indefinite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fill="freez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13"/>
                                        </p:tgtEl>
                                      </p:cBhvr>
                                    </p:set>
                                    <p:animEffect transition="in" filter="dissolve">
                                      <p:cBhvr additive="repl">
                                        <p:cTn id="15" dur="indefinite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fill="freez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12"/>
                                        </p:tgtEl>
                                      </p:cBhvr>
                                    </p:set>
                                    <p:animEffect transition="in" filter="dissolve">
                                      <p:cBhvr additive="repl">
                                        <p:cTn id="18" dur="indefinite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fill="freez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15"/>
                                        </p:tgtEl>
                                      </p:cBhvr>
                                    </p:set>
                                    <p:animEffect transition="in" filter="dissolve">
                                      <p:cBhvr additive="repl">
                                        <p:cTn id="21" dur="indefinite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fill="freez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17"/>
                                        </p:tgtEl>
                                      </p:cBhvr>
                                    </p:set>
                                    <p:animEffect transition="in" filter="dissolve">
                                      <p:cBhvr additive="repl">
                                        <p:cTn id="24" dur="indefinite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fill="freez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16"/>
                                        </p:tgtEl>
                                      </p:cBhvr>
                                    </p:set>
                                    <p:animEffect transition="in" filter="dissolve">
                                      <p:cBhvr additive="repl">
                                        <p:cTn id="27" dur="indefinite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fill="freez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09">
                                            <p:txEl>
                                              <p:charRg st="63" end="6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animEffect transition="in" filter="dissolve">
                                      <p:cBhvr additive="repl">
                                        <p:cTn id="30" dur="indefinite"/>
                                        <p:tgtEl>
                                          <p:spTgt spid="309">
                                            <p:txEl>
                                              <p:charRg st="63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fill="freez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09">
                                            <p:txEl>
                                              <p:charRg st="63" end="6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animEffect transition="in" filter="dissolve">
                                      <p:cBhvr additive="repl">
                                        <p:cTn id="33" dur="indefinite"/>
                                        <p:tgtEl>
                                          <p:spTgt spid="309">
                                            <p:txEl>
                                              <p:charRg st="63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fill="freez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09">
                                            <p:txEl>
                                              <p:charRg st="1" end="6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animEffect transition="in" filter="dissolve">
                                      <p:cBhvr additive="repl">
                                        <p:cTn id="36" dur="indefinite"/>
                                        <p:tgtEl>
                                          <p:spTgt spid="309">
                                            <p:txEl>
                                              <p:charRg st="1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424800" y="402120"/>
            <a:ext cx="1134180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" panose="020B0603020102020204" pitchFamily="34" charset="0"/>
              </a:rPr>
              <a:t>Update Method- Adding a new field </a:t>
            </a:r>
            <a:endParaRPr sz="2400" dirty="0">
              <a:latin typeface="Franklin Gothic Medium" panose="020B0603020102020204" pitchFamily="34" charset="0"/>
            </a:endParaRPr>
          </a:p>
        </p:txBody>
      </p:sp>
      <p:sp>
        <p:nvSpPr>
          <p:cNvPr id="503" name="CustomShape 2"/>
          <p:cNvSpPr/>
          <p:nvPr/>
        </p:nvSpPr>
        <p:spPr>
          <a:xfrm>
            <a:off x="304920" y="1295280"/>
            <a:ext cx="10667160" cy="27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</a:rPr>
              <a:t>C</a:t>
            </a: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hange the student </a:t>
            </a:r>
            <a:r>
              <a:rPr lang="en-IN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Aryan David </a:t>
            </a: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hobbies as chess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	</a:t>
            </a:r>
            <a:r>
              <a:rPr lang="en-IN" sz="2400" b="1" dirty="0" err="1">
                <a:solidFill>
                  <a:srgbClr val="FF0000"/>
                </a:solidFill>
                <a:latin typeface="Franklin Gothic Medium" panose="020B0603020102020204" pitchFamily="34" charset="0"/>
              </a:rPr>
              <a:t>db.students.update</a:t>
            </a:r>
            <a:r>
              <a:rPr lang="en-IN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( {_id:2},{$set:{</a:t>
            </a:r>
            <a:r>
              <a:rPr lang="en-IN" sz="2400" b="1" dirty="0" err="1">
                <a:solidFill>
                  <a:srgbClr val="FF0000"/>
                </a:solidFill>
                <a:latin typeface="Franklin Gothic Medium" panose="020B0603020102020204" pitchFamily="34" charset="0"/>
              </a:rPr>
              <a:t>Hobbies:”Chess</a:t>
            </a:r>
            <a:r>
              <a:rPr lang="en-IN" sz="2400" b="1" dirty="0">
                <a:solidFill>
                  <a:srgbClr val="FF0000"/>
                </a:solidFill>
                <a:latin typeface="Franklin Gothic Medium" panose="020B0603020102020204" pitchFamily="34" charset="0"/>
              </a:rPr>
              <a:t>”} });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Multiple insertions and updates are possible</a:t>
            </a:r>
            <a:endParaRPr sz="2400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424800" y="4021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" panose="020B0603020102020204" pitchFamily="34" charset="0"/>
              </a:rPr>
              <a:t>Find with conditions</a:t>
            </a:r>
            <a:endParaRPr sz="2400" dirty="0">
              <a:latin typeface="Franklin Gothic Medium" panose="020B0603020102020204" pitchFamily="34" charset="0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457200" y="1523880"/>
            <a:ext cx="11053800" cy="2092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400" dirty="0" err="1">
                <a:solidFill>
                  <a:srgbClr val="000000"/>
                </a:solidFill>
                <a:latin typeface="Franklin Gothic Medium" panose="020B0603020102020204" pitchFamily="34" charset="0"/>
              </a:rPr>
              <a:t>db.students</a:t>
            </a: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. find({_id:1});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	</a:t>
            </a:r>
            <a:r>
              <a:rPr lang="en-IN" sz="2400" dirty="0" err="1">
                <a:solidFill>
                  <a:srgbClr val="000000"/>
                </a:solidFill>
                <a:latin typeface="Franklin Gothic Medium" panose="020B0603020102020204" pitchFamily="34" charset="0"/>
              </a:rPr>
              <a:t>db.students.find</a:t>
            </a: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({</a:t>
            </a:r>
            <a:r>
              <a:rPr lang="en-IN" sz="2400" dirty="0" err="1">
                <a:solidFill>
                  <a:srgbClr val="000000"/>
                </a:solidFill>
                <a:latin typeface="Franklin Gothic Medium" panose="020B0603020102020204" pitchFamily="34" charset="0"/>
              </a:rPr>
              <a:t>Hobbies:"Internet</a:t>
            </a: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Surfing"});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	</a:t>
            </a:r>
            <a:r>
              <a:rPr lang="en-IN" sz="2400" dirty="0" err="1">
                <a:solidFill>
                  <a:srgbClr val="000000"/>
                </a:solidFill>
                <a:latin typeface="Franklin Gothic Medium" panose="020B0603020102020204" pitchFamily="34" charset="0"/>
              </a:rPr>
              <a:t>db.students.find</a:t>
            </a: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({</a:t>
            </a:r>
            <a:r>
              <a:rPr lang="en-IN" sz="2400" dirty="0" err="1">
                <a:solidFill>
                  <a:srgbClr val="000000"/>
                </a:solidFill>
                <a:latin typeface="Franklin Gothic Medium" panose="020B0603020102020204" pitchFamily="34" charset="0"/>
              </a:rPr>
              <a:t>Hobbies:"Internet</a:t>
            </a:r>
            <a:r>
              <a:rPr lang="en-IN" sz="24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Surfing"}).pretty();</a:t>
            </a:r>
            <a:endParaRPr sz="2400" dirty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Calibri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304879" y="402120"/>
            <a:ext cx="1134180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Find Method</a:t>
            </a:r>
            <a:endParaRPr dirty="0">
              <a:latin typeface="Franklin Gothic Medium Cond" panose="020B0606030402020204" pitchFamily="34" charset="0"/>
            </a:endParaRPr>
          </a:p>
        </p:txBody>
      </p:sp>
      <p:sp>
        <p:nvSpPr>
          <p:cNvPr id="507" name="CustomShape 2"/>
          <p:cNvSpPr/>
          <p:nvPr/>
        </p:nvSpPr>
        <p:spPr>
          <a:xfrm>
            <a:off x="154800" y="6426360"/>
            <a:ext cx="390528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ts val="143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Big Data and Analytics by Seema Acharya and Subhashini Chellappan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Copyright 2015, WILEY INDIA PVT. LTD.</a:t>
            </a:r>
            <a:endParaRPr/>
          </a:p>
        </p:txBody>
      </p:sp>
      <p:sp>
        <p:nvSpPr>
          <p:cNvPr id="508" name="CustomShape 3"/>
          <p:cNvSpPr/>
          <p:nvPr/>
        </p:nvSpPr>
        <p:spPr>
          <a:xfrm>
            <a:off x="916920" y="1316880"/>
            <a:ext cx="9726096" cy="31052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search for documents from the “Students” collection based on certain  search criteria.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db.Students.find</a:t>
            </a: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({</a:t>
            </a:r>
            <a:r>
              <a:rPr lang="en-IN" sz="2400" b="1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StudName</a:t>
            </a: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:"Aryan David"});</a:t>
            </a:r>
            <a:endParaRPr sz="2400" dirty="0">
              <a:latin typeface="Franklin Gothic Medium Cond" panose="020B06060304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424800" y="402120"/>
            <a:ext cx="1134180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Find Method- To suppress the id field</a:t>
            </a:r>
            <a:endParaRPr dirty="0">
              <a:latin typeface="Franklin Gothic Medium Cond" panose="020B0606030402020204" pitchFamily="34" charset="0"/>
            </a:endParaRPr>
          </a:p>
        </p:txBody>
      </p:sp>
      <p:sp>
        <p:nvSpPr>
          <p:cNvPr id="510" name="CustomShape 2"/>
          <p:cNvSpPr/>
          <p:nvPr/>
        </p:nvSpPr>
        <p:spPr>
          <a:xfrm>
            <a:off x="154800" y="6426360"/>
            <a:ext cx="390528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ts val="143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Big Data and Analytics by Seema Acharya and Subhashini Chellappan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Copyright 2015, WILEY INDIA PVT. LTD.</a:t>
            </a:r>
            <a:endParaRPr/>
          </a:p>
        </p:txBody>
      </p:sp>
      <p:sp>
        <p:nvSpPr>
          <p:cNvPr id="511" name="CustomShape 3"/>
          <p:cNvSpPr/>
          <p:nvPr/>
        </p:nvSpPr>
        <p:spPr>
          <a:xfrm>
            <a:off x="916920" y="1400039"/>
            <a:ext cx="10415644" cy="37865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display only the </a:t>
            </a: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StudName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and Grade from all the documents of the  Students collection. The identifier _id should be suppressed and NOT  displayed.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512" name="CustomShape 4"/>
          <p:cNvSpPr/>
          <p:nvPr/>
        </p:nvSpPr>
        <p:spPr>
          <a:xfrm>
            <a:off x="916920" y="2889360"/>
            <a:ext cx="6321240" cy="70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1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db.Students.find</a:t>
            </a: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(</a:t>
            </a:r>
            <a:r>
              <a:rPr lang="en-IN" sz="2400" b="1" dirty="0">
                <a:solidFill>
                  <a:srgbClr val="7030A0"/>
                </a:solidFill>
                <a:latin typeface="Franklin Gothic Medium Cond" panose="020B0606030402020204" pitchFamily="34" charset="0"/>
              </a:rPr>
              <a:t>{}</a:t>
            </a: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,{StudName:1,Grade:1</a:t>
            </a:r>
            <a:r>
              <a:rPr lang="en-IN" sz="28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,_id:0</a:t>
            </a: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});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513" name="CustomShape 5"/>
          <p:cNvSpPr/>
          <p:nvPr/>
        </p:nvSpPr>
        <p:spPr>
          <a:xfrm>
            <a:off x="2895480" y="3174480"/>
            <a:ext cx="360" cy="93960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514" name="CustomShape 6"/>
          <p:cNvSpPr/>
          <p:nvPr/>
        </p:nvSpPr>
        <p:spPr>
          <a:xfrm>
            <a:off x="1981080" y="4158720"/>
            <a:ext cx="24375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From all </a:t>
            </a:r>
            <a:endParaRPr sz="2400" dirty="0">
              <a:latin typeface="Franklin Gothic Medium Cond" panose="020B06060304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424800" y="402120"/>
            <a:ext cx="1134180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Find Method-with  Relational operators</a:t>
            </a:r>
            <a:endParaRPr dirty="0">
              <a:latin typeface="Franklin Gothic Medium Cond" panose="020B0606030402020204" pitchFamily="34" charset="0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154800" y="6426360"/>
            <a:ext cx="390528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ts val="143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Big Data and Analytics by Seema Acharya and Subhashini Chellappan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Copyright 2015, WILEY INDIA PVT. LTD.</a:t>
            </a:r>
            <a:endParaRPr/>
          </a:p>
        </p:txBody>
      </p:sp>
      <p:sp>
        <p:nvSpPr>
          <p:cNvPr id="517" name="CustomShape 3"/>
          <p:cNvSpPr/>
          <p:nvPr/>
        </p:nvSpPr>
        <p:spPr>
          <a:xfrm>
            <a:off x="916919" y="1501560"/>
            <a:ext cx="8676785" cy="54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find those documents where the Grade is set to ‘VII’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518" name="CustomShape 4"/>
          <p:cNvSpPr/>
          <p:nvPr/>
        </p:nvSpPr>
        <p:spPr>
          <a:xfrm>
            <a:off x="916919" y="2450880"/>
            <a:ext cx="8122149" cy="155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db.Students.find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({Grade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:{$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eq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:'VII'}}).pretty();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db.Students.find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({Grade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:{$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ne</a:t>
            </a: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:'VII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'}}).pretty();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424800" y="402120"/>
            <a:ext cx="1134180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Relational operators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680040" y="1320840"/>
            <a:ext cx="8158320" cy="369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$</a:t>
            </a: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eq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	-&gt; equal to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$ne		-&gt; not equal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$</a:t>
            </a: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gte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	-&gt; greater than or equal to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$</a:t>
            </a: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lte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	-&gt; less than or equal to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$</a:t>
            </a: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gt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	-&gt; greater than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$</a:t>
            </a: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lt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	-&gt; less than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$in 		-&gt; either or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$</a:t>
            </a: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nin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	-&gt;neither nor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424800" y="4021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String operations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533520" y="739800"/>
            <a:ext cx="10634152" cy="611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String Begins with some character: /^ char/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400" b="1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Eg</a:t>
            </a: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: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b="1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db.Students.find</a:t>
            </a: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( { </a:t>
            </a:r>
            <a:r>
              <a:rPr lang="en-IN" sz="2400" b="1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studName</a:t>
            </a: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:/^A/}).pretty();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String End with some character: /char $/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Eg</a:t>
            </a: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: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b="1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db.Students.find</a:t>
            </a: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({ </a:t>
            </a:r>
            <a:r>
              <a:rPr lang="en-IN" sz="2400" b="1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studName</a:t>
            </a: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:/s$/}).pretty();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Char in any position:  /char/    </a:t>
            </a: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OR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     /.*char.*/   </a:t>
            </a: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OR 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      $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regex:”char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”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Eg</a:t>
            </a: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: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b="1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db.Students.finf</a:t>
            </a: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({</a:t>
            </a:r>
            <a:r>
              <a:rPr lang="en-IN" sz="2400" b="1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studName</a:t>
            </a: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:/e/}).pretty();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424800" y="4021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Dealing with NULL values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524" name="CustomShape 2"/>
          <p:cNvSpPr/>
          <p:nvPr/>
        </p:nvSpPr>
        <p:spPr>
          <a:xfrm>
            <a:off x="533519" y="1219320"/>
            <a:ext cx="9599831" cy="3661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A null is a missing or unknown value.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Eg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db.Students.update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({-id:3},{$</a:t>
            </a:r>
            <a:r>
              <a:rPr lang="en-IN" sz="2400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set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:{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location:null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}});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remove NULL values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Eg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db.Students.update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({-id:3},{$</a:t>
            </a:r>
            <a:r>
              <a:rPr lang="en-IN" sz="2400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unset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:{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location:null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}});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424800" y="402120"/>
            <a:ext cx="1134180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Count</a:t>
            </a:r>
            <a:endParaRPr dirty="0">
              <a:latin typeface="Franklin Gothic Medium Cond" panose="020B0606030402020204" pitchFamily="34" charset="0"/>
            </a:endParaRPr>
          </a:p>
        </p:txBody>
      </p:sp>
      <p:sp>
        <p:nvSpPr>
          <p:cNvPr id="526" name="CustomShape 2"/>
          <p:cNvSpPr/>
          <p:nvPr/>
        </p:nvSpPr>
        <p:spPr>
          <a:xfrm>
            <a:off x="154800" y="6426360"/>
            <a:ext cx="390528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ts val="143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Big Data and Analytics by Seema Acharya and Subhashini Chellappan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Copyright 2015, WILEY INDIA PVT. LTD.</a:t>
            </a:r>
            <a:endParaRPr/>
          </a:p>
        </p:txBody>
      </p:sp>
      <p:sp>
        <p:nvSpPr>
          <p:cNvPr id="527" name="CustomShape 3"/>
          <p:cNvSpPr/>
          <p:nvPr/>
        </p:nvSpPr>
        <p:spPr>
          <a:xfrm>
            <a:off x="916919" y="1524600"/>
            <a:ext cx="9081519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find the number of documents in the Students collection.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db.Students.count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db.Students.count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({</a:t>
            </a:r>
            <a:r>
              <a:rPr lang="en-IN" sz="2400" b="1" dirty="0" err="1">
                <a:solidFill>
                  <a:srgbClr val="00B0F0"/>
                </a:solidFill>
                <a:latin typeface="Franklin Gothic Medium Cond" panose="020B0606030402020204" pitchFamily="34" charset="0"/>
              </a:rPr>
              <a:t>grade:”VII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”});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	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db.Students.count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({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grade:”VII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”}). 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limit(3). 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Pretty();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00B0F0"/>
                </a:solidFill>
                <a:latin typeface="Trebuchet MS"/>
              </a:rPr>
              <a:t>	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00B0F0"/>
                </a:solidFill>
                <a:latin typeface="Trebuchet MS"/>
              </a:rPr>
              <a:t>		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424800" y="402120"/>
            <a:ext cx="1134180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Sort</a:t>
            </a:r>
            <a:endParaRPr dirty="0">
              <a:latin typeface="Franklin Gothic Medium Cond" panose="020B0606030402020204" pitchFamily="34" charset="0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154800" y="6426360"/>
            <a:ext cx="390528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ts val="143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Big Data and Analytics by Seema Acharya and Subhashini Chellappan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Copyright 2015, WILEY INDIA PVT. LTD.</a:t>
            </a:r>
            <a:endParaRPr/>
          </a:p>
        </p:txBody>
      </p:sp>
      <p:sp>
        <p:nvSpPr>
          <p:cNvPr id="530" name="CustomShape 3"/>
          <p:cNvSpPr/>
          <p:nvPr/>
        </p:nvSpPr>
        <p:spPr>
          <a:xfrm>
            <a:off x="916920" y="1323000"/>
            <a:ext cx="10235762" cy="548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sort the documents from the Students collection in the descending order of  </a:t>
            </a: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StudName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.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531" name="CustomShape 4"/>
          <p:cNvSpPr/>
          <p:nvPr/>
        </p:nvSpPr>
        <p:spPr>
          <a:xfrm>
            <a:off x="916919" y="1993691"/>
            <a:ext cx="9950949" cy="46469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db.Students.find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().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sort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({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StudName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:-1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}).pretty();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In Ascending order: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db.Students.find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().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sort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({StudName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:1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}).pretty();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EG: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db.Students.find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().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sort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({grade: 1 ,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StudName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:-1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}).pretty();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01780" y="431616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800" dirty="0">
                <a:latin typeface="Franklin Gothic Medium" panose="020B0603020102020204" pitchFamily="34" charset="0"/>
              </a:rPr>
              <a:t>BENEFITS OF NOSQL</a:t>
            </a:r>
            <a:endParaRPr sz="2800" dirty="0">
              <a:latin typeface="Franklin Gothic Medium" panose="020B0603020102020204" pitchFamily="34" charset="0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762119" y="1295280"/>
            <a:ext cx="10623635" cy="461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When compared to relational databases, NoSQL databases are </a:t>
            </a:r>
            <a:r>
              <a:rPr lang="en-IN" sz="2400" u="sng" dirty="0">
                <a:solidFill>
                  <a:srgbClr val="F49100"/>
                </a:solidFill>
                <a:latin typeface="Franklin Gothic Medium Cond" panose="020B0606030402020204" pitchFamily="34" charset="0"/>
              </a:rPr>
              <a:t>more scalable and provide superior performance,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and their data model addresses several issues that the relational model is not designed to address: </a:t>
            </a:r>
            <a:endParaRPr sz="2400" dirty="0">
              <a:latin typeface="Franklin Gothic Medium Cond" panose="020B0606030402020204" pitchFamily="34" charset="0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Large volumes of rapidly changing structured, semi-structured, and unstructured data</a:t>
            </a:r>
            <a:endParaRPr sz="2400" dirty="0">
              <a:latin typeface="Franklin Gothic Medium Cond" panose="020B0606030402020204" pitchFamily="34" charset="0"/>
            </a:endParaRP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Agile sprints, quick schema iteration, and frequent code pushes</a:t>
            </a:r>
            <a:endParaRPr sz="2400" dirty="0">
              <a:latin typeface="Franklin Gothic Medium Cond" panose="020B0606030402020204" pitchFamily="34" charset="0"/>
            </a:endParaRP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Object-oriented programming that is easy to use and flexible</a:t>
            </a:r>
            <a:endParaRPr sz="2400" dirty="0">
              <a:latin typeface="Franklin Gothic Medium Cond" panose="020B0606030402020204" pitchFamily="34" charset="0"/>
            </a:endParaRP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Geographically distributed scale-out architecture instead of expensive, monolithic architecture</a:t>
            </a:r>
            <a:endParaRPr sz="2400" dirty="0">
              <a:latin typeface="Franklin Gothic Medium Cond" panose="020B0606030402020204" pitchFamily="34" charset="0"/>
            </a:endParaRP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Dynamic Schema</a:t>
            </a:r>
            <a:endParaRPr sz="2400" dirty="0">
              <a:latin typeface="Franklin Gothic Medium Cond" panose="020B0606030402020204" pitchFamily="34" charset="0"/>
            </a:endParaRP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Auto Sharding</a:t>
            </a:r>
            <a:endParaRPr sz="2400" dirty="0">
              <a:latin typeface="Franklin Gothic Medium Cond" panose="020B0606030402020204" pitchFamily="34" charset="0"/>
            </a:endParaRP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Replication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424800" y="4021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200" dirty="0">
                <a:latin typeface="Franklin Gothic Medium Cond" panose="020B0606030402020204" pitchFamily="34" charset="0"/>
              </a:rPr>
              <a:t>Skip</a:t>
            </a:r>
            <a:endParaRPr dirty="0">
              <a:latin typeface="Franklin Gothic Medium Cond" panose="020B0606030402020204" pitchFamily="34" charset="0"/>
            </a:endParaRPr>
          </a:p>
        </p:txBody>
      </p:sp>
      <p:sp>
        <p:nvSpPr>
          <p:cNvPr id="533" name="CustomShape 2"/>
          <p:cNvSpPr/>
          <p:nvPr/>
        </p:nvSpPr>
        <p:spPr>
          <a:xfrm>
            <a:off x="680040" y="1320840"/>
            <a:ext cx="10830960" cy="2122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b="1" dirty="0">
                <a:solidFill>
                  <a:srgbClr val="FF0000"/>
                </a:solidFill>
                <a:latin typeface="Trebuchet MS"/>
              </a:rPr>
              <a:t>	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db.Students.count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({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grade:”VII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”}). 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skip(2). 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Pretty();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db.Students.find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().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skip(1)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.pretty();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457200" y="3049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To display last few records 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535" name="CustomShape 2"/>
          <p:cNvSpPr/>
          <p:nvPr/>
        </p:nvSpPr>
        <p:spPr>
          <a:xfrm>
            <a:off x="380880" y="914400"/>
            <a:ext cx="10209960" cy="45420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display last two records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db.Students.find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().pretty().</a:t>
            </a:r>
            <a:r>
              <a:rPr lang="en-IN" sz="2400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skip(</a:t>
            </a:r>
            <a:r>
              <a:rPr lang="en-IN" sz="2400" dirty="0" err="1">
                <a:solidFill>
                  <a:srgbClr val="00B0F0"/>
                </a:solidFill>
                <a:latin typeface="Franklin Gothic Medium Cond" panose="020B0606030402020204" pitchFamily="34" charset="0"/>
              </a:rPr>
              <a:t>db.Students.count</a:t>
            </a:r>
            <a:r>
              <a:rPr lang="en-IN" sz="2400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()-2);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display 3</a:t>
            </a:r>
            <a:r>
              <a:rPr lang="en-IN" sz="2400" baseline="300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rd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, 4</a:t>
            </a:r>
            <a:r>
              <a:rPr lang="en-IN" sz="2400" baseline="300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th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and 5</a:t>
            </a:r>
            <a:r>
              <a:rPr lang="en-IN" sz="2400" baseline="300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th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records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db.Students.find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().skip(2).limit(3)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000000"/>
                </a:solidFill>
                <a:latin typeface="Calibri"/>
              </a:rPr>
              <a:t>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659B-800D-4BFE-A130-532FC563D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Franklin Gothic Medium Cond" panose="020B0606030402020204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875926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685800" y="436680"/>
            <a:ext cx="871848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Array creation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685800" y="1066680"/>
            <a:ext cx="10331970" cy="5354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create a collection by the name “food”.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Insert the documents in to collection , each document should have a “fruits "array.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db.createCollection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(“food”);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db. 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food.insert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({_id:1,fruits:[ ‘banana’, ’apple’, ’cherry’ ]});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db. 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food.insert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({_id:2,fruits:[ ‘orange’, ’mango’, ’butter fruit’ ]});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db. 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food.insert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({_id:3,fruits:[ ‘pineapple’, ’apple’, ’grapes’ ]});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db. 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food.insert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({_id:4,fruits:[ ‘pineapple’, ’apple’, ’grapes’ ]});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db. 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food.insert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({_id:5,fruits:[ ‘strawberry’, ’grapes’ ]});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424800" y="4021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Array operations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540" name="CustomShape 2"/>
          <p:cNvSpPr/>
          <p:nvPr/>
        </p:nvSpPr>
        <p:spPr>
          <a:xfrm>
            <a:off x="380880" y="1066680"/>
            <a:ext cx="10951684" cy="5169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db.food.find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({});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db.food.find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( 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{fruits: [‘banana’, ’apple’, ’cherry’ ] } 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).pretty();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b="1" u="sng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find documents which have grapes in first index position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db.food.find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 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{‘fruits.1 ‘ : ‘grapes’} 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)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b="1" u="sng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find documents from the food collection where the size of array is two</a:t>
            </a: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.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db.food.find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 {“fruits” : 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{$size:2}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})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424800" y="4021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Array operations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542" name="CustomShape 2"/>
          <p:cNvSpPr/>
          <p:nvPr/>
        </p:nvSpPr>
        <p:spPr>
          <a:xfrm>
            <a:off x="609480" y="1295280"/>
            <a:ext cx="10513222" cy="3477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display first two elements from the array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db.food.find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 {_id:1}, {“fruits”: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{$slice:2} 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})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db.food.find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 {_id:1}, {“fruits”: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{$slice:[0,2] } 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})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db.food.find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 { fruits: ( 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$all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[“orange”, “grapes” ]}}).pretty();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ustomShape 1"/>
          <p:cNvSpPr/>
          <p:nvPr/>
        </p:nvSpPr>
        <p:spPr>
          <a:xfrm>
            <a:off x="424800" y="4021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Update in array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544" name="CustomShape 2"/>
          <p:cNvSpPr/>
          <p:nvPr/>
        </p:nvSpPr>
        <p:spPr>
          <a:xfrm>
            <a:off x="457199" y="914400"/>
            <a:ext cx="11849725" cy="554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u="sng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replace the first index position in document 4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db.food.update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 ({_id:4},{ </a:t>
            </a:r>
            <a:r>
              <a:rPr lang="en-IN" sz="2400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$set:{‘fruits.1’: ’apple’}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})</a:t>
            </a:r>
            <a:r>
              <a:rPr lang="en-IN" sz="2400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u="sng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push new key value pairs in the fruits array.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db. food. update ( {_id:2}, (</a:t>
            </a:r>
            <a:r>
              <a:rPr lang="en-IN" sz="2400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$push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{price: {orange:60,butterfruit:200,mango:120} }})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424800" y="4021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Update in array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533519" y="1320840"/>
            <a:ext cx="10709103" cy="492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000" b="1" u="sng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400" u="sng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Adding  an element into the array list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db.food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. Update( { _id:4}, { </a:t>
            </a:r>
            <a:r>
              <a:rPr lang="en-IN" sz="2400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$</a:t>
            </a:r>
            <a:r>
              <a:rPr lang="en-IN" sz="2400" dirty="0" err="1">
                <a:solidFill>
                  <a:srgbClr val="00B0F0"/>
                </a:solidFill>
                <a:latin typeface="Franklin Gothic Medium Cond" panose="020B0606030402020204" pitchFamily="34" charset="0"/>
              </a:rPr>
              <a:t>addToSet</a:t>
            </a:r>
            <a:r>
              <a:rPr lang="en-IN" sz="2400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:{fruits: “ orange”}} 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u="sng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Popping an element from the end of the list.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db.food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. Update ( {_id:4}, {$</a:t>
            </a:r>
            <a:r>
              <a:rPr lang="en-IN" sz="2400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pop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{fruits:</a:t>
            </a:r>
            <a:r>
              <a:rPr lang="en-IN" sz="2400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1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}} 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u="sng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Popping an element from the beginning  of the list.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db.food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. Update ( {_id:4}, {$</a:t>
            </a:r>
            <a:r>
              <a:rPr lang="en-IN" sz="2400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pop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{fruits:</a:t>
            </a:r>
            <a:r>
              <a:rPr lang="en-IN" sz="2400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-1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}} 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1"/>
          <p:cNvSpPr/>
          <p:nvPr/>
        </p:nvSpPr>
        <p:spPr>
          <a:xfrm>
            <a:off x="424800" y="4021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Update in array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548" name="CustomShape 2"/>
          <p:cNvSpPr/>
          <p:nvPr/>
        </p:nvSpPr>
        <p:spPr>
          <a:xfrm>
            <a:off x="680040" y="1320840"/>
            <a:ext cx="10127868" cy="210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The </a:t>
            </a:r>
            <a:r>
              <a:rPr lang="en-IN" sz="2400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$pull 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operator removes </a:t>
            </a:r>
            <a:r>
              <a:rPr lang="en-IN" sz="2400" i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all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elements in the array that match a specified value.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The </a:t>
            </a:r>
            <a:r>
              <a:rPr lang="en-IN" sz="2400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$</a:t>
            </a:r>
            <a:r>
              <a:rPr lang="en-IN" sz="2400" dirty="0" err="1">
                <a:solidFill>
                  <a:srgbClr val="00B0F0"/>
                </a:solidFill>
                <a:latin typeface="Franklin Gothic Medium Cond" panose="020B0606030402020204" pitchFamily="34" charset="0"/>
              </a:rPr>
              <a:t>pullAll</a:t>
            </a:r>
            <a:r>
              <a:rPr lang="en-IN" sz="2400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operator removes </a:t>
            </a:r>
            <a:r>
              <a:rPr lang="en-IN" sz="2400" i="1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all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elements in the array that match any of the specified values.</a:t>
            </a:r>
            <a:endParaRPr sz="2400" dirty="0">
              <a:latin typeface="Franklin Gothic Medium Cond" panose="020B06060304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86D0-4445-4C41-9663-E2919DF29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Franklin Gothic Medium Cond" panose="020B0606030402020204" pitchFamily="34" charset="0"/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229873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756360" y="678600"/>
            <a:ext cx="801893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1" dirty="0">
                <a:latin typeface="Franklin Gothic Medium Cond" panose="020B0606030402020204" pitchFamily="34" charset="0"/>
              </a:rPr>
              <a:t>What is MongoDB?</a:t>
            </a:r>
            <a:endParaRPr dirty="0">
              <a:latin typeface="Franklin Gothic Medium Cond" panose="020B0606030402020204" pitchFamily="34" charset="0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756360" y="1268361"/>
            <a:ext cx="6868556" cy="49189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MongoDB is: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Cross-platform.</a:t>
            </a: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Open source.</a:t>
            </a: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Non-relational.</a:t>
            </a: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Distributed.</a:t>
            </a: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NoSQL.</a:t>
            </a: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Document-oriented data store.</a:t>
            </a:r>
            <a:endParaRPr sz="2400" dirty="0">
              <a:latin typeface="Franklin Gothic Medium Cond" panose="020B06060304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B339A9-2753-4561-A45D-3E6733349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9626"/>
            <a:ext cx="10704226" cy="6130977"/>
          </a:xfrm>
        </p:spPr>
      </p:pic>
    </p:spTree>
    <p:extLst>
      <p:ext uri="{BB962C8B-B14F-4D97-AF65-F5344CB8AC3E}">
        <p14:creationId xmlns:p14="http://schemas.microsoft.com/office/powerpoint/2010/main" val="37681311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424800" y="402120"/>
            <a:ext cx="1134180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Aggregate Function</a:t>
            </a:r>
            <a:endParaRPr dirty="0">
              <a:latin typeface="Franklin Gothic Medium Cond" panose="020B0606030402020204" pitchFamily="34" charset="0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154800" y="6426360"/>
            <a:ext cx="390528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ts val="143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Big Data and Analytics by Seema Acharya and Subhashini Chellappan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Copyright 2015, WILEY INDIA PVT. LTD.</a:t>
            </a:r>
            <a:endParaRPr/>
          </a:p>
        </p:txBody>
      </p:sp>
      <p:sp>
        <p:nvSpPr>
          <p:cNvPr id="566" name="CustomShape 3"/>
          <p:cNvSpPr/>
          <p:nvPr/>
        </p:nvSpPr>
        <p:spPr>
          <a:xfrm>
            <a:off x="677078" y="1249020"/>
            <a:ext cx="10235762" cy="115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>
              <a:lnSpc>
                <a:spcPct val="107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First filter on “</a:t>
            </a: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AccType:S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” and then group it on “</a:t>
            </a: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CustID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” and then  compute the sum of “</a:t>
            </a: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AccBal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” and then filter those documents wherein  the “</a:t>
            </a: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TotAccBal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” is greater than 1200, use the below syntax: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567" name="CustomShape 4"/>
          <p:cNvSpPr/>
          <p:nvPr/>
        </p:nvSpPr>
        <p:spPr>
          <a:xfrm>
            <a:off x="916920" y="3277440"/>
            <a:ext cx="10849680" cy="1399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db.Customers.</a:t>
            </a:r>
            <a:r>
              <a:rPr lang="en-IN" sz="2400" b="1" dirty="0" err="1">
                <a:solidFill>
                  <a:srgbClr val="00B0F0"/>
                </a:solidFill>
                <a:latin typeface="Franklin Gothic Medium Cond" panose="020B0606030402020204" pitchFamily="34" charset="0"/>
              </a:rPr>
              <a:t>aggregate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 { 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$match 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{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AccType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 : "S" } },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{ 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$group 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{ _id : "$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CustID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",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TotAccBal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 : { 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$sum 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"$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AccBal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" } } },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{ $match : {</a:t>
            </a:r>
            <a:r>
              <a:rPr lang="en-IN" sz="2400" b="1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TotAccBal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 : { 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$</a:t>
            </a:r>
            <a:r>
              <a:rPr lang="en-IN" sz="2400" b="1" dirty="0" err="1">
                <a:solidFill>
                  <a:srgbClr val="00B0F0"/>
                </a:solidFill>
                <a:latin typeface="Franklin Gothic Medium Cond" panose="020B0606030402020204" pitchFamily="34" charset="0"/>
              </a:rPr>
              <a:t>gt</a:t>
            </a:r>
            <a:r>
              <a:rPr lang="en-IN" sz="2400" b="1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 </a:t>
            </a:r>
            <a:r>
              <a:rPr lang="en-IN" sz="2400" b="1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1200 } }});</a:t>
            </a:r>
            <a:endParaRPr sz="2400" dirty="0">
              <a:latin typeface="Franklin Gothic Medium Cond" panose="020B06060304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FB48-DEDB-4538-98BD-A0D520E64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Franklin Gothic Medium Cond" panose="020B0606030402020204" pitchFamily="34" charset="0"/>
              </a:rPr>
              <a:t>MapReduce Framework</a:t>
            </a:r>
          </a:p>
        </p:txBody>
      </p:sp>
    </p:spTree>
    <p:extLst>
      <p:ext uri="{BB962C8B-B14F-4D97-AF65-F5344CB8AC3E}">
        <p14:creationId xmlns:p14="http://schemas.microsoft.com/office/powerpoint/2010/main" val="14690856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424800" y="402120"/>
            <a:ext cx="11341800" cy="505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MapReduce Framework</a:t>
            </a:r>
            <a:endParaRPr dirty="0">
              <a:latin typeface="Franklin Gothic Medium Cond" panose="020B0606030402020204" pitchFamily="34" charset="0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7468200" y="2585160"/>
            <a:ext cx="1541160" cy="109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572" name="CustomShape 3"/>
          <p:cNvSpPr/>
          <p:nvPr/>
        </p:nvSpPr>
        <p:spPr>
          <a:xfrm>
            <a:off x="7468200" y="2585160"/>
            <a:ext cx="1541160" cy="1096560"/>
          </a:xfrm>
          <a:prstGeom prst="rect">
            <a:avLst/>
          </a:prstGeom>
          <a:noFill/>
          <a:ln w="8640">
            <a:solidFill>
              <a:srgbClr val="000000"/>
            </a:solidFill>
            <a:round/>
          </a:ln>
        </p:spPr>
      </p:sp>
      <p:sp>
        <p:nvSpPr>
          <p:cNvPr id="573" name="CustomShape 4"/>
          <p:cNvSpPr/>
          <p:nvPr/>
        </p:nvSpPr>
        <p:spPr>
          <a:xfrm>
            <a:off x="7504560" y="2592720"/>
            <a:ext cx="1028520" cy="52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150" b="1">
                <a:solidFill>
                  <a:srgbClr val="000000"/>
                </a:solidFill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 sz="1150" b="1">
                <a:solidFill>
                  <a:srgbClr val="000000"/>
                </a:solidFill>
                <a:latin typeface="Arial"/>
              </a:rPr>
              <a:t>_id: “C123”,</a:t>
            </a:r>
            <a:endParaRPr/>
          </a:p>
          <a:p>
            <a:pPr>
              <a:lnSpc>
                <a:spcPct val="100000"/>
              </a:lnSpc>
            </a:pPr>
            <a:r>
              <a:rPr lang="en-IN" sz="1150" b="1">
                <a:solidFill>
                  <a:srgbClr val="000000"/>
                </a:solidFill>
                <a:latin typeface="Arial"/>
              </a:rPr>
              <a:t>value: 1400</a:t>
            </a:r>
            <a:endParaRPr/>
          </a:p>
        </p:txBody>
      </p:sp>
      <p:sp>
        <p:nvSpPr>
          <p:cNvPr id="574" name="CustomShape 5"/>
          <p:cNvSpPr/>
          <p:nvPr/>
        </p:nvSpPr>
        <p:spPr>
          <a:xfrm>
            <a:off x="7504560" y="3294360"/>
            <a:ext cx="81720" cy="17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150" b="1">
                <a:solidFill>
                  <a:srgbClr val="000000"/>
                </a:solidFill>
                <a:latin typeface="Arial"/>
              </a:rPr>
              <a:t>}</a:t>
            </a:r>
            <a:endParaRPr/>
          </a:p>
        </p:txBody>
      </p:sp>
      <p:sp>
        <p:nvSpPr>
          <p:cNvPr id="575" name="CustomShape 6"/>
          <p:cNvSpPr/>
          <p:nvPr/>
        </p:nvSpPr>
        <p:spPr>
          <a:xfrm>
            <a:off x="7468200" y="3681720"/>
            <a:ext cx="1541160" cy="109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576" name="CustomShape 7"/>
          <p:cNvSpPr/>
          <p:nvPr/>
        </p:nvSpPr>
        <p:spPr>
          <a:xfrm>
            <a:off x="7468200" y="3681720"/>
            <a:ext cx="1541160" cy="1096560"/>
          </a:xfrm>
          <a:prstGeom prst="rect">
            <a:avLst/>
          </a:prstGeom>
          <a:noFill/>
          <a:ln w="8640">
            <a:solidFill>
              <a:srgbClr val="000000"/>
            </a:solidFill>
            <a:round/>
          </a:ln>
        </p:spPr>
      </p:sp>
      <p:sp>
        <p:nvSpPr>
          <p:cNvPr id="577" name="CustomShape 8"/>
          <p:cNvSpPr/>
          <p:nvPr/>
        </p:nvSpPr>
        <p:spPr>
          <a:xfrm>
            <a:off x="7504560" y="3864960"/>
            <a:ext cx="81720" cy="17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150" b="1">
                <a:solidFill>
                  <a:srgbClr val="000000"/>
                </a:solidFill>
                <a:latin typeface="Arial"/>
              </a:rPr>
              <a:t>{</a:t>
            </a:r>
            <a:endParaRPr/>
          </a:p>
        </p:txBody>
      </p:sp>
      <p:sp>
        <p:nvSpPr>
          <p:cNvPr id="578" name="CustomShape 9"/>
          <p:cNvSpPr/>
          <p:nvPr/>
        </p:nvSpPr>
        <p:spPr>
          <a:xfrm>
            <a:off x="2944440" y="3642480"/>
            <a:ext cx="118800" cy="7848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579" name="CustomShape 10"/>
          <p:cNvSpPr/>
          <p:nvPr/>
        </p:nvSpPr>
        <p:spPr>
          <a:xfrm>
            <a:off x="5202000" y="3642480"/>
            <a:ext cx="118800" cy="7848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graphicFrame>
        <p:nvGraphicFramePr>
          <p:cNvPr id="580" name="Table 11"/>
          <p:cNvGraphicFramePr/>
          <p:nvPr>
            <p:extLst>
              <p:ext uri="{D42A27DB-BD31-4B8C-83A1-F6EECF244321}">
                <p14:modId xmlns:p14="http://schemas.microsoft.com/office/powerpoint/2010/main" val="222825629"/>
              </p:ext>
            </p:extLst>
          </p:nvPr>
        </p:nvGraphicFramePr>
        <p:xfrm>
          <a:off x="856440" y="1154880"/>
          <a:ext cx="2142560" cy="65913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4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{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}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 dirty="0" err="1">
                          <a:solidFill>
                            <a:srgbClr val="000000"/>
                          </a:solidFill>
                          <a:latin typeface="Arial"/>
                        </a:rPr>
                        <a:t>CustID</a:t>
                      </a:r>
                      <a:r>
                        <a:rPr lang="en-IN" sz="1150" b="1" dirty="0">
                          <a:solidFill>
                            <a:srgbClr val="000000"/>
                          </a:solidFill>
                          <a:latin typeface="Arial"/>
                        </a:rPr>
                        <a:t>: “C123”,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 dirty="0" err="1">
                          <a:solidFill>
                            <a:srgbClr val="000000"/>
                          </a:solidFill>
                          <a:latin typeface="Arial"/>
                        </a:rPr>
                        <a:t>AccBal</a:t>
                      </a:r>
                      <a:r>
                        <a:rPr lang="en-IN" sz="1150" b="1" dirty="0">
                          <a:solidFill>
                            <a:srgbClr val="000000"/>
                          </a:solidFill>
                          <a:latin typeface="Arial"/>
                        </a:rPr>
                        <a:t>: 500,  </a:t>
                      </a:r>
                      <a:r>
                        <a:rPr lang="en-IN" sz="1150" b="1" dirty="0" err="1">
                          <a:solidFill>
                            <a:srgbClr val="000000"/>
                          </a:solidFill>
                          <a:latin typeface="Arial"/>
                        </a:rPr>
                        <a:t>AccType</a:t>
                      </a:r>
                      <a:r>
                        <a:rPr lang="en-IN" sz="1150" b="1" dirty="0">
                          <a:solidFill>
                            <a:srgbClr val="000000"/>
                          </a:solidFill>
                          <a:latin typeface="Arial"/>
                        </a:rPr>
                        <a:t>: “S”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{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}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CustID: “C123”,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AccBal: 900,  AccType: “S”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{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9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CustID: “C111”,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query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9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AccBal: 1200,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4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9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AccType: “S”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474">
                <a:tc>
                  <a:txBody>
                    <a:bodyPr/>
                    <a:lstStyle/>
                    <a:p>
                      <a:pPr algn="ctr">
                        <a:lnSpc>
                          <a:spcPts val="159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}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94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{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}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CustID: “C123”,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AccBal: 1500,  AccType: “C”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81" name="CustomShape 12"/>
          <p:cNvSpPr/>
          <p:nvPr/>
        </p:nvSpPr>
        <p:spPr>
          <a:xfrm>
            <a:off x="4715280" y="3709440"/>
            <a:ext cx="550440" cy="2188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aphicFrame>
        <p:nvGraphicFramePr>
          <p:cNvPr id="582" name="Table 13"/>
          <p:cNvGraphicFramePr/>
          <p:nvPr/>
        </p:nvGraphicFramePr>
        <p:xfrm>
          <a:off x="3114000" y="1812960"/>
          <a:ext cx="2142560" cy="53052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{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}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 dirty="0" err="1">
                          <a:solidFill>
                            <a:srgbClr val="000000"/>
                          </a:solidFill>
                          <a:latin typeface="Arial"/>
                        </a:rPr>
                        <a:t>CustID</a:t>
                      </a:r>
                      <a:r>
                        <a:rPr lang="en-IN" sz="1150" b="1" dirty="0">
                          <a:solidFill>
                            <a:srgbClr val="000000"/>
                          </a:solidFill>
                          <a:latin typeface="Arial"/>
                        </a:rPr>
                        <a:t>: “C123”,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 dirty="0" err="1">
                          <a:solidFill>
                            <a:srgbClr val="000000"/>
                          </a:solidFill>
                          <a:latin typeface="Arial"/>
                        </a:rPr>
                        <a:t>AccBal</a:t>
                      </a:r>
                      <a:r>
                        <a:rPr lang="en-IN" sz="1150" b="1" dirty="0">
                          <a:solidFill>
                            <a:srgbClr val="000000"/>
                          </a:solidFill>
                          <a:latin typeface="Arial"/>
                        </a:rPr>
                        <a:t>: 500,  </a:t>
                      </a:r>
                      <a:r>
                        <a:rPr lang="en-IN" sz="1150" b="1" dirty="0" err="1">
                          <a:solidFill>
                            <a:srgbClr val="000000"/>
                          </a:solidFill>
                          <a:latin typeface="Arial"/>
                        </a:rPr>
                        <a:t>AccType</a:t>
                      </a:r>
                      <a:r>
                        <a:rPr lang="en-IN" sz="1150" b="1" dirty="0">
                          <a:solidFill>
                            <a:srgbClr val="000000"/>
                          </a:solidFill>
                          <a:latin typeface="Arial"/>
                        </a:rPr>
                        <a:t>: “S”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{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9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CustID: “C123”,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9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AccBal: 900,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9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AccType: “S”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map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640">
                <a:tc>
                  <a:txBody>
                    <a:bodyPr/>
                    <a:lstStyle/>
                    <a:p>
                      <a:pPr>
                        <a:lnSpc>
                          <a:spcPts val="159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}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{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}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CustID: “C111”,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150" b="1">
                          <a:solidFill>
                            <a:srgbClr val="000000"/>
                          </a:solidFill>
                          <a:latin typeface="Arial"/>
                        </a:rPr>
                        <a:t>AccBal: 1200,  AccType: “S”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83" name="CustomShape 14"/>
          <p:cNvSpPr/>
          <p:nvPr/>
        </p:nvSpPr>
        <p:spPr>
          <a:xfrm>
            <a:off x="1125360" y="5581440"/>
            <a:ext cx="791640" cy="17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150" b="1">
                <a:solidFill>
                  <a:srgbClr val="000000"/>
                </a:solidFill>
                <a:latin typeface="Arial"/>
              </a:rPr>
              <a:t>Customers</a:t>
            </a:r>
            <a:endParaRPr/>
          </a:p>
        </p:txBody>
      </p:sp>
      <p:sp>
        <p:nvSpPr>
          <p:cNvPr id="584" name="CustomShape 15"/>
          <p:cNvSpPr/>
          <p:nvPr/>
        </p:nvSpPr>
        <p:spPr>
          <a:xfrm>
            <a:off x="5348520" y="3325320"/>
            <a:ext cx="1541160" cy="218880"/>
          </a:xfrm>
          <a:prstGeom prst="rect">
            <a:avLst/>
          </a:prstGeom>
          <a:noFill/>
          <a:ln w="8640">
            <a:solidFill>
              <a:srgbClr val="000000"/>
            </a:solidFill>
            <a:round/>
          </a:ln>
        </p:spPr>
      </p:sp>
      <p:sp>
        <p:nvSpPr>
          <p:cNvPr id="585" name="CustomShape 16"/>
          <p:cNvSpPr/>
          <p:nvPr/>
        </p:nvSpPr>
        <p:spPr>
          <a:xfrm>
            <a:off x="5420880" y="3332880"/>
            <a:ext cx="1396440" cy="17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150" b="1">
                <a:solidFill>
                  <a:srgbClr val="000000"/>
                </a:solidFill>
                <a:latin typeface="Arial"/>
              </a:rPr>
              <a:t>{“C123”:[ 500,900 ]}</a:t>
            </a:r>
            <a:endParaRPr/>
          </a:p>
        </p:txBody>
      </p:sp>
      <p:sp>
        <p:nvSpPr>
          <p:cNvPr id="586" name="CustomShape 17"/>
          <p:cNvSpPr/>
          <p:nvPr/>
        </p:nvSpPr>
        <p:spPr>
          <a:xfrm>
            <a:off x="5375880" y="3791520"/>
            <a:ext cx="1541160" cy="218880"/>
          </a:xfrm>
          <a:prstGeom prst="rect">
            <a:avLst/>
          </a:prstGeom>
          <a:noFill/>
          <a:ln w="8640">
            <a:solidFill>
              <a:srgbClr val="000000"/>
            </a:solidFill>
            <a:round/>
          </a:ln>
        </p:spPr>
      </p:sp>
      <p:sp>
        <p:nvSpPr>
          <p:cNvPr id="587" name="CustomShape 18"/>
          <p:cNvSpPr/>
          <p:nvPr/>
        </p:nvSpPr>
        <p:spPr>
          <a:xfrm>
            <a:off x="5599440" y="3799080"/>
            <a:ext cx="1094040" cy="17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150" b="1">
                <a:solidFill>
                  <a:srgbClr val="000000"/>
                </a:solidFill>
                <a:latin typeface="Arial"/>
              </a:rPr>
              <a:t>{“C111”: 1200 }</a:t>
            </a:r>
            <a:endParaRPr/>
          </a:p>
        </p:txBody>
      </p:sp>
      <p:sp>
        <p:nvSpPr>
          <p:cNvPr id="588" name="CustomShape 19"/>
          <p:cNvSpPr/>
          <p:nvPr/>
        </p:nvSpPr>
        <p:spPr>
          <a:xfrm>
            <a:off x="6890040" y="3444120"/>
            <a:ext cx="468720" cy="360"/>
          </a:xfrm>
          <a:prstGeom prst="rect">
            <a:avLst/>
          </a:prstGeom>
          <a:noFill/>
          <a:ln w="8640">
            <a:solidFill>
              <a:srgbClr val="000000"/>
            </a:solidFill>
            <a:round/>
          </a:ln>
        </p:spPr>
      </p:sp>
      <p:sp>
        <p:nvSpPr>
          <p:cNvPr id="589" name="CustomShape 20"/>
          <p:cNvSpPr/>
          <p:nvPr/>
        </p:nvSpPr>
        <p:spPr>
          <a:xfrm>
            <a:off x="7349400" y="3404880"/>
            <a:ext cx="118800" cy="7848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590" name="CustomShape 21"/>
          <p:cNvSpPr/>
          <p:nvPr/>
        </p:nvSpPr>
        <p:spPr>
          <a:xfrm>
            <a:off x="6917760" y="3901320"/>
            <a:ext cx="441360" cy="360"/>
          </a:xfrm>
          <a:prstGeom prst="rect">
            <a:avLst/>
          </a:prstGeom>
          <a:noFill/>
          <a:ln w="8640">
            <a:solidFill>
              <a:srgbClr val="000000"/>
            </a:solidFill>
            <a:round/>
          </a:ln>
        </p:spPr>
      </p:sp>
      <p:sp>
        <p:nvSpPr>
          <p:cNvPr id="591" name="CustomShape 22"/>
          <p:cNvSpPr/>
          <p:nvPr/>
        </p:nvSpPr>
        <p:spPr>
          <a:xfrm>
            <a:off x="7349400" y="3861720"/>
            <a:ext cx="118800" cy="7848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592" name="CustomShape 23"/>
          <p:cNvSpPr/>
          <p:nvPr/>
        </p:nvSpPr>
        <p:spPr>
          <a:xfrm>
            <a:off x="7504560" y="4040280"/>
            <a:ext cx="1346760" cy="92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150" b="1">
                <a:solidFill>
                  <a:srgbClr val="000000"/>
                </a:solidFill>
                <a:latin typeface="Arial"/>
              </a:rPr>
              <a:t>_id: “C111”,</a:t>
            </a:r>
            <a:endParaRPr/>
          </a:p>
          <a:p>
            <a:pPr>
              <a:lnSpc>
                <a:spcPct val="100000"/>
              </a:lnSpc>
            </a:pPr>
            <a:r>
              <a:rPr lang="en-IN" sz="1150" b="1">
                <a:solidFill>
                  <a:srgbClr val="000000"/>
                </a:solidFill>
                <a:latin typeface="Arial"/>
              </a:rPr>
              <a:t>value: 1200</a:t>
            </a:r>
            <a:endParaRPr/>
          </a:p>
          <a:p>
            <a:pPr>
              <a:lnSpc>
                <a:spcPct val="100000"/>
              </a:lnSpc>
            </a:pPr>
            <a:r>
              <a:rPr lang="en-IN" sz="1150" b="1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50" b="1">
                <a:solidFill>
                  <a:srgbClr val="000000"/>
                </a:solidFill>
                <a:latin typeface="Arial"/>
              </a:rPr>
              <a:t>Customer_Totals</a:t>
            </a:r>
            <a:endParaRPr/>
          </a:p>
        </p:txBody>
      </p:sp>
      <p:sp>
        <p:nvSpPr>
          <p:cNvPr id="593" name="CustomShape 24"/>
          <p:cNvSpPr/>
          <p:nvPr/>
        </p:nvSpPr>
        <p:spPr>
          <a:xfrm>
            <a:off x="154800" y="6426360"/>
            <a:ext cx="390528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ts val="143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Big Data and Analytics by Seema Acharya and Subhashini Chellappan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Copyright 2015, WILEY INDIA PVT. LTD.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CustomShape 1"/>
          <p:cNvSpPr/>
          <p:nvPr/>
        </p:nvSpPr>
        <p:spPr>
          <a:xfrm>
            <a:off x="424800" y="4021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MapReduce</a:t>
            </a:r>
            <a:r>
              <a:rPr lang="en-IN" sz="2200" b="1" dirty="0">
                <a:solidFill>
                  <a:srgbClr val="0E6EC5"/>
                </a:solidFill>
                <a:latin typeface="Trebuchet MS"/>
              </a:rPr>
              <a:t> </a:t>
            </a:r>
            <a:endParaRPr dirty="0"/>
          </a:p>
        </p:txBody>
      </p:sp>
      <p:sp>
        <p:nvSpPr>
          <p:cNvPr id="595" name="CustomShape 2"/>
          <p:cNvSpPr/>
          <p:nvPr/>
        </p:nvSpPr>
        <p:spPr>
          <a:xfrm>
            <a:off x="457200" y="1066680"/>
            <a:ext cx="10057680" cy="5262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db. </a:t>
            </a:r>
            <a:r>
              <a:rPr lang="en-IN" sz="20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Customers.mapReduce</a:t>
            </a: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 (</a:t>
            </a: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000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map  -&gt; function() </a:t>
            </a: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{ emit(</a:t>
            </a:r>
            <a:r>
              <a:rPr lang="en-IN" sz="20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this.CustID</a:t>
            </a: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, </a:t>
            </a:r>
            <a:r>
              <a:rPr lang="en-IN" sz="20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this.AccBal</a:t>
            </a: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); },</a:t>
            </a: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000" dirty="0">
                <a:solidFill>
                  <a:srgbClr val="00B0F0"/>
                </a:solidFill>
                <a:latin typeface="Franklin Gothic Medium Cond" panose="020B0606030402020204" pitchFamily="34" charset="0"/>
              </a:rPr>
              <a:t>reduce  -&gt; function(key, value) </a:t>
            </a: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{ return </a:t>
            </a:r>
            <a:r>
              <a:rPr lang="en-IN" sz="20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Array.sum</a:t>
            </a: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(values) },</a:t>
            </a: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query  -&gt; query: { </a:t>
            </a:r>
            <a:r>
              <a:rPr lang="en-IN" sz="20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AccType</a:t>
            </a: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“S”},</a:t>
            </a: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output  -&gt; out: “</a:t>
            </a:r>
            <a:r>
              <a:rPr lang="en-IN" sz="20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Customer_Totals</a:t>
            </a: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”</a:t>
            </a: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}</a:t>
            </a: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)</a:t>
            </a: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u="sng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Map function:</a:t>
            </a: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var map =function()</a:t>
            </a: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{ emit( </a:t>
            </a:r>
            <a:r>
              <a:rPr lang="en-IN" sz="20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this.CustID</a:t>
            </a: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, </a:t>
            </a:r>
            <a:r>
              <a:rPr lang="en-IN" sz="20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this.AccBal</a:t>
            </a: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) ; }</a:t>
            </a: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96" name="CustomShape 3"/>
          <p:cNvSpPr/>
          <p:nvPr/>
        </p:nvSpPr>
        <p:spPr>
          <a:xfrm>
            <a:off x="5638680" y="4572000"/>
            <a:ext cx="4989346" cy="173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u="sng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Reduce Function</a:t>
            </a: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var reduce =function(key, values)</a:t>
            </a: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{</a:t>
            </a:r>
            <a:endParaRPr sz="20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Return </a:t>
            </a:r>
            <a:r>
              <a:rPr lang="en-IN" sz="20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Array.sum</a:t>
            </a:r>
            <a:r>
              <a:rPr lang="en-IN" sz="20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(values);}</a:t>
            </a:r>
            <a:endParaRPr sz="2000" dirty="0">
              <a:latin typeface="Franklin Gothic Medium Cond" panose="020B060603040202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424800" y="4021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MapReduce</a:t>
            </a:r>
            <a:r>
              <a:rPr lang="en-IN" sz="2400" dirty="0">
                <a:solidFill>
                  <a:srgbClr val="0E6EC5"/>
                </a:solidFill>
                <a:latin typeface="Franklin Gothic Medium Cond" panose="020B0606030402020204" pitchFamily="34" charset="0"/>
              </a:rPr>
              <a:t> 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228600" y="1320839"/>
            <a:ext cx="10549328" cy="25766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execute the query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	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db.Customers.mapReduce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map,reduce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,{ out: “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Customer_Totals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”, query:{ 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AccType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“S”}});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db.Customer_Totals.find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().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8C70-579C-446C-9320-791D66832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Franklin Gothic Medium Cond" panose="020B0606030402020204" pitchFamily="34" charset="0"/>
              </a:rPr>
              <a:t>Java Script in MongoDB</a:t>
            </a:r>
          </a:p>
        </p:txBody>
      </p:sp>
    </p:spTree>
    <p:extLst>
      <p:ext uri="{BB962C8B-B14F-4D97-AF65-F5344CB8AC3E}">
        <p14:creationId xmlns:p14="http://schemas.microsoft.com/office/powerpoint/2010/main" val="12267898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0" y="4012560"/>
            <a:ext cx="447480" cy="2844720"/>
          </a:xfrm>
          <a:prstGeom prst="rect">
            <a:avLst/>
          </a:prstGeom>
          <a:solidFill>
            <a:srgbClr val="0E6EC5"/>
          </a:solidFill>
          <a:ln>
            <a:noFill/>
          </a:ln>
        </p:spPr>
      </p:sp>
      <p:sp>
        <p:nvSpPr>
          <p:cNvPr id="602" name="CustomShape 2"/>
          <p:cNvSpPr/>
          <p:nvPr/>
        </p:nvSpPr>
        <p:spPr>
          <a:xfrm>
            <a:off x="544319" y="469800"/>
            <a:ext cx="8464769" cy="73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Java Script Programming</a:t>
            </a:r>
            <a:endParaRPr dirty="0">
              <a:latin typeface="Franklin Gothic Medium Cond" panose="020B0606030402020204" pitchFamily="34" charset="0"/>
            </a:endParaRPr>
          </a:p>
        </p:txBody>
      </p:sp>
      <p:sp>
        <p:nvSpPr>
          <p:cNvPr id="603" name="CustomShape 3"/>
          <p:cNvSpPr/>
          <p:nvPr/>
        </p:nvSpPr>
        <p:spPr>
          <a:xfrm>
            <a:off x="544319" y="1191812"/>
            <a:ext cx="10758264" cy="8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7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compute the factorial of a given positive number. The user is required to create  a function by the name “factorial” and insert it into the “system.js” collection.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604" name="CustomShape 4"/>
          <p:cNvSpPr/>
          <p:nvPr/>
        </p:nvSpPr>
        <p:spPr>
          <a:xfrm>
            <a:off x="592920" y="2214360"/>
            <a:ext cx="9435500" cy="2468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605" name="CustomShape 5"/>
          <p:cNvSpPr/>
          <p:nvPr/>
        </p:nvSpPr>
        <p:spPr>
          <a:xfrm>
            <a:off x="592919" y="4976734"/>
            <a:ext cx="7007094" cy="9888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06" name="CustomShape 6"/>
          <p:cNvSpPr/>
          <p:nvPr/>
        </p:nvSpPr>
        <p:spPr>
          <a:xfrm>
            <a:off x="154800" y="6426360"/>
            <a:ext cx="390528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ts val="143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Big Data and Analytics by Seema Acharya and Subhashini Chellappan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Copyright 2015, WILEY INDIA PVT. LTD.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CustomShape 1"/>
          <p:cNvSpPr/>
          <p:nvPr/>
        </p:nvSpPr>
        <p:spPr>
          <a:xfrm>
            <a:off x="850200" y="507052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Cursors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608" name="CustomShape 2"/>
          <p:cNvSpPr/>
          <p:nvPr/>
        </p:nvSpPr>
        <p:spPr>
          <a:xfrm>
            <a:off x="680040" y="1320839"/>
            <a:ext cx="10127868" cy="42255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In the </a:t>
            </a:r>
            <a:r>
              <a:rPr lang="en-IN" sz="2400" u="sng" dirty="0">
                <a:solidFill>
                  <a:srgbClr val="F49100"/>
                </a:solidFill>
                <a:latin typeface="Franklin Gothic Medium Cond" panose="020B0606030402020204" pitchFamily="34" charset="0"/>
              </a:rPr>
              <a:t>mongo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shell, the primary method for the read operation is the </a:t>
            </a:r>
            <a:r>
              <a:rPr lang="en-IN" sz="2400" u="sng" dirty="0" err="1">
                <a:solidFill>
                  <a:srgbClr val="F49100"/>
                </a:solidFill>
                <a:latin typeface="Franklin Gothic Medium Cond" panose="020B0606030402020204" pitchFamily="34" charset="0"/>
              </a:rPr>
              <a:t>db.collection.find</a:t>
            </a:r>
            <a:r>
              <a:rPr lang="en-IN" sz="2400" u="sng" dirty="0">
                <a:solidFill>
                  <a:srgbClr val="F49100"/>
                </a:solidFill>
                <a:latin typeface="Franklin Gothic Medium Cond" panose="020B0606030402020204" pitchFamily="34" charset="0"/>
              </a:rPr>
              <a:t>()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method. </a:t>
            </a: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This method queries a collection and returns a </a:t>
            </a:r>
            <a:r>
              <a:rPr lang="en-IN" sz="2400" i="1" u="sng" dirty="0">
                <a:solidFill>
                  <a:srgbClr val="F49100"/>
                </a:solidFill>
                <a:latin typeface="Franklin Gothic Medium Cond" panose="020B0606030402020204" pitchFamily="34" charset="0"/>
              </a:rPr>
              <a:t>cursor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to the returning documents.</a:t>
            </a: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To access the documents, you need to iterate the cursor. </a:t>
            </a: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However, in the </a:t>
            </a:r>
            <a:r>
              <a:rPr lang="en-IN" sz="2400" u="sng" dirty="0">
                <a:solidFill>
                  <a:srgbClr val="F49100"/>
                </a:solidFill>
                <a:latin typeface="Franklin Gothic Medium Cond" panose="020B0606030402020204" pitchFamily="34" charset="0"/>
              </a:rPr>
              <a:t>mongo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shell, if the returned cursor is not assigned to a variable using the var keyword, then the cursor is automatically iterated up to 20 times to print up to the first 20 documents in the results.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CustomShape 1"/>
          <p:cNvSpPr/>
          <p:nvPr/>
        </p:nvSpPr>
        <p:spPr>
          <a:xfrm>
            <a:off x="424800" y="4021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Example- cursor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610" name="CustomShape 2"/>
          <p:cNvSpPr/>
          <p:nvPr/>
        </p:nvSpPr>
        <p:spPr>
          <a:xfrm>
            <a:off x="659566" y="1004341"/>
            <a:ext cx="10687987" cy="5227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IN" sz="2400" dirty="0">
                <a:latin typeface="Franklin Gothic Medium Cond" panose="020B0606030402020204" pitchFamily="34" charset="0"/>
              </a:rPr>
              <a:t>Collection : alphabets</a:t>
            </a:r>
            <a:endParaRPr sz="2400" dirty="0">
              <a:latin typeface="Franklin Gothic Medium Cond" panose="020B0606030402020204" pitchFamily="34" charset="0"/>
            </a:endParaRPr>
          </a:p>
          <a:p>
            <a:r>
              <a:rPr lang="en-IN" sz="2400" dirty="0">
                <a:latin typeface="Franklin Gothic Medium Cond" panose="020B0606030402020204" pitchFamily="34" charset="0"/>
              </a:rPr>
              <a:t>Each document: one alphabet (a, b ,c …z)</a:t>
            </a:r>
            <a:endParaRPr sz="2400" dirty="0">
              <a:latin typeface="Franklin Gothic Medium Cond" panose="020B0606030402020204" pitchFamily="34" charset="0"/>
            </a:endParaRPr>
          </a:p>
          <a:p>
            <a:endParaRPr sz="2400" dirty="0">
              <a:latin typeface="Franklin Gothic Medium Cond" panose="020B0606030402020204" pitchFamily="34" charset="0"/>
            </a:endParaRPr>
          </a:p>
          <a:p>
            <a:r>
              <a:rPr lang="en-IN" sz="2400" dirty="0" err="1">
                <a:latin typeface="Franklin Gothic Medium Cond" panose="020B0606030402020204" pitchFamily="34" charset="0"/>
              </a:rPr>
              <a:t>db.alphabets.find</a:t>
            </a:r>
            <a:r>
              <a:rPr lang="en-IN" sz="2400" dirty="0">
                <a:latin typeface="Franklin Gothic Medium Cond" panose="020B0606030402020204" pitchFamily="34" charset="0"/>
              </a:rPr>
              <a:t>();</a:t>
            </a:r>
            <a:endParaRPr sz="2400" dirty="0">
              <a:latin typeface="Franklin Gothic Medium Cond" panose="020B0606030402020204" pitchFamily="34" charset="0"/>
            </a:endParaRPr>
          </a:p>
          <a:p>
            <a:endParaRPr sz="2400" dirty="0">
              <a:latin typeface="Franklin Gothic Medium Cond" panose="020B0606030402020204" pitchFamily="34" charset="0"/>
            </a:endParaRPr>
          </a:p>
          <a:p>
            <a:r>
              <a:rPr lang="en-IN" sz="2400" dirty="0">
                <a:latin typeface="Franklin Gothic Medium Cond" panose="020B0606030402020204" pitchFamily="34" charset="0"/>
              </a:rPr>
              <a:t>var </a:t>
            </a:r>
            <a:r>
              <a:rPr lang="en-IN" sz="2400" dirty="0" err="1">
                <a:latin typeface="Franklin Gothic Medium Cond" panose="020B0606030402020204" pitchFamily="34" charset="0"/>
              </a:rPr>
              <a:t>mycursor</a:t>
            </a:r>
            <a:r>
              <a:rPr lang="en-IN" sz="2400" dirty="0">
                <a:latin typeface="Franklin Gothic Medium Cond" panose="020B0606030402020204" pitchFamily="34" charset="0"/>
              </a:rPr>
              <a:t>= </a:t>
            </a:r>
            <a:r>
              <a:rPr lang="en-IN" sz="2400" dirty="0" err="1">
                <a:latin typeface="Franklin Gothic Medium Cond" panose="020B0606030402020204" pitchFamily="34" charset="0"/>
              </a:rPr>
              <a:t>db.alphabets.find</a:t>
            </a:r>
            <a:r>
              <a:rPr lang="en-IN" sz="2400" dirty="0">
                <a:latin typeface="Franklin Gothic Medium Cond" panose="020B0606030402020204" pitchFamily="34" charset="0"/>
              </a:rPr>
              <a:t>();</a:t>
            </a:r>
            <a:endParaRPr sz="2400" dirty="0">
              <a:latin typeface="Franklin Gothic Medium Cond" panose="020B0606030402020204" pitchFamily="34" charset="0"/>
            </a:endParaRPr>
          </a:p>
          <a:p>
            <a:r>
              <a:rPr lang="en-IN" sz="2400" dirty="0" err="1">
                <a:latin typeface="Franklin Gothic Medium Cond" panose="020B0606030402020204" pitchFamily="34" charset="0"/>
              </a:rPr>
              <a:t>mycursor</a:t>
            </a:r>
            <a:r>
              <a:rPr lang="en-IN" sz="2400" dirty="0">
                <a:latin typeface="Franklin Gothic Medium Cond" panose="020B0606030402020204" pitchFamily="34" charset="0"/>
              </a:rPr>
              <a:t>;</a:t>
            </a:r>
            <a:endParaRPr sz="2400" dirty="0">
              <a:latin typeface="Franklin Gothic Medium Cond" panose="020B0606030402020204" pitchFamily="34" charset="0"/>
            </a:endParaRPr>
          </a:p>
          <a:p>
            <a:endParaRPr sz="2400" dirty="0">
              <a:latin typeface="Franklin Gothic Medium Cond" panose="020B0606030402020204" pitchFamily="34" charset="0"/>
            </a:endParaRPr>
          </a:p>
          <a:p>
            <a:endParaRPr sz="2400" dirty="0">
              <a:latin typeface="Franklin Gothic Medium Cond" panose="020B0606030402020204" pitchFamily="34" charset="0"/>
            </a:endParaRPr>
          </a:p>
          <a:p>
            <a:r>
              <a:rPr lang="en-IN" sz="2400" dirty="0">
                <a:latin typeface="Franklin Gothic Medium Cond" panose="020B0606030402020204" pitchFamily="34" charset="0"/>
              </a:rPr>
              <a:t>Two methods:</a:t>
            </a:r>
            <a:endParaRPr sz="2400" dirty="0">
              <a:latin typeface="Franklin Gothic Medium Cond" panose="020B0606030402020204" pitchFamily="34" charset="0"/>
            </a:endParaRPr>
          </a:p>
          <a:p>
            <a:endParaRPr sz="2400" dirty="0">
              <a:latin typeface="Franklin Gothic Medium Cond" panose="020B0606030402020204" pitchFamily="34" charset="0"/>
            </a:endParaRPr>
          </a:p>
          <a:p>
            <a:r>
              <a:rPr lang="en-IN" sz="2400" dirty="0" err="1">
                <a:latin typeface="Franklin Gothic Medium Cond" panose="020B0606030402020204" pitchFamily="34" charset="0"/>
              </a:rPr>
              <a:t>hasNext</a:t>
            </a:r>
            <a:r>
              <a:rPr lang="en-IN" sz="2400" dirty="0">
                <a:latin typeface="Franklin Gothic Medium Cond" panose="020B0606030402020204" pitchFamily="34" charset="0"/>
              </a:rPr>
              <a:t>(): returns Boolean value </a:t>
            </a:r>
            <a:endParaRPr sz="2400" dirty="0">
              <a:latin typeface="Franklin Gothic Medium Cond" panose="020B0606030402020204" pitchFamily="34" charset="0"/>
            </a:endParaRPr>
          </a:p>
          <a:p>
            <a:endParaRPr sz="2400" dirty="0">
              <a:latin typeface="Franklin Gothic Medium Cond" panose="020B0606030402020204" pitchFamily="34" charset="0"/>
            </a:endParaRPr>
          </a:p>
          <a:p>
            <a:r>
              <a:rPr lang="en-IN" sz="2400" dirty="0">
                <a:latin typeface="Franklin Gothic Medium Cond" panose="020B0606030402020204" pitchFamily="34" charset="0"/>
              </a:rPr>
              <a:t>next(): returns next document in the cursor.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24800" y="402120"/>
            <a:ext cx="11341800" cy="4385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1" dirty="0">
                <a:latin typeface="Franklin Gothic Medium Cond" panose="020B0606030402020204" pitchFamily="34" charset="0"/>
              </a:rPr>
              <a:t>Why MongoDB?</a:t>
            </a:r>
            <a:endParaRPr dirty="0">
              <a:latin typeface="Franklin Gothic Medium Cond" panose="020B0606030402020204" pitchFamily="34" charset="0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916919" y="943897"/>
            <a:ext cx="8876009" cy="52628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Open Source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Distributed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Fast In-Place Updates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Replication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Full Index Support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Rich Query Language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Easy Scalability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Auto Sharding</a:t>
            </a:r>
            <a:endParaRPr sz="2400" dirty="0">
              <a:latin typeface="Franklin Gothic Medium Cond" panose="020B06060304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CustomShape 1"/>
          <p:cNvSpPr/>
          <p:nvPr/>
        </p:nvSpPr>
        <p:spPr>
          <a:xfrm>
            <a:off x="424800" y="402120"/>
            <a:ext cx="11341800" cy="368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Cursor Methods</a:t>
            </a:r>
            <a:endParaRPr dirty="0">
              <a:latin typeface="Franklin Gothic Medium Cond" panose="020B0606030402020204" pitchFamily="34" charset="0"/>
            </a:endParaRPr>
          </a:p>
        </p:txBody>
      </p:sp>
      <p:graphicFrame>
        <p:nvGraphicFramePr>
          <p:cNvPr id="612" name="Table 2"/>
          <p:cNvGraphicFramePr/>
          <p:nvPr>
            <p:extLst>
              <p:ext uri="{D42A27DB-BD31-4B8C-83A1-F6EECF244321}">
                <p14:modId xmlns:p14="http://schemas.microsoft.com/office/powerpoint/2010/main" val="1675479289"/>
              </p:ext>
            </p:extLst>
          </p:nvPr>
        </p:nvGraphicFramePr>
        <p:xfrm>
          <a:off x="457200" y="1447920"/>
          <a:ext cx="9586210" cy="3895920"/>
        </p:xfrm>
        <a:graphic>
          <a:graphicData uri="http://schemas.openxmlformats.org/drawingml/2006/table">
            <a:tbl>
              <a:tblPr/>
              <a:tblGrid>
                <a:gridCol w="479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0">
                          <a:solidFill>
                            <a:srgbClr val="000000"/>
                          </a:solidFill>
                          <a:latin typeface="Franklin Gothic Medium Cond" panose="020B0606030402020204" pitchFamily="34" charset="0"/>
                        </a:rPr>
                        <a:t>Name</a:t>
                      </a:r>
                      <a:endParaRPr sz="2400" b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0">
                          <a:solidFill>
                            <a:srgbClr val="000000"/>
                          </a:solidFill>
                          <a:latin typeface="Franklin Gothic Medium Cond" panose="020B0606030402020204" pitchFamily="34" charset="0"/>
                        </a:rPr>
                        <a:t>Description</a:t>
                      </a:r>
                      <a:endParaRPr sz="2400" b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0">
                          <a:solidFill>
                            <a:srgbClr val="000000"/>
                          </a:solidFill>
                          <a:latin typeface="Franklin Gothic Medium Cond" panose="020B0606030402020204" pitchFamily="34" charset="0"/>
                        </a:rPr>
                        <a:t>cursor.explain()</a:t>
                      </a:r>
                      <a:endParaRPr sz="2400" b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0">
                          <a:solidFill>
                            <a:srgbClr val="000000"/>
                          </a:solidFill>
                          <a:latin typeface="Franklin Gothic Medium Cond" panose="020B0606030402020204" pitchFamily="34" charset="0"/>
                        </a:rPr>
                        <a:t>Reports on the query execution plan for a cursor.</a:t>
                      </a:r>
                      <a:endParaRPr sz="2400" b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0">
                          <a:solidFill>
                            <a:srgbClr val="000000"/>
                          </a:solidFill>
                          <a:latin typeface="Franklin Gothic Medium Cond" panose="020B0606030402020204" pitchFamily="34" charset="0"/>
                        </a:rPr>
                        <a:t>cursor.forEach()</a:t>
                      </a:r>
                      <a:endParaRPr sz="2400" b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0" dirty="0">
                          <a:solidFill>
                            <a:srgbClr val="000000"/>
                          </a:solidFill>
                          <a:latin typeface="Franklin Gothic Medium Cond" panose="020B0606030402020204" pitchFamily="34" charset="0"/>
                        </a:rPr>
                        <a:t>Applies a JavaScript function for every document in a cursor.</a:t>
                      </a:r>
                      <a:endParaRPr sz="2400" b="0" dirty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0">
                          <a:solidFill>
                            <a:srgbClr val="000000"/>
                          </a:solidFill>
                          <a:latin typeface="Franklin Gothic Medium Cond" panose="020B0606030402020204" pitchFamily="34" charset="0"/>
                        </a:rPr>
                        <a:t>cursor.hasNext()</a:t>
                      </a:r>
                      <a:endParaRPr sz="2400" b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0">
                          <a:solidFill>
                            <a:srgbClr val="000000"/>
                          </a:solidFill>
                          <a:latin typeface="Franklin Gothic Medium Cond" panose="020B0606030402020204" pitchFamily="34" charset="0"/>
                        </a:rPr>
                        <a:t>Returns true if the cursor has documents and can be iterated.</a:t>
                      </a:r>
                      <a:endParaRPr sz="2400" b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0">
                          <a:solidFill>
                            <a:srgbClr val="000000"/>
                          </a:solidFill>
                          <a:latin typeface="Franklin Gothic Medium Cond" panose="020B0606030402020204" pitchFamily="34" charset="0"/>
                        </a:rPr>
                        <a:t>cursor.hint()</a:t>
                      </a:r>
                      <a:endParaRPr sz="2400" b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0" dirty="0">
                          <a:solidFill>
                            <a:srgbClr val="000000"/>
                          </a:solidFill>
                          <a:latin typeface="Franklin Gothic Medium Cond" panose="020B0606030402020204" pitchFamily="34" charset="0"/>
                        </a:rPr>
                        <a:t>Forces MongoDB to use a specific index for a query.</a:t>
                      </a:r>
                      <a:endParaRPr sz="2400" b="0" dirty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850200" y="4021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Indexes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614" name="CustomShape 2"/>
          <p:cNvSpPr/>
          <p:nvPr/>
        </p:nvSpPr>
        <p:spPr>
          <a:xfrm>
            <a:off x="584616" y="1320840"/>
            <a:ext cx="10513374" cy="5135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Indexes allow MongoDB to process and fulfil queries quickly by creating small and efficient representations of the documents in a </a:t>
            </a:r>
            <a:r>
              <a:rPr lang="en-IN" sz="2400" i="1" u="sng" dirty="0">
                <a:solidFill>
                  <a:srgbClr val="F49100"/>
                </a:solidFill>
                <a:latin typeface="Franklin Gothic Medium Cond" panose="020B0606030402020204" pitchFamily="34" charset="0"/>
              </a:rPr>
              <a:t>collection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. </a:t>
            </a: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Users can create indexes for any collection on any field in a </a:t>
            </a:r>
            <a:r>
              <a:rPr lang="en-IN" sz="2400" i="1" u="sng" dirty="0">
                <a:solidFill>
                  <a:srgbClr val="F49100"/>
                </a:solidFill>
                <a:latin typeface="Franklin Gothic Medium Cond" panose="020B0606030402020204" pitchFamily="34" charset="0"/>
              </a:rPr>
              <a:t>document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. </a:t>
            </a: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By default, MongoDB creates an index on the _id field of every collection.</a:t>
            </a: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db.records.createIndex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 { 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userid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1 } )</a:t>
            </a: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db.records.find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 { 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userid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2 } ) </a:t>
            </a: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Franklin Gothic Medium Cond" panose="020B06060304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db.records.find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 { 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userid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{ $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gt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10 } } )</a:t>
            </a:r>
            <a:endParaRPr sz="2400" dirty="0">
              <a:latin typeface="Franklin Gothic Medium Cond" panose="020B06060304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424800" y="402120"/>
            <a:ext cx="11341800" cy="67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IN" sz="2400" dirty="0">
                <a:latin typeface="Franklin Gothic Medium Cond" panose="020B0606030402020204" pitchFamily="34" charset="0"/>
              </a:rPr>
              <a:t>The </a:t>
            </a:r>
            <a:r>
              <a:rPr lang="en-IN" sz="2400" dirty="0" err="1">
                <a:latin typeface="Franklin Gothic Medium Cond" panose="020B0606030402020204" pitchFamily="34" charset="0"/>
              </a:rPr>
              <a:t>ensureIndex</a:t>
            </a:r>
            <a:r>
              <a:rPr lang="en-IN" sz="2400" dirty="0">
                <a:latin typeface="Franklin Gothic Medium Cond" panose="020B0606030402020204" pitchFamily="34" charset="0"/>
              </a:rPr>
              <a:t>() Method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16" name="CustomShape 2"/>
          <p:cNvSpPr/>
          <p:nvPr/>
        </p:nvSpPr>
        <p:spPr>
          <a:xfrm>
            <a:off x="680039" y="1320840"/>
            <a:ext cx="10397691" cy="470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db.COLLECTION_NAME.ensureIndex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({KEY:1})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db.mycol.ensureIndex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({"title":1})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db.mycol.status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u="sng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Get the list of all indexes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db.mycol.getIndexes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u="sng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Using hint()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db.people.find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 { name: "John Doe", 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zipcode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{ $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gt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"63000" } } ).hint( { 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zipcode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1 } ).explain("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executionStats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")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672C-263D-4536-A58E-E622E594E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Franklin Gothic Medium Cond" panose="020B0606030402020204" pitchFamily="34" charset="0"/>
              </a:rPr>
              <a:t>MongoDB Import and Export</a:t>
            </a:r>
          </a:p>
        </p:txBody>
      </p:sp>
    </p:spTree>
    <p:extLst>
      <p:ext uri="{BB962C8B-B14F-4D97-AF65-F5344CB8AC3E}">
        <p14:creationId xmlns:p14="http://schemas.microsoft.com/office/powerpoint/2010/main" val="28624022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CustomShape 1"/>
          <p:cNvSpPr/>
          <p:nvPr/>
        </p:nvSpPr>
        <p:spPr>
          <a:xfrm>
            <a:off x="424800" y="402120"/>
            <a:ext cx="1134180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Import data from a CSV file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620" name="CustomShape 2"/>
          <p:cNvSpPr/>
          <p:nvPr/>
        </p:nvSpPr>
        <p:spPr>
          <a:xfrm>
            <a:off x="154800" y="6426360"/>
            <a:ext cx="390528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ts val="143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Big Data and Analytics by Seema Acharya and Subhashini Chellappan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Copyright 2015, WILEY INDIA PVT. LTD.</a:t>
            </a:r>
            <a:endParaRPr/>
          </a:p>
        </p:txBody>
      </p:sp>
      <p:sp>
        <p:nvSpPr>
          <p:cNvPr id="621" name="CustomShape 3"/>
          <p:cNvSpPr/>
          <p:nvPr/>
        </p:nvSpPr>
        <p:spPr>
          <a:xfrm>
            <a:off x="500759" y="1400400"/>
            <a:ext cx="10217207" cy="84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Given a CSV file “sample.txt” in the D: drive, import the file into the MongoDB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collection, “</a:t>
            </a: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SampleJSON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”. The collection is in the database “test”.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622" name="CustomShape 4"/>
          <p:cNvSpPr/>
          <p:nvPr/>
        </p:nvSpPr>
        <p:spPr>
          <a:xfrm>
            <a:off x="500760" y="2909160"/>
            <a:ext cx="11026676" cy="609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Mongoimport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  --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 test --collection 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SampleJSON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  --type csv --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headerline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  --file d:\sample.txt</a:t>
            </a:r>
            <a:endParaRPr sz="2400" dirty="0">
              <a:latin typeface="Franklin Gothic Medium Cond" panose="020B0606030402020204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424800" y="402120"/>
            <a:ext cx="1134180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Export data to a CSV file</a:t>
            </a:r>
            <a:endParaRPr dirty="0">
              <a:latin typeface="Franklin Gothic Medium Cond" panose="020B0606030402020204" pitchFamily="34" charset="0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154800" y="6426360"/>
            <a:ext cx="390528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ts val="143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Big Data and Analytics by Seema Acharya and Subhashini Chellappan</a:t>
            </a: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FFFFFF"/>
                </a:solidFill>
                <a:latin typeface="Calibri"/>
              </a:rPr>
              <a:t>Copyright 2015, WILEY INDIA PVT. LTD.</a:t>
            </a:r>
            <a:endParaRPr/>
          </a:p>
        </p:txBody>
      </p:sp>
      <p:sp>
        <p:nvSpPr>
          <p:cNvPr id="627" name="CustomShape 3"/>
          <p:cNvSpPr/>
          <p:nvPr/>
        </p:nvSpPr>
        <p:spPr>
          <a:xfrm>
            <a:off x="500760" y="1310760"/>
            <a:ext cx="8352720" cy="861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>
              <a:lnSpc>
                <a:spcPct val="107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This command used at the command prompt exports MongoDB JSON documents  from “Customers” collection in the “test” database into a CSV file “Output.txt”  in the D: drive.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628" name="CustomShape 4"/>
          <p:cNvSpPr/>
          <p:nvPr/>
        </p:nvSpPr>
        <p:spPr>
          <a:xfrm>
            <a:off x="2068920" y="3050640"/>
            <a:ext cx="5224680" cy="54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b="1" dirty="0">
                <a:solidFill>
                  <a:srgbClr val="FF0000"/>
                </a:solidFill>
                <a:latin typeface="Trebuchet MS"/>
              </a:rPr>
              <a:t>--</a:t>
            </a:r>
            <a:r>
              <a:rPr lang="en-IN" b="1" dirty="0" err="1">
                <a:solidFill>
                  <a:srgbClr val="FF0000"/>
                </a:solidFill>
                <a:latin typeface="Trebuchet MS"/>
              </a:rPr>
              <a:t>db</a:t>
            </a:r>
            <a:r>
              <a:rPr lang="en-IN" b="1" dirty="0">
                <a:solidFill>
                  <a:srgbClr val="FF0000"/>
                </a:solidFill>
                <a:latin typeface="Trebuchet MS"/>
              </a:rPr>
              <a:t> test --collection Customers --csv  --</a:t>
            </a:r>
            <a:r>
              <a:rPr lang="en-IN" b="1" dirty="0" err="1">
                <a:solidFill>
                  <a:srgbClr val="FF0000"/>
                </a:solidFill>
                <a:latin typeface="Trebuchet MS"/>
              </a:rPr>
              <a:t>fieldFile</a:t>
            </a:r>
            <a:endParaRPr dirty="0"/>
          </a:p>
        </p:txBody>
      </p:sp>
      <p:sp>
        <p:nvSpPr>
          <p:cNvPr id="629" name="CustomShape 5"/>
          <p:cNvSpPr/>
          <p:nvPr/>
        </p:nvSpPr>
        <p:spPr>
          <a:xfrm>
            <a:off x="7450920" y="3050640"/>
            <a:ext cx="1913760" cy="54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b="1">
                <a:solidFill>
                  <a:srgbClr val="FF0000"/>
                </a:solidFill>
                <a:latin typeface="Trebuchet MS"/>
              </a:rPr>
              <a:t>d:\fields.txt --out</a:t>
            </a:r>
            <a:endParaRPr/>
          </a:p>
        </p:txBody>
      </p:sp>
      <p:sp>
        <p:nvSpPr>
          <p:cNvPr id="630" name="CustomShape 6"/>
          <p:cNvSpPr/>
          <p:nvPr/>
        </p:nvSpPr>
        <p:spPr>
          <a:xfrm>
            <a:off x="500760" y="3050640"/>
            <a:ext cx="1425960" cy="111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b="1" dirty="0" err="1">
                <a:solidFill>
                  <a:srgbClr val="FF0000"/>
                </a:solidFill>
                <a:latin typeface="Trebuchet MS"/>
              </a:rPr>
              <a:t>Mongoexport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b="1" dirty="0">
                <a:solidFill>
                  <a:srgbClr val="FF0000"/>
                </a:solidFill>
                <a:latin typeface="Trebuchet MS"/>
              </a:rPr>
              <a:t>d:\output.txt</a:t>
            </a:r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CustomShape 1"/>
          <p:cNvSpPr/>
          <p:nvPr/>
        </p:nvSpPr>
        <p:spPr>
          <a:xfrm>
            <a:off x="380880" y="38088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200" b="1" dirty="0">
                <a:latin typeface="Trebuchet MS"/>
              </a:rPr>
              <a:t>Automatic generation of unique numbers for the –id field- </a:t>
            </a:r>
            <a:r>
              <a:rPr lang="en-IN" sz="2200" b="1" dirty="0" err="1">
                <a:latin typeface="Trebuchet MS"/>
              </a:rPr>
              <a:t>seq</a:t>
            </a:r>
            <a:r>
              <a:rPr lang="en-IN" sz="2200" b="1" dirty="0">
                <a:latin typeface="Trebuchet MS"/>
              </a:rPr>
              <a:t> </a:t>
            </a:r>
            <a:endParaRPr dirty="0"/>
          </a:p>
        </p:txBody>
      </p:sp>
      <p:sp>
        <p:nvSpPr>
          <p:cNvPr id="632" name="CustomShape 2"/>
          <p:cNvSpPr/>
          <p:nvPr/>
        </p:nvSpPr>
        <p:spPr>
          <a:xfrm>
            <a:off x="685799" y="1219320"/>
            <a:ext cx="10421911" cy="50165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db.counters.insert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 { _id: "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userid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", 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seq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0 } );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Create a 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getNextSequence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function that accepts a name of the sequence. The function uses the </a:t>
            </a:r>
            <a:r>
              <a:rPr lang="en-IN" sz="2400" u="sng" dirty="0" err="1">
                <a:solidFill>
                  <a:srgbClr val="F49100"/>
                </a:solidFill>
                <a:latin typeface="Franklin Gothic Medium Cond" panose="020B0606030402020204" pitchFamily="34" charset="0"/>
              </a:rPr>
              <a:t>findAndModify</a:t>
            </a:r>
            <a:r>
              <a:rPr lang="en-IN" sz="2400" u="sng" dirty="0">
                <a:solidFill>
                  <a:srgbClr val="F49100"/>
                </a:solidFill>
                <a:latin typeface="Franklin Gothic Medium Cond" panose="020B0606030402020204" pitchFamily="34" charset="0"/>
              </a:rPr>
              <a:t>()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method to </a:t>
            </a: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automically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increment the </a:t>
            </a:r>
            <a:r>
              <a:rPr lang="en-IN" sz="2400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seq</a:t>
            </a: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value and return this new value: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function 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getNextSequence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(name)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{ var ret = 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db.counters.findAndModify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{ query: { _id: name },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 update: { $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inc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{ 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seq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: 1 } },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new: true } );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return 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ret.seq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; }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CustomShape 1"/>
          <p:cNvSpPr/>
          <p:nvPr/>
        </p:nvSpPr>
        <p:spPr>
          <a:xfrm>
            <a:off x="424800" y="402120"/>
            <a:ext cx="11341800" cy="33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Franklin Gothic Medium Cond" panose="020B0606030402020204" pitchFamily="34" charset="0"/>
              </a:rPr>
              <a:t>Automatic generation of unique numbers for the –id field-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sp>
        <p:nvSpPr>
          <p:cNvPr id="634" name="CustomShape 2"/>
          <p:cNvSpPr/>
          <p:nvPr/>
        </p:nvSpPr>
        <p:spPr>
          <a:xfrm>
            <a:off x="680040" y="1320839"/>
            <a:ext cx="11086560" cy="49750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</a:rPr>
              <a:t>3. </a:t>
            </a:r>
            <a:r>
              <a:rPr lang="en-IN" sz="2400" u="sng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Use this </a:t>
            </a:r>
            <a:r>
              <a:rPr lang="en-IN" sz="2400" u="sng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getNextSequence</a:t>
            </a:r>
            <a:r>
              <a:rPr lang="en-IN" sz="2400" u="sng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() function during </a:t>
            </a:r>
            <a:r>
              <a:rPr lang="en-IN" sz="2400" u="sng" dirty="0">
                <a:solidFill>
                  <a:srgbClr val="F49100"/>
                </a:solidFill>
                <a:latin typeface="Franklin Gothic Medium Cond" panose="020B0606030402020204" pitchFamily="34" charset="0"/>
              </a:rPr>
              <a:t>insert()</a:t>
            </a:r>
            <a:r>
              <a:rPr lang="en-IN" sz="2400" u="sng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.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db.users.insert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{ _id: 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getNextSequence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("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userid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"),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name: "Sarah C." } )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db.users.insert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 {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_id: 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getNextSequence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("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userid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"),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	name: "Bob D." } )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4. </a:t>
            </a:r>
            <a:r>
              <a:rPr lang="en-IN" sz="2400" u="sng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You can verify the results with </a:t>
            </a:r>
            <a:r>
              <a:rPr lang="en-IN" sz="2400" u="sng" dirty="0">
                <a:solidFill>
                  <a:srgbClr val="F49100"/>
                </a:solidFill>
                <a:latin typeface="Franklin Gothic Medium Cond" panose="020B0606030402020204" pitchFamily="34" charset="0"/>
              </a:rPr>
              <a:t>find()</a:t>
            </a:r>
            <a:r>
              <a:rPr lang="en-IN" sz="2400" u="sng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: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	</a:t>
            </a:r>
            <a:r>
              <a:rPr lang="en-IN" sz="2400" dirty="0" err="1">
                <a:solidFill>
                  <a:srgbClr val="FF0000"/>
                </a:solidFill>
                <a:latin typeface="Franklin Gothic Medium Cond" panose="020B0606030402020204" pitchFamily="34" charset="0"/>
              </a:rPr>
              <a:t>db.users.find</a:t>
            </a:r>
            <a:r>
              <a:rPr lang="en-IN" sz="2400" dirty="0">
                <a:solidFill>
                  <a:srgbClr val="FF0000"/>
                </a:solidFill>
                <a:latin typeface="Franklin Gothic Medium Cond" panose="020B0606030402020204" pitchFamily="34" charset="0"/>
              </a:rPr>
              <a:t>() </a:t>
            </a:r>
            <a:endParaRPr sz="2400" dirty="0">
              <a:latin typeface="Franklin Gothic Medium Cond" panose="020B060603040202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11374920" y="5648400"/>
            <a:ext cx="731520" cy="39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D1DCA4E5-807A-44C8-BA35-C1E9390C094A}" type="slidenum">
              <a:rPr lang="en-IN">
                <a:solidFill>
                  <a:srgbClr val="B2B2B2"/>
                </a:solidFill>
                <a:latin typeface="Calibri"/>
              </a:rPr>
              <a:t>8</a:t>
            </a:fld>
            <a:endParaRPr/>
          </a:p>
        </p:txBody>
      </p:sp>
      <p:sp>
        <p:nvSpPr>
          <p:cNvPr id="332" name="CustomShape 2"/>
          <p:cNvSpPr/>
          <p:nvPr/>
        </p:nvSpPr>
        <p:spPr>
          <a:xfrm>
            <a:off x="424800" y="402120"/>
            <a:ext cx="11341800" cy="375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1" dirty="0">
                <a:latin typeface="Franklin Gothic Medium Cond" panose="020B0606030402020204" pitchFamily="34" charset="0"/>
              </a:rPr>
              <a:t>In Production</a:t>
            </a:r>
            <a:endParaRPr sz="2400" dirty="0">
              <a:latin typeface="Franklin Gothic Medium Cond" panose="020B0606030402020204" pitchFamily="34" charset="0"/>
            </a:endParaRPr>
          </a:p>
        </p:txBody>
      </p:sp>
      <p:pic>
        <p:nvPicPr>
          <p:cNvPr id="333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08240" y="1989000"/>
            <a:ext cx="2784960" cy="342360"/>
          </a:xfrm>
          <a:prstGeom prst="rect">
            <a:avLst/>
          </a:prstGeom>
          <a:ln>
            <a:noFill/>
          </a:ln>
        </p:spPr>
      </p:pic>
      <p:pic>
        <p:nvPicPr>
          <p:cNvPr id="334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3312720" y="2373480"/>
            <a:ext cx="2037600" cy="794520"/>
          </a:xfrm>
          <a:prstGeom prst="rect">
            <a:avLst/>
          </a:prstGeom>
          <a:ln>
            <a:noFill/>
          </a:ln>
        </p:spPr>
      </p:pic>
      <p:pic>
        <p:nvPicPr>
          <p:cNvPr id="335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5945760" y="4724280"/>
            <a:ext cx="2460960" cy="518400"/>
          </a:xfrm>
          <a:prstGeom prst="rect">
            <a:avLst/>
          </a:prstGeom>
          <a:ln>
            <a:noFill/>
          </a:ln>
        </p:spPr>
      </p:pic>
      <p:pic>
        <p:nvPicPr>
          <p:cNvPr id="336" name="Picture 11"/>
          <p:cNvPicPr/>
          <p:nvPr/>
        </p:nvPicPr>
        <p:blipFill>
          <a:blip r:embed="rId6"/>
          <a:stretch>
            <a:fillRect/>
          </a:stretch>
        </p:blipFill>
        <p:spPr>
          <a:xfrm>
            <a:off x="594720" y="1731960"/>
            <a:ext cx="2894760" cy="428040"/>
          </a:xfrm>
          <a:prstGeom prst="rect">
            <a:avLst/>
          </a:prstGeom>
          <a:ln>
            <a:noFill/>
          </a:ln>
        </p:spPr>
      </p:pic>
      <p:sp>
        <p:nvSpPr>
          <p:cNvPr id="337" name="CustomShape 3"/>
          <p:cNvSpPr/>
          <p:nvPr/>
        </p:nvSpPr>
        <p:spPr>
          <a:xfrm>
            <a:off x="239040" y="6453360"/>
            <a:ext cx="116175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u="sng">
                <a:solidFill>
                  <a:srgbClr val="F49100"/>
                </a:solidFill>
                <a:latin typeface="Arial"/>
              </a:rPr>
              <a:t>http://www.mongodb.org/about/production-deployments/</a:t>
            </a:r>
            <a:endParaRPr/>
          </a:p>
        </p:txBody>
      </p:sp>
      <p:pic>
        <p:nvPicPr>
          <p:cNvPr id="338" name="Picture 16"/>
          <p:cNvPicPr/>
          <p:nvPr/>
        </p:nvPicPr>
        <p:blipFill>
          <a:blip r:embed="rId7"/>
          <a:stretch>
            <a:fillRect/>
          </a:stretch>
        </p:blipFill>
        <p:spPr>
          <a:xfrm>
            <a:off x="393840" y="3875040"/>
            <a:ext cx="2782800" cy="413640"/>
          </a:xfrm>
          <a:prstGeom prst="rect">
            <a:avLst/>
          </a:prstGeom>
          <a:ln>
            <a:noFill/>
          </a:ln>
        </p:spPr>
      </p:pic>
      <p:pic>
        <p:nvPicPr>
          <p:cNvPr id="339" name="Picture 18"/>
          <p:cNvPicPr/>
          <p:nvPr/>
        </p:nvPicPr>
        <p:blipFill>
          <a:blip r:embed="rId8"/>
          <a:stretch>
            <a:fillRect/>
          </a:stretch>
        </p:blipFill>
        <p:spPr>
          <a:xfrm>
            <a:off x="8976960" y="1800360"/>
            <a:ext cx="2206800" cy="762840"/>
          </a:xfrm>
          <a:prstGeom prst="rect">
            <a:avLst/>
          </a:prstGeom>
          <a:ln>
            <a:noFill/>
          </a:ln>
        </p:spPr>
      </p:pic>
      <p:pic>
        <p:nvPicPr>
          <p:cNvPr id="340" name="Picture 20"/>
          <p:cNvPicPr/>
          <p:nvPr/>
        </p:nvPicPr>
        <p:blipFill>
          <a:blip r:embed="rId9"/>
          <a:stretch>
            <a:fillRect/>
          </a:stretch>
        </p:blipFill>
        <p:spPr>
          <a:xfrm>
            <a:off x="9241200" y="4343400"/>
            <a:ext cx="1919160" cy="507240"/>
          </a:xfrm>
          <a:prstGeom prst="rect">
            <a:avLst/>
          </a:prstGeom>
          <a:ln>
            <a:noFill/>
          </a:ln>
        </p:spPr>
      </p:pic>
      <p:pic>
        <p:nvPicPr>
          <p:cNvPr id="341" name="Picture 22"/>
          <p:cNvPicPr/>
          <p:nvPr/>
        </p:nvPicPr>
        <p:blipFill>
          <a:blip r:embed="rId10"/>
          <a:stretch>
            <a:fillRect/>
          </a:stretch>
        </p:blipFill>
        <p:spPr>
          <a:xfrm>
            <a:off x="393840" y="4965840"/>
            <a:ext cx="1764720" cy="813600"/>
          </a:xfrm>
          <a:prstGeom prst="rect">
            <a:avLst/>
          </a:prstGeom>
          <a:ln>
            <a:noFill/>
          </a:ln>
        </p:spPr>
      </p:pic>
      <p:pic>
        <p:nvPicPr>
          <p:cNvPr id="342" name="Picture 24"/>
          <p:cNvPicPr/>
          <p:nvPr/>
        </p:nvPicPr>
        <p:blipFill>
          <a:blip r:embed="rId11"/>
          <a:stretch>
            <a:fillRect/>
          </a:stretch>
        </p:blipFill>
        <p:spPr>
          <a:xfrm>
            <a:off x="2834280" y="4983120"/>
            <a:ext cx="2086200" cy="1234440"/>
          </a:xfrm>
          <a:prstGeom prst="rect">
            <a:avLst/>
          </a:prstGeom>
          <a:ln>
            <a:noFill/>
          </a:ln>
        </p:spPr>
      </p:pic>
      <p:pic>
        <p:nvPicPr>
          <p:cNvPr id="343" name="Picture 26"/>
          <p:cNvPicPr/>
          <p:nvPr/>
        </p:nvPicPr>
        <p:blipFill>
          <a:blip r:embed="rId12"/>
          <a:stretch>
            <a:fillRect/>
          </a:stretch>
        </p:blipFill>
        <p:spPr>
          <a:xfrm>
            <a:off x="5706360" y="3033720"/>
            <a:ext cx="2700000" cy="358200"/>
          </a:xfrm>
          <a:prstGeom prst="rect">
            <a:avLst/>
          </a:prstGeom>
          <a:ln>
            <a:noFill/>
          </a:ln>
        </p:spPr>
      </p:pic>
      <p:pic>
        <p:nvPicPr>
          <p:cNvPr id="344" name="Picture 28"/>
          <p:cNvPicPr/>
          <p:nvPr/>
        </p:nvPicPr>
        <p:blipFill>
          <a:blip r:embed="rId13"/>
          <a:stretch>
            <a:fillRect/>
          </a:stretch>
        </p:blipFill>
        <p:spPr>
          <a:xfrm>
            <a:off x="8200080" y="5626080"/>
            <a:ext cx="2880000" cy="326160"/>
          </a:xfrm>
          <a:prstGeom prst="rect">
            <a:avLst/>
          </a:prstGeom>
          <a:ln>
            <a:noFill/>
          </a:ln>
        </p:spPr>
      </p:pic>
      <p:pic>
        <p:nvPicPr>
          <p:cNvPr id="345" name="Picture 30"/>
          <p:cNvPicPr/>
          <p:nvPr/>
        </p:nvPicPr>
        <p:blipFill>
          <a:blip r:embed="rId14"/>
          <a:stretch>
            <a:fillRect/>
          </a:stretch>
        </p:blipFill>
        <p:spPr>
          <a:xfrm>
            <a:off x="9241200" y="3033720"/>
            <a:ext cx="1343520" cy="580320"/>
          </a:xfrm>
          <a:prstGeom prst="rect">
            <a:avLst/>
          </a:prstGeom>
          <a:ln>
            <a:noFill/>
          </a:ln>
        </p:spPr>
      </p:pic>
      <p:pic>
        <p:nvPicPr>
          <p:cNvPr id="346" name="Picture 32"/>
          <p:cNvPicPr/>
          <p:nvPr/>
        </p:nvPicPr>
        <p:blipFill>
          <a:blip r:embed="rId15"/>
          <a:stretch>
            <a:fillRect/>
          </a:stretch>
        </p:blipFill>
        <p:spPr>
          <a:xfrm>
            <a:off x="5712840" y="5600880"/>
            <a:ext cx="1343520" cy="456480"/>
          </a:xfrm>
          <a:prstGeom prst="rect">
            <a:avLst/>
          </a:prstGeom>
          <a:ln>
            <a:noFill/>
          </a:ln>
        </p:spPr>
      </p:pic>
      <p:pic>
        <p:nvPicPr>
          <p:cNvPr id="347" name="Picture 34"/>
          <p:cNvPicPr/>
          <p:nvPr/>
        </p:nvPicPr>
        <p:blipFill>
          <a:blip r:embed="rId16"/>
          <a:stretch>
            <a:fillRect/>
          </a:stretch>
        </p:blipFill>
        <p:spPr>
          <a:xfrm>
            <a:off x="3420360" y="4162320"/>
            <a:ext cx="2285280" cy="456480"/>
          </a:xfrm>
          <a:prstGeom prst="rect">
            <a:avLst/>
          </a:prstGeom>
          <a:ln>
            <a:noFill/>
          </a:ln>
        </p:spPr>
      </p:pic>
      <p:pic>
        <p:nvPicPr>
          <p:cNvPr id="348" name="Picture 36"/>
          <p:cNvPicPr/>
          <p:nvPr/>
        </p:nvPicPr>
        <p:blipFill>
          <a:blip r:embed="rId17"/>
          <a:stretch>
            <a:fillRect/>
          </a:stretch>
        </p:blipFill>
        <p:spPr>
          <a:xfrm>
            <a:off x="6578640" y="3873600"/>
            <a:ext cx="1828080" cy="361080"/>
          </a:xfrm>
          <a:prstGeom prst="rect">
            <a:avLst/>
          </a:prstGeom>
          <a:ln>
            <a:noFill/>
          </a:ln>
        </p:spPr>
      </p:pic>
      <p:pic>
        <p:nvPicPr>
          <p:cNvPr id="349" name="Picture 38"/>
          <p:cNvPicPr/>
          <p:nvPr/>
        </p:nvPicPr>
        <p:blipFill>
          <a:blip r:embed="rId18"/>
          <a:stretch>
            <a:fillRect/>
          </a:stretch>
        </p:blipFill>
        <p:spPr>
          <a:xfrm>
            <a:off x="334440" y="2924280"/>
            <a:ext cx="1993320" cy="332640"/>
          </a:xfrm>
          <a:prstGeom prst="rect">
            <a:avLst/>
          </a:prstGeom>
          <a:ln>
            <a:noFill/>
          </a:ln>
        </p:spPr>
      </p:pic>
      <p:pic>
        <p:nvPicPr>
          <p:cNvPr id="350" name="Picture 3"/>
          <p:cNvPicPr/>
          <p:nvPr/>
        </p:nvPicPr>
        <p:blipFill>
          <a:blip r:embed="rId19"/>
          <a:stretch>
            <a:fillRect/>
          </a:stretch>
        </p:blipFill>
        <p:spPr>
          <a:xfrm>
            <a:off x="5181480" y="380880"/>
            <a:ext cx="4279320" cy="7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DB89-F82B-45CA-B7CF-6F98511B2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Franklin Gothic Medium Cond" panose="020B0606030402020204" pitchFamily="34" charset="0"/>
              </a:rPr>
              <a:t>Basics of MongoDB</a:t>
            </a:r>
          </a:p>
        </p:txBody>
      </p:sp>
    </p:spTree>
    <p:extLst>
      <p:ext uri="{BB962C8B-B14F-4D97-AF65-F5344CB8AC3E}">
        <p14:creationId xmlns:p14="http://schemas.microsoft.com/office/powerpoint/2010/main" val="5530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4375</Words>
  <Application>Microsoft Office PowerPoint</Application>
  <PresentationFormat>Widescreen</PresentationFormat>
  <Paragraphs>810</Paragraphs>
  <Slides>77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Arial</vt:lpstr>
      <vt:lpstr>Calibri</vt:lpstr>
      <vt:lpstr>Calibri Light</vt:lpstr>
      <vt:lpstr>Franklin Gothic Medium</vt:lpstr>
      <vt:lpstr>Franklin Gothic Medium Cond</vt:lpstr>
      <vt:lpstr>StarSymbol</vt:lpstr>
      <vt:lpstr>Trebuchet MS</vt:lpstr>
      <vt:lpstr>Wingdings</vt:lpstr>
      <vt:lpstr>Office Theme</vt:lpstr>
      <vt:lpstr>Introduction to MongoDB</vt:lpstr>
      <vt:lpstr>What is NoSQL?</vt:lpstr>
      <vt:lpstr>Document Oriented NoSQL 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Basics of MongoDB</vt:lpstr>
      <vt:lpstr>PowerPoint Presentation</vt:lpstr>
      <vt:lpstr>PowerPoint Presentation</vt:lpstr>
      <vt:lpstr>Unique Identifier </vt:lpstr>
      <vt:lpstr>Unique Identifier</vt:lpstr>
      <vt:lpstr>PowerPoint Presentation</vt:lpstr>
      <vt:lpstr>PowerPoint Presentation</vt:lpstr>
      <vt:lpstr>PowerPoint Presentation</vt:lpstr>
      <vt:lpstr>Key Features of MongoDB</vt:lpstr>
      <vt:lpstr>PowerPoint Presentation</vt:lpstr>
      <vt:lpstr>PowerPoint Presentation</vt:lpstr>
      <vt:lpstr>PowerPoint Presentation</vt:lpstr>
      <vt:lpstr>Replication </vt:lpstr>
      <vt:lpstr>Sharding in MongoDB </vt:lpstr>
      <vt:lpstr>PowerPoint Presentation</vt:lpstr>
      <vt:lpstr> Terms Used in RDBMS and MongoDB </vt:lpstr>
      <vt:lpstr>  Executables Comparison </vt:lpstr>
      <vt:lpstr>SQL Concepts Vs MongoDB Aggregation</vt:lpstr>
      <vt:lpstr>MongoDB Query language</vt:lpstr>
      <vt:lpstr>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Aggregate Function</vt:lpstr>
      <vt:lpstr>PowerPoint Presentation</vt:lpstr>
      <vt:lpstr>PowerPoint Presentation</vt:lpstr>
      <vt:lpstr>MapReduce Framework</vt:lpstr>
      <vt:lpstr>PowerPoint Presentation</vt:lpstr>
      <vt:lpstr>PowerPoint Presentation</vt:lpstr>
      <vt:lpstr>PowerPoint Presentation</vt:lpstr>
      <vt:lpstr>Java Script in 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MongoDB Import and Export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MongoDB</dc:title>
  <dc:creator>subibaski</dc:creator>
  <cp:lastModifiedBy>Subathra P (CSE)</cp:lastModifiedBy>
  <cp:revision>49</cp:revision>
  <dcterms:created xsi:type="dcterms:W3CDTF">2019-11-14T14:22:49Z</dcterms:created>
  <dcterms:modified xsi:type="dcterms:W3CDTF">2020-05-01T14:47:01Z</dcterms:modified>
</cp:coreProperties>
</file>