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4" r:id="rId5"/>
    <p:sldId id="305" r:id="rId6"/>
    <p:sldId id="306" r:id="rId7"/>
    <p:sldId id="307" r:id="rId8"/>
    <p:sldId id="308" r:id="rId9"/>
    <p:sldId id="310" r:id="rId10"/>
    <p:sldId id="311" r:id="rId11"/>
    <p:sldId id="312" r:id="rId12"/>
    <p:sldId id="313" r:id="rId13"/>
    <p:sldId id="314" r:id="rId14"/>
    <p:sldId id="315" r:id="rId15"/>
    <p:sldId id="316" r:id="rId16"/>
    <p:sldId id="317" r:id="rId17"/>
    <p:sldId id="318" r:id="rId18"/>
    <p:sldId id="268" r:id="rId19"/>
    <p:sldId id="319" r:id="rId20"/>
    <p:sldId id="270" r:id="rId21"/>
    <p:sldId id="320" r:id="rId22"/>
    <p:sldId id="271" r:id="rId23"/>
    <p:sldId id="272" r:id="rId24"/>
    <p:sldId id="321" r:id="rId25"/>
    <p:sldId id="273" r:id="rId26"/>
    <p:sldId id="322" r:id="rId27"/>
    <p:sldId id="353" r:id="rId28"/>
    <p:sldId id="323" r:id="rId29"/>
    <p:sldId id="352" r:id="rId30"/>
    <p:sldId id="324" r:id="rId31"/>
    <p:sldId id="325" r:id="rId32"/>
    <p:sldId id="326" r:id="rId33"/>
    <p:sldId id="327" r:id="rId34"/>
    <p:sldId id="328" r:id="rId35"/>
    <p:sldId id="329" r:id="rId36"/>
    <p:sldId id="330" r:id="rId37"/>
    <p:sldId id="331" r:id="rId38"/>
    <p:sldId id="275" r:id="rId39"/>
    <p:sldId id="332" r:id="rId40"/>
    <p:sldId id="333" r:id="rId41"/>
    <p:sldId id="334" r:id="rId42"/>
    <p:sldId id="277" r:id="rId43"/>
    <p:sldId id="335" r:id="rId44"/>
    <p:sldId id="278" r:id="rId45"/>
    <p:sldId id="279" r:id="rId46"/>
    <p:sldId id="280" r:id="rId47"/>
    <p:sldId id="281" r:id="rId48"/>
    <p:sldId id="336" r:id="rId49"/>
    <p:sldId id="282" r:id="rId50"/>
    <p:sldId id="337" r:id="rId51"/>
    <p:sldId id="338" r:id="rId52"/>
    <p:sldId id="339" r:id="rId53"/>
    <p:sldId id="283" r:id="rId54"/>
    <p:sldId id="340" r:id="rId55"/>
    <p:sldId id="341" r:id="rId56"/>
    <p:sldId id="342" r:id="rId57"/>
    <p:sldId id="343" r:id="rId58"/>
    <p:sldId id="354" r:id="rId59"/>
    <p:sldId id="355" r:id="rId60"/>
    <p:sldId id="284" r:id="rId61"/>
    <p:sldId id="285" r:id="rId62"/>
    <p:sldId id="344" r:id="rId63"/>
    <p:sldId id="286" r:id="rId64"/>
    <p:sldId id="287" r:id="rId65"/>
    <p:sldId id="288" r:id="rId66"/>
    <p:sldId id="289" r:id="rId67"/>
    <p:sldId id="290" r:id="rId68"/>
    <p:sldId id="291" r:id="rId69"/>
    <p:sldId id="345" r:id="rId70"/>
    <p:sldId id="346" r:id="rId71"/>
    <p:sldId id="347" r:id="rId72"/>
    <p:sldId id="292" r:id="rId73"/>
    <p:sldId id="293" r:id="rId74"/>
    <p:sldId id="348" r:id="rId75"/>
    <p:sldId id="349" r:id="rId76"/>
    <p:sldId id="294" r:id="rId77"/>
    <p:sldId id="295" r:id="rId78"/>
    <p:sldId id="296" r:id="rId79"/>
    <p:sldId id="297" r:id="rId80"/>
    <p:sldId id="350" r:id="rId81"/>
    <p:sldId id="351"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E1D3A-15B5-4E56-A775-F2B286CE04FB}"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25CE22AA-CF04-4A5F-83D9-A4EA69492DA5}">
      <dgm:prSet phldrT="[Text]"/>
      <dgm:spPr/>
      <dgm:t>
        <a:bodyPr/>
        <a:lstStyle/>
        <a:p>
          <a:r>
            <a:rPr lang="en-US" dirty="0"/>
            <a:t>keyspace</a:t>
          </a:r>
        </a:p>
      </dgm:t>
    </dgm:pt>
    <dgm:pt modelId="{0892CD8B-A8F8-483A-9E76-E9A731F34B9C}" type="parTrans" cxnId="{65CECC5C-2EF4-4FF7-997E-CA61AF41272D}">
      <dgm:prSet/>
      <dgm:spPr/>
      <dgm:t>
        <a:bodyPr/>
        <a:lstStyle/>
        <a:p>
          <a:endParaRPr lang="en-US"/>
        </a:p>
      </dgm:t>
    </dgm:pt>
    <dgm:pt modelId="{52F71C03-4EB9-4380-8DF3-9EC0AFDE3741}" type="sibTrans" cxnId="{65CECC5C-2EF4-4FF7-997E-CA61AF41272D}">
      <dgm:prSet/>
      <dgm:spPr/>
      <dgm:t>
        <a:bodyPr/>
        <a:lstStyle/>
        <a:p>
          <a:endParaRPr lang="en-US"/>
        </a:p>
      </dgm:t>
    </dgm:pt>
    <dgm:pt modelId="{D71C543F-E6A6-4C22-BCD2-CA18A1401061}">
      <dgm:prSet phldrT="[Text]"/>
      <dgm:spPr/>
      <dgm:t>
        <a:bodyPr/>
        <a:lstStyle/>
        <a:p>
          <a:r>
            <a:rPr lang="en-US" dirty="0"/>
            <a:t>settings</a:t>
          </a:r>
        </a:p>
      </dgm:t>
    </dgm:pt>
    <dgm:pt modelId="{B8ED416E-99E6-481E-A812-49076768243B}" type="parTrans" cxnId="{82AFACE8-AE10-4CF0-A132-180B475D8314}">
      <dgm:prSet/>
      <dgm:spPr/>
      <dgm:t>
        <a:bodyPr/>
        <a:lstStyle/>
        <a:p>
          <a:endParaRPr lang="en-US"/>
        </a:p>
      </dgm:t>
    </dgm:pt>
    <dgm:pt modelId="{AA2E03F6-D8FF-4E5D-B95A-B1F0EA2309BD}" type="sibTrans" cxnId="{82AFACE8-AE10-4CF0-A132-180B475D8314}">
      <dgm:prSet/>
      <dgm:spPr/>
      <dgm:t>
        <a:bodyPr/>
        <a:lstStyle/>
        <a:p>
          <a:endParaRPr lang="en-US"/>
        </a:p>
      </dgm:t>
    </dgm:pt>
    <dgm:pt modelId="{ADB9EEF1-2C0C-4BBC-993C-064CBDE32AD5}">
      <dgm:prSet phldrT="[Text]"/>
      <dgm:spPr/>
      <dgm:t>
        <a:bodyPr/>
        <a:lstStyle/>
        <a:p>
          <a:r>
            <a:rPr lang="en-US" dirty="0"/>
            <a:t>column family</a:t>
          </a:r>
        </a:p>
      </dgm:t>
    </dgm:pt>
    <dgm:pt modelId="{1CE59CB7-2CB2-4A18-8601-F839E684B4AD}" type="parTrans" cxnId="{756A97AE-5753-40CF-9065-5C342557BB13}">
      <dgm:prSet/>
      <dgm:spPr/>
      <dgm:t>
        <a:bodyPr/>
        <a:lstStyle/>
        <a:p>
          <a:endParaRPr lang="en-US"/>
        </a:p>
      </dgm:t>
    </dgm:pt>
    <dgm:pt modelId="{7E26536C-11B8-4B1B-BC05-1FF6B3F11DE5}" type="sibTrans" cxnId="{756A97AE-5753-40CF-9065-5C342557BB13}">
      <dgm:prSet/>
      <dgm:spPr/>
      <dgm:t>
        <a:bodyPr/>
        <a:lstStyle/>
        <a:p>
          <a:endParaRPr lang="en-US"/>
        </a:p>
      </dgm:t>
    </dgm:pt>
    <dgm:pt modelId="{A6A90F1D-2FA0-4948-9AF0-E1E495ACA2BB}">
      <dgm:prSet phldrT="[Text]"/>
      <dgm:spPr/>
      <dgm:t>
        <a:bodyPr/>
        <a:lstStyle/>
        <a:p>
          <a:r>
            <a:rPr lang="en-US" dirty="0"/>
            <a:t>settings</a:t>
          </a:r>
        </a:p>
      </dgm:t>
    </dgm:pt>
    <dgm:pt modelId="{55A8024C-265D-44DB-8633-2708ECACD46D}" type="parTrans" cxnId="{39DD3BC2-37FE-4369-9623-C105370F6DC1}">
      <dgm:prSet/>
      <dgm:spPr/>
      <dgm:t>
        <a:bodyPr/>
        <a:lstStyle/>
        <a:p>
          <a:endParaRPr lang="en-US"/>
        </a:p>
      </dgm:t>
    </dgm:pt>
    <dgm:pt modelId="{2AE429B7-FF14-4955-A7E9-59BF40FB3D2E}" type="sibTrans" cxnId="{39DD3BC2-37FE-4369-9623-C105370F6DC1}">
      <dgm:prSet/>
      <dgm:spPr/>
      <dgm:t>
        <a:bodyPr/>
        <a:lstStyle/>
        <a:p>
          <a:endParaRPr lang="en-US"/>
        </a:p>
      </dgm:t>
    </dgm:pt>
    <dgm:pt modelId="{3A2BF13F-A4A4-4247-A9B4-A2ED58677810}">
      <dgm:prSet phldrT="[Text]"/>
      <dgm:spPr/>
      <dgm:t>
        <a:bodyPr/>
        <a:lstStyle/>
        <a:p>
          <a:r>
            <a:rPr lang="en-US" dirty="0"/>
            <a:t>column</a:t>
          </a:r>
        </a:p>
      </dgm:t>
    </dgm:pt>
    <dgm:pt modelId="{9B73398C-59C1-4D50-96EB-3CAF63AB6209}" type="parTrans" cxnId="{C9EBBEA9-87FB-4B26-9D50-57C8188F9F24}">
      <dgm:prSet/>
      <dgm:spPr/>
      <dgm:t>
        <a:bodyPr/>
        <a:lstStyle/>
        <a:p>
          <a:endParaRPr lang="en-US"/>
        </a:p>
      </dgm:t>
    </dgm:pt>
    <dgm:pt modelId="{DFD7420E-09AC-4FE5-AED7-1ED04B8BF3AF}" type="sibTrans" cxnId="{C9EBBEA9-87FB-4B26-9D50-57C8188F9F24}">
      <dgm:prSet/>
      <dgm:spPr/>
      <dgm:t>
        <a:bodyPr/>
        <a:lstStyle/>
        <a:p>
          <a:endParaRPr lang="en-US"/>
        </a:p>
      </dgm:t>
    </dgm:pt>
    <dgm:pt modelId="{1C96BDE6-C6C1-4A16-9902-718712F94B13}">
      <dgm:prSet phldrT="[Text]"/>
      <dgm:spPr/>
      <dgm:t>
        <a:bodyPr/>
        <a:lstStyle/>
        <a:p>
          <a:r>
            <a:rPr lang="en-US" dirty="0"/>
            <a:t>name</a:t>
          </a:r>
        </a:p>
      </dgm:t>
    </dgm:pt>
    <dgm:pt modelId="{F929E348-028D-45EB-A722-BDED292A99D3}" type="parTrans" cxnId="{B9CD591C-7014-476A-93CC-174314095280}">
      <dgm:prSet/>
      <dgm:spPr/>
      <dgm:t>
        <a:bodyPr/>
        <a:lstStyle/>
        <a:p>
          <a:endParaRPr lang="en-US"/>
        </a:p>
      </dgm:t>
    </dgm:pt>
    <dgm:pt modelId="{61956C77-A1FC-4CF7-AB94-9A35C65C07FB}" type="sibTrans" cxnId="{B9CD591C-7014-476A-93CC-174314095280}">
      <dgm:prSet/>
      <dgm:spPr/>
      <dgm:t>
        <a:bodyPr/>
        <a:lstStyle/>
        <a:p>
          <a:endParaRPr lang="en-US"/>
        </a:p>
      </dgm:t>
    </dgm:pt>
    <dgm:pt modelId="{CCCE0C66-2D0A-46FD-B535-556194241400}">
      <dgm:prSet phldrT="[Text]"/>
      <dgm:spPr/>
      <dgm:t>
        <a:bodyPr/>
        <a:lstStyle/>
        <a:p>
          <a:r>
            <a:rPr lang="en-US" dirty="0"/>
            <a:t>value</a:t>
          </a:r>
        </a:p>
      </dgm:t>
    </dgm:pt>
    <dgm:pt modelId="{75825808-DE30-48CE-BA21-3C6ADB6A61F9}" type="parTrans" cxnId="{A424F66E-D8E5-4295-AF6E-C1EEC9F1EA1C}">
      <dgm:prSet/>
      <dgm:spPr/>
      <dgm:t>
        <a:bodyPr/>
        <a:lstStyle/>
        <a:p>
          <a:endParaRPr lang="en-US"/>
        </a:p>
      </dgm:t>
    </dgm:pt>
    <dgm:pt modelId="{88B90AF5-B4E9-40E7-ABA4-701397293D4F}" type="sibTrans" cxnId="{A424F66E-D8E5-4295-AF6E-C1EEC9F1EA1C}">
      <dgm:prSet/>
      <dgm:spPr/>
      <dgm:t>
        <a:bodyPr/>
        <a:lstStyle/>
        <a:p>
          <a:endParaRPr lang="en-US"/>
        </a:p>
      </dgm:t>
    </dgm:pt>
    <dgm:pt modelId="{6A844357-D172-44C0-98C6-FD71A59A2CB3}">
      <dgm:prSet phldrT="[Text]"/>
      <dgm:spPr/>
      <dgm:t>
        <a:bodyPr/>
        <a:lstStyle/>
        <a:p>
          <a:r>
            <a:rPr lang="en-US" dirty="0"/>
            <a:t>timestamp</a:t>
          </a:r>
        </a:p>
      </dgm:t>
    </dgm:pt>
    <dgm:pt modelId="{C7347D7C-C678-4C17-93B0-DF299112D845}" type="parTrans" cxnId="{ECF07706-3575-422C-87E5-CB9D2123F1E4}">
      <dgm:prSet/>
      <dgm:spPr/>
      <dgm:t>
        <a:bodyPr/>
        <a:lstStyle/>
        <a:p>
          <a:endParaRPr lang="en-US"/>
        </a:p>
      </dgm:t>
    </dgm:pt>
    <dgm:pt modelId="{919CB1B4-863D-4B63-9ED1-5ACF6639569F}" type="sibTrans" cxnId="{ECF07706-3575-422C-87E5-CB9D2123F1E4}">
      <dgm:prSet/>
      <dgm:spPr/>
      <dgm:t>
        <a:bodyPr/>
        <a:lstStyle/>
        <a:p>
          <a:endParaRPr lang="en-US"/>
        </a:p>
      </dgm:t>
    </dgm:pt>
    <dgm:pt modelId="{D7CEAEB2-2122-4D70-AE2A-98BBBF9E8DD1}" type="pres">
      <dgm:prSet presAssocID="{D6AE1D3A-15B5-4E56-A775-F2B286CE04FB}" presName="Name0" presStyleCnt="0">
        <dgm:presLayoutVars>
          <dgm:chMax val="3"/>
          <dgm:chPref val="1"/>
          <dgm:dir/>
          <dgm:animLvl val="lvl"/>
          <dgm:resizeHandles/>
        </dgm:presLayoutVars>
      </dgm:prSet>
      <dgm:spPr/>
    </dgm:pt>
    <dgm:pt modelId="{6A524B62-EA82-4708-8F12-0A94EA9A64CB}" type="pres">
      <dgm:prSet presAssocID="{D6AE1D3A-15B5-4E56-A775-F2B286CE04FB}" presName="outerBox" presStyleCnt="0"/>
      <dgm:spPr/>
    </dgm:pt>
    <dgm:pt modelId="{F1848F84-0646-4A2B-8170-B7C42BA708C9}" type="pres">
      <dgm:prSet presAssocID="{D6AE1D3A-15B5-4E56-A775-F2B286CE04FB}" presName="outerBoxParent" presStyleLbl="node1" presStyleIdx="0" presStyleCnt="3"/>
      <dgm:spPr/>
    </dgm:pt>
    <dgm:pt modelId="{AAD66351-A74D-4BAE-9F8B-C5E5ECF52A04}" type="pres">
      <dgm:prSet presAssocID="{D6AE1D3A-15B5-4E56-A775-F2B286CE04FB}" presName="outerBoxChildren" presStyleCnt="0"/>
      <dgm:spPr/>
    </dgm:pt>
    <dgm:pt modelId="{8F438FAF-C577-470D-AD20-6E8C5D7B0159}" type="pres">
      <dgm:prSet presAssocID="{D71C543F-E6A6-4C22-BCD2-CA18A1401061}" presName="oChild" presStyleLbl="fgAcc1" presStyleIdx="0" presStyleCnt="5">
        <dgm:presLayoutVars>
          <dgm:bulletEnabled val="1"/>
        </dgm:presLayoutVars>
      </dgm:prSet>
      <dgm:spPr/>
    </dgm:pt>
    <dgm:pt modelId="{4D35C9BC-C79A-4126-B684-47EDB14911B9}" type="pres">
      <dgm:prSet presAssocID="{D6AE1D3A-15B5-4E56-A775-F2B286CE04FB}" presName="middleBox" presStyleCnt="0"/>
      <dgm:spPr/>
    </dgm:pt>
    <dgm:pt modelId="{95A7AE4D-4947-4201-95AB-D0B84A6B3DB8}" type="pres">
      <dgm:prSet presAssocID="{D6AE1D3A-15B5-4E56-A775-F2B286CE04FB}" presName="middleBoxParent" presStyleLbl="node1" presStyleIdx="1" presStyleCnt="3"/>
      <dgm:spPr/>
    </dgm:pt>
    <dgm:pt modelId="{51DA4DB6-9DB2-43EB-8931-CB198EAD17B8}" type="pres">
      <dgm:prSet presAssocID="{D6AE1D3A-15B5-4E56-A775-F2B286CE04FB}" presName="middleBoxChildren" presStyleCnt="0"/>
      <dgm:spPr/>
    </dgm:pt>
    <dgm:pt modelId="{20917537-8ED6-4BAC-97B3-0518484F274C}" type="pres">
      <dgm:prSet presAssocID="{A6A90F1D-2FA0-4948-9AF0-E1E495ACA2BB}" presName="mChild" presStyleLbl="fgAcc1" presStyleIdx="1" presStyleCnt="5">
        <dgm:presLayoutVars>
          <dgm:bulletEnabled val="1"/>
        </dgm:presLayoutVars>
      </dgm:prSet>
      <dgm:spPr/>
    </dgm:pt>
    <dgm:pt modelId="{2CC20DC4-7F50-49B6-A87E-AA70460B8375}" type="pres">
      <dgm:prSet presAssocID="{D6AE1D3A-15B5-4E56-A775-F2B286CE04FB}" presName="centerBox" presStyleCnt="0"/>
      <dgm:spPr/>
    </dgm:pt>
    <dgm:pt modelId="{F1F3302F-C8CC-4311-9C25-A3740FA66609}" type="pres">
      <dgm:prSet presAssocID="{D6AE1D3A-15B5-4E56-A775-F2B286CE04FB}" presName="centerBoxParent" presStyleLbl="node1" presStyleIdx="2" presStyleCnt="3"/>
      <dgm:spPr/>
    </dgm:pt>
    <dgm:pt modelId="{523F9ECD-E03D-446B-86AE-BA6E27A55232}" type="pres">
      <dgm:prSet presAssocID="{D6AE1D3A-15B5-4E56-A775-F2B286CE04FB}" presName="centerBoxChildren" presStyleCnt="0"/>
      <dgm:spPr/>
    </dgm:pt>
    <dgm:pt modelId="{D88E844E-79CB-4270-B62E-2098AFE9232F}" type="pres">
      <dgm:prSet presAssocID="{1C96BDE6-C6C1-4A16-9902-718712F94B13}" presName="cChild" presStyleLbl="fgAcc1" presStyleIdx="2" presStyleCnt="5">
        <dgm:presLayoutVars>
          <dgm:bulletEnabled val="1"/>
        </dgm:presLayoutVars>
      </dgm:prSet>
      <dgm:spPr/>
    </dgm:pt>
    <dgm:pt modelId="{CA110F01-25B0-40E4-ACAB-16D3541FBBDB}" type="pres">
      <dgm:prSet presAssocID="{61956C77-A1FC-4CF7-AB94-9A35C65C07FB}" presName="centerSibTrans" presStyleCnt="0"/>
      <dgm:spPr/>
    </dgm:pt>
    <dgm:pt modelId="{BADBC161-B0D5-4821-A0B5-0F4BF83DA2EA}" type="pres">
      <dgm:prSet presAssocID="{CCCE0C66-2D0A-46FD-B535-556194241400}" presName="cChild" presStyleLbl="fgAcc1" presStyleIdx="3" presStyleCnt="5">
        <dgm:presLayoutVars>
          <dgm:bulletEnabled val="1"/>
        </dgm:presLayoutVars>
      </dgm:prSet>
      <dgm:spPr/>
    </dgm:pt>
    <dgm:pt modelId="{7CBFC396-F2D6-4F31-9B32-7726E847491C}" type="pres">
      <dgm:prSet presAssocID="{88B90AF5-B4E9-40E7-ABA4-701397293D4F}" presName="centerSibTrans" presStyleCnt="0"/>
      <dgm:spPr/>
    </dgm:pt>
    <dgm:pt modelId="{340CDAD0-4FF5-4533-BC24-0028BA835A5E}" type="pres">
      <dgm:prSet presAssocID="{6A844357-D172-44C0-98C6-FD71A59A2CB3}" presName="cChild" presStyleLbl="fgAcc1" presStyleIdx="4" presStyleCnt="5">
        <dgm:presLayoutVars>
          <dgm:bulletEnabled val="1"/>
        </dgm:presLayoutVars>
      </dgm:prSet>
      <dgm:spPr/>
    </dgm:pt>
  </dgm:ptLst>
  <dgm:cxnLst>
    <dgm:cxn modelId="{ECF07706-3575-422C-87E5-CB9D2123F1E4}" srcId="{3A2BF13F-A4A4-4247-A9B4-A2ED58677810}" destId="{6A844357-D172-44C0-98C6-FD71A59A2CB3}" srcOrd="2" destOrd="0" parTransId="{C7347D7C-C678-4C17-93B0-DF299112D845}" sibTransId="{919CB1B4-863D-4B63-9ED1-5ACF6639569F}"/>
    <dgm:cxn modelId="{FEEF570A-90C9-49E3-AF4E-4EBF5D2B22F0}" type="presOf" srcId="{25CE22AA-CF04-4A5F-83D9-A4EA69492DA5}" destId="{F1848F84-0646-4A2B-8170-B7C42BA708C9}" srcOrd="0" destOrd="0" presId="urn:microsoft.com/office/officeart/2005/8/layout/target2"/>
    <dgm:cxn modelId="{E4539B0B-1789-43D4-8140-7D576331C338}" type="presOf" srcId="{ADB9EEF1-2C0C-4BBC-993C-064CBDE32AD5}" destId="{95A7AE4D-4947-4201-95AB-D0B84A6B3DB8}" srcOrd="0" destOrd="0" presId="urn:microsoft.com/office/officeart/2005/8/layout/target2"/>
    <dgm:cxn modelId="{67D7D20F-9557-4EA0-8977-815B630D8145}" type="presOf" srcId="{D71C543F-E6A6-4C22-BCD2-CA18A1401061}" destId="{8F438FAF-C577-470D-AD20-6E8C5D7B0159}" srcOrd="0" destOrd="0" presId="urn:microsoft.com/office/officeart/2005/8/layout/target2"/>
    <dgm:cxn modelId="{B9CD591C-7014-476A-93CC-174314095280}" srcId="{3A2BF13F-A4A4-4247-A9B4-A2ED58677810}" destId="{1C96BDE6-C6C1-4A16-9902-718712F94B13}" srcOrd="0" destOrd="0" parTransId="{F929E348-028D-45EB-A722-BDED292A99D3}" sibTransId="{61956C77-A1FC-4CF7-AB94-9A35C65C07FB}"/>
    <dgm:cxn modelId="{65CECC5C-2EF4-4FF7-997E-CA61AF41272D}" srcId="{D6AE1D3A-15B5-4E56-A775-F2B286CE04FB}" destId="{25CE22AA-CF04-4A5F-83D9-A4EA69492DA5}" srcOrd="0" destOrd="0" parTransId="{0892CD8B-A8F8-483A-9E76-E9A731F34B9C}" sibTransId="{52F71C03-4EB9-4380-8DF3-9EC0AFDE3741}"/>
    <dgm:cxn modelId="{36FC7062-41CD-4484-8F51-35861167E8EE}" type="presOf" srcId="{A6A90F1D-2FA0-4948-9AF0-E1E495ACA2BB}" destId="{20917537-8ED6-4BAC-97B3-0518484F274C}" srcOrd="0" destOrd="0" presId="urn:microsoft.com/office/officeart/2005/8/layout/target2"/>
    <dgm:cxn modelId="{62214367-B3B7-464E-9AED-0562003BB0EA}" type="presOf" srcId="{3A2BF13F-A4A4-4247-A9B4-A2ED58677810}" destId="{F1F3302F-C8CC-4311-9C25-A3740FA66609}" srcOrd="0" destOrd="0" presId="urn:microsoft.com/office/officeart/2005/8/layout/target2"/>
    <dgm:cxn modelId="{A424F66E-D8E5-4295-AF6E-C1EEC9F1EA1C}" srcId="{3A2BF13F-A4A4-4247-A9B4-A2ED58677810}" destId="{CCCE0C66-2D0A-46FD-B535-556194241400}" srcOrd="1" destOrd="0" parTransId="{75825808-DE30-48CE-BA21-3C6ADB6A61F9}" sibTransId="{88B90AF5-B4E9-40E7-ABA4-701397293D4F}"/>
    <dgm:cxn modelId="{8E7E9050-2AFF-4BC3-8853-B53F220CA071}" type="presOf" srcId="{6A844357-D172-44C0-98C6-FD71A59A2CB3}" destId="{340CDAD0-4FF5-4533-BC24-0028BA835A5E}" srcOrd="0" destOrd="0" presId="urn:microsoft.com/office/officeart/2005/8/layout/target2"/>
    <dgm:cxn modelId="{C9EBBEA9-87FB-4B26-9D50-57C8188F9F24}" srcId="{D6AE1D3A-15B5-4E56-A775-F2B286CE04FB}" destId="{3A2BF13F-A4A4-4247-A9B4-A2ED58677810}" srcOrd="2" destOrd="0" parTransId="{9B73398C-59C1-4D50-96EB-3CAF63AB6209}" sibTransId="{DFD7420E-09AC-4FE5-AED7-1ED04B8BF3AF}"/>
    <dgm:cxn modelId="{756A97AE-5753-40CF-9065-5C342557BB13}" srcId="{D6AE1D3A-15B5-4E56-A775-F2B286CE04FB}" destId="{ADB9EEF1-2C0C-4BBC-993C-064CBDE32AD5}" srcOrd="1" destOrd="0" parTransId="{1CE59CB7-2CB2-4A18-8601-F839E684B4AD}" sibTransId="{7E26536C-11B8-4B1B-BC05-1FF6B3F11DE5}"/>
    <dgm:cxn modelId="{9C0FD4B0-1E1A-4C6A-B575-783B5030A387}" type="presOf" srcId="{D6AE1D3A-15B5-4E56-A775-F2B286CE04FB}" destId="{D7CEAEB2-2122-4D70-AE2A-98BBBF9E8DD1}" srcOrd="0" destOrd="0" presId="urn:microsoft.com/office/officeart/2005/8/layout/target2"/>
    <dgm:cxn modelId="{39DD3BC2-37FE-4369-9623-C105370F6DC1}" srcId="{ADB9EEF1-2C0C-4BBC-993C-064CBDE32AD5}" destId="{A6A90F1D-2FA0-4948-9AF0-E1E495ACA2BB}" srcOrd="0" destOrd="0" parTransId="{55A8024C-265D-44DB-8633-2708ECACD46D}" sibTransId="{2AE429B7-FF14-4955-A7E9-59BF40FB3D2E}"/>
    <dgm:cxn modelId="{82AFACE8-AE10-4CF0-A132-180B475D8314}" srcId="{25CE22AA-CF04-4A5F-83D9-A4EA69492DA5}" destId="{D71C543F-E6A6-4C22-BCD2-CA18A1401061}" srcOrd="0" destOrd="0" parTransId="{B8ED416E-99E6-481E-A812-49076768243B}" sibTransId="{AA2E03F6-D8FF-4E5D-B95A-B1F0EA2309BD}"/>
    <dgm:cxn modelId="{C99546F4-9D19-4D31-B07C-FB6FDEB2D656}" type="presOf" srcId="{CCCE0C66-2D0A-46FD-B535-556194241400}" destId="{BADBC161-B0D5-4821-A0B5-0F4BF83DA2EA}" srcOrd="0" destOrd="0" presId="urn:microsoft.com/office/officeart/2005/8/layout/target2"/>
    <dgm:cxn modelId="{B34E00F6-A8BE-4D06-AB3C-CC0EF4A20069}" type="presOf" srcId="{1C96BDE6-C6C1-4A16-9902-718712F94B13}" destId="{D88E844E-79CB-4270-B62E-2098AFE9232F}" srcOrd="0" destOrd="0" presId="urn:microsoft.com/office/officeart/2005/8/layout/target2"/>
    <dgm:cxn modelId="{D5A945B5-80E6-41C4-984A-42108A0102AC}" type="presParOf" srcId="{D7CEAEB2-2122-4D70-AE2A-98BBBF9E8DD1}" destId="{6A524B62-EA82-4708-8F12-0A94EA9A64CB}" srcOrd="0" destOrd="0" presId="urn:microsoft.com/office/officeart/2005/8/layout/target2"/>
    <dgm:cxn modelId="{4C86598B-D91E-43AD-B55D-9184181B2854}" type="presParOf" srcId="{6A524B62-EA82-4708-8F12-0A94EA9A64CB}" destId="{F1848F84-0646-4A2B-8170-B7C42BA708C9}" srcOrd="0" destOrd="0" presId="urn:microsoft.com/office/officeart/2005/8/layout/target2"/>
    <dgm:cxn modelId="{5B8C4043-CA4F-493B-A7BC-CE40EB9C8E90}" type="presParOf" srcId="{6A524B62-EA82-4708-8F12-0A94EA9A64CB}" destId="{AAD66351-A74D-4BAE-9F8B-C5E5ECF52A04}" srcOrd="1" destOrd="0" presId="urn:microsoft.com/office/officeart/2005/8/layout/target2"/>
    <dgm:cxn modelId="{EC3F9522-95F7-4596-9330-BC6C2F804D4B}" type="presParOf" srcId="{AAD66351-A74D-4BAE-9F8B-C5E5ECF52A04}" destId="{8F438FAF-C577-470D-AD20-6E8C5D7B0159}" srcOrd="0" destOrd="0" presId="urn:microsoft.com/office/officeart/2005/8/layout/target2"/>
    <dgm:cxn modelId="{0EF2F2AF-E5CC-4E73-A713-8EAB16AD32E1}" type="presParOf" srcId="{D7CEAEB2-2122-4D70-AE2A-98BBBF9E8DD1}" destId="{4D35C9BC-C79A-4126-B684-47EDB14911B9}" srcOrd="1" destOrd="0" presId="urn:microsoft.com/office/officeart/2005/8/layout/target2"/>
    <dgm:cxn modelId="{A6A2AA40-9D31-4643-902D-37E13ADBC8B7}" type="presParOf" srcId="{4D35C9BC-C79A-4126-B684-47EDB14911B9}" destId="{95A7AE4D-4947-4201-95AB-D0B84A6B3DB8}" srcOrd="0" destOrd="0" presId="urn:microsoft.com/office/officeart/2005/8/layout/target2"/>
    <dgm:cxn modelId="{ED6486BB-C1F2-46BE-8180-79C6692161D3}" type="presParOf" srcId="{4D35C9BC-C79A-4126-B684-47EDB14911B9}" destId="{51DA4DB6-9DB2-43EB-8931-CB198EAD17B8}" srcOrd="1" destOrd="0" presId="urn:microsoft.com/office/officeart/2005/8/layout/target2"/>
    <dgm:cxn modelId="{6083D0CB-9FFF-4B94-8524-21BCCCD0C14C}" type="presParOf" srcId="{51DA4DB6-9DB2-43EB-8931-CB198EAD17B8}" destId="{20917537-8ED6-4BAC-97B3-0518484F274C}" srcOrd="0" destOrd="0" presId="urn:microsoft.com/office/officeart/2005/8/layout/target2"/>
    <dgm:cxn modelId="{9023A9D2-D279-4DE9-8AA8-04198E07A2F3}" type="presParOf" srcId="{D7CEAEB2-2122-4D70-AE2A-98BBBF9E8DD1}" destId="{2CC20DC4-7F50-49B6-A87E-AA70460B8375}" srcOrd="2" destOrd="0" presId="urn:microsoft.com/office/officeart/2005/8/layout/target2"/>
    <dgm:cxn modelId="{334339CE-F459-4621-B64A-767C3452ECA0}" type="presParOf" srcId="{2CC20DC4-7F50-49B6-A87E-AA70460B8375}" destId="{F1F3302F-C8CC-4311-9C25-A3740FA66609}" srcOrd="0" destOrd="0" presId="urn:microsoft.com/office/officeart/2005/8/layout/target2"/>
    <dgm:cxn modelId="{46955C13-1F53-4198-9882-7068E309E52F}" type="presParOf" srcId="{2CC20DC4-7F50-49B6-A87E-AA70460B8375}" destId="{523F9ECD-E03D-446B-86AE-BA6E27A55232}" srcOrd="1" destOrd="0" presId="urn:microsoft.com/office/officeart/2005/8/layout/target2"/>
    <dgm:cxn modelId="{0BE8E472-2B92-4D3B-B4BF-6FF6461592A9}" type="presParOf" srcId="{523F9ECD-E03D-446B-86AE-BA6E27A55232}" destId="{D88E844E-79CB-4270-B62E-2098AFE9232F}" srcOrd="0" destOrd="0" presId="urn:microsoft.com/office/officeart/2005/8/layout/target2"/>
    <dgm:cxn modelId="{A9E7E71C-FC2B-4C14-B674-07F4A639373D}" type="presParOf" srcId="{523F9ECD-E03D-446B-86AE-BA6E27A55232}" destId="{CA110F01-25B0-40E4-ACAB-16D3541FBBDB}" srcOrd="1" destOrd="0" presId="urn:microsoft.com/office/officeart/2005/8/layout/target2"/>
    <dgm:cxn modelId="{00F8C324-A3D0-4497-BFBE-7A424D9D9950}" type="presParOf" srcId="{523F9ECD-E03D-446B-86AE-BA6E27A55232}" destId="{BADBC161-B0D5-4821-A0B5-0F4BF83DA2EA}" srcOrd="2" destOrd="0" presId="urn:microsoft.com/office/officeart/2005/8/layout/target2"/>
    <dgm:cxn modelId="{37F22DF4-0F8C-444E-91F2-347909AC457A}" type="presParOf" srcId="{523F9ECD-E03D-446B-86AE-BA6E27A55232}" destId="{7CBFC396-F2D6-4F31-9B32-7726E847491C}" srcOrd="3" destOrd="0" presId="urn:microsoft.com/office/officeart/2005/8/layout/target2"/>
    <dgm:cxn modelId="{CA984D59-A613-4393-946D-66EDBB9A4B12}" type="presParOf" srcId="{523F9ECD-E03D-446B-86AE-BA6E27A55232}" destId="{340CDAD0-4FF5-4533-BC24-0028BA835A5E}" srcOrd="4"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48F84-0646-4A2B-8170-B7C42BA708C9}">
      <dsp:nvSpPr>
        <dsp:cNvPr id="0" name=""/>
        <dsp:cNvSpPr/>
      </dsp:nvSpPr>
      <dsp:spPr>
        <a:xfrm>
          <a:off x="0" y="0"/>
          <a:ext cx="10112477" cy="4525963"/>
        </a:xfrm>
        <a:prstGeom prst="roundRect">
          <a:avLst>
            <a:gd name="adj" fmla="val 8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3512650" numCol="1" spcCol="1270" anchor="t" anchorCtr="0">
          <a:noAutofit/>
        </a:bodyPr>
        <a:lstStyle/>
        <a:p>
          <a:pPr marL="0" lvl="0" indent="0" algn="l" defTabSz="1689100">
            <a:lnSpc>
              <a:spcPct val="90000"/>
            </a:lnSpc>
            <a:spcBef>
              <a:spcPct val="0"/>
            </a:spcBef>
            <a:spcAft>
              <a:spcPct val="35000"/>
            </a:spcAft>
            <a:buNone/>
          </a:pPr>
          <a:r>
            <a:rPr lang="en-US" sz="3800" kern="1200" dirty="0"/>
            <a:t>keyspace</a:t>
          </a:r>
        </a:p>
      </dsp:txBody>
      <dsp:txXfrm>
        <a:off x="112677" y="112677"/>
        <a:ext cx="9887123" cy="4300609"/>
      </dsp:txXfrm>
    </dsp:sp>
    <dsp:sp modelId="{8F438FAF-C577-470D-AD20-6E8C5D7B0159}">
      <dsp:nvSpPr>
        <dsp:cNvPr id="0" name=""/>
        <dsp:cNvSpPr/>
      </dsp:nvSpPr>
      <dsp:spPr>
        <a:xfrm>
          <a:off x="252811" y="1131490"/>
          <a:ext cx="1516871" cy="316817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settings</a:t>
          </a:r>
        </a:p>
      </dsp:txBody>
      <dsp:txXfrm>
        <a:off x="299460" y="1178139"/>
        <a:ext cx="1423573" cy="3074876"/>
      </dsp:txXfrm>
    </dsp:sp>
    <dsp:sp modelId="{95A7AE4D-4947-4201-95AB-D0B84A6B3DB8}">
      <dsp:nvSpPr>
        <dsp:cNvPr id="0" name=""/>
        <dsp:cNvSpPr/>
      </dsp:nvSpPr>
      <dsp:spPr>
        <a:xfrm>
          <a:off x="2022495" y="1131490"/>
          <a:ext cx="7837169" cy="3168174"/>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2011791" numCol="1" spcCol="1270" anchor="t" anchorCtr="0">
          <a:noAutofit/>
        </a:bodyPr>
        <a:lstStyle/>
        <a:p>
          <a:pPr marL="0" lvl="0" indent="0" algn="l" defTabSz="1689100">
            <a:lnSpc>
              <a:spcPct val="90000"/>
            </a:lnSpc>
            <a:spcBef>
              <a:spcPct val="0"/>
            </a:spcBef>
            <a:spcAft>
              <a:spcPct val="35000"/>
            </a:spcAft>
            <a:buNone/>
          </a:pPr>
          <a:r>
            <a:rPr lang="en-US" sz="3800" kern="1200" dirty="0"/>
            <a:t>column family</a:t>
          </a:r>
        </a:p>
      </dsp:txBody>
      <dsp:txXfrm>
        <a:off x="2119927" y="1228922"/>
        <a:ext cx="7642305" cy="2973310"/>
      </dsp:txXfrm>
    </dsp:sp>
    <dsp:sp modelId="{20917537-8ED6-4BAC-97B3-0518484F274C}">
      <dsp:nvSpPr>
        <dsp:cNvPr id="0" name=""/>
        <dsp:cNvSpPr/>
      </dsp:nvSpPr>
      <dsp:spPr>
        <a:xfrm>
          <a:off x="2218424" y="2240351"/>
          <a:ext cx="1567433" cy="1821700"/>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settings</a:t>
          </a:r>
        </a:p>
      </dsp:txBody>
      <dsp:txXfrm>
        <a:off x="2266628" y="2288555"/>
        <a:ext cx="1471025" cy="1725292"/>
      </dsp:txXfrm>
    </dsp:sp>
    <dsp:sp modelId="{F1F3302F-C8CC-4311-9C25-A3740FA66609}">
      <dsp:nvSpPr>
        <dsp:cNvPr id="0" name=""/>
        <dsp:cNvSpPr/>
      </dsp:nvSpPr>
      <dsp:spPr>
        <a:xfrm>
          <a:off x="3994428" y="2262981"/>
          <a:ext cx="5612424" cy="1810385"/>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021862" numCol="1" spcCol="1270" anchor="t" anchorCtr="0">
          <a:noAutofit/>
        </a:bodyPr>
        <a:lstStyle/>
        <a:p>
          <a:pPr marL="0" lvl="0" indent="0" algn="l" defTabSz="1689100">
            <a:lnSpc>
              <a:spcPct val="90000"/>
            </a:lnSpc>
            <a:spcBef>
              <a:spcPct val="0"/>
            </a:spcBef>
            <a:spcAft>
              <a:spcPct val="35000"/>
            </a:spcAft>
            <a:buNone/>
          </a:pPr>
          <a:r>
            <a:rPr lang="en-US" sz="3800" kern="1200" dirty="0"/>
            <a:t>column</a:t>
          </a:r>
        </a:p>
      </dsp:txBody>
      <dsp:txXfrm>
        <a:off x="4050104" y="2318657"/>
        <a:ext cx="5501072" cy="1699033"/>
      </dsp:txXfrm>
    </dsp:sp>
    <dsp:sp modelId="{D88E844E-79CB-4270-B62E-2098AFE9232F}">
      <dsp:nvSpPr>
        <dsp:cNvPr id="0" name=""/>
        <dsp:cNvSpPr/>
      </dsp:nvSpPr>
      <dsp:spPr>
        <a:xfrm>
          <a:off x="4134739" y="3077654"/>
          <a:ext cx="1741687" cy="81467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name</a:t>
          </a:r>
        </a:p>
      </dsp:txBody>
      <dsp:txXfrm>
        <a:off x="4159793" y="3102708"/>
        <a:ext cx="1691579" cy="764565"/>
      </dsp:txXfrm>
    </dsp:sp>
    <dsp:sp modelId="{BADBC161-B0D5-4821-A0B5-0F4BF83DA2EA}">
      <dsp:nvSpPr>
        <dsp:cNvPr id="0" name=""/>
        <dsp:cNvSpPr/>
      </dsp:nvSpPr>
      <dsp:spPr>
        <a:xfrm>
          <a:off x="5925976" y="3077654"/>
          <a:ext cx="1741687" cy="81467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value</a:t>
          </a:r>
        </a:p>
      </dsp:txBody>
      <dsp:txXfrm>
        <a:off x="5951030" y="3102708"/>
        <a:ext cx="1691579" cy="764565"/>
      </dsp:txXfrm>
    </dsp:sp>
    <dsp:sp modelId="{340CDAD0-4FF5-4533-BC24-0028BA835A5E}">
      <dsp:nvSpPr>
        <dsp:cNvPr id="0" name=""/>
        <dsp:cNvSpPr/>
      </dsp:nvSpPr>
      <dsp:spPr>
        <a:xfrm>
          <a:off x="7717214" y="3077654"/>
          <a:ext cx="1741687" cy="81467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timestamp</a:t>
          </a:r>
        </a:p>
      </dsp:txBody>
      <dsp:txXfrm>
        <a:off x="7742268" y="3102708"/>
        <a:ext cx="1691579" cy="764565"/>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B723-B378-4CD4-8611-9C027CC62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403813-BB34-4450-A5F6-4375479F95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4D331B-8998-45DC-846C-591005466C19}"/>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5" name="Footer Placeholder 4">
            <a:extLst>
              <a:ext uri="{FF2B5EF4-FFF2-40B4-BE49-F238E27FC236}">
                <a16:creationId xmlns:a16="http://schemas.microsoft.com/office/drawing/2014/main" id="{B10C571F-E01A-4F1B-85E7-05180CB11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40145-44A5-4AF0-AFDA-6D2E5645AD3D}"/>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211490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CC37-16C9-4E98-9FFC-13E8BF2986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FC513A-932F-40A8-AE6E-163C51A40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1CD4B-979C-4F62-8E2C-822048EF4ECF}"/>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5" name="Footer Placeholder 4">
            <a:extLst>
              <a:ext uri="{FF2B5EF4-FFF2-40B4-BE49-F238E27FC236}">
                <a16:creationId xmlns:a16="http://schemas.microsoft.com/office/drawing/2014/main" id="{2AF9EA83-8C4B-4A0D-ADA5-46FAD9555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DD36AD-8E1A-4517-83DF-937A5C0F5FC8}"/>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420761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D1336-E73F-4B30-93EA-C598E20E82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FCC3A3-8B60-4FD9-9C46-5A281FD1D0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1B6A3-8DD3-4CB1-914D-9741F09E7001}"/>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5" name="Footer Placeholder 4">
            <a:extLst>
              <a:ext uri="{FF2B5EF4-FFF2-40B4-BE49-F238E27FC236}">
                <a16:creationId xmlns:a16="http://schemas.microsoft.com/office/drawing/2014/main" id="{B02801D8-DAAB-4BDA-926D-B8D25CF24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24DC3-850D-484A-AC7D-1548950C5F08}"/>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332762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E874-F4A2-4096-8339-A8162E3E88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9E433D-BCFE-4D93-AB10-43A36C184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CC2E7-6CE5-43C6-8CDF-4D98D05D941B}"/>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5" name="Footer Placeholder 4">
            <a:extLst>
              <a:ext uri="{FF2B5EF4-FFF2-40B4-BE49-F238E27FC236}">
                <a16:creationId xmlns:a16="http://schemas.microsoft.com/office/drawing/2014/main" id="{FEA9909C-C4A0-4117-85BC-311A6DBF2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BC78F-B60D-47E8-8AE0-EDD0ECBBE88F}"/>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145150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C8ED-49EC-484E-AFC6-9EC0C60F3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A583EE-C025-439F-9752-75ED6739EA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2EE84D-FA71-4CA1-BCCC-2A5968A89BD9}"/>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5" name="Footer Placeholder 4">
            <a:extLst>
              <a:ext uri="{FF2B5EF4-FFF2-40B4-BE49-F238E27FC236}">
                <a16:creationId xmlns:a16="http://schemas.microsoft.com/office/drawing/2014/main" id="{A4C77CD5-F846-45B6-B511-2190347C7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77D005-4CC9-4EBC-A55B-6C2B643184B9}"/>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86241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EC48-6113-4BFE-BCCF-09DFDAC1CF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5EC9D8-1558-40F2-A058-7ADD47FAFD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F60883-C433-433A-8A93-4D118DE7F7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D1054A-E63E-4745-BDA2-7C1711E008E0}"/>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6" name="Footer Placeholder 5">
            <a:extLst>
              <a:ext uri="{FF2B5EF4-FFF2-40B4-BE49-F238E27FC236}">
                <a16:creationId xmlns:a16="http://schemas.microsoft.com/office/drawing/2014/main" id="{79DAC548-5615-41C8-96B9-0B7155489B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6CB8E5-8273-4D02-8984-E74A28A06501}"/>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289438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9118-10A0-469B-B59E-528D485163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FE072C-C342-4BF2-94F6-A45C527A3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54B52F-5D24-474C-A7D2-A4AF78C19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B01A39-C456-4765-826D-B5CC71507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43028-F541-40A7-A7CA-8AFEC23BFE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B8CC8A-6E3E-4903-8A57-DC5F9AA429F0}"/>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8" name="Footer Placeholder 7">
            <a:extLst>
              <a:ext uri="{FF2B5EF4-FFF2-40B4-BE49-F238E27FC236}">
                <a16:creationId xmlns:a16="http://schemas.microsoft.com/office/drawing/2014/main" id="{AC4B483A-4133-4E12-A98E-EEB059EDB0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EE27B8-F8DC-4309-BE73-4FDBA753AF62}"/>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111489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E74F-06B7-44D1-BC38-5A7DB52DD1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352878-FDF7-4AB6-B3B6-6BA2F6F9F0BE}"/>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4" name="Footer Placeholder 3">
            <a:extLst>
              <a:ext uri="{FF2B5EF4-FFF2-40B4-BE49-F238E27FC236}">
                <a16:creationId xmlns:a16="http://schemas.microsoft.com/office/drawing/2014/main" id="{E7A98B7D-3EF7-4172-A0BA-5774B7C3DF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23F63F-EC4A-47D7-8F82-5A5A13091CAF}"/>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241034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9DDDF8-3B99-438E-BCB9-EFB7A32FA6B6}"/>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3" name="Footer Placeholder 2">
            <a:extLst>
              <a:ext uri="{FF2B5EF4-FFF2-40B4-BE49-F238E27FC236}">
                <a16:creationId xmlns:a16="http://schemas.microsoft.com/office/drawing/2014/main" id="{E2AFC769-7A1F-4F85-9AD4-D3DF5C62EC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BD76F5-140F-48E2-9F41-DBA4EAE90D14}"/>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382210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C1F6-5B3D-48AE-AC33-43DDF01D7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EF2126-E9BF-49D8-881F-BB980F29A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542FA1-230D-4087-8940-45250329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C874D-7887-429C-9DBF-7864BD35499E}"/>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6" name="Footer Placeholder 5">
            <a:extLst>
              <a:ext uri="{FF2B5EF4-FFF2-40B4-BE49-F238E27FC236}">
                <a16:creationId xmlns:a16="http://schemas.microsoft.com/office/drawing/2014/main" id="{20379C02-BB36-48F5-B74F-D2B48D1217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8F92A1-D0EA-42C2-B2CC-CA948EC83CBD}"/>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131538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A766-AC23-471A-9451-B01EC7E94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D5AC73-380B-488E-B5CF-C23AFC8E0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96FB50-5CEC-4FFE-81D7-081A2E4D7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8AF53-D507-441C-ACE6-B77FF5E4A045}"/>
              </a:ext>
            </a:extLst>
          </p:cNvPr>
          <p:cNvSpPr>
            <a:spLocks noGrp="1"/>
          </p:cNvSpPr>
          <p:nvPr>
            <p:ph type="dt" sz="half" idx="10"/>
          </p:nvPr>
        </p:nvSpPr>
        <p:spPr/>
        <p:txBody>
          <a:bodyPr/>
          <a:lstStyle/>
          <a:p>
            <a:fld id="{7EA6229C-CC25-4549-967D-DF4FFE699DE3}" type="datetimeFigureOut">
              <a:rPr lang="en-IN" smtClean="0"/>
              <a:t>04-03-2020</a:t>
            </a:fld>
            <a:endParaRPr lang="en-IN"/>
          </a:p>
        </p:txBody>
      </p:sp>
      <p:sp>
        <p:nvSpPr>
          <p:cNvPr id="6" name="Footer Placeholder 5">
            <a:extLst>
              <a:ext uri="{FF2B5EF4-FFF2-40B4-BE49-F238E27FC236}">
                <a16:creationId xmlns:a16="http://schemas.microsoft.com/office/drawing/2014/main" id="{49A74F26-E344-4669-84FF-6B36DE1747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BF251E-ECA1-4765-9C6D-6B01A4C221CA}"/>
              </a:ext>
            </a:extLst>
          </p:cNvPr>
          <p:cNvSpPr>
            <a:spLocks noGrp="1"/>
          </p:cNvSpPr>
          <p:nvPr>
            <p:ph type="sldNum" sz="quarter" idx="12"/>
          </p:nvPr>
        </p:nvSpPr>
        <p:spPr/>
        <p:txBody>
          <a:bodyPr/>
          <a:lstStyle/>
          <a:p>
            <a:fld id="{689EAD0F-1D5F-46B5-878D-F8A7F1CEA353}" type="slidenum">
              <a:rPr lang="en-IN" smtClean="0"/>
              <a:t>‹#›</a:t>
            </a:fld>
            <a:endParaRPr lang="en-IN"/>
          </a:p>
        </p:txBody>
      </p:sp>
    </p:spTree>
    <p:extLst>
      <p:ext uri="{BB962C8B-B14F-4D97-AF65-F5344CB8AC3E}">
        <p14:creationId xmlns:p14="http://schemas.microsoft.com/office/powerpoint/2010/main" val="157415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2F207-AD04-4ED0-BF10-9F2AB94E2D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EAACA2-D5C6-4293-B9C5-7E5A8F32C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08EAE5-65B9-4A86-B3F9-D9645599B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6229C-CC25-4549-967D-DF4FFE699DE3}" type="datetimeFigureOut">
              <a:rPr lang="en-IN" smtClean="0"/>
              <a:t>04-03-2020</a:t>
            </a:fld>
            <a:endParaRPr lang="en-IN"/>
          </a:p>
        </p:txBody>
      </p:sp>
      <p:sp>
        <p:nvSpPr>
          <p:cNvPr id="5" name="Footer Placeholder 4">
            <a:extLst>
              <a:ext uri="{FF2B5EF4-FFF2-40B4-BE49-F238E27FC236}">
                <a16:creationId xmlns:a16="http://schemas.microsoft.com/office/drawing/2014/main" id="{1ED95CEA-60E7-40E1-AF15-E6053B50D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9160E9-08D5-43DD-A128-634FA9F77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EAD0F-1D5F-46B5-878D-F8A7F1CEA353}" type="slidenum">
              <a:rPr lang="en-IN" smtClean="0"/>
              <a:t>‹#›</a:t>
            </a:fld>
            <a:endParaRPr lang="en-IN"/>
          </a:p>
        </p:txBody>
      </p:sp>
    </p:spTree>
    <p:extLst>
      <p:ext uri="{BB962C8B-B14F-4D97-AF65-F5344CB8AC3E}">
        <p14:creationId xmlns:p14="http://schemas.microsoft.com/office/powerpoint/2010/main" val="3416797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9148-C558-4A04-82AE-1C8D541476F5}"/>
              </a:ext>
            </a:extLst>
          </p:cNvPr>
          <p:cNvSpPr>
            <a:spLocks noGrp="1"/>
          </p:cNvSpPr>
          <p:nvPr>
            <p:ph type="ctrTitle"/>
          </p:nvPr>
        </p:nvSpPr>
        <p:spPr/>
        <p:txBody>
          <a:bodyPr>
            <a:normAutofit/>
          </a:bodyPr>
          <a:lstStyle/>
          <a:p>
            <a:r>
              <a:rPr lang="en-IN" sz="3200" dirty="0">
                <a:latin typeface="Franklin Gothic Medium" panose="020B0603020102020204" pitchFamily="34" charset="0"/>
              </a:rPr>
              <a:t>Introduction to Cassandra</a:t>
            </a:r>
          </a:p>
        </p:txBody>
      </p:sp>
    </p:spTree>
    <p:extLst>
      <p:ext uri="{BB962C8B-B14F-4D97-AF65-F5344CB8AC3E}">
        <p14:creationId xmlns:p14="http://schemas.microsoft.com/office/powerpoint/2010/main" val="265661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887" y="371855"/>
            <a:ext cx="11190224" cy="321319"/>
          </a:xfrm>
        </p:spPr>
        <p:txBody>
          <a:bodyPr>
            <a:normAutofit fontScale="90000"/>
          </a:bodyPr>
          <a:lstStyle/>
          <a:p>
            <a:br>
              <a:rPr lang="en-US" sz="3600" dirty="0">
                <a:latin typeface="Franklin Gothic Medium" panose="020B0603020102020204" pitchFamily="34" charset="0"/>
              </a:rPr>
            </a:br>
            <a:r>
              <a:rPr lang="en-US" sz="3600" dirty="0">
                <a:latin typeface="Franklin Gothic Medium" panose="020B0603020102020204" pitchFamily="34" charset="0"/>
              </a:rPr>
              <a:t>Gossip Protocol  and Failure Detection</a:t>
            </a:r>
            <a:br>
              <a:rPr lang="en-US" dirty="0"/>
            </a:br>
            <a:endParaRPr lang="en-US" dirty="0"/>
          </a:p>
        </p:txBody>
      </p:sp>
      <p:sp>
        <p:nvSpPr>
          <p:cNvPr id="3" name="Text Placeholder 2"/>
          <p:cNvSpPr>
            <a:spLocks noGrp="1"/>
          </p:cNvSpPr>
          <p:nvPr>
            <p:ph type="body" idx="1"/>
          </p:nvPr>
        </p:nvSpPr>
        <p:spPr>
          <a:xfrm>
            <a:off x="609600" y="1140586"/>
            <a:ext cx="11081511" cy="5201220"/>
          </a:xfrm>
        </p:spPr>
        <p:txBody>
          <a:bodyPr>
            <a:normAutofit fontScale="92500" lnSpcReduction="10000"/>
          </a:bodyPr>
          <a:lstStyle/>
          <a:p>
            <a:pPr marL="285750" indent="-285750">
              <a:buFont typeface="Arial" pitchFamily="34" charset="0"/>
              <a:buChar char="•"/>
            </a:pPr>
            <a:r>
              <a:rPr lang="en-US" sz="2600" dirty="0">
                <a:latin typeface="Franklin Gothic Medium" panose="020B0603020102020204" pitchFamily="34" charset="0"/>
              </a:rPr>
              <a:t>Gossip protocol is used for intra ring communication.</a:t>
            </a:r>
          </a:p>
          <a:p>
            <a:endParaRPr lang="en-US" sz="2600" dirty="0">
              <a:latin typeface="Franklin Gothic Medium" panose="020B0603020102020204" pitchFamily="34" charset="0"/>
            </a:endParaRPr>
          </a:p>
          <a:p>
            <a:pPr marL="285750" indent="-285750">
              <a:buFont typeface="Arial" pitchFamily="34" charset="0"/>
              <a:buChar char="•"/>
            </a:pPr>
            <a:r>
              <a:rPr lang="en-US" sz="2600" dirty="0">
                <a:latin typeface="Franklin Gothic Medium" panose="020B0603020102020204" pitchFamily="34" charset="0"/>
              </a:rPr>
              <a:t>It is a peer to peer communication protocol which eases discovery and sharing of location and state information with other nodes in cluster.</a:t>
            </a:r>
          </a:p>
          <a:p>
            <a:pPr marL="285750" indent="-285750">
              <a:buFont typeface="Arial" pitchFamily="34" charset="0"/>
              <a:buChar char="•"/>
            </a:pPr>
            <a:endParaRPr lang="en-US" sz="2600" dirty="0">
              <a:latin typeface="Franklin Gothic Medium" panose="020B0603020102020204" pitchFamily="34" charset="0"/>
            </a:endParaRPr>
          </a:p>
          <a:p>
            <a:pPr marL="285750" lvl="0" indent="-285750" algn="l" rtl="0">
              <a:buFont typeface="Arial" pitchFamily="34" charset="0"/>
              <a:buChar char="•"/>
            </a:pPr>
            <a:r>
              <a:rPr lang="en" sz="2600" dirty="0">
                <a:solidFill>
                  <a:schemeClr val="dk1"/>
                </a:solidFill>
                <a:latin typeface="Franklin Gothic Medium" panose="020B0603020102020204" pitchFamily="34" charset="0"/>
                <a:ea typeface="Calibri"/>
                <a:cs typeface="Calibri"/>
                <a:sym typeface="Calibri"/>
              </a:rPr>
              <a:t>Network Communication protocols inspired for real life rumor spreading.</a:t>
            </a:r>
          </a:p>
          <a:p>
            <a:pPr marL="285750" indent="-285750">
              <a:buFont typeface="Arial" pitchFamily="34" charset="0"/>
              <a:buChar char="•"/>
            </a:pPr>
            <a:endParaRPr lang="en-US" sz="2600" dirty="0">
              <a:latin typeface="Franklin Gothic Medium" panose="020B0603020102020204" pitchFamily="34" charset="0"/>
            </a:endParaRPr>
          </a:p>
          <a:p>
            <a:pPr marL="342900" marR="0" lvl="0" indent="-323850" algn="l" rtl="0">
              <a:spcBef>
                <a:spcPts val="500"/>
              </a:spcBef>
              <a:spcAft>
                <a:spcPts val="0"/>
              </a:spcAft>
              <a:buClr>
                <a:schemeClr val="dk1"/>
              </a:buClr>
              <a:buSzPct val="100000"/>
              <a:buFont typeface="Calibri"/>
              <a:buChar char="•"/>
            </a:pPr>
            <a:r>
              <a:rPr lang="en" sz="2600" dirty="0">
                <a:solidFill>
                  <a:schemeClr val="dk1"/>
                </a:solidFill>
                <a:latin typeface="Franklin Gothic Medium" panose="020B0603020102020204" pitchFamily="34" charset="0"/>
                <a:ea typeface="Calibri"/>
                <a:cs typeface="Calibri"/>
                <a:sym typeface="Calibri"/>
              </a:rPr>
              <a:t>Example – Node A wish to search for pattern in data</a:t>
            </a:r>
          </a:p>
          <a:p>
            <a:pPr marL="742950" marR="0" lvl="1" indent="-266700" algn="l" rtl="0">
              <a:spcBef>
                <a:spcPts val="420"/>
              </a:spcBef>
              <a:spcAft>
                <a:spcPts val="0"/>
              </a:spcAft>
              <a:buClr>
                <a:schemeClr val="dk1"/>
              </a:buClr>
              <a:buSzPct val="100000"/>
              <a:buFont typeface="Calibri"/>
              <a:buChar char="–"/>
            </a:pPr>
            <a:r>
              <a:rPr lang="en" sz="2600" dirty="0">
                <a:solidFill>
                  <a:schemeClr val="dk1"/>
                </a:solidFill>
                <a:latin typeface="Franklin Gothic Medium" panose="020B0603020102020204" pitchFamily="34" charset="0"/>
                <a:ea typeface="Calibri"/>
                <a:cs typeface="Calibri"/>
                <a:sym typeface="Calibri"/>
              </a:rPr>
              <a:t>Round 1 – Node A searches locally and then gossips with node B.</a:t>
            </a:r>
          </a:p>
          <a:p>
            <a:pPr marL="742950" marR="0" lvl="1" indent="-266700" algn="l" rtl="0">
              <a:spcBef>
                <a:spcPts val="420"/>
              </a:spcBef>
              <a:spcAft>
                <a:spcPts val="0"/>
              </a:spcAft>
              <a:buClr>
                <a:schemeClr val="dk1"/>
              </a:buClr>
              <a:buSzPct val="100000"/>
              <a:buFont typeface="Calibri"/>
              <a:buChar char="–"/>
            </a:pPr>
            <a:r>
              <a:rPr lang="en" sz="2600" dirty="0">
                <a:solidFill>
                  <a:schemeClr val="dk1"/>
                </a:solidFill>
                <a:latin typeface="Franklin Gothic Medium" panose="020B0603020102020204" pitchFamily="34" charset="0"/>
                <a:ea typeface="Calibri"/>
                <a:cs typeface="Calibri"/>
                <a:sym typeface="Calibri"/>
              </a:rPr>
              <a:t>Round 2 – Node A,B gossips with C and D.</a:t>
            </a:r>
          </a:p>
          <a:p>
            <a:pPr marL="742950" marR="0" lvl="1" indent="-266700" algn="l" rtl="0">
              <a:spcBef>
                <a:spcPts val="420"/>
              </a:spcBef>
              <a:spcAft>
                <a:spcPts val="0"/>
              </a:spcAft>
              <a:buClr>
                <a:schemeClr val="dk1"/>
              </a:buClr>
              <a:buSzPct val="100000"/>
              <a:buFont typeface="Calibri"/>
              <a:buChar char="–"/>
            </a:pPr>
            <a:r>
              <a:rPr lang="en" sz="2600" dirty="0">
                <a:solidFill>
                  <a:schemeClr val="dk1"/>
                </a:solidFill>
                <a:latin typeface="Franklin Gothic Medium" panose="020B0603020102020204" pitchFamily="34" charset="0"/>
                <a:ea typeface="Calibri"/>
                <a:cs typeface="Calibri"/>
                <a:sym typeface="Calibri"/>
              </a:rPr>
              <a:t>Round 3 – Nodes A,B,C and D gossips with 4 other nodes ……</a:t>
            </a:r>
          </a:p>
          <a:p>
            <a:pPr marL="476250" marR="0" lvl="1" algn="l" rtl="0">
              <a:spcBef>
                <a:spcPts val="420"/>
              </a:spcBef>
              <a:spcAft>
                <a:spcPts val="0"/>
              </a:spcAft>
              <a:buClr>
                <a:schemeClr val="dk1"/>
              </a:buClr>
              <a:buSzPct val="100000"/>
            </a:pPr>
            <a:endParaRPr lang="en" sz="2600" dirty="0">
              <a:solidFill>
                <a:schemeClr val="dk1"/>
              </a:solidFill>
              <a:latin typeface="Franklin Gothic Medium" panose="020B0603020102020204" pitchFamily="34" charset="0"/>
              <a:ea typeface="Calibri"/>
              <a:cs typeface="Calibri"/>
              <a:sym typeface="Calibri"/>
            </a:endParaRPr>
          </a:p>
          <a:p>
            <a:pPr marL="342900" marR="0" lvl="0" indent="-323850" algn="l" rtl="0">
              <a:spcBef>
                <a:spcPts val="500"/>
              </a:spcBef>
              <a:spcAft>
                <a:spcPts val="0"/>
              </a:spcAft>
              <a:buClr>
                <a:schemeClr val="dk1"/>
              </a:buClr>
              <a:buSzPct val="100000"/>
              <a:buFont typeface="Calibri"/>
              <a:buChar char="•"/>
            </a:pPr>
            <a:r>
              <a:rPr lang="en" sz="2600" dirty="0">
                <a:solidFill>
                  <a:schemeClr val="dk1"/>
                </a:solidFill>
                <a:latin typeface="Franklin Gothic Medium" panose="020B0603020102020204" pitchFamily="34" charset="0"/>
                <a:ea typeface="Calibri"/>
                <a:cs typeface="Calibri"/>
                <a:sym typeface="Calibri"/>
              </a:rPr>
              <a:t>Round by round doubling makes protocol very robust.</a:t>
            </a:r>
          </a:p>
          <a:p>
            <a:endParaRPr lang="en-US" dirty="0">
              <a:latin typeface="Trebuchet MS" pitchFamily="34" charset="0"/>
            </a:endParaRPr>
          </a:p>
          <a:p>
            <a:pPr marL="285750" indent="-285750">
              <a:buFont typeface="Arial" pitchFamily="34" charset="0"/>
              <a:buChar char="•"/>
            </a:pPr>
            <a:endParaRPr lang="en-US" dirty="0"/>
          </a:p>
        </p:txBody>
      </p:sp>
    </p:spTree>
    <p:extLst>
      <p:ext uri="{BB962C8B-B14F-4D97-AF65-F5344CB8AC3E}">
        <p14:creationId xmlns:p14="http://schemas.microsoft.com/office/powerpoint/2010/main" val="13245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2019"/>
          </a:xfrm>
        </p:spPr>
        <p:txBody>
          <a:bodyPr>
            <a:normAutofit/>
          </a:bodyPr>
          <a:lstStyle/>
          <a:p>
            <a:r>
              <a:rPr lang="en-US" sz="2800" dirty="0">
                <a:latin typeface="Franklin Gothic Medium" panose="020B0603020102020204" pitchFamily="34" charset="0"/>
              </a:rPr>
              <a:t>Gossip Protocol</a:t>
            </a:r>
          </a:p>
        </p:txBody>
      </p:sp>
      <p:pic>
        <p:nvPicPr>
          <p:cNvPr id="4" name="Picture 3" descr="https://krazysql.files.wordpress.com/2014/06/cassandra2-jpg.png"/>
          <p:cNvPicPr/>
          <p:nvPr/>
        </p:nvPicPr>
        <p:blipFill>
          <a:blip r:embed="rId2">
            <a:extLst>
              <a:ext uri="{28A0092B-C50C-407E-A947-70E740481C1C}">
                <a14:useLocalDpi xmlns:a14="http://schemas.microsoft.com/office/drawing/2010/main" val="0"/>
              </a:ext>
            </a:extLst>
          </a:blip>
          <a:srcRect/>
          <a:stretch>
            <a:fillRect/>
          </a:stretch>
        </p:blipFill>
        <p:spPr bwMode="auto">
          <a:xfrm>
            <a:off x="1283111" y="1634613"/>
            <a:ext cx="7860890" cy="3943350"/>
          </a:xfrm>
          <a:prstGeom prst="rect">
            <a:avLst/>
          </a:prstGeom>
          <a:noFill/>
          <a:ln>
            <a:noFill/>
          </a:ln>
        </p:spPr>
      </p:pic>
    </p:spTree>
    <p:extLst>
      <p:ext uri="{BB962C8B-B14F-4D97-AF65-F5344CB8AC3E}">
        <p14:creationId xmlns:p14="http://schemas.microsoft.com/office/powerpoint/2010/main" val="244015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9778"/>
          </a:xfrm>
        </p:spPr>
        <p:txBody>
          <a:bodyPr>
            <a:normAutofit/>
          </a:bodyPr>
          <a:lstStyle/>
          <a:p>
            <a:r>
              <a:rPr lang="en-US" sz="2800" dirty="0">
                <a:latin typeface="Franklin Gothic Medium" panose="020B0603020102020204" pitchFamily="34" charset="0"/>
              </a:rPr>
              <a:t>Failure Detection- Anti-Entropy and Read Repair</a:t>
            </a:r>
          </a:p>
        </p:txBody>
      </p:sp>
      <p:sp>
        <p:nvSpPr>
          <p:cNvPr id="3" name="Text Placeholder 2"/>
          <p:cNvSpPr>
            <a:spLocks noGrp="1"/>
          </p:cNvSpPr>
          <p:nvPr>
            <p:ph type="body" idx="1"/>
          </p:nvPr>
        </p:nvSpPr>
        <p:spPr>
          <a:xfrm>
            <a:off x="609601" y="1140586"/>
            <a:ext cx="11056373" cy="4985980"/>
          </a:xfrm>
        </p:spPr>
        <p:txBody>
          <a:bodyPr>
            <a:normAutofit fontScale="92500"/>
          </a:bodyPr>
          <a:lstStyle/>
          <a:p>
            <a:pPr marL="285750" indent="-285750">
              <a:buFont typeface="Arial" pitchFamily="34" charset="0"/>
              <a:buChar char="•"/>
            </a:pPr>
            <a:r>
              <a:rPr lang="en-US" sz="2400" dirty="0">
                <a:latin typeface="Franklin Gothic Medium" panose="020B0603020102020204" pitchFamily="34" charset="0"/>
              </a:rPr>
              <a:t>For repairing unread data, Cassandra uses what’s called an anti-entropy version of the gossip protocol.</a:t>
            </a:r>
          </a:p>
          <a:p>
            <a:pPr marL="285750" indent="-285750">
              <a:buFont typeface="Arial" pitchFamily="34" charset="0"/>
              <a:buChar char="•"/>
            </a:pPr>
            <a:endParaRPr lang="en-US" sz="2400" dirty="0">
              <a:latin typeface="Franklin Gothic Medium" panose="020B0603020102020204" pitchFamily="34" charset="0"/>
            </a:endParaRPr>
          </a:p>
          <a:p>
            <a:pPr marL="285750" indent="-285750">
              <a:buFont typeface="Arial" pitchFamily="34" charset="0"/>
              <a:buChar char="•"/>
            </a:pPr>
            <a:r>
              <a:rPr lang="en-US" sz="2400" b="1" u="sng" dirty="0">
                <a:solidFill>
                  <a:srgbClr val="00B0F0"/>
                </a:solidFill>
                <a:latin typeface="Franklin Gothic Medium" panose="020B0603020102020204" pitchFamily="34" charset="0"/>
              </a:rPr>
              <a:t>Anti-entropy and Read Repair</a:t>
            </a:r>
          </a:p>
          <a:p>
            <a:pPr marL="285750" indent="-285750">
              <a:buFont typeface="Arial" pitchFamily="34" charset="0"/>
              <a:buChar char="•"/>
            </a:pPr>
            <a:endParaRPr lang="en-US" sz="2400" dirty="0">
              <a:solidFill>
                <a:schemeClr val="tx1"/>
              </a:solidFill>
              <a:latin typeface="Franklin Gothic Medium" panose="020B0603020102020204" pitchFamily="34" charset="0"/>
            </a:endParaRPr>
          </a:p>
          <a:p>
            <a:pPr marL="742950" lvl="1" indent="-285750">
              <a:buFont typeface="Arial" pitchFamily="34" charset="0"/>
              <a:buChar char="•"/>
            </a:pPr>
            <a:r>
              <a:rPr lang="en-US" dirty="0">
                <a:latin typeface="Franklin Gothic Medium" panose="020B0603020102020204" pitchFamily="34" charset="0"/>
              </a:rPr>
              <a:t>A cluster is made of several nodes.</a:t>
            </a:r>
          </a:p>
          <a:p>
            <a:pPr marL="742950" lvl="1" indent="-285750">
              <a:buFont typeface="Arial" pitchFamily="34" charset="0"/>
              <a:buChar char="•"/>
            </a:pPr>
            <a:r>
              <a:rPr lang="en-US" dirty="0">
                <a:latin typeface="Franklin Gothic Medium" panose="020B0603020102020204" pitchFamily="34" charset="0"/>
              </a:rPr>
              <a:t>To achieve fault tolerance, a given piece of data is replicated on one or more nodes.</a:t>
            </a:r>
          </a:p>
          <a:p>
            <a:pPr marL="742950" lvl="1" indent="-285750">
              <a:buFont typeface="Arial" pitchFamily="34" charset="0"/>
              <a:buChar char="•"/>
            </a:pPr>
            <a:r>
              <a:rPr lang="en-US" dirty="0">
                <a:latin typeface="Franklin Gothic Medium" panose="020B0603020102020204" pitchFamily="34" charset="0"/>
              </a:rPr>
              <a:t>A client can connect to any node in the cluster to read data.</a:t>
            </a:r>
          </a:p>
          <a:p>
            <a:pPr marL="742950" lvl="1" indent="-285750">
              <a:buFont typeface="Arial" pitchFamily="34" charset="0"/>
              <a:buChar char="•"/>
            </a:pPr>
            <a:endParaRPr lang="en-US" dirty="0">
              <a:latin typeface="Franklin Gothic Medium" panose="020B0603020102020204" pitchFamily="34" charset="0"/>
            </a:endParaRPr>
          </a:p>
          <a:p>
            <a:pPr marL="742950" lvl="1" indent="-285750">
              <a:buFont typeface="Arial" pitchFamily="34" charset="0"/>
              <a:buChar char="•"/>
            </a:pPr>
            <a:r>
              <a:rPr lang="en-US" dirty="0">
                <a:latin typeface="Franklin Gothic Medium" panose="020B0603020102020204" pitchFamily="34" charset="0"/>
              </a:rPr>
              <a:t>How many nodes will be read before responding to the client is based on consistency level specified by the client. </a:t>
            </a:r>
          </a:p>
          <a:p>
            <a:pPr marL="742950" lvl="1" indent="-285750">
              <a:buFont typeface="Arial" pitchFamily="34" charset="0"/>
              <a:buChar char="•"/>
            </a:pPr>
            <a:endParaRPr lang="en-US" dirty="0">
              <a:latin typeface="Franklin Gothic Medium" panose="020B0603020102020204" pitchFamily="34" charset="0"/>
            </a:endParaRPr>
          </a:p>
          <a:p>
            <a:pPr marL="742950" lvl="1" indent="-285750">
              <a:buFont typeface="Arial" pitchFamily="34" charset="0"/>
              <a:buChar char="•"/>
            </a:pPr>
            <a:r>
              <a:rPr lang="en-US" dirty="0">
                <a:latin typeface="Franklin Gothic Medium" panose="020B0603020102020204" pitchFamily="34" charset="0"/>
              </a:rPr>
              <a:t>If the client specified consistency level is not met, the read operation is blocked.</a:t>
            </a:r>
          </a:p>
          <a:p>
            <a:pPr marL="742950" lvl="1" indent="-285750">
              <a:buFont typeface="Arial" pitchFamily="34" charset="0"/>
              <a:buChar char="•"/>
            </a:pPr>
            <a:endParaRPr lang="en-US" b="1"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97326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F57E-2952-49B2-A260-834AF67A5F1A}"/>
              </a:ext>
            </a:extLst>
          </p:cNvPr>
          <p:cNvSpPr>
            <a:spLocks noGrp="1"/>
          </p:cNvSpPr>
          <p:nvPr>
            <p:ph type="title"/>
          </p:nvPr>
        </p:nvSpPr>
        <p:spPr/>
        <p:txBody>
          <a:bodyPr>
            <a:normAutofit/>
          </a:bodyPr>
          <a:lstStyle/>
          <a:p>
            <a:r>
              <a:rPr lang="en-US" sz="3200" dirty="0">
                <a:latin typeface="Franklin Gothic Medium" panose="020B0603020102020204" pitchFamily="34" charset="0"/>
              </a:rPr>
              <a:t>Failure Detection- Anti-Entropy and Read Repair</a:t>
            </a:r>
            <a:endParaRPr lang="en-IN" sz="3200"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A29948C5-2DDD-41CF-80BA-7C1CC7C91D3F}"/>
              </a:ext>
            </a:extLst>
          </p:cNvPr>
          <p:cNvSpPr>
            <a:spLocks noGrp="1"/>
          </p:cNvSpPr>
          <p:nvPr>
            <p:ph idx="1"/>
          </p:nvPr>
        </p:nvSpPr>
        <p:spPr>
          <a:xfrm>
            <a:off x="838200" y="1533832"/>
            <a:ext cx="10515600" cy="4643131"/>
          </a:xfrm>
        </p:spPr>
        <p:txBody>
          <a:bodyPr/>
          <a:lstStyle/>
          <a:p>
            <a:pPr marL="742950" lvl="1" indent="-285750"/>
            <a:r>
              <a:rPr lang="en-US" dirty="0">
                <a:solidFill>
                  <a:schemeClr val="tx1"/>
                </a:solidFill>
                <a:latin typeface="Franklin Gothic Medium" panose="020B0603020102020204" pitchFamily="34" charset="0"/>
              </a:rPr>
              <a:t>Some times few nodes may respond with out –of date value . This can be repaired using </a:t>
            </a:r>
            <a:r>
              <a:rPr lang="en-US" b="1" dirty="0">
                <a:solidFill>
                  <a:srgbClr val="00B0F0"/>
                </a:solidFill>
                <a:latin typeface="Franklin Gothic Medium" panose="020B0603020102020204" pitchFamily="34" charset="0"/>
              </a:rPr>
              <a:t>Read Repair </a:t>
            </a:r>
            <a:r>
              <a:rPr lang="en-US" dirty="0">
                <a:solidFill>
                  <a:schemeClr val="tx1"/>
                </a:solidFill>
                <a:latin typeface="Franklin Gothic Medium" panose="020B0603020102020204" pitchFamily="34" charset="0"/>
              </a:rPr>
              <a:t>operation to bring replication with stale values up to date.</a:t>
            </a:r>
            <a:endParaRPr lang="en-US" b="1" dirty="0">
              <a:solidFill>
                <a:srgbClr val="FF0000"/>
              </a:solidFill>
              <a:latin typeface="Franklin Gothic Medium" panose="020B0603020102020204" pitchFamily="34" charset="0"/>
            </a:endParaRPr>
          </a:p>
          <a:p>
            <a:pPr marL="742950" lvl="1" indent="-285750"/>
            <a:endParaRPr lang="en-US" b="1" dirty="0">
              <a:solidFill>
                <a:srgbClr val="FF0000"/>
              </a:solidFill>
              <a:latin typeface="Franklin Gothic Medium" panose="020B0603020102020204" pitchFamily="34" charset="0"/>
            </a:endParaRPr>
          </a:p>
          <a:p>
            <a:pPr marL="742950" lvl="1" indent="-285750"/>
            <a:r>
              <a:rPr lang="en-US" b="1" dirty="0" err="1">
                <a:solidFill>
                  <a:srgbClr val="FF0000"/>
                </a:solidFill>
                <a:latin typeface="Franklin Gothic Medium" panose="020B0603020102020204" pitchFamily="34" charset="0"/>
              </a:rPr>
              <a:t>AntiEntropy</a:t>
            </a:r>
            <a:r>
              <a:rPr lang="en-US" b="1" dirty="0">
                <a:solidFill>
                  <a:srgbClr val="FF0000"/>
                </a:solidFill>
                <a:latin typeface="Franklin Gothic Medium" panose="020B0603020102020204" pitchFamily="34" charset="0"/>
              </a:rPr>
              <a:t> means comparing all the replicas of each piece of data that exist (or are supposed to) and updating each replica to the newest version.</a:t>
            </a:r>
          </a:p>
          <a:p>
            <a:pPr marL="742950" lvl="1" indent="-285750"/>
            <a:endParaRPr lang="en-US" b="1" dirty="0">
              <a:solidFill>
                <a:srgbClr val="FF0000"/>
              </a:solidFill>
              <a:latin typeface="Franklin Gothic Medium" panose="020B0603020102020204" pitchFamily="34" charset="0"/>
            </a:endParaRPr>
          </a:p>
          <a:p>
            <a:pPr marL="742950" lvl="1" indent="-285750"/>
            <a:r>
              <a:rPr lang="en-US" dirty="0">
                <a:solidFill>
                  <a:schemeClr val="tx1"/>
                </a:solidFill>
                <a:latin typeface="Franklin Gothic Medium" panose="020B0603020102020204" pitchFamily="34" charset="0"/>
              </a:rPr>
              <a:t>Read repair operation is performed either before or after returning the value to the client as per the specified consistency level.</a:t>
            </a:r>
          </a:p>
          <a:p>
            <a:endParaRPr lang="en-IN" dirty="0"/>
          </a:p>
        </p:txBody>
      </p:sp>
    </p:spTree>
    <p:extLst>
      <p:ext uri="{BB962C8B-B14F-4D97-AF65-F5344CB8AC3E}">
        <p14:creationId xmlns:p14="http://schemas.microsoft.com/office/powerpoint/2010/main" val="2782211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5030"/>
          </a:xfrm>
        </p:spPr>
        <p:txBody>
          <a:bodyPr>
            <a:normAutofit fontScale="90000"/>
          </a:bodyPr>
          <a:lstStyle/>
          <a:p>
            <a:r>
              <a:rPr lang="en-US" sz="3200" dirty="0">
                <a:latin typeface="Franklin Gothic Medium" panose="020B0603020102020204" pitchFamily="34" charset="0"/>
              </a:rPr>
              <a:t>Partitioner</a:t>
            </a:r>
          </a:p>
        </p:txBody>
      </p:sp>
      <p:sp>
        <p:nvSpPr>
          <p:cNvPr id="3" name="Text Placeholder 2"/>
          <p:cNvSpPr>
            <a:spLocks noGrp="1"/>
          </p:cNvSpPr>
          <p:nvPr>
            <p:ph type="body" idx="1"/>
          </p:nvPr>
        </p:nvSpPr>
        <p:spPr>
          <a:xfrm>
            <a:off x="762001" y="1140586"/>
            <a:ext cx="10948218" cy="5412614"/>
          </a:xfrm>
        </p:spPr>
        <p:txBody>
          <a:bodyPr/>
          <a:lstStyle/>
          <a:p>
            <a:pPr marL="285750" lvl="0" indent="-285750" algn="l" rtl="0">
              <a:buFont typeface="Arial" pitchFamily="34" charset="0"/>
              <a:buChar char="•"/>
            </a:pPr>
            <a:r>
              <a:rPr lang="en-US" sz="2400" dirty="0">
                <a:latin typeface="Franklin Gothic Medium" panose="020B0603020102020204" pitchFamily="34" charset="0"/>
              </a:rPr>
              <a:t>A partitioner takes a call on how to distribute data on the various nodes in cluster.</a:t>
            </a:r>
            <a:r>
              <a:rPr lang="en" sz="2400" dirty="0">
                <a:solidFill>
                  <a:schemeClr val="dk1"/>
                </a:solidFill>
                <a:latin typeface="Franklin Gothic Medium" panose="020B0603020102020204" pitchFamily="34" charset="0"/>
                <a:ea typeface="Calibri"/>
                <a:cs typeface="Calibri"/>
                <a:sym typeface="Calibri"/>
              </a:rPr>
              <a:t> Nodes are </a:t>
            </a:r>
            <a:r>
              <a:rPr lang="en" sz="2400" i="1" dirty="0">
                <a:solidFill>
                  <a:schemeClr val="dk1"/>
                </a:solidFill>
                <a:latin typeface="Franklin Gothic Medium" panose="020B0603020102020204" pitchFamily="34" charset="0"/>
                <a:ea typeface="Calibri"/>
                <a:cs typeface="Calibri"/>
                <a:sym typeface="Calibri"/>
              </a:rPr>
              <a:t>logically</a:t>
            </a:r>
            <a:r>
              <a:rPr lang="en" sz="2400" dirty="0">
                <a:solidFill>
                  <a:schemeClr val="dk1"/>
                </a:solidFill>
                <a:latin typeface="Franklin Gothic Medium" panose="020B0603020102020204" pitchFamily="34" charset="0"/>
                <a:ea typeface="Calibri"/>
                <a:cs typeface="Calibri"/>
                <a:sym typeface="Calibri"/>
              </a:rPr>
              <a:t> structured in Ring Topology.</a:t>
            </a:r>
          </a:p>
          <a:p>
            <a:pPr marL="285750" indent="-285750">
              <a:buFont typeface="Arial" pitchFamily="34" charset="0"/>
              <a:buChar char="•"/>
            </a:pPr>
            <a:r>
              <a:rPr lang="en-US" sz="2400" dirty="0">
                <a:latin typeface="Franklin Gothic Medium" panose="020B0603020102020204" pitchFamily="34" charset="0"/>
              </a:rPr>
              <a:t>It also determines a node on which to place the very first copy of the data.</a:t>
            </a:r>
          </a:p>
          <a:p>
            <a:pPr marL="285750" indent="-285750">
              <a:buFont typeface="Arial" pitchFamily="34" charset="0"/>
              <a:buChar char="•"/>
            </a:pPr>
            <a:r>
              <a:rPr lang="en-US" sz="2400" dirty="0">
                <a:latin typeface="Franklin Gothic Medium" panose="020B0603020102020204" pitchFamily="34" charset="0"/>
              </a:rPr>
              <a:t>Basically a partitioner is a hash function to compute the token of the partition key.</a:t>
            </a:r>
          </a:p>
          <a:p>
            <a:pPr marL="285750" indent="-285750">
              <a:buFont typeface="Arial" pitchFamily="34" charset="0"/>
              <a:buChar char="•"/>
            </a:pPr>
            <a:endParaRPr lang="en-US" sz="2400" dirty="0">
              <a:latin typeface="Franklin Gothic Medium" panose="020B0603020102020204" pitchFamily="34" charset="0"/>
            </a:endParaRPr>
          </a:p>
          <a:p>
            <a:pPr marL="285750" indent="-285750">
              <a:buFont typeface="Arial" pitchFamily="34" charset="0"/>
              <a:buChar char="•"/>
            </a:pPr>
            <a:endParaRPr lang="en-US" dirty="0"/>
          </a:p>
        </p:txBody>
      </p:sp>
      <p:pic>
        <p:nvPicPr>
          <p:cNvPr id="4" name="Picture 3" descr="http://blog.zamith.pt/images/ring_partitions.png"/>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200400"/>
            <a:ext cx="4724400" cy="3438525"/>
          </a:xfrm>
          <a:prstGeom prst="rect">
            <a:avLst/>
          </a:prstGeom>
          <a:noFill/>
          <a:ln>
            <a:noFill/>
          </a:ln>
        </p:spPr>
      </p:pic>
    </p:spTree>
    <p:extLst>
      <p:ext uri="{BB962C8B-B14F-4D97-AF65-F5344CB8AC3E}">
        <p14:creationId xmlns:p14="http://schemas.microsoft.com/office/powerpoint/2010/main" val="2363222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5461"/>
          </a:xfrm>
        </p:spPr>
        <p:txBody>
          <a:bodyPr>
            <a:normAutofit/>
          </a:bodyPr>
          <a:lstStyle/>
          <a:p>
            <a:r>
              <a:rPr lang="en-US" sz="3200" dirty="0">
                <a:latin typeface="Franklin Gothic Medium" panose="020B0603020102020204" pitchFamily="34" charset="0"/>
              </a:rPr>
              <a:t>Replication </a:t>
            </a:r>
          </a:p>
        </p:txBody>
      </p:sp>
      <p:sp>
        <p:nvSpPr>
          <p:cNvPr id="3" name="Text Placeholder 2"/>
          <p:cNvSpPr>
            <a:spLocks noGrp="1"/>
          </p:cNvSpPr>
          <p:nvPr>
            <p:ph type="body" idx="1"/>
          </p:nvPr>
        </p:nvSpPr>
        <p:spPr>
          <a:xfrm>
            <a:off x="533401" y="1140586"/>
            <a:ext cx="11235812" cy="4685027"/>
          </a:xfrm>
        </p:spPr>
        <p:txBody>
          <a:bodyPr>
            <a:normAutofit/>
          </a:bodyPr>
          <a:lstStyle/>
          <a:p>
            <a:pPr marL="285750" indent="-285750">
              <a:buFont typeface="Arial" pitchFamily="34" charset="0"/>
              <a:buChar char="•"/>
            </a:pPr>
            <a:r>
              <a:rPr lang="en-US" dirty="0">
                <a:latin typeface="Franklin Gothic Medium" panose="020B0603020102020204" pitchFamily="34" charset="0"/>
              </a:rPr>
              <a:t>Replication Factor(RF) determines the number of copies of data.</a:t>
            </a:r>
          </a:p>
          <a:p>
            <a:pPr marL="285750" indent="-285750">
              <a:buFont typeface="Arial" pitchFamily="34" charset="0"/>
              <a:buChar char="•"/>
            </a:pPr>
            <a:endParaRPr lang="en-US" dirty="0">
              <a:latin typeface="Franklin Gothic Medium" panose="020B0603020102020204" pitchFamily="34" charset="0"/>
            </a:endParaRPr>
          </a:p>
          <a:p>
            <a:pPr marL="285750" indent="-285750">
              <a:buFont typeface="Arial" pitchFamily="34" charset="0"/>
              <a:buChar char="•"/>
            </a:pPr>
            <a:r>
              <a:rPr lang="en-US" dirty="0">
                <a:latin typeface="Franklin Gothic Medium" panose="020B0603020102020204" pitchFamily="34" charset="0"/>
              </a:rPr>
              <a:t>RF should ideally be more than one and not more than the number of nodes in the cluster.</a:t>
            </a:r>
          </a:p>
          <a:p>
            <a:pPr marL="285750" indent="-285750">
              <a:buFont typeface="Arial" pitchFamily="34" charset="0"/>
              <a:buChar char="•"/>
            </a:pPr>
            <a:endParaRPr lang="en-US" dirty="0">
              <a:latin typeface="Franklin Gothic Medium" panose="020B0603020102020204" pitchFamily="34" charset="0"/>
            </a:endParaRPr>
          </a:p>
          <a:p>
            <a:pPr marL="285750" indent="-285750">
              <a:buFont typeface="Arial" pitchFamily="34" charset="0"/>
              <a:buChar char="•"/>
            </a:pPr>
            <a:r>
              <a:rPr lang="en-US" u="sng" dirty="0">
                <a:latin typeface="Franklin Gothic Medium" panose="020B0603020102020204" pitchFamily="34" charset="0"/>
              </a:rPr>
              <a:t>Two replication strategies are,</a:t>
            </a:r>
          </a:p>
          <a:p>
            <a:pPr marL="742950" lvl="1" indent="-285750">
              <a:buFont typeface="Arial" pitchFamily="34" charset="0"/>
              <a:buChar char="•"/>
            </a:pPr>
            <a:r>
              <a:rPr lang="en-US" dirty="0">
                <a:latin typeface="Franklin Gothic Medium" panose="020B0603020102020204" pitchFamily="34" charset="0"/>
              </a:rPr>
              <a:t>Simple strategy</a:t>
            </a:r>
          </a:p>
          <a:p>
            <a:pPr marL="742950" lvl="1" indent="-285750">
              <a:buFont typeface="Arial" pitchFamily="34" charset="0"/>
              <a:buChar char="•"/>
            </a:pPr>
            <a:r>
              <a:rPr lang="en-US" dirty="0">
                <a:latin typeface="Franklin Gothic Medium" panose="020B0603020102020204" pitchFamily="34" charset="0"/>
              </a:rPr>
              <a:t>Network Topology strategy</a:t>
            </a:r>
          </a:p>
          <a:p>
            <a:pPr marL="742950" lvl="1" indent="-285750">
              <a:buFont typeface="Arial" pitchFamily="34" charset="0"/>
              <a:buChar char="•"/>
            </a:pPr>
            <a:endParaRPr lang="en-US" dirty="0">
              <a:latin typeface="Franklin Gothic Medium" panose="020B0603020102020204" pitchFamily="34" charset="0"/>
            </a:endParaRPr>
          </a:p>
          <a:p>
            <a:pPr marL="742950" lvl="1" indent="-285750">
              <a:buFont typeface="Arial" pitchFamily="34" charset="0"/>
              <a:buChar char="•"/>
            </a:pPr>
            <a:endParaRPr lang="en-US" dirty="0">
              <a:latin typeface="Franklin Gothic Medium" panose="020B0603020102020204" pitchFamily="34" charset="0"/>
            </a:endParaRPr>
          </a:p>
          <a:p>
            <a:pPr marL="285750" indent="-285750">
              <a:buFont typeface="Arial" pitchFamily="34" charset="0"/>
              <a:buChar char="•"/>
            </a:pPr>
            <a:endParaRPr lang="en-US" dirty="0">
              <a:latin typeface="Trebuchet MS" pitchFamily="34" charset="0"/>
            </a:endParaRPr>
          </a:p>
          <a:p>
            <a:pPr marL="285750" indent="-285750">
              <a:buFont typeface="Arial" pitchFamily="34" charset="0"/>
              <a:buChar char="•"/>
            </a:pPr>
            <a:endParaRPr lang="en-US" dirty="0"/>
          </a:p>
        </p:txBody>
      </p:sp>
    </p:spTree>
    <p:extLst>
      <p:ext uri="{BB962C8B-B14F-4D97-AF65-F5344CB8AC3E}">
        <p14:creationId xmlns:p14="http://schemas.microsoft.com/office/powerpoint/2010/main" val="25075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0720"/>
          </a:xfrm>
        </p:spPr>
        <p:txBody>
          <a:bodyPr>
            <a:normAutofit/>
          </a:bodyPr>
          <a:lstStyle/>
          <a:p>
            <a:r>
              <a:rPr lang="en-US" sz="3200" dirty="0">
                <a:latin typeface="Franklin Gothic Medium" panose="020B0603020102020204" pitchFamily="34" charset="0"/>
              </a:rPr>
              <a:t>Two different Replication strategies</a:t>
            </a:r>
          </a:p>
        </p:txBody>
      </p:sp>
      <p:pic>
        <p:nvPicPr>
          <p:cNvPr id="4" name="Picture 3" descr="http://image.slidesharecdn.com/techdaycjo-141120032232-conversion-gate02/95/datastax-techday-munich-2014-29-638.jpg?cb=1416453959"/>
          <p:cNvPicPr/>
          <p:nvPr/>
        </p:nvPicPr>
        <p:blipFill>
          <a:blip r:embed="rId2">
            <a:extLst>
              <a:ext uri="{28A0092B-C50C-407E-A947-70E740481C1C}">
                <a14:useLocalDpi xmlns:a14="http://schemas.microsoft.com/office/drawing/2010/main" val="0"/>
              </a:ext>
            </a:extLst>
          </a:blip>
          <a:srcRect/>
          <a:stretch>
            <a:fillRect/>
          </a:stretch>
        </p:blipFill>
        <p:spPr bwMode="auto">
          <a:xfrm>
            <a:off x="501444" y="1739518"/>
            <a:ext cx="10852355" cy="4631785"/>
          </a:xfrm>
          <a:prstGeom prst="rect">
            <a:avLst/>
          </a:prstGeom>
          <a:noFill/>
          <a:ln>
            <a:noFill/>
          </a:ln>
        </p:spPr>
      </p:pic>
    </p:spTree>
    <p:extLst>
      <p:ext uri="{BB962C8B-B14F-4D97-AF65-F5344CB8AC3E}">
        <p14:creationId xmlns:p14="http://schemas.microsoft.com/office/powerpoint/2010/main" val="1674624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US" sz="3200" dirty="0">
                <a:latin typeface="Franklin Gothic Medium" panose="020B0603020102020204" pitchFamily="34" charset="0"/>
              </a:rPr>
              <a:t>Replication </a:t>
            </a:r>
          </a:p>
        </p:txBody>
      </p:sp>
      <p:sp>
        <p:nvSpPr>
          <p:cNvPr id="3" name="Text Placeholder 2"/>
          <p:cNvSpPr>
            <a:spLocks noGrp="1"/>
          </p:cNvSpPr>
          <p:nvPr>
            <p:ph type="body" idx="1"/>
          </p:nvPr>
        </p:nvSpPr>
        <p:spPr>
          <a:xfrm>
            <a:off x="228599" y="1143000"/>
            <a:ext cx="10965427" cy="5349875"/>
          </a:xfrm>
        </p:spPr>
        <p:txBody>
          <a:bodyPr>
            <a:normAutofit fontScale="85000" lnSpcReduction="20000"/>
          </a:bodyPr>
          <a:lstStyle/>
          <a:p>
            <a:pPr eaLnBrk="1" hangingPunct="1"/>
            <a:r>
              <a:rPr lang="en-US" b="1" u="sng" dirty="0">
                <a:solidFill>
                  <a:schemeClr val="tx1"/>
                </a:solidFill>
              </a:rPr>
              <a:t>Different Replication Policies</a:t>
            </a:r>
          </a:p>
          <a:p>
            <a:pPr lvl="1" eaLnBrk="1" hangingPunct="1"/>
            <a:r>
              <a:rPr lang="en-US" sz="2600" b="1" dirty="0">
                <a:solidFill>
                  <a:schemeClr val="tx1"/>
                </a:solidFill>
                <a:latin typeface="Franklin Gothic Medium" panose="020B0603020102020204" pitchFamily="34" charset="0"/>
              </a:rPr>
              <a:t>Rack Unaware – </a:t>
            </a:r>
            <a:r>
              <a:rPr lang="en-US" sz="2600" dirty="0">
                <a:solidFill>
                  <a:schemeClr val="tx1"/>
                </a:solidFill>
                <a:latin typeface="Franklin Gothic Medium" panose="020B0603020102020204" pitchFamily="34" charset="0"/>
              </a:rPr>
              <a:t>replicate data at N-1 successive nodes after its coordinator</a:t>
            </a:r>
          </a:p>
          <a:p>
            <a:pPr lvl="1" eaLnBrk="1" hangingPunct="1"/>
            <a:endParaRPr lang="en-US" sz="2600" dirty="0">
              <a:solidFill>
                <a:schemeClr val="tx1"/>
              </a:solidFill>
              <a:latin typeface="Franklin Gothic Medium" panose="020B0603020102020204" pitchFamily="34" charset="0"/>
            </a:endParaRPr>
          </a:p>
          <a:p>
            <a:pPr lvl="1" eaLnBrk="1" hangingPunct="1"/>
            <a:r>
              <a:rPr lang="en-US" sz="2600" b="1" dirty="0">
                <a:solidFill>
                  <a:schemeClr val="tx1"/>
                </a:solidFill>
                <a:latin typeface="Franklin Gothic Medium" panose="020B0603020102020204" pitchFamily="34" charset="0"/>
              </a:rPr>
              <a:t>Rack Aware – </a:t>
            </a:r>
            <a:r>
              <a:rPr lang="en-US" sz="2600" dirty="0">
                <a:solidFill>
                  <a:schemeClr val="tx1"/>
                </a:solidFill>
                <a:latin typeface="Franklin Gothic Medium" panose="020B0603020102020204" pitchFamily="34" charset="0"/>
              </a:rPr>
              <a:t>uses ‘Zookeeper’ to choose a leader which tells nodes the range they are replicas for</a:t>
            </a:r>
          </a:p>
          <a:p>
            <a:pPr lvl="1" eaLnBrk="1" hangingPunct="1"/>
            <a:endParaRPr lang="en-US" sz="2600" dirty="0">
              <a:solidFill>
                <a:schemeClr val="tx1"/>
              </a:solidFill>
              <a:latin typeface="Franklin Gothic Medium" panose="020B0603020102020204" pitchFamily="34" charset="0"/>
            </a:endParaRPr>
          </a:p>
          <a:p>
            <a:pPr lvl="1" eaLnBrk="1" hangingPunct="1"/>
            <a:endParaRPr lang="en-US" sz="2600" dirty="0">
              <a:solidFill>
                <a:schemeClr val="tx1"/>
              </a:solidFill>
              <a:latin typeface="Franklin Gothic Medium" panose="020B0603020102020204" pitchFamily="34" charset="0"/>
            </a:endParaRPr>
          </a:p>
          <a:p>
            <a:pPr lvl="1" eaLnBrk="1" hangingPunct="1"/>
            <a:endParaRPr lang="en-US" sz="2600" dirty="0">
              <a:solidFill>
                <a:schemeClr val="tx1"/>
              </a:solidFill>
              <a:latin typeface="Franklin Gothic Medium" panose="020B0603020102020204" pitchFamily="34" charset="0"/>
            </a:endParaRPr>
          </a:p>
          <a:p>
            <a:pPr lvl="1" eaLnBrk="1" hangingPunct="1"/>
            <a:endParaRPr lang="en-US" sz="2600" dirty="0">
              <a:solidFill>
                <a:schemeClr val="tx1"/>
              </a:solidFill>
              <a:latin typeface="Franklin Gothic Medium" panose="020B0603020102020204" pitchFamily="34" charset="0"/>
            </a:endParaRPr>
          </a:p>
          <a:p>
            <a:pPr lvl="1" eaLnBrk="1" hangingPunct="1"/>
            <a:endParaRPr lang="en-US" sz="2600" dirty="0">
              <a:solidFill>
                <a:schemeClr val="tx1"/>
              </a:solidFill>
              <a:latin typeface="Franklin Gothic Medium" panose="020B0603020102020204" pitchFamily="34" charset="0"/>
            </a:endParaRPr>
          </a:p>
          <a:p>
            <a:pPr lvl="1" eaLnBrk="1" hangingPunct="1"/>
            <a:endParaRPr lang="en-US" sz="2600" dirty="0">
              <a:solidFill>
                <a:schemeClr val="tx1"/>
              </a:solidFill>
              <a:latin typeface="Franklin Gothic Medium" panose="020B0603020102020204" pitchFamily="34" charset="0"/>
            </a:endParaRPr>
          </a:p>
          <a:p>
            <a:pPr lvl="1" eaLnBrk="1" hangingPunct="1"/>
            <a:endParaRPr lang="en-US" sz="2600" dirty="0">
              <a:solidFill>
                <a:schemeClr val="tx1"/>
              </a:solidFill>
              <a:latin typeface="Franklin Gothic Medium" panose="020B0603020102020204" pitchFamily="34" charset="0"/>
            </a:endParaRPr>
          </a:p>
          <a:p>
            <a:pPr lvl="1" eaLnBrk="1" hangingPunct="1"/>
            <a:endParaRPr lang="en-US" sz="2600" dirty="0">
              <a:solidFill>
                <a:schemeClr val="tx1"/>
              </a:solidFill>
              <a:latin typeface="Franklin Gothic Medium" panose="020B0603020102020204" pitchFamily="34" charset="0"/>
            </a:endParaRPr>
          </a:p>
          <a:p>
            <a:pPr lvl="1" eaLnBrk="1" hangingPunct="1"/>
            <a:endParaRPr lang="en-US" sz="2600" dirty="0">
              <a:solidFill>
                <a:schemeClr val="tx1"/>
              </a:solidFill>
              <a:latin typeface="Franklin Gothic Medium" panose="020B0603020102020204" pitchFamily="34" charset="0"/>
            </a:endParaRPr>
          </a:p>
          <a:p>
            <a:pPr lvl="1" eaLnBrk="1" hangingPunct="1"/>
            <a:endParaRPr lang="en-US" sz="2600" dirty="0">
              <a:solidFill>
                <a:schemeClr val="tx1"/>
              </a:solidFill>
              <a:latin typeface="Franklin Gothic Medium" panose="020B0603020102020204" pitchFamily="34" charset="0"/>
            </a:endParaRPr>
          </a:p>
          <a:p>
            <a:pPr lvl="1" eaLnBrk="1" hangingPunct="1"/>
            <a:r>
              <a:rPr lang="en-US" sz="2600" b="1" dirty="0">
                <a:solidFill>
                  <a:schemeClr val="tx1"/>
                </a:solidFill>
                <a:latin typeface="Franklin Gothic Medium" panose="020B0603020102020204" pitchFamily="34" charset="0"/>
              </a:rPr>
              <a:t>Datacenter Aware – </a:t>
            </a:r>
            <a:r>
              <a:rPr lang="en-US" sz="2600" dirty="0">
                <a:solidFill>
                  <a:schemeClr val="tx1"/>
                </a:solidFill>
                <a:latin typeface="Franklin Gothic Medium" panose="020B0603020102020204" pitchFamily="34" charset="0"/>
              </a:rPr>
              <a:t>similar to Rack Aware but leader is chosen at Datacenter level instead of Rack level.</a:t>
            </a:r>
          </a:p>
          <a:p>
            <a:pPr lvl="1" eaLnBrk="1" hangingPunct="1"/>
            <a:endParaRPr lang="en-US" sz="2600" dirty="0">
              <a:solidFill>
                <a:schemeClr val="tx1"/>
              </a:solidFill>
              <a:latin typeface="Franklin Gothic Medium" panose="020B0603020102020204" pitchFamily="34" charset="0"/>
            </a:endParaRPr>
          </a:p>
          <a:p>
            <a:pPr lvl="1" eaLnBrk="1" hangingPunct="1"/>
            <a:endParaRPr lang="en-US" dirty="0">
              <a:solidFill>
                <a:schemeClr val="tx1"/>
              </a:solidFill>
            </a:endParaRPr>
          </a:p>
          <a:p>
            <a:pPr eaLnBrk="1" hangingPunct="1"/>
            <a:endParaRPr lang="en-US" sz="2500" b="1" dirty="0">
              <a:solidFill>
                <a:srgbClr val="333C8D"/>
              </a:solidFill>
            </a:endParaRPr>
          </a:p>
          <a:p>
            <a:endParaRPr lang="en-US" dirty="0"/>
          </a:p>
        </p:txBody>
      </p:sp>
      <p:pic>
        <p:nvPicPr>
          <p:cNvPr id="4" name="Shape 393"/>
          <p:cNvPicPr/>
          <p:nvPr/>
        </p:nvPicPr>
        <p:blipFill>
          <a:blip r:embed="rId2"/>
          <a:stretch>
            <a:fillRect/>
          </a:stretch>
        </p:blipFill>
        <p:spPr>
          <a:xfrm>
            <a:off x="2863645" y="2727785"/>
            <a:ext cx="5395452" cy="2180303"/>
          </a:xfrm>
          <a:prstGeom prst="rect">
            <a:avLst/>
          </a:prstGeom>
        </p:spPr>
      </p:pic>
    </p:spTree>
    <p:extLst>
      <p:ext uri="{BB962C8B-B14F-4D97-AF65-F5344CB8AC3E}">
        <p14:creationId xmlns:p14="http://schemas.microsoft.com/office/powerpoint/2010/main" val="2789176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94925"/>
            <a:ext cx="10515600" cy="492443"/>
          </a:xfrm>
          <a:prstGeom prst="rect">
            <a:avLst/>
          </a:prstGeom>
        </p:spPr>
        <p:txBody>
          <a:bodyPr vert="horz" wrap="square" lIns="0" tIns="0" rIns="0" bIns="0" rtlCol="0">
            <a:spAutoFit/>
          </a:bodyPr>
          <a:lstStyle/>
          <a:p>
            <a:pPr marL="428625">
              <a:lnSpc>
                <a:spcPct val="100000"/>
              </a:lnSpc>
            </a:pPr>
            <a:r>
              <a:rPr sz="3200" spc="-15" dirty="0">
                <a:latin typeface="Franklin Gothic Medium" panose="020B0603020102020204" pitchFamily="34" charset="0"/>
              </a:rPr>
              <a:t>Writes </a:t>
            </a:r>
            <a:r>
              <a:rPr sz="3200" dirty="0">
                <a:latin typeface="Franklin Gothic Medium" panose="020B0603020102020204" pitchFamily="34" charset="0"/>
              </a:rPr>
              <a:t>in</a:t>
            </a:r>
            <a:r>
              <a:rPr sz="3200" spc="-65" dirty="0">
                <a:latin typeface="Franklin Gothic Medium" panose="020B0603020102020204" pitchFamily="34" charset="0"/>
              </a:rPr>
              <a:t> </a:t>
            </a:r>
            <a:r>
              <a:rPr sz="3200" spc="-10" dirty="0">
                <a:latin typeface="Franklin Gothic Medium" panose="020B0603020102020204" pitchFamily="34" charset="0"/>
              </a:rPr>
              <a:t>Cassandra</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916939" y="1510538"/>
            <a:ext cx="10277087" cy="4950073"/>
          </a:xfrm>
          <a:prstGeom prst="rect">
            <a:avLst/>
          </a:prstGeom>
        </p:spPr>
        <p:txBody>
          <a:bodyPr vert="horz" wrap="square" lIns="0" tIns="0" rIns="0" bIns="0" rtlCol="0">
            <a:spAutoFit/>
          </a:bodyPr>
          <a:lstStyle/>
          <a:p>
            <a:pPr marL="355600" indent="-342900" algn="just">
              <a:lnSpc>
                <a:spcPct val="100000"/>
              </a:lnSpc>
              <a:buFont typeface="Arial" panose="020B0604020202020204" pitchFamily="34" charset="0"/>
              <a:buChar char="•"/>
              <a:tabLst>
                <a:tab pos="299720" algn="l"/>
              </a:tabLst>
            </a:pPr>
            <a:r>
              <a:rPr sz="2000" dirty="0">
                <a:latin typeface="Franklin Gothic Medium" panose="020B0603020102020204" pitchFamily="34" charset="0"/>
                <a:cs typeface="Trebuchet MS"/>
              </a:rPr>
              <a:t>A </a:t>
            </a:r>
            <a:r>
              <a:rPr sz="2000" spc="-5" dirty="0">
                <a:latin typeface="Franklin Gothic Medium" panose="020B0603020102020204" pitchFamily="34" charset="0"/>
                <a:cs typeface="Trebuchet MS"/>
              </a:rPr>
              <a:t>client that initiates </a:t>
            </a:r>
            <a:r>
              <a:rPr sz="2000" dirty="0">
                <a:latin typeface="Franklin Gothic Medium" panose="020B0603020102020204" pitchFamily="34" charset="0"/>
                <a:cs typeface="Trebuchet MS"/>
              </a:rPr>
              <a:t>a </a:t>
            </a:r>
            <a:r>
              <a:rPr sz="2000" spc="-5" dirty="0">
                <a:latin typeface="Franklin Gothic Medium" panose="020B0603020102020204" pitchFamily="34" charset="0"/>
                <a:cs typeface="Trebuchet MS"/>
              </a:rPr>
              <a:t>write</a:t>
            </a:r>
            <a:r>
              <a:rPr sz="2000" spc="-14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request.</a:t>
            </a:r>
            <a:endParaRPr sz="2000" dirty="0">
              <a:latin typeface="Franklin Gothic Medium" panose="020B0603020102020204" pitchFamily="34" charset="0"/>
              <a:cs typeface="Trebuchet MS"/>
            </a:endParaRPr>
          </a:p>
          <a:p>
            <a:pPr marL="342900" indent="-342900" algn="just">
              <a:lnSpc>
                <a:spcPct val="100000"/>
              </a:lnSpc>
              <a:spcBef>
                <a:spcPts val="32"/>
              </a:spcBef>
              <a:buFont typeface="Arial" panose="020B0604020202020204" pitchFamily="34" charset="0"/>
              <a:buChar char="•"/>
            </a:pPr>
            <a:endParaRPr sz="2000" dirty="0">
              <a:latin typeface="Franklin Gothic Medium" panose="020B0603020102020204" pitchFamily="34" charset="0"/>
              <a:cs typeface="Times New Roman"/>
            </a:endParaRPr>
          </a:p>
          <a:p>
            <a:pPr marL="355600" indent="-342900" algn="just">
              <a:lnSpc>
                <a:spcPct val="100000"/>
              </a:lnSpc>
              <a:buFont typeface="Arial" panose="020B0604020202020204" pitchFamily="34" charset="0"/>
              <a:buChar char="•"/>
              <a:tabLst>
                <a:tab pos="299720" algn="l"/>
              </a:tabLst>
            </a:pPr>
            <a:r>
              <a:rPr sz="2000" dirty="0">
                <a:latin typeface="Franklin Gothic Medium" panose="020B0603020102020204" pitchFamily="34" charset="0"/>
                <a:cs typeface="Trebuchet MS"/>
              </a:rPr>
              <a:t>It is </a:t>
            </a:r>
            <a:r>
              <a:rPr sz="2000" spc="-5" dirty="0">
                <a:latin typeface="Franklin Gothic Medium" panose="020B0603020102020204" pitchFamily="34" charset="0"/>
                <a:cs typeface="Trebuchet MS"/>
              </a:rPr>
              <a:t>first written to the </a:t>
            </a:r>
            <a:r>
              <a:rPr sz="2000" dirty="0">
                <a:latin typeface="Franklin Gothic Medium" panose="020B0603020102020204" pitchFamily="34" charset="0"/>
                <a:cs typeface="Trebuchet MS"/>
              </a:rPr>
              <a:t>commit </a:t>
            </a:r>
            <a:r>
              <a:rPr sz="2000" spc="-5" dirty="0">
                <a:latin typeface="Franklin Gothic Medium" panose="020B0603020102020204" pitchFamily="34" charset="0"/>
                <a:cs typeface="Trebuchet MS"/>
              </a:rPr>
              <a:t>log. </a:t>
            </a:r>
            <a:r>
              <a:rPr sz="2000" dirty="0">
                <a:latin typeface="Franklin Gothic Medium" panose="020B0603020102020204" pitchFamily="34" charset="0"/>
                <a:cs typeface="Trebuchet MS"/>
              </a:rPr>
              <a:t>A </a:t>
            </a:r>
            <a:r>
              <a:rPr sz="2000" spc="-5" dirty="0">
                <a:latin typeface="Franklin Gothic Medium" panose="020B0603020102020204" pitchFamily="34" charset="0"/>
                <a:cs typeface="Trebuchet MS"/>
              </a:rPr>
              <a:t>write </a:t>
            </a:r>
            <a:r>
              <a:rPr sz="2000" dirty="0">
                <a:latin typeface="Franklin Gothic Medium" panose="020B0603020102020204" pitchFamily="34" charset="0"/>
                <a:cs typeface="Trebuchet MS"/>
              </a:rPr>
              <a:t>is </a:t>
            </a:r>
            <a:r>
              <a:rPr sz="2000" spc="-5" dirty="0">
                <a:latin typeface="Franklin Gothic Medium" panose="020B0603020102020204" pitchFamily="34" charset="0"/>
                <a:cs typeface="Trebuchet MS"/>
              </a:rPr>
              <a:t>taken </a:t>
            </a:r>
            <a:r>
              <a:rPr sz="2000" dirty="0">
                <a:latin typeface="Franklin Gothic Medium" panose="020B0603020102020204" pitchFamily="34" charset="0"/>
                <a:cs typeface="Trebuchet MS"/>
              </a:rPr>
              <a:t>as </a:t>
            </a:r>
            <a:r>
              <a:rPr sz="2000" spc="-5" dirty="0">
                <a:latin typeface="Franklin Gothic Medium" panose="020B0603020102020204" pitchFamily="34" charset="0"/>
                <a:cs typeface="Trebuchet MS"/>
              </a:rPr>
              <a:t>successful </a:t>
            </a:r>
            <a:r>
              <a:rPr sz="2000" spc="229" dirty="0">
                <a:latin typeface="Franklin Gothic Medium" panose="020B0603020102020204" pitchFamily="34" charset="0"/>
                <a:cs typeface="Trebuchet MS"/>
              </a:rPr>
              <a:t> </a:t>
            </a:r>
            <a:r>
              <a:rPr sz="2000" spc="-10" dirty="0">
                <a:latin typeface="Franklin Gothic Medium" panose="020B0603020102020204" pitchFamily="34" charset="0"/>
                <a:cs typeface="Trebuchet MS"/>
              </a:rPr>
              <a:t>only</a:t>
            </a:r>
            <a:r>
              <a:rPr lang="en-IN" sz="2000" spc="-10" dirty="0">
                <a:latin typeface="Franklin Gothic Medium" panose="020B0603020102020204" pitchFamily="34" charset="0"/>
                <a:cs typeface="Trebuchet MS"/>
              </a:rPr>
              <a:t> </a:t>
            </a:r>
            <a:r>
              <a:rPr sz="2000" dirty="0">
                <a:latin typeface="Franklin Gothic Medium" panose="020B0603020102020204" pitchFamily="34" charset="0"/>
                <a:cs typeface="Trebuchet MS"/>
              </a:rPr>
              <a:t>if it is </a:t>
            </a:r>
            <a:r>
              <a:rPr sz="2000" spc="-5" dirty="0">
                <a:latin typeface="Franklin Gothic Medium" panose="020B0603020102020204" pitchFamily="34" charset="0"/>
                <a:cs typeface="Trebuchet MS"/>
              </a:rPr>
              <a:t>written to the </a:t>
            </a:r>
            <a:r>
              <a:rPr sz="2000" spc="-5" dirty="0">
                <a:solidFill>
                  <a:srgbClr val="FF0000"/>
                </a:solidFill>
                <a:latin typeface="Franklin Gothic Medium" panose="020B0603020102020204" pitchFamily="34" charset="0"/>
                <a:cs typeface="Trebuchet MS"/>
              </a:rPr>
              <a:t>commit</a:t>
            </a:r>
            <a:r>
              <a:rPr sz="2000" spc="-85" dirty="0">
                <a:solidFill>
                  <a:srgbClr val="FF0000"/>
                </a:solidFill>
                <a:latin typeface="Franklin Gothic Medium" panose="020B0603020102020204" pitchFamily="34" charset="0"/>
                <a:cs typeface="Trebuchet MS"/>
              </a:rPr>
              <a:t> </a:t>
            </a:r>
            <a:r>
              <a:rPr sz="2000" spc="-10" dirty="0">
                <a:solidFill>
                  <a:srgbClr val="FF0000"/>
                </a:solidFill>
                <a:latin typeface="Franklin Gothic Medium" panose="020B0603020102020204" pitchFamily="34" charset="0"/>
                <a:cs typeface="Trebuchet MS"/>
              </a:rPr>
              <a:t>log.</a:t>
            </a:r>
            <a:endParaRPr sz="2000" dirty="0">
              <a:solidFill>
                <a:srgbClr val="FF0000"/>
              </a:solidFill>
              <a:latin typeface="Franklin Gothic Medium" panose="020B0603020102020204" pitchFamily="34" charset="0"/>
              <a:cs typeface="Trebuchet MS"/>
            </a:endParaRPr>
          </a:p>
          <a:p>
            <a:pPr marL="355600" marR="8255" indent="-342900" algn="just">
              <a:lnSpc>
                <a:spcPct val="150000"/>
              </a:lnSpc>
              <a:spcBef>
                <a:spcPts val="805"/>
              </a:spcBef>
              <a:buFont typeface="Arial" panose="020B0604020202020204" pitchFamily="34" charset="0"/>
              <a:buChar char="•"/>
              <a:tabLst>
                <a:tab pos="299720" algn="l"/>
              </a:tabLst>
            </a:pPr>
            <a:r>
              <a:rPr sz="2000" dirty="0">
                <a:latin typeface="Franklin Gothic Medium" panose="020B0603020102020204" pitchFamily="34" charset="0"/>
                <a:cs typeface="Trebuchet MS"/>
              </a:rPr>
              <a:t>The next step </a:t>
            </a:r>
            <a:r>
              <a:rPr sz="2000" spc="-5" dirty="0">
                <a:latin typeface="Franklin Gothic Medium" panose="020B0603020102020204" pitchFamily="34" charset="0"/>
                <a:cs typeface="Trebuchet MS"/>
              </a:rPr>
              <a:t>is to push the write to </a:t>
            </a:r>
            <a:r>
              <a:rPr sz="2000" dirty="0">
                <a:latin typeface="Franklin Gothic Medium" panose="020B0603020102020204" pitchFamily="34" charset="0"/>
                <a:cs typeface="Trebuchet MS"/>
              </a:rPr>
              <a:t>a </a:t>
            </a:r>
            <a:r>
              <a:rPr sz="2000" spc="-5" dirty="0">
                <a:latin typeface="Franklin Gothic Medium" panose="020B0603020102020204" pitchFamily="34" charset="0"/>
                <a:cs typeface="Trebuchet MS"/>
              </a:rPr>
              <a:t>memory resident data structure  called Memtable. </a:t>
            </a:r>
            <a:r>
              <a:rPr sz="2000" dirty="0">
                <a:latin typeface="Franklin Gothic Medium" panose="020B0603020102020204" pitchFamily="34" charset="0"/>
                <a:cs typeface="Trebuchet MS"/>
              </a:rPr>
              <a:t>A </a:t>
            </a:r>
            <a:r>
              <a:rPr sz="2000" spc="-5" dirty="0">
                <a:latin typeface="Franklin Gothic Medium" panose="020B0603020102020204" pitchFamily="34" charset="0"/>
                <a:cs typeface="Trebuchet MS"/>
              </a:rPr>
              <a:t>threshold value </a:t>
            </a:r>
            <a:r>
              <a:rPr sz="2000" dirty="0">
                <a:latin typeface="Franklin Gothic Medium" panose="020B0603020102020204" pitchFamily="34" charset="0"/>
                <a:cs typeface="Trebuchet MS"/>
              </a:rPr>
              <a:t>is </a:t>
            </a:r>
            <a:r>
              <a:rPr sz="2000" spc="-5" dirty="0">
                <a:latin typeface="Franklin Gothic Medium" panose="020B0603020102020204" pitchFamily="34" charset="0"/>
                <a:cs typeface="Trebuchet MS"/>
              </a:rPr>
              <a:t>defined </a:t>
            </a:r>
            <a:r>
              <a:rPr sz="2000" dirty="0">
                <a:latin typeface="Franklin Gothic Medium" panose="020B0603020102020204" pitchFamily="34" charset="0"/>
                <a:cs typeface="Trebuchet MS"/>
              </a:rPr>
              <a:t>in </a:t>
            </a:r>
            <a:r>
              <a:rPr sz="2000" spc="-5" dirty="0">
                <a:latin typeface="Franklin Gothic Medium" panose="020B0603020102020204" pitchFamily="34" charset="0"/>
                <a:cs typeface="Trebuchet MS"/>
              </a:rPr>
              <a:t>the</a:t>
            </a:r>
            <a:r>
              <a:rPr sz="2000" spc="-220" dirty="0">
                <a:latin typeface="Franklin Gothic Medium" panose="020B0603020102020204" pitchFamily="34" charset="0"/>
                <a:cs typeface="Trebuchet MS"/>
              </a:rPr>
              <a:t> </a:t>
            </a:r>
            <a:r>
              <a:rPr sz="2000" spc="-5" dirty="0">
                <a:solidFill>
                  <a:srgbClr val="FF0000"/>
                </a:solidFill>
                <a:latin typeface="Franklin Gothic Medium" panose="020B0603020102020204" pitchFamily="34" charset="0"/>
                <a:cs typeface="Trebuchet MS"/>
              </a:rPr>
              <a:t>Memtable.</a:t>
            </a:r>
            <a:endParaRPr sz="2000" dirty="0">
              <a:solidFill>
                <a:srgbClr val="FF0000"/>
              </a:solidFill>
              <a:latin typeface="Franklin Gothic Medium" panose="020B0603020102020204" pitchFamily="34" charset="0"/>
              <a:cs typeface="Trebuchet MS"/>
            </a:endParaRPr>
          </a:p>
          <a:p>
            <a:pPr marL="355600" marR="5080" indent="-342900" algn="just">
              <a:lnSpc>
                <a:spcPct val="150000"/>
              </a:lnSpc>
              <a:spcBef>
                <a:spcPts val="805"/>
              </a:spcBef>
              <a:buFont typeface="Arial" panose="020B0604020202020204" pitchFamily="34" charset="0"/>
              <a:buChar char="•"/>
              <a:tabLst>
                <a:tab pos="299720" algn="l"/>
              </a:tabLst>
            </a:pPr>
            <a:r>
              <a:rPr sz="2000" dirty="0">
                <a:latin typeface="Franklin Gothic Medium" panose="020B0603020102020204" pitchFamily="34" charset="0"/>
                <a:cs typeface="Trebuchet MS"/>
              </a:rPr>
              <a:t>When </a:t>
            </a:r>
            <a:r>
              <a:rPr sz="2000" spc="-5" dirty="0">
                <a:latin typeface="Franklin Gothic Medium" panose="020B0603020102020204" pitchFamily="34" charset="0"/>
                <a:cs typeface="Trebuchet MS"/>
              </a:rPr>
              <a:t>the </a:t>
            </a:r>
            <a:r>
              <a:rPr sz="2000" dirty="0">
                <a:latin typeface="Franklin Gothic Medium" panose="020B0603020102020204" pitchFamily="34" charset="0"/>
                <a:cs typeface="Trebuchet MS"/>
              </a:rPr>
              <a:t>number </a:t>
            </a:r>
            <a:r>
              <a:rPr sz="2000" spc="-5" dirty="0">
                <a:latin typeface="Franklin Gothic Medium" panose="020B0603020102020204" pitchFamily="34" charset="0"/>
                <a:cs typeface="Trebuchet MS"/>
              </a:rPr>
              <a:t>of objects stored </a:t>
            </a:r>
            <a:r>
              <a:rPr sz="2000" dirty="0">
                <a:latin typeface="Franklin Gothic Medium" panose="020B0603020102020204" pitchFamily="34" charset="0"/>
                <a:cs typeface="Trebuchet MS"/>
              </a:rPr>
              <a:t>in </a:t>
            </a:r>
            <a:r>
              <a:rPr sz="2000" spc="-5" dirty="0">
                <a:latin typeface="Franklin Gothic Medium" panose="020B0603020102020204" pitchFamily="34" charset="0"/>
                <a:cs typeface="Trebuchet MS"/>
              </a:rPr>
              <a:t>the Memtable </a:t>
            </a:r>
            <a:r>
              <a:rPr sz="2000" dirty="0">
                <a:latin typeface="Franklin Gothic Medium" panose="020B0603020102020204" pitchFamily="34" charset="0"/>
                <a:cs typeface="Trebuchet MS"/>
              </a:rPr>
              <a:t>reaches a  </a:t>
            </a:r>
            <a:r>
              <a:rPr sz="2000" spc="-5" dirty="0">
                <a:latin typeface="Franklin Gothic Medium" panose="020B0603020102020204" pitchFamily="34" charset="0"/>
                <a:cs typeface="Trebuchet MS"/>
              </a:rPr>
              <a:t>threshold, the contents of Memtable are flushed to the disk </a:t>
            </a:r>
            <a:r>
              <a:rPr sz="2000" dirty="0">
                <a:latin typeface="Franklin Gothic Medium" panose="020B0603020102020204" pitchFamily="34" charset="0"/>
                <a:cs typeface="Trebuchet MS"/>
              </a:rPr>
              <a:t>in a </a:t>
            </a:r>
            <a:r>
              <a:rPr sz="2000" spc="-5" dirty="0">
                <a:latin typeface="Franklin Gothic Medium" panose="020B0603020102020204" pitchFamily="34" charset="0"/>
                <a:cs typeface="Trebuchet MS"/>
              </a:rPr>
              <a:t>file  called </a:t>
            </a:r>
            <a:r>
              <a:rPr sz="2000" spc="-40" dirty="0">
                <a:solidFill>
                  <a:srgbClr val="FF0000"/>
                </a:solidFill>
                <a:latin typeface="Franklin Gothic Medium" panose="020B0603020102020204" pitchFamily="34" charset="0"/>
                <a:cs typeface="Trebuchet MS"/>
              </a:rPr>
              <a:t>SSTable </a:t>
            </a:r>
            <a:r>
              <a:rPr sz="2000" spc="-5" dirty="0">
                <a:solidFill>
                  <a:srgbClr val="FF0000"/>
                </a:solidFill>
                <a:latin typeface="Franklin Gothic Medium" panose="020B0603020102020204" pitchFamily="34" charset="0"/>
                <a:cs typeface="Trebuchet MS"/>
              </a:rPr>
              <a:t>(Stored string </a:t>
            </a:r>
            <a:r>
              <a:rPr sz="2000" spc="-35" dirty="0">
                <a:solidFill>
                  <a:srgbClr val="FF0000"/>
                </a:solidFill>
                <a:latin typeface="Franklin Gothic Medium" panose="020B0603020102020204" pitchFamily="34" charset="0"/>
                <a:cs typeface="Trebuchet MS"/>
              </a:rPr>
              <a:t>Table). </a:t>
            </a:r>
            <a:r>
              <a:rPr sz="2000" spc="-5" dirty="0">
                <a:latin typeface="Franklin Gothic Medium" panose="020B0603020102020204" pitchFamily="34" charset="0"/>
                <a:cs typeface="Trebuchet MS"/>
              </a:rPr>
              <a:t>Flushing is </a:t>
            </a:r>
            <a:r>
              <a:rPr sz="2000" dirty="0">
                <a:latin typeface="Franklin Gothic Medium" panose="020B0603020102020204" pitchFamily="34" charset="0"/>
                <a:cs typeface="Trebuchet MS"/>
              </a:rPr>
              <a:t>a </a:t>
            </a:r>
            <a:r>
              <a:rPr sz="2000" spc="-5" dirty="0">
                <a:latin typeface="Franklin Gothic Medium" panose="020B0603020102020204" pitchFamily="34" charset="0"/>
                <a:cs typeface="Trebuchet MS"/>
              </a:rPr>
              <a:t>non-blocking  operation.</a:t>
            </a:r>
            <a:endParaRPr sz="2000" dirty="0">
              <a:latin typeface="Franklin Gothic Medium" panose="020B0603020102020204" pitchFamily="34" charset="0"/>
              <a:cs typeface="Trebuchet MS"/>
            </a:endParaRPr>
          </a:p>
          <a:p>
            <a:pPr marL="342900" indent="-342900" algn="just">
              <a:lnSpc>
                <a:spcPct val="100000"/>
              </a:lnSpc>
              <a:spcBef>
                <a:spcPts val="31"/>
              </a:spcBef>
              <a:buFont typeface="Arial" panose="020B0604020202020204" pitchFamily="34" charset="0"/>
              <a:buChar char="•"/>
            </a:pPr>
            <a:endParaRPr sz="2000" dirty="0">
              <a:latin typeface="Franklin Gothic Medium" panose="020B0603020102020204" pitchFamily="34" charset="0"/>
              <a:cs typeface="Times New Roman"/>
            </a:endParaRPr>
          </a:p>
          <a:p>
            <a:pPr marL="355600" indent="-342900" algn="just">
              <a:lnSpc>
                <a:spcPct val="100000"/>
              </a:lnSpc>
              <a:buFont typeface="Arial" panose="020B0604020202020204" pitchFamily="34" charset="0"/>
              <a:buChar char="•"/>
              <a:tabLst>
                <a:tab pos="299720" algn="l"/>
              </a:tabLst>
            </a:pPr>
            <a:r>
              <a:rPr sz="2000" dirty="0">
                <a:latin typeface="Franklin Gothic Medium" panose="020B0603020102020204" pitchFamily="34" charset="0"/>
                <a:cs typeface="Trebuchet MS"/>
              </a:rPr>
              <a:t>It is </a:t>
            </a:r>
            <a:r>
              <a:rPr sz="2000" spc="-5" dirty="0">
                <a:latin typeface="Franklin Gothic Medium" panose="020B0603020102020204" pitchFamily="34" charset="0"/>
                <a:cs typeface="Trebuchet MS"/>
              </a:rPr>
              <a:t>possible to have  multiple  Memtables  </a:t>
            </a:r>
            <a:r>
              <a:rPr sz="2000" spc="-10" dirty="0">
                <a:latin typeface="Franklin Gothic Medium" panose="020B0603020102020204" pitchFamily="34" charset="0"/>
                <a:cs typeface="Trebuchet MS"/>
              </a:rPr>
              <a:t>for </a:t>
            </a:r>
            <a:r>
              <a:rPr sz="2000" dirty="0">
                <a:latin typeface="Franklin Gothic Medium" panose="020B0603020102020204" pitchFamily="34" charset="0"/>
                <a:cs typeface="Trebuchet MS"/>
              </a:rPr>
              <a:t>a </a:t>
            </a:r>
            <a:r>
              <a:rPr sz="2000" spc="-5" dirty="0">
                <a:latin typeface="Franklin Gothic Medium" panose="020B0603020102020204" pitchFamily="34" charset="0"/>
                <a:cs typeface="Trebuchet MS"/>
              </a:rPr>
              <a:t>single column  </a:t>
            </a:r>
            <a:r>
              <a:rPr sz="2000" spc="200" dirty="0">
                <a:latin typeface="Franklin Gothic Medium" panose="020B0603020102020204" pitchFamily="34" charset="0"/>
                <a:cs typeface="Trebuchet MS"/>
              </a:rPr>
              <a:t> </a:t>
            </a:r>
            <a:r>
              <a:rPr sz="2000" spc="-35" dirty="0">
                <a:latin typeface="Franklin Gothic Medium" panose="020B0603020102020204" pitchFamily="34" charset="0"/>
                <a:cs typeface="Trebuchet MS"/>
              </a:rPr>
              <a:t>family.</a:t>
            </a:r>
            <a:endParaRPr sz="2000" dirty="0">
              <a:latin typeface="Franklin Gothic Medium" panose="020B0603020102020204" pitchFamily="34" charset="0"/>
              <a:cs typeface="Trebuchet MS"/>
            </a:endParaRPr>
          </a:p>
          <a:p>
            <a:pPr marL="641985" indent="-342900" algn="just">
              <a:lnSpc>
                <a:spcPct val="100000"/>
              </a:lnSpc>
              <a:spcBef>
                <a:spcPts val="1080"/>
              </a:spcBef>
              <a:buFont typeface="Arial" panose="020B0604020202020204" pitchFamily="34" charset="0"/>
              <a:buChar char="•"/>
            </a:pPr>
            <a:r>
              <a:rPr sz="2000" dirty="0">
                <a:latin typeface="Franklin Gothic Medium" panose="020B0603020102020204" pitchFamily="34" charset="0"/>
                <a:cs typeface="Trebuchet MS"/>
              </a:rPr>
              <a:t>One </a:t>
            </a:r>
            <a:r>
              <a:rPr sz="2000" spc="-5" dirty="0">
                <a:latin typeface="Franklin Gothic Medium" panose="020B0603020102020204" pitchFamily="34" charset="0"/>
                <a:cs typeface="Trebuchet MS"/>
              </a:rPr>
              <a:t>out of them </a:t>
            </a:r>
            <a:r>
              <a:rPr sz="2000" dirty="0">
                <a:latin typeface="Franklin Gothic Medium" panose="020B0603020102020204" pitchFamily="34" charset="0"/>
                <a:cs typeface="Trebuchet MS"/>
              </a:rPr>
              <a:t>is </a:t>
            </a:r>
            <a:r>
              <a:rPr sz="2000" spc="-5" dirty="0">
                <a:latin typeface="Franklin Gothic Medium" panose="020B0603020102020204" pitchFamily="34" charset="0"/>
                <a:cs typeface="Trebuchet MS"/>
              </a:rPr>
              <a:t>current and the </a:t>
            </a:r>
            <a:r>
              <a:rPr sz="2000" dirty="0">
                <a:latin typeface="Franklin Gothic Medium" panose="020B0603020102020204" pitchFamily="34" charset="0"/>
                <a:cs typeface="Trebuchet MS"/>
              </a:rPr>
              <a:t>rest </a:t>
            </a:r>
            <a:r>
              <a:rPr sz="2000" spc="-5" dirty="0">
                <a:latin typeface="Franklin Gothic Medium" panose="020B0603020102020204" pitchFamily="34" charset="0"/>
                <a:cs typeface="Trebuchet MS"/>
              </a:rPr>
              <a:t>are waiting to </a:t>
            </a:r>
            <a:r>
              <a:rPr sz="2000" dirty="0">
                <a:latin typeface="Franklin Gothic Medium" panose="020B0603020102020204" pitchFamily="34" charset="0"/>
                <a:cs typeface="Trebuchet MS"/>
              </a:rPr>
              <a:t>be</a:t>
            </a:r>
            <a:r>
              <a:rPr sz="2000" spc="1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flushed.</a:t>
            </a:r>
            <a:endParaRPr sz="2000" dirty="0">
              <a:latin typeface="Franklin Gothic Medium" panose="020B0603020102020204" pitchFamily="34" charset="0"/>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887" y="371855"/>
            <a:ext cx="9007784" cy="375920"/>
          </a:xfrm>
        </p:spPr>
        <p:txBody>
          <a:bodyPr>
            <a:noAutofit/>
          </a:bodyPr>
          <a:lstStyle/>
          <a:p>
            <a:r>
              <a:rPr lang="en-US" sz="3200" spc="-15" dirty="0">
                <a:latin typeface="Franklin Gothic Medium" panose="020B0603020102020204" pitchFamily="34" charset="0"/>
              </a:rPr>
              <a:t>Writes </a:t>
            </a:r>
            <a:r>
              <a:rPr lang="en-US" sz="3200" dirty="0">
                <a:latin typeface="Franklin Gothic Medium" panose="020B0603020102020204" pitchFamily="34" charset="0"/>
              </a:rPr>
              <a:t>in</a:t>
            </a:r>
            <a:r>
              <a:rPr lang="en-US" sz="3200" spc="-65" dirty="0">
                <a:latin typeface="Franklin Gothic Medium" panose="020B0603020102020204" pitchFamily="34" charset="0"/>
              </a:rPr>
              <a:t> </a:t>
            </a:r>
            <a:r>
              <a:rPr lang="en-US" sz="3200" spc="-10" dirty="0">
                <a:latin typeface="Franklin Gothic Medium" panose="020B0603020102020204" pitchFamily="34" charset="0"/>
              </a:rPr>
              <a:t>Cassandra</a:t>
            </a:r>
            <a:endParaRPr lang="en-US" sz="3200" dirty="0">
              <a:latin typeface="Franklin Gothic Medium" panose="020B06030201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70" y="1676399"/>
            <a:ext cx="10059981" cy="413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02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27FF-3D19-4CA8-9940-DB68A02EFC19}"/>
              </a:ext>
            </a:extLst>
          </p:cNvPr>
          <p:cNvSpPr>
            <a:spLocks noGrp="1"/>
          </p:cNvSpPr>
          <p:nvPr>
            <p:ph type="title"/>
          </p:nvPr>
        </p:nvSpPr>
        <p:spPr>
          <a:xfrm>
            <a:off x="838200" y="365126"/>
            <a:ext cx="10515600" cy="269055"/>
          </a:xfrm>
        </p:spPr>
        <p:txBody>
          <a:bodyPr>
            <a:normAutofit fontScale="90000"/>
          </a:bodyPr>
          <a:lstStyle/>
          <a:p>
            <a:r>
              <a:rPr lang="en-IN" sz="3200" dirty="0">
                <a:latin typeface="Franklin Gothic Medium" panose="020B0603020102020204" pitchFamily="34" charset="0"/>
              </a:rPr>
              <a:t>Apache Cassandra</a:t>
            </a:r>
          </a:p>
        </p:txBody>
      </p:sp>
      <p:sp>
        <p:nvSpPr>
          <p:cNvPr id="3" name="Content Placeholder 2">
            <a:extLst>
              <a:ext uri="{FF2B5EF4-FFF2-40B4-BE49-F238E27FC236}">
                <a16:creationId xmlns:a16="http://schemas.microsoft.com/office/drawing/2014/main" id="{97CB09C8-81EF-4D90-87D4-109E690494D2}"/>
              </a:ext>
            </a:extLst>
          </p:cNvPr>
          <p:cNvSpPr>
            <a:spLocks noGrp="1"/>
          </p:cNvSpPr>
          <p:nvPr>
            <p:ph idx="1"/>
          </p:nvPr>
        </p:nvSpPr>
        <p:spPr>
          <a:xfrm>
            <a:off x="838200" y="766916"/>
            <a:ext cx="10515600" cy="6091084"/>
          </a:xfrm>
        </p:spPr>
        <p:txBody>
          <a:bodyPr>
            <a:normAutofit fontScale="55000" lnSpcReduction="20000"/>
          </a:bodyPr>
          <a:lstStyle/>
          <a:p>
            <a:pPr algn="just"/>
            <a:r>
              <a:rPr lang="en-IN" sz="3200" dirty="0">
                <a:latin typeface="Franklin Gothic Medium" panose="020B0603020102020204" pitchFamily="34" charset="0"/>
              </a:rPr>
              <a:t>Cassandra was born at FACEBOOK-2008</a:t>
            </a:r>
          </a:p>
          <a:p>
            <a:pPr algn="just"/>
            <a:endParaRPr lang="en-IN" sz="3200" dirty="0">
              <a:latin typeface="Franklin Gothic Medium" panose="020B0603020102020204" pitchFamily="34" charset="0"/>
            </a:endParaRPr>
          </a:p>
          <a:p>
            <a:pPr algn="just"/>
            <a:r>
              <a:rPr lang="en-IN" sz="3200" dirty="0">
                <a:latin typeface="Franklin Gothic Medium" panose="020B0603020102020204" pitchFamily="34" charset="0"/>
              </a:rPr>
              <a:t>2009 becomes Apache incubator project</a:t>
            </a:r>
          </a:p>
          <a:p>
            <a:pPr algn="just"/>
            <a:endParaRPr lang="en-IN" sz="3200" dirty="0">
              <a:latin typeface="Franklin Gothic Medium" panose="020B0603020102020204" pitchFamily="34" charset="0"/>
            </a:endParaRPr>
          </a:p>
          <a:p>
            <a:pPr algn="just"/>
            <a:r>
              <a:rPr lang="en-IN" sz="3200" dirty="0">
                <a:latin typeface="Franklin Gothic Medium" panose="020B0603020102020204" pitchFamily="34" charset="0"/>
              </a:rPr>
              <a:t>2010 onwards became top-level project in Apache</a:t>
            </a:r>
          </a:p>
          <a:p>
            <a:pPr algn="just"/>
            <a:endParaRPr lang="en-IN" sz="3200" dirty="0">
              <a:latin typeface="Franklin Gothic Medium" panose="020B0603020102020204" pitchFamily="34" charset="0"/>
            </a:endParaRPr>
          </a:p>
          <a:p>
            <a:pPr algn="just"/>
            <a:r>
              <a:rPr lang="en-IN" sz="3200" dirty="0">
                <a:latin typeface="Franklin Gothic Medium" panose="020B0603020102020204" pitchFamily="34" charset="0"/>
              </a:rPr>
              <a:t>Its built on Amazon dynamo and Google Big Table</a:t>
            </a:r>
          </a:p>
          <a:p>
            <a:pPr algn="just"/>
            <a:endParaRPr lang="en-IN" sz="3200" dirty="0">
              <a:latin typeface="Franklin Gothic Medium" panose="020B0603020102020204" pitchFamily="34" charset="0"/>
            </a:endParaRPr>
          </a:p>
          <a:p>
            <a:pPr algn="just"/>
            <a:r>
              <a:rPr lang="en-IN" sz="3200" dirty="0">
                <a:latin typeface="Franklin Gothic Medium" panose="020B0603020102020204" pitchFamily="34" charset="0"/>
              </a:rPr>
              <a:t>It is a </a:t>
            </a:r>
            <a:r>
              <a:rPr lang="en-IN" sz="3200" dirty="0">
                <a:solidFill>
                  <a:srgbClr val="FF0000"/>
                </a:solidFill>
                <a:latin typeface="Franklin Gothic Medium" panose="020B0603020102020204" pitchFamily="34" charset="0"/>
              </a:rPr>
              <a:t>column-oriented database </a:t>
            </a:r>
            <a:r>
              <a:rPr lang="en-IN" sz="3200" dirty="0">
                <a:latin typeface="Franklin Gothic Medium" panose="020B0603020102020204" pitchFamily="34" charset="0"/>
              </a:rPr>
              <a:t>designed to support </a:t>
            </a:r>
            <a:r>
              <a:rPr lang="en-IN" sz="3200" dirty="0">
                <a:solidFill>
                  <a:srgbClr val="FF0000"/>
                </a:solidFill>
                <a:latin typeface="Franklin Gothic Medium" panose="020B0603020102020204" pitchFamily="34" charset="0"/>
              </a:rPr>
              <a:t>peer-to-peer   symmetric nodes </a:t>
            </a:r>
            <a:r>
              <a:rPr lang="en-IN" sz="3200" dirty="0">
                <a:latin typeface="Franklin Gothic Medium" panose="020B0603020102020204" pitchFamily="34" charset="0"/>
              </a:rPr>
              <a:t>instead of the master slave architecture.</a:t>
            </a:r>
          </a:p>
          <a:p>
            <a:pPr algn="just"/>
            <a:endParaRPr lang="en-IN" sz="3200" dirty="0">
              <a:latin typeface="Franklin Gothic Medium" panose="020B0603020102020204" pitchFamily="34" charset="0"/>
            </a:endParaRPr>
          </a:p>
          <a:p>
            <a:pPr algn="just"/>
            <a:r>
              <a:rPr lang="en-IN" sz="3200" dirty="0">
                <a:latin typeface="Franklin Gothic Medium" panose="020B0603020102020204" pitchFamily="34" charset="0"/>
              </a:rPr>
              <a:t>Cassandra </a:t>
            </a:r>
            <a:r>
              <a:rPr lang="en-IN" sz="3200" dirty="0">
                <a:solidFill>
                  <a:srgbClr val="FF0000"/>
                </a:solidFill>
                <a:latin typeface="Franklin Gothic Medium" panose="020B0603020102020204" pitchFamily="34" charset="0"/>
              </a:rPr>
              <a:t>does not compromise on availability</a:t>
            </a:r>
            <a:r>
              <a:rPr lang="en-IN" sz="3200" dirty="0">
                <a:latin typeface="Franklin Gothic Medium" panose="020B0603020102020204" pitchFamily="34" charset="0"/>
              </a:rPr>
              <a:t>( There is no master slave architecture – No single point of point failure)</a:t>
            </a:r>
          </a:p>
          <a:p>
            <a:pPr algn="just"/>
            <a:endParaRPr lang="en-IN" sz="3200" dirty="0">
              <a:latin typeface="Franklin Gothic Medium" panose="020B0603020102020204" pitchFamily="34" charset="0"/>
            </a:endParaRPr>
          </a:p>
          <a:p>
            <a:pPr algn="just"/>
            <a:r>
              <a:rPr lang="en-IN" sz="3200" dirty="0">
                <a:latin typeface="Franklin Gothic Medium" panose="020B0603020102020204" pitchFamily="34" charset="0"/>
              </a:rPr>
              <a:t>It is highly scalable, high performance distributed database. </a:t>
            </a:r>
          </a:p>
          <a:p>
            <a:pPr algn="just"/>
            <a:endParaRPr lang="en-IN" sz="3200" dirty="0">
              <a:latin typeface="Franklin Gothic Medium" panose="020B0603020102020204" pitchFamily="34" charset="0"/>
            </a:endParaRPr>
          </a:p>
          <a:p>
            <a:pPr algn="just"/>
            <a:r>
              <a:rPr lang="en-IN" sz="3200" dirty="0">
                <a:latin typeface="Franklin Gothic Medium" panose="020B0603020102020204" pitchFamily="34" charset="0"/>
              </a:rPr>
              <a:t>It  distributes and manages gigantic amount of data across commodity servers</a:t>
            </a:r>
          </a:p>
          <a:p>
            <a:pPr algn="just"/>
            <a:endParaRPr lang="en-IN" sz="3200" dirty="0">
              <a:latin typeface="Franklin Gothic Medium" panose="020B0603020102020204" pitchFamily="34" charset="0"/>
            </a:endParaRPr>
          </a:p>
          <a:p>
            <a:pPr algn="just"/>
            <a:r>
              <a:rPr lang="en-IN" sz="3200" dirty="0">
                <a:latin typeface="Franklin Gothic Medium" panose="020B0603020102020204" pitchFamily="34" charset="0"/>
              </a:rPr>
              <a:t>It has adherence to the </a:t>
            </a:r>
            <a:r>
              <a:rPr lang="en-IN" sz="3200" dirty="0">
                <a:solidFill>
                  <a:srgbClr val="FF0000"/>
                </a:solidFill>
                <a:latin typeface="Franklin Gothic Medium" panose="020B0603020102020204" pitchFamily="34" charset="0"/>
              </a:rPr>
              <a:t>Availability and Partition Tolerance of CAP theorem</a:t>
            </a:r>
            <a:r>
              <a:rPr lang="en-IN" sz="3200" dirty="0">
                <a:latin typeface="Franklin Gothic Medium" panose="020B0603020102020204" pitchFamily="34" charset="0"/>
              </a:rPr>
              <a:t>. It takes care of consistency using BASE Approach</a:t>
            </a:r>
          </a:p>
          <a:p>
            <a:pPr algn="just"/>
            <a:endParaRPr lang="en-IN" sz="2400" dirty="0">
              <a:latin typeface="Franklin Gothic Medium" panose="020B0603020102020204" pitchFamily="34" charset="0"/>
            </a:endParaRPr>
          </a:p>
          <a:p>
            <a:pPr marL="0" indent="0">
              <a:buNone/>
            </a:pPr>
            <a:endParaRPr lang="en-IN" dirty="0"/>
          </a:p>
          <a:p>
            <a:endParaRPr lang="en-IN" dirty="0"/>
          </a:p>
        </p:txBody>
      </p:sp>
    </p:spTree>
    <p:extLst>
      <p:ext uri="{BB962C8B-B14F-4D97-AF65-F5344CB8AC3E}">
        <p14:creationId xmlns:p14="http://schemas.microsoft.com/office/powerpoint/2010/main" val="430119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428625">
              <a:lnSpc>
                <a:spcPct val="100000"/>
              </a:lnSpc>
            </a:pPr>
            <a:r>
              <a:rPr sz="3200" spc="-5" dirty="0">
                <a:latin typeface="Franklin Gothic Medium" panose="020B0603020102020204" pitchFamily="34" charset="0"/>
              </a:rPr>
              <a:t>Hinted</a:t>
            </a:r>
            <a:r>
              <a:rPr sz="3200" spc="-100" dirty="0">
                <a:latin typeface="Franklin Gothic Medium" panose="020B0603020102020204" pitchFamily="34" charset="0"/>
              </a:rPr>
              <a:t> </a:t>
            </a:r>
            <a:r>
              <a:rPr sz="3200" spc="-5" dirty="0">
                <a:latin typeface="Franklin Gothic Medium" panose="020B0603020102020204" pitchFamily="34" charset="0"/>
              </a:rPr>
              <a:t>Handoffs</a:t>
            </a:r>
          </a:p>
        </p:txBody>
      </p:sp>
      <p:sp>
        <p:nvSpPr>
          <p:cNvPr id="3" name="object 3"/>
          <p:cNvSpPr/>
          <p:nvPr/>
        </p:nvSpPr>
        <p:spPr>
          <a:xfrm>
            <a:off x="838199" y="2716683"/>
            <a:ext cx="1234185" cy="7603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08678" y="2768537"/>
            <a:ext cx="1069340" cy="598805"/>
          </a:xfrm>
          <a:custGeom>
            <a:avLst/>
            <a:gdLst/>
            <a:ahLst/>
            <a:cxnLst/>
            <a:rect l="l" t="t" r="r" b="b"/>
            <a:pathLst>
              <a:path w="1069339" h="598804">
                <a:moveTo>
                  <a:pt x="0" y="598318"/>
                </a:moveTo>
                <a:lnTo>
                  <a:pt x="1068779" y="598318"/>
                </a:lnTo>
                <a:lnTo>
                  <a:pt x="1068779" y="0"/>
                </a:lnTo>
                <a:lnTo>
                  <a:pt x="0" y="0"/>
                </a:lnTo>
                <a:lnTo>
                  <a:pt x="0" y="598318"/>
                </a:lnTo>
                <a:close/>
              </a:path>
            </a:pathLst>
          </a:custGeom>
          <a:solidFill>
            <a:srgbClr val="FFFFFF"/>
          </a:solidFill>
        </p:spPr>
        <p:txBody>
          <a:bodyPr wrap="square" lIns="0" tIns="0" rIns="0" bIns="0" rtlCol="0"/>
          <a:lstStyle/>
          <a:p>
            <a:endParaRPr/>
          </a:p>
        </p:txBody>
      </p:sp>
      <p:sp>
        <p:nvSpPr>
          <p:cNvPr id="5" name="object 5"/>
          <p:cNvSpPr txBox="1"/>
          <p:nvPr/>
        </p:nvSpPr>
        <p:spPr>
          <a:xfrm>
            <a:off x="908678" y="2768537"/>
            <a:ext cx="1069340" cy="598805"/>
          </a:xfrm>
          <a:prstGeom prst="rect">
            <a:avLst/>
          </a:prstGeom>
          <a:ln w="12541">
            <a:solidFill>
              <a:srgbClr val="000000"/>
            </a:solidFill>
          </a:ln>
        </p:spPr>
        <p:txBody>
          <a:bodyPr vert="horz" wrap="square" lIns="0" tIns="160020" rIns="0" bIns="0" rtlCol="0">
            <a:spAutoFit/>
          </a:bodyPr>
          <a:lstStyle/>
          <a:p>
            <a:pPr marL="283210">
              <a:lnSpc>
                <a:spcPct val="100000"/>
              </a:lnSpc>
              <a:spcBef>
                <a:spcPts val="1260"/>
              </a:spcBef>
            </a:pPr>
            <a:r>
              <a:rPr sz="1550" b="1" spc="15" dirty="0">
                <a:latin typeface="Calibri"/>
                <a:cs typeface="Calibri"/>
              </a:rPr>
              <a:t>Client</a:t>
            </a:r>
            <a:endParaRPr sz="1550">
              <a:latin typeface="Calibri"/>
              <a:cs typeface="Calibri"/>
            </a:endParaRPr>
          </a:p>
        </p:txBody>
      </p:sp>
      <p:sp>
        <p:nvSpPr>
          <p:cNvPr id="6" name="object 6"/>
          <p:cNvSpPr/>
          <p:nvPr/>
        </p:nvSpPr>
        <p:spPr>
          <a:xfrm>
            <a:off x="1977450" y="2213098"/>
            <a:ext cx="1890395" cy="854710"/>
          </a:xfrm>
          <a:custGeom>
            <a:avLst/>
            <a:gdLst/>
            <a:ahLst/>
            <a:cxnLst/>
            <a:rect l="l" t="t" r="r" b="b"/>
            <a:pathLst>
              <a:path w="1890395" h="854710">
                <a:moveTo>
                  <a:pt x="0" y="854597"/>
                </a:moveTo>
                <a:lnTo>
                  <a:pt x="1889974" y="0"/>
                </a:lnTo>
              </a:path>
            </a:pathLst>
          </a:custGeom>
          <a:ln w="16678">
            <a:solidFill>
              <a:srgbClr val="000000"/>
            </a:solidFill>
          </a:ln>
        </p:spPr>
        <p:txBody>
          <a:bodyPr wrap="square" lIns="0" tIns="0" rIns="0" bIns="0" rtlCol="0"/>
          <a:lstStyle/>
          <a:p>
            <a:endParaRPr/>
          </a:p>
        </p:txBody>
      </p:sp>
      <p:sp>
        <p:nvSpPr>
          <p:cNvPr id="7" name="object 7"/>
          <p:cNvSpPr/>
          <p:nvPr/>
        </p:nvSpPr>
        <p:spPr>
          <a:xfrm>
            <a:off x="3828915" y="2166064"/>
            <a:ext cx="133350" cy="106680"/>
          </a:xfrm>
          <a:custGeom>
            <a:avLst/>
            <a:gdLst/>
            <a:ahLst/>
            <a:cxnLst/>
            <a:rect l="l" t="t" r="r" b="b"/>
            <a:pathLst>
              <a:path w="133350" h="106680">
                <a:moveTo>
                  <a:pt x="0" y="0"/>
                </a:moveTo>
                <a:lnTo>
                  <a:pt x="50046" y="106201"/>
                </a:lnTo>
                <a:lnTo>
                  <a:pt x="133342" y="4154"/>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3879131" y="1520046"/>
            <a:ext cx="1386868" cy="135868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962258" y="1571901"/>
            <a:ext cx="1221740" cy="1196975"/>
          </a:xfrm>
          <a:custGeom>
            <a:avLst/>
            <a:gdLst/>
            <a:ahLst/>
            <a:cxnLst/>
            <a:rect l="l" t="t" r="r" b="b"/>
            <a:pathLst>
              <a:path w="1221739" h="1196975">
                <a:moveTo>
                  <a:pt x="610730" y="0"/>
                </a:moveTo>
                <a:lnTo>
                  <a:pt x="563007" y="1800"/>
                </a:lnTo>
                <a:lnTo>
                  <a:pt x="516288" y="7112"/>
                </a:lnTo>
                <a:lnTo>
                  <a:pt x="470707" y="15803"/>
                </a:lnTo>
                <a:lnTo>
                  <a:pt x="426403" y="27741"/>
                </a:lnTo>
                <a:lnTo>
                  <a:pt x="383509" y="42790"/>
                </a:lnTo>
                <a:lnTo>
                  <a:pt x="342163" y="60820"/>
                </a:lnTo>
                <a:lnTo>
                  <a:pt x="302500" y="81696"/>
                </a:lnTo>
                <a:lnTo>
                  <a:pt x="264655" y="105285"/>
                </a:lnTo>
                <a:lnTo>
                  <a:pt x="228765" y="131455"/>
                </a:lnTo>
                <a:lnTo>
                  <a:pt x="194966" y="160072"/>
                </a:lnTo>
                <a:lnTo>
                  <a:pt x="163393" y="191003"/>
                </a:lnTo>
                <a:lnTo>
                  <a:pt x="134182" y="224116"/>
                </a:lnTo>
                <a:lnTo>
                  <a:pt x="107469" y="259276"/>
                </a:lnTo>
                <a:lnTo>
                  <a:pt x="83391" y="296352"/>
                </a:lnTo>
                <a:lnTo>
                  <a:pt x="62082" y="335209"/>
                </a:lnTo>
                <a:lnTo>
                  <a:pt x="43678" y="375715"/>
                </a:lnTo>
                <a:lnTo>
                  <a:pt x="28316" y="417736"/>
                </a:lnTo>
                <a:lnTo>
                  <a:pt x="16131" y="461141"/>
                </a:lnTo>
                <a:lnTo>
                  <a:pt x="7260" y="505794"/>
                </a:lnTo>
                <a:lnTo>
                  <a:pt x="1837" y="551564"/>
                </a:lnTo>
                <a:lnTo>
                  <a:pt x="0" y="598318"/>
                </a:lnTo>
                <a:lnTo>
                  <a:pt x="1837" y="645071"/>
                </a:lnTo>
                <a:lnTo>
                  <a:pt x="7260" y="690841"/>
                </a:lnTo>
                <a:lnTo>
                  <a:pt x="16131" y="735495"/>
                </a:lnTo>
                <a:lnTo>
                  <a:pt x="28316" y="778899"/>
                </a:lnTo>
                <a:lnTo>
                  <a:pt x="43678" y="820920"/>
                </a:lnTo>
                <a:lnTo>
                  <a:pt x="62082" y="861426"/>
                </a:lnTo>
                <a:lnTo>
                  <a:pt x="83391" y="900284"/>
                </a:lnTo>
                <a:lnTo>
                  <a:pt x="107470" y="937359"/>
                </a:lnTo>
                <a:lnTo>
                  <a:pt x="134182" y="972519"/>
                </a:lnTo>
                <a:lnTo>
                  <a:pt x="163393" y="1005632"/>
                </a:lnTo>
                <a:lnTo>
                  <a:pt x="194966" y="1036563"/>
                </a:lnTo>
                <a:lnTo>
                  <a:pt x="228765" y="1065180"/>
                </a:lnTo>
                <a:lnTo>
                  <a:pt x="264655" y="1091350"/>
                </a:lnTo>
                <a:lnTo>
                  <a:pt x="302500" y="1114939"/>
                </a:lnTo>
                <a:lnTo>
                  <a:pt x="342163" y="1135815"/>
                </a:lnTo>
                <a:lnTo>
                  <a:pt x="383509" y="1153845"/>
                </a:lnTo>
                <a:lnTo>
                  <a:pt x="426403" y="1168895"/>
                </a:lnTo>
                <a:lnTo>
                  <a:pt x="470707" y="1180832"/>
                </a:lnTo>
                <a:lnTo>
                  <a:pt x="516288" y="1189523"/>
                </a:lnTo>
                <a:lnTo>
                  <a:pt x="563007" y="1194835"/>
                </a:lnTo>
                <a:lnTo>
                  <a:pt x="610730" y="1196636"/>
                </a:lnTo>
                <a:lnTo>
                  <a:pt x="658476" y="1194835"/>
                </a:lnTo>
                <a:lnTo>
                  <a:pt x="705213" y="1189523"/>
                </a:lnTo>
                <a:lnTo>
                  <a:pt x="750807" y="1180832"/>
                </a:lnTo>
                <a:lnTo>
                  <a:pt x="795122" y="1168895"/>
                </a:lnTo>
                <a:lnTo>
                  <a:pt x="838022" y="1153845"/>
                </a:lnTo>
                <a:lnTo>
                  <a:pt x="879372" y="1135815"/>
                </a:lnTo>
                <a:lnTo>
                  <a:pt x="919036" y="1114939"/>
                </a:lnTo>
                <a:lnTo>
                  <a:pt x="956880" y="1091350"/>
                </a:lnTo>
                <a:lnTo>
                  <a:pt x="992767" y="1065180"/>
                </a:lnTo>
                <a:lnTo>
                  <a:pt x="1026561" y="1036563"/>
                </a:lnTo>
                <a:lnTo>
                  <a:pt x="1058128" y="1005632"/>
                </a:lnTo>
                <a:lnTo>
                  <a:pt x="1087332" y="972519"/>
                </a:lnTo>
                <a:lnTo>
                  <a:pt x="1114037" y="937359"/>
                </a:lnTo>
                <a:lnTo>
                  <a:pt x="1138108" y="900284"/>
                </a:lnTo>
                <a:lnTo>
                  <a:pt x="1159409" y="861426"/>
                </a:lnTo>
                <a:lnTo>
                  <a:pt x="1177805" y="820920"/>
                </a:lnTo>
                <a:lnTo>
                  <a:pt x="1193160" y="778899"/>
                </a:lnTo>
                <a:lnTo>
                  <a:pt x="1205338" y="735495"/>
                </a:lnTo>
                <a:lnTo>
                  <a:pt x="1214205" y="690841"/>
                </a:lnTo>
                <a:lnTo>
                  <a:pt x="1219625" y="645071"/>
                </a:lnTo>
                <a:lnTo>
                  <a:pt x="1221461" y="598318"/>
                </a:lnTo>
                <a:lnTo>
                  <a:pt x="1219625" y="551564"/>
                </a:lnTo>
                <a:lnTo>
                  <a:pt x="1214205" y="505794"/>
                </a:lnTo>
                <a:lnTo>
                  <a:pt x="1205338" y="461141"/>
                </a:lnTo>
                <a:lnTo>
                  <a:pt x="1193160" y="417736"/>
                </a:lnTo>
                <a:lnTo>
                  <a:pt x="1177805" y="375715"/>
                </a:lnTo>
                <a:lnTo>
                  <a:pt x="1159409" y="335209"/>
                </a:lnTo>
                <a:lnTo>
                  <a:pt x="1138108" y="296352"/>
                </a:lnTo>
                <a:lnTo>
                  <a:pt x="1114037" y="259276"/>
                </a:lnTo>
                <a:lnTo>
                  <a:pt x="1087332" y="224116"/>
                </a:lnTo>
                <a:lnTo>
                  <a:pt x="1058128" y="191003"/>
                </a:lnTo>
                <a:lnTo>
                  <a:pt x="1026561" y="160072"/>
                </a:lnTo>
                <a:lnTo>
                  <a:pt x="992767" y="131455"/>
                </a:lnTo>
                <a:lnTo>
                  <a:pt x="956880" y="105285"/>
                </a:lnTo>
                <a:lnTo>
                  <a:pt x="919036" y="81696"/>
                </a:lnTo>
                <a:lnTo>
                  <a:pt x="879372" y="60820"/>
                </a:lnTo>
                <a:lnTo>
                  <a:pt x="838022" y="42790"/>
                </a:lnTo>
                <a:lnTo>
                  <a:pt x="795122" y="27741"/>
                </a:lnTo>
                <a:lnTo>
                  <a:pt x="750807" y="15803"/>
                </a:lnTo>
                <a:lnTo>
                  <a:pt x="705213" y="7112"/>
                </a:lnTo>
                <a:lnTo>
                  <a:pt x="658476" y="1800"/>
                </a:lnTo>
                <a:lnTo>
                  <a:pt x="610730" y="0"/>
                </a:lnTo>
                <a:close/>
              </a:path>
            </a:pathLst>
          </a:custGeom>
          <a:solidFill>
            <a:srgbClr val="FDFFFF"/>
          </a:solidFill>
        </p:spPr>
        <p:txBody>
          <a:bodyPr wrap="square" lIns="0" tIns="0" rIns="0" bIns="0" rtlCol="0"/>
          <a:lstStyle/>
          <a:p>
            <a:endParaRPr/>
          </a:p>
        </p:txBody>
      </p:sp>
      <p:sp>
        <p:nvSpPr>
          <p:cNvPr id="10" name="object 10"/>
          <p:cNvSpPr/>
          <p:nvPr/>
        </p:nvSpPr>
        <p:spPr>
          <a:xfrm>
            <a:off x="3962258" y="1571901"/>
            <a:ext cx="1221740" cy="1196975"/>
          </a:xfrm>
          <a:custGeom>
            <a:avLst/>
            <a:gdLst/>
            <a:ahLst/>
            <a:cxnLst/>
            <a:rect l="l" t="t" r="r" b="b"/>
            <a:pathLst>
              <a:path w="1221739" h="1196975">
                <a:moveTo>
                  <a:pt x="0" y="598318"/>
                </a:moveTo>
                <a:lnTo>
                  <a:pt x="1837" y="551564"/>
                </a:lnTo>
                <a:lnTo>
                  <a:pt x="7260" y="505794"/>
                </a:lnTo>
                <a:lnTo>
                  <a:pt x="16131" y="461141"/>
                </a:lnTo>
                <a:lnTo>
                  <a:pt x="28316" y="417736"/>
                </a:lnTo>
                <a:lnTo>
                  <a:pt x="43678" y="375715"/>
                </a:lnTo>
                <a:lnTo>
                  <a:pt x="62082" y="335209"/>
                </a:lnTo>
                <a:lnTo>
                  <a:pt x="83391" y="296352"/>
                </a:lnTo>
                <a:lnTo>
                  <a:pt x="107469" y="259276"/>
                </a:lnTo>
                <a:lnTo>
                  <a:pt x="134182" y="224116"/>
                </a:lnTo>
                <a:lnTo>
                  <a:pt x="163393" y="191003"/>
                </a:lnTo>
                <a:lnTo>
                  <a:pt x="194966" y="160072"/>
                </a:lnTo>
                <a:lnTo>
                  <a:pt x="228765" y="131455"/>
                </a:lnTo>
                <a:lnTo>
                  <a:pt x="264655" y="105285"/>
                </a:lnTo>
                <a:lnTo>
                  <a:pt x="302500" y="81696"/>
                </a:lnTo>
                <a:lnTo>
                  <a:pt x="342163" y="60820"/>
                </a:lnTo>
                <a:lnTo>
                  <a:pt x="383509" y="42790"/>
                </a:lnTo>
                <a:lnTo>
                  <a:pt x="426403" y="27741"/>
                </a:lnTo>
                <a:lnTo>
                  <a:pt x="470707" y="15803"/>
                </a:lnTo>
                <a:lnTo>
                  <a:pt x="516288" y="7112"/>
                </a:lnTo>
                <a:lnTo>
                  <a:pt x="563007" y="1800"/>
                </a:lnTo>
                <a:lnTo>
                  <a:pt x="610730" y="0"/>
                </a:lnTo>
                <a:lnTo>
                  <a:pt x="658476" y="1800"/>
                </a:lnTo>
                <a:lnTo>
                  <a:pt x="705213" y="7112"/>
                </a:lnTo>
                <a:lnTo>
                  <a:pt x="750807" y="15803"/>
                </a:lnTo>
                <a:lnTo>
                  <a:pt x="795122" y="27741"/>
                </a:lnTo>
                <a:lnTo>
                  <a:pt x="838022" y="42790"/>
                </a:lnTo>
                <a:lnTo>
                  <a:pt x="879372" y="60820"/>
                </a:lnTo>
                <a:lnTo>
                  <a:pt x="919036" y="81696"/>
                </a:lnTo>
                <a:lnTo>
                  <a:pt x="956880" y="105285"/>
                </a:lnTo>
                <a:lnTo>
                  <a:pt x="992767" y="131455"/>
                </a:lnTo>
                <a:lnTo>
                  <a:pt x="1026561" y="160072"/>
                </a:lnTo>
                <a:lnTo>
                  <a:pt x="1058128" y="191003"/>
                </a:lnTo>
                <a:lnTo>
                  <a:pt x="1087332" y="224116"/>
                </a:lnTo>
                <a:lnTo>
                  <a:pt x="1114037" y="259276"/>
                </a:lnTo>
                <a:lnTo>
                  <a:pt x="1138108" y="296352"/>
                </a:lnTo>
                <a:lnTo>
                  <a:pt x="1159409" y="335209"/>
                </a:lnTo>
                <a:lnTo>
                  <a:pt x="1177805" y="375715"/>
                </a:lnTo>
                <a:lnTo>
                  <a:pt x="1193160" y="417736"/>
                </a:lnTo>
                <a:lnTo>
                  <a:pt x="1205338" y="461141"/>
                </a:lnTo>
                <a:lnTo>
                  <a:pt x="1214205" y="505794"/>
                </a:lnTo>
                <a:lnTo>
                  <a:pt x="1219625" y="551564"/>
                </a:lnTo>
                <a:lnTo>
                  <a:pt x="1221461" y="598318"/>
                </a:lnTo>
                <a:lnTo>
                  <a:pt x="1219625" y="645071"/>
                </a:lnTo>
                <a:lnTo>
                  <a:pt x="1214205" y="690841"/>
                </a:lnTo>
                <a:lnTo>
                  <a:pt x="1205338" y="735495"/>
                </a:lnTo>
                <a:lnTo>
                  <a:pt x="1193160" y="778899"/>
                </a:lnTo>
                <a:lnTo>
                  <a:pt x="1177805" y="820920"/>
                </a:lnTo>
                <a:lnTo>
                  <a:pt x="1159409" y="861426"/>
                </a:lnTo>
                <a:lnTo>
                  <a:pt x="1138108" y="900284"/>
                </a:lnTo>
                <a:lnTo>
                  <a:pt x="1114037" y="937359"/>
                </a:lnTo>
                <a:lnTo>
                  <a:pt x="1087332" y="972519"/>
                </a:lnTo>
                <a:lnTo>
                  <a:pt x="1058128" y="1005632"/>
                </a:lnTo>
                <a:lnTo>
                  <a:pt x="1026561" y="1036563"/>
                </a:lnTo>
                <a:lnTo>
                  <a:pt x="992767" y="1065180"/>
                </a:lnTo>
                <a:lnTo>
                  <a:pt x="956880" y="1091350"/>
                </a:lnTo>
                <a:lnTo>
                  <a:pt x="919036" y="1114939"/>
                </a:lnTo>
                <a:lnTo>
                  <a:pt x="879372" y="1135815"/>
                </a:lnTo>
                <a:lnTo>
                  <a:pt x="838022" y="1153845"/>
                </a:lnTo>
                <a:lnTo>
                  <a:pt x="795122" y="1168895"/>
                </a:lnTo>
                <a:lnTo>
                  <a:pt x="750807" y="1180832"/>
                </a:lnTo>
                <a:lnTo>
                  <a:pt x="705213" y="1189523"/>
                </a:lnTo>
                <a:lnTo>
                  <a:pt x="658476" y="1194835"/>
                </a:lnTo>
                <a:lnTo>
                  <a:pt x="610730" y="1196636"/>
                </a:lnTo>
                <a:lnTo>
                  <a:pt x="563007" y="1194835"/>
                </a:lnTo>
                <a:lnTo>
                  <a:pt x="516288" y="1189523"/>
                </a:lnTo>
                <a:lnTo>
                  <a:pt x="470707" y="1180832"/>
                </a:lnTo>
                <a:lnTo>
                  <a:pt x="426403" y="1168895"/>
                </a:lnTo>
                <a:lnTo>
                  <a:pt x="383509" y="1153845"/>
                </a:lnTo>
                <a:lnTo>
                  <a:pt x="342163" y="1135815"/>
                </a:lnTo>
                <a:lnTo>
                  <a:pt x="302500" y="1114939"/>
                </a:lnTo>
                <a:lnTo>
                  <a:pt x="264655" y="1091350"/>
                </a:lnTo>
                <a:lnTo>
                  <a:pt x="228765" y="1065180"/>
                </a:lnTo>
                <a:lnTo>
                  <a:pt x="194966" y="1036563"/>
                </a:lnTo>
                <a:lnTo>
                  <a:pt x="163393" y="1005632"/>
                </a:lnTo>
                <a:lnTo>
                  <a:pt x="134182" y="972519"/>
                </a:lnTo>
                <a:lnTo>
                  <a:pt x="107470" y="937359"/>
                </a:lnTo>
                <a:lnTo>
                  <a:pt x="83391" y="900284"/>
                </a:lnTo>
                <a:lnTo>
                  <a:pt x="62082" y="861426"/>
                </a:lnTo>
                <a:lnTo>
                  <a:pt x="43678" y="820920"/>
                </a:lnTo>
                <a:lnTo>
                  <a:pt x="28316" y="778899"/>
                </a:lnTo>
                <a:lnTo>
                  <a:pt x="16131" y="735495"/>
                </a:lnTo>
                <a:lnTo>
                  <a:pt x="7260" y="690841"/>
                </a:lnTo>
                <a:lnTo>
                  <a:pt x="1837" y="645071"/>
                </a:lnTo>
                <a:lnTo>
                  <a:pt x="0" y="598318"/>
                </a:lnTo>
                <a:close/>
              </a:path>
            </a:pathLst>
          </a:custGeom>
          <a:ln w="12604">
            <a:solidFill>
              <a:srgbClr val="000000"/>
            </a:solidFill>
          </a:ln>
        </p:spPr>
        <p:txBody>
          <a:bodyPr wrap="square" lIns="0" tIns="0" rIns="0" bIns="0" rtlCol="0"/>
          <a:lstStyle/>
          <a:p>
            <a:endParaRPr/>
          </a:p>
        </p:txBody>
      </p:sp>
      <p:sp>
        <p:nvSpPr>
          <p:cNvPr id="11" name="object 11"/>
          <p:cNvSpPr/>
          <p:nvPr/>
        </p:nvSpPr>
        <p:spPr>
          <a:xfrm>
            <a:off x="3879131" y="3314984"/>
            <a:ext cx="1386868" cy="135868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3962258" y="3366855"/>
            <a:ext cx="1221740" cy="1196975"/>
          </a:xfrm>
          <a:custGeom>
            <a:avLst/>
            <a:gdLst/>
            <a:ahLst/>
            <a:cxnLst/>
            <a:rect l="l" t="t" r="r" b="b"/>
            <a:pathLst>
              <a:path w="1221739" h="1196975">
                <a:moveTo>
                  <a:pt x="610730" y="0"/>
                </a:moveTo>
                <a:lnTo>
                  <a:pt x="563007" y="1800"/>
                </a:lnTo>
                <a:lnTo>
                  <a:pt x="516288" y="7112"/>
                </a:lnTo>
                <a:lnTo>
                  <a:pt x="470707" y="15803"/>
                </a:lnTo>
                <a:lnTo>
                  <a:pt x="426403" y="27741"/>
                </a:lnTo>
                <a:lnTo>
                  <a:pt x="383509" y="42790"/>
                </a:lnTo>
                <a:lnTo>
                  <a:pt x="342163" y="60820"/>
                </a:lnTo>
                <a:lnTo>
                  <a:pt x="302500" y="81696"/>
                </a:lnTo>
                <a:lnTo>
                  <a:pt x="264655" y="105285"/>
                </a:lnTo>
                <a:lnTo>
                  <a:pt x="228765" y="131455"/>
                </a:lnTo>
                <a:lnTo>
                  <a:pt x="194966" y="160072"/>
                </a:lnTo>
                <a:lnTo>
                  <a:pt x="163393" y="191003"/>
                </a:lnTo>
                <a:lnTo>
                  <a:pt x="134182" y="224116"/>
                </a:lnTo>
                <a:lnTo>
                  <a:pt x="107469" y="259276"/>
                </a:lnTo>
                <a:lnTo>
                  <a:pt x="83391" y="296352"/>
                </a:lnTo>
                <a:lnTo>
                  <a:pt x="62082" y="335209"/>
                </a:lnTo>
                <a:lnTo>
                  <a:pt x="43678" y="375715"/>
                </a:lnTo>
                <a:lnTo>
                  <a:pt x="28316" y="417736"/>
                </a:lnTo>
                <a:lnTo>
                  <a:pt x="16131" y="461141"/>
                </a:lnTo>
                <a:lnTo>
                  <a:pt x="7260" y="505794"/>
                </a:lnTo>
                <a:lnTo>
                  <a:pt x="1837" y="551564"/>
                </a:lnTo>
                <a:lnTo>
                  <a:pt x="0" y="598318"/>
                </a:lnTo>
                <a:lnTo>
                  <a:pt x="1837" y="645071"/>
                </a:lnTo>
                <a:lnTo>
                  <a:pt x="7260" y="690841"/>
                </a:lnTo>
                <a:lnTo>
                  <a:pt x="16131" y="735495"/>
                </a:lnTo>
                <a:lnTo>
                  <a:pt x="28316" y="778899"/>
                </a:lnTo>
                <a:lnTo>
                  <a:pt x="43678" y="820920"/>
                </a:lnTo>
                <a:lnTo>
                  <a:pt x="62082" y="861426"/>
                </a:lnTo>
                <a:lnTo>
                  <a:pt x="83391" y="900284"/>
                </a:lnTo>
                <a:lnTo>
                  <a:pt x="107470" y="937359"/>
                </a:lnTo>
                <a:lnTo>
                  <a:pt x="134182" y="972519"/>
                </a:lnTo>
                <a:lnTo>
                  <a:pt x="163393" y="1005632"/>
                </a:lnTo>
                <a:lnTo>
                  <a:pt x="194966" y="1036563"/>
                </a:lnTo>
                <a:lnTo>
                  <a:pt x="228765" y="1065180"/>
                </a:lnTo>
                <a:lnTo>
                  <a:pt x="264655" y="1091350"/>
                </a:lnTo>
                <a:lnTo>
                  <a:pt x="302500" y="1114939"/>
                </a:lnTo>
                <a:lnTo>
                  <a:pt x="342163" y="1135815"/>
                </a:lnTo>
                <a:lnTo>
                  <a:pt x="383509" y="1153845"/>
                </a:lnTo>
                <a:lnTo>
                  <a:pt x="426403" y="1168895"/>
                </a:lnTo>
                <a:lnTo>
                  <a:pt x="470707" y="1180832"/>
                </a:lnTo>
                <a:lnTo>
                  <a:pt x="516288" y="1189523"/>
                </a:lnTo>
                <a:lnTo>
                  <a:pt x="563007" y="1194835"/>
                </a:lnTo>
                <a:lnTo>
                  <a:pt x="610730" y="1196636"/>
                </a:lnTo>
                <a:lnTo>
                  <a:pt x="658476" y="1194835"/>
                </a:lnTo>
                <a:lnTo>
                  <a:pt x="705213" y="1189523"/>
                </a:lnTo>
                <a:lnTo>
                  <a:pt x="750807" y="1180832"/>
                </a:lnTo>
                <a:lnTo>
                  <a:pt x="795122" y="1168895"/>
                </a:lnTo>
                <a:lnTo>
                  <a:pt x="838022" y="1153845"/>
                </a:lnTo>
                <a:lnTo>
                  <a:pt x="879372" y="1135815"/>
                </a:lnTo>
                <a:lnTo>
                  <a:pt x="919036" y="1114939"/>
                </a:lnTo>
                <a:lnTo>
                  <a:pt x="956880" y="1091350"/>
                </a:lnTo>
                <a:lnTo>
                  <a:pt x="992767" y="1065180"/>
                </a:lnTo>
                <a:lnTo>
                  <a:pt x="1026561" y="1036563"/>
                </a:lnTo>
                <a:lnTo>
                  <a:pt x="1058128" y="1005632"/>
                </a:lnTo>
                <a:lnTo>
                  <a:pt x="1087332" y="972519"/>
                </a:lnTo>
                <a:lnTo>
                  <a:pt x="1114037" y="937359"/>
                </a:lnTo>
                <a:lnTo>
                  <a:pt x="1138108" y="900284"/>
                </a:lnTo>
                <a:lnTo>
                  <a:pt x="1159409" y="861426"/>
                </a:lnTo>
                <a:lnTo>
                  <a:pt x="1177805" y="820920"/>
                </a:lnTo>
                <a:lnTo>
                  <a:pt x="1193160" y="778899"/>
                </a:lnTo>
                <a:lnTo>
                  <a:pt x="1205338" y="735495"/>
                </a:lnTo>
                <a:lnTo>
                  <a:pt x="1214205" y="690841"/>
                </a:lnTo>
                <a:lnTo>
                  <a:pt x="1219625" y="645071"/>
                </a:lnTo>
                <a:lnTo>
                  <a:pt x="1221461" y="598318"/>
                </a:lnTo>
                <a:lnTo>
                  <a:pt x="1219625" y="551564"/>
                </a:lnTo>
                <a:lnTo>
                  <a:pt x="1214205" y="505794"/>
                </a:lnTo>
                <a:lnTo>
                  <a:pt x="1205338" y="461141"/>
                </a:lnTo>
                <a:lnTo>
                  <a:pt x="1193160" y="417736"/>
                </a:lnTo>
                <a:lnTo>
                  <a:pt x="1177805" y="375715"/>
                </a:lnTo>
                <a:lnTo>
                  <a:pt x="1159409" y="335209"/>
                </a:lnTo>
                <a:lnTo>
                  <a:pt x="1138108" y="296352"/>
                </a:lnTo>
                <a:lnTo>
                  <a:pt x="1114037" y="259276"/>
                </a:lnTo>
                <a:lnTo>
                  <a:pt x="1087332" y="224116"/>
                </a:lnTo>
                <a:lnTo>
                  <a:pt x="1058128" y="191003"/>
                </a:lnTo>
                <a:lnTo>
                  <a:pt x="1026561" y="160072"/>
                </a:lnTo>
                <a:lnTo>
                  <a:pt x="992767" y="131455"/>
                </a:lnTo>
                <a:lnTo>
                  <a:pt x="956880" y="105285"/>
                </a:lnTo>
                <a:lnTo>
                  <a:pt x="919036" y="81696"/>
                </a:lnTo>
                <a:lnTo>
                  <a:pt x="879372" y="60820"/>
                </a:lnTo>
                <a:lnTo>
                  <a:pt x="838022" y="42790"/>
                </a:lnTo>
                <a:lnTo>
                  <a:pt x="795122" y="27741"/>
                </a:lnTo>
                <a:lnTo>
                  <a:pt x="750807" y="15803"/>
                </a:lnTo>
                <a:lnTo>
                  <a:pt x="705213" y="7112"/>
                </a:lnTo>
                <a:lnTo>
                  <a:pt x="658476" y="1800"/>
                </a:lnTo>
                <a:lnTo>
                  <a:pt x="610730" y="0"/>
                </a:lnTo>
                <a:close/>
              </a:path>
            </a:pathLst>
          </a:custGeom>
          <a:solidFill>
            <a:srgbClr val="FDFFFF"/>
          </a:solidFill>
        </p:spPr>
        <p:txBody>
          <a:bodyPr wrap="square" lIns="0" tIns="0" rIns="0" bIns="0" rtlCol="0"/>
          <a:lstStyle/>
          <a:p>
            <a:endParaRPr/>
          </a:p>
        </p:txBody>
      </p:sp>
      <p:sp>
        <p:nvSpPr>
          <p:cNvPr id="13" name="object 13"/>
          <p:cNvSpPr/>
          <p:nvPr/>
        </p:nvSpPr>
        <p:spPr>
          <a:xfrm>
            <a:off x="3962258" y="3366855"/>
            <a:ext cx="1221740" cy="1196975"/>
          </a:xfrm>
          <a:custGeom>
            <a:avLst/>
            <a:gdLst/>
            <a:ahLst/>
            <a:cxnLst/>
            <a:rect l="l" t="t" r="r" b="b"/>
            <a:pathLst>
              <a:path w="1221739" h="1196975">
                <a:moveTo>
                  <a:pt x="0" y="598318"/>
                </a:moveTo>
                <a:lnTo>
                  <a:pt x="1837" y="551564"/>
                </a:lnTo>
                <a:lnTo>
                  <a:pt x="7260" y="505794"/>
                </a:lnTo>
                <a:lnTo>
                  <a:pt x="16131" y="461141"/>
                </a:lnTo>
                <a:lnTo>
                  <a:pt x="28316" y="417736"/>
                </a:lnTo>
                <a:lnTo>
                  <a:pt x="43678" y="375715"/>
                </a:lnTo>
                <a:lnTo>
                  <a:pt x="62082" y="335209"/>
                </a:lnTo>
                <a:lnTo>
                  <a:pt x="83391" y="296352"/>
                </a:lnTo>
                <a:lnTo>
                  <a:pt x="107469" y="259276"/>
                </a:lnTo>
                <a:lnTo>
                  <a:pt x="134182" y="224116"/>
                </a:lnTo>
                <a:lnTo>
                  <a:pt x="163393" y="191003"/>
                </a:lnTo>
                <a:lnTo>
                  <a:pt x="194966" y="160072"/>
                </a:lnTo>
                <a:lnTo>
                  <a:pt x="228765" y="131455"/>
                </a:lnTo>
                <a:lnTo>
                  <a:pt x="264655" y="105285"/>
                </a:lnTo>
                <a:lnTo>
                  <a:pt x="302500" y="81696"/>
                </a:lnTo>
                <a:lnTo>
                  <a:pt x="342163" y="60820"/>
                </a:lnTo>
                <a:lnTo>
                  <a:pt x="383509" y="42790"/>
                </a:lnTo>
                <a:lnTo>
                  <a:pt x="426403" y="27741"/>
                </a:lnTo>
                <a:lnTo>
                  <a:pt x="470707" y="15803"/>
                </a:lnTo>
                <a:lnTo>
                  <a:pt x="516288" y="7112"/>
                </a:lnTo>
                <a:lnTo>
                  <a:pt x="563007" y="1800"/>
                </a:lnTo>
                <a:lnTo>
                  <a:pt x="610730" y="0"/>
                </a:lnTo>
                <a:lnTo>
                  <a:pt x="658476" y="1800"/>
                </a:lnTo>
                <a:lnTo>
                  <a:pt x="705213" y="7112"/>
                </a:lnTo>
                <a:lnTo>
                  <a:pt x="750807" y="15803"/>
                </a:lnTo>
                <a:lnTo>
                  <a:pt x="795122" y="27741"/>
                </a:lnTo>
                <a:lnTo>
                  <a:pt x="838022" y="42790"/>
                </a:lnTo>
                <a:lnTo>
                  <a:pt x="879372" y="60820"/>
                </a:lnTo>
                <a:lnTo>
                  <a:pt x="919036" y="81696"/>
                </a:lnTo>
                <a:lnTo>
                  <a:pt x="956880" y="105285"/>
                </a:lnTo>
                <a:lnTo>
                  <a:pt x="992767" y="131455"/>
                </a:lnTo>
                <a:lnTo>
                  <a:pt x="1026561" y="160072"/>
                </a:lnTo>
                <a:lnTo>
                  <a:pt x="1058128" y="191003"/>
                </a:lnTo>
                <a:lnTo>
                  <a:pt x="1087332" y="224116"/>
                </a:lnTo>
                <a:lnTo>
                  <a:pt x="1114037" y="259276"/>
                </a:lnTo>
                <a:lnTo>
                  <a:pt x="1138108" y="296352"/>
                </a:lnTo>
                <a:lnTo>
                  <a:pt x="1159409" y="335209"/>
                </a:lnTo>
                <a:lnTo>
                  <a:pt x="1177805" y="375715"/>
                </a:lnTo>
                <a:lnTo>
                  <a:pt x="1193160" y="417736"/>
                </a:lnTo>
                <a:lnTo>
                  <a:pt x="1205338" y="461141"/>
                </a:lnTo>
                <a:lnTo>
                  <a:pt x="1214205" y="505794"/>
                </a:lnTo>
                <a:lnTo>
                  <a:pt x="1219625" y="551564"/>
                </a:lnTo>
                <a:lnTo>
                  <a:pt x="1221461" y="598318"/>
                </a:lnTo>
                <a:lnTo>
                  <a:pt x="1219625" y="645071"/>
                </a:lnTo>
                <a:lnTo>
                  <a:pt x="1214205" y="690841"/>
                </a:lnTo>
                <a:lnTo>
                  <a:pt x="1205338" y="735495"/>
                </a:lnTo>
                <a:lnTo>
                  <a:pt x="1193160" y="778899"/>
                </a:lnTo>
                <a:lnTo>
                  <a:pt x="1177805" y="820920"/>
                </a:lnTo>
                <a:lnTo>
                  <a:pt x="1159409" y="861426"/>
                </a:lnTo>
                <a:lnTo>
                  <a:pt x="1138108" y="900284"/>
                </a:lnTo>
                <a:lnTo>
                  <a:pt x="1114037" y="937359"/>
                </a:lnTo>
                <a:lnTo>
                  <a:pt x="1087332" y="972519"/>
                </a:lnTo>
                <a:lnTo>
                  <a:pt x="1058128" y="1005632"/>
                </a:lnTo>
                <a:lnTo>
                  <a:pt x="1026561" y="1036563"/>
                </a:lnTo>
                <a:lnTo>
                  <a:pt x="992767" y="1065180"/>
                </a:lnTo>
                <a:lnTo>
                  <a:pt x="956880" y="1091350"/>
                </a:lnTo>
                <a:lnTo>
                  <a:pt x="919036" y="1114939"/>
                </a:lnTo>
                <a:lnTo>
                  <a:pt x="879372" y="1135815"/>
                </a:lnTo>
                <a:lnTo>
                  <a:pt x="838022" y="1153845"/>
                </a:lnTo>
                <a:lnTo>
                  <a:pt x="795122" y="1168895"/>
                </a:lnTo>
                <a:lnTo>
                  <a:pt x="750807" y="1180832"/>
                </a:lnTo>
                <a:lnTo>
                  <a:pt x="705213" y="1189523"/>
                </a:lnTo>
                <a:lnTo>
                  <a:pt x="658476" y="1194835"/>
                </a:lnTo>
                <a:lnTo>
                  <a:pt x="610730" y="1196636"/>
                </a:lnTo>
                <a:lnTo>
                  <a:pt x="563007" y="1194835"/>
                </a:lnTo>
                <a:lnTo>
                  <a:pt x="516288" y="1189523"/>
                </a:lnTo>
                <a:lnTo>
                  <a:pt x="470707" y="1180832"/>
                </a:lnTo>
                <a:lnTo>
                  <a:pt x="426403" y="1168895"/>
                </a:lnTo>
                <a:lnTo>
                  <a:pt x="383509" y="1153845"/>
                </a:lnTo>
                <a:lnTo>
                  <a:pt x="342163" y="1135815"/>
                </a:lnTo>
                <a:lnTo>
                  <a:pt x="302500" y="1114939"/>
                </a:lnTo>
                <a:lnTo>
                  <a:pt x="264655" y="1091350"/>
                </a:lnTo>
                <a:lnTo>
                  <a:pt x="228765" y="1065180"/>
                </a:lnTo>
                <a:lnTo>
                  <a:pt x="194966" y="1036563"/>
                </a:lnTo>
                <a:lnTo>
                  <a:pt x="163393" y="1005632"/>
                </a:lnTo>
                <a:lnTo>
                  <a:pt x="134182" y="972519"/>
                </a:lnTo>
                <a:lnTo>
                  <a:pt x="107470" y="937359"/>
                </a:lnTo>
                <a:lnTo>
                  <a:pt x="83391" y="900284"/>
                </a:lnTo>
                <a:lnTo>
                  <a:pt x="62082" y="861426"/>
                </a:lnTo>
                <a:lnTo>
                  <a:pt x="43678" y="820920"/>
                </a:lnTo>
                <a:lnTo>
                  <a:pt x="28316" y="778899"/>
                </a:lnTo>
                <a:lnTo>
                  <a:pt x="16131" y="735495"/>
                </a:lnTo>
                <a:lnTo>
                  <a:pt x="7260" y="690841"/>
                </a:lnTo>
                <a:lnTo>
                  <a:pt x="1837" y="645071"/>
                </a:lnTo>
                <a:lnTo>
                  <a:pt x="0" y="598318"/>
                </a:lnTo>
                <a:close/>
              </a:path>
            </a:pathLst>
          </a:custGeom>
          <a:ln w="12604">
            <a:solidFill>
              <a:srgbClr val="000000"/>
            </a:solidFill>
          </a:ln>
        </p:spPr>
        <p:txBody>
          <a:bodyPr wrap="square" lIns="0" tIns="0" rIns="0" bIns="0" rtlCol="0"/>
          <a:lstStyle/>
          <a:p>
            <a:endParaRPr/>
          </a:p>
        </p:txBody>
      </p:sp>
      <p:sp>
        <p:nvSpPr>
          <p:cNvPr id="14" name="object 14"/>
          <p:cNvSpPr txBox="1"/>
          <p:nvPr/>
        </p:nvSpPr>
        <p:spPr>
          <a:xfrm>
            <a:off x="4509904" y="3835301"/>
            <a:ext cx="140335" cy="259715"/>
          </a:xfrm>
          <a:prstGeom prst="rect">
            <a:avLst/>
          </a:prstGeom>
        </p:spPr>
        <p:txBody>
          <a:bodyPr vert="horz" wrap="square" lIns="0" tIns="0" rIns="0" bIns="0" rtlCol="0">
            <a:spAutoFit/>
          </a:bodyPr>
          <a:lstStyle/>
          <a:p>
            <a:pPr marL="12700">
              <a:lnSpc>
                <a:spcPct val="100000"/>
              </a:lnSpc>
            </a:pPr>
            <a:r>
              <a:rPr sz="1550" b="1" spc="30" dirty="0">
                <a:latin typeface="Calibri"/>
                <a:cs typeface="Calibri"/>
              </a:rPr>
              <a:t>B</a:t>
            </a:r>
            <a:endParaRPr sz="1550">
              <a:latin typeface="Calibri"/>
              <a:cs typeface="Calibri"/>
            </a:endParaRPr>
          </a:p>
        </p:txBody>
      </p:sp>
      <p:sp>
        <p:nvSpPr>
          <p:cNvPr id="15" name="object 15"/>
          <p:cNvSpPr/>
          <p:nvPr/>
        </p:nvSpPr>
        <p:spPr>
          <a:xfrm>
            <a:off x="3879131" y="4885575"/>
            <a:ext cx="1386868" cy="134606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3962258" y="4937407"/>
            <a:ext cx="1221740" cy="1196975"/>
          </a:xfrm>
          <a:custGeom>
            <a:avLst/>
            <a:gdLst/>
            <a:ahLst/>
            <a:cxnLst/>
            <a:rect l="l" t="t" r="r" b="b"/>
            <a:pathLst>
              <a:path w="1221739" h="1196975">
                <a:moveTo>
                  <a:pt x="610730" y="0"/>
                </a:moveTo>
                <a:lnTo>
                  <a:pt x="563007" y="1800"/>
                </a:lnTo>
                <a:lnTo>
                  <a:pt x="516288" y="7111"/>
                </a:lnTo>
                <a:lnTo>
                  <a:pt x="470707" y="15802"/>
                </a:lnTo>
                <a:lnTo>
                  <a:pt x="426403" y="27738"/>
                </a:lnTo>
                <a:lnTo>
                  <a:pt x="383509" y="42786"/>
                </a:lnTo>
                <a:lnTo>
                  <a:pt x="342163" y="60814"/>
                </a:lnTo>
                <a:lnTo>
                  <a:pt x="302500" y="81688"/>
                </a:lnTo>
                <a:lnTo>
                  <a:pt x="264655" y="105276"/>
                </a:lnTo>
                <a:lnTo>
                  <a:pt x="228765" y="131445"/>
                </a:lnTo>
                <a:lnTo>
                  <a:pt x="194966" y="160060"/>
                </a:lnTo>
                <a:lnTo>
                  <a:pt x="163393" y="190990"/>
                </a:lnTo>
                <a:lnTo>
                  <a:pt x="134182" y="224102"/>
                </a:lnTo>
                <a:lnTo>
                  <a:pt x="107469" y="259262"/>
                </a:lnTo>
                <a:lnTo>
                  <a:pt x="83391" y="296337"/>
                </a:lnTo>
                <a:lnTo>
                  <a:pt x="62082" y="335194"/>
                </a:lnTo>
                <a:lnTo>
                  <a:pt x="43678" y="375701"/>
                </a:lnTo>
                <a:lnTo>
                  <a:pt x="28316" y="417724"/>
                </a:lnTo>
                <a:lnTo>
                  <a:pt x="16131" y="461130"/>
                </a:lnTo>
                <a:lnTo>
                  <a:pt x="7260" y="505786"/>
                </a:lnTo>
                <a:lnTo>
                  <a:pt x="1837" y="551560"/>
                </a:lnTo>
                <a:lnTo>
                  <a:pt x="0" y="598318"/>
                </a:lnTo>
                <a:lnTo>
                  <a:pt x="1837" y="645075"/>
                </a:lnTo>
                <a:lnTo>
                  <a:pt x="7260" y="690849"/>
                </a:lnTo>
                <a:lnTo>
                  <a:pt x="16131" y="735505"/>
                </a:lnTo>
                <a:lnTo>
                  <a:pt x="28316" y="778911"/>
                </a:lnTo>
                <a:lnTo>
                  <a:pt x="43678" y="820935"/>
                </a:lnTo>
                <a:lnTo>
                  <a:pt x="62082" y="861441"/>
                </a:lnTo>
                <a:lnTo>
                  <a:pt x="83391" y="900299"/>
                </a:lnTo>
                <a:lnTo>
                  <a:pt x="107470" y="937374"/>
                </a:lnTo>
                <a:lnTo>
                  <a:pt x="134182" y="972534"/>
                </a:lnTo>
                <a:lnTo>
                  <a:pt x="163393" y="1005646"/>
                </a:lnTo>
                <a:lnTo>
                  <a:pt x="194966" y="1036576"/>
                </a:lnTo>
                <a:lnTo>
                  <a:pt x="228765" y="1065192"/>
                </a:lnTo>
                <a:lnTo>
                  <a:pt x="264655" y="1091360"/>
                </a:lnTo>
                <a:lnTo>
                  <a:pt x="302500" y="1114948"/>
                </a:lnTo>
                <a:lnTo>
                  <a:pt x="342163" y="1135823"/>
                </a:lnTo>
                <a:lnTo>
                  <a:pt x="383509" y="1153851"/>
                </a:lnTo>
                <a:lnTo>
                  <a:pt x="426403" y="1168899"/>
                </a:lnTo>
                <a:lnTo>
                  <a:pt x="470707" y="1180835"/>
                </a:lnTo>
                <a:lnTo>
                  <a:pt x="516288" y="1189525"/>
                </a:lnTo>
                <a:lnTo>
                  <a:pt x="563007" y="1194837"/>
                </a:lnTo>
                <a:lnTo>
                  <a:pt x="610730" y="1196637"/>
                </a:lnTo>
                <a:lnTo>
                  <a:pt x="658476" y="1194837"/>
                </a:lnTo>
                <a:lnTo>
                  <a:pt x="705213" y="1189525"/>
                </a:lnTo>
                <a:lnTo>
                  <a:pt x="750807" y="1180835"/>
                </a:lnTo>
                <a:lnTo>
                  <a:pt x="795122" y="1168899"/>
                </a:lnTo>
                <a:lnTo>
                  <a:pt x="838022" y="1153851"/>
                </a:lnTo>
                <a:lnTo>
                  <a:pt x="879372" y="1135823"/>
                </a:lnTo>
                <a:lnTo>
                  <a:pt x="919036" y="1114948"/>
                </a:lnTo>
                <a:lnTo>
                  <a:pt x="956880" y="1091360"/>
                </a:lnTo>
                <a:lnTo>
                  <a:pt x="992767" y="1065192"/>
                </a:lnTo>
                <a:lnTo>
                  <a:pt x="1026561" y="1036576"/>
                </a:lnTo>
                <a:lnTo>
                  <a:pt x="1058128" y="1005646"/>
                </a:lnTo>
                <a:lnTo>
                  <a:pt x="1087332" y="972534"/>
                </a:lnTo>
                <a:lnTo>
                  <a:pt x="1114037" y="937374"/>
                </a:lnTo>
                <a:lnTo>
                  <a:pt x="1138108" y="900299"/>
                </a:lnTo>
                <a:lnTo>
                  <a:pt x="1159409" y="861441"/>
                </a:lnTo>
                <a:lnTo>
                  <a:pt x="1177805" y="820934"/>
                </a:lnTo>
                <a:lnTo>
                  <a:pt x="1193160" y="778911"/>
                </a:lnTo>
                <a:lnTo>
                  <a:pt x="1205338" y="735505"/>
                </a:lnTo>
                <a:lnTo>
                  <a:pt x="1214205" y="690849"/>
                </a:lnTo>
                <a:lnTo>
                  <a:pt x="1219625" y="645075"/>
                </a:lnTo>
                <a:lnTo>
                  <a:pt x="1221461" y="598318"/>
                </a:lnTo>
                <a:lnTo>
                  <a:pt x="1219625" y="551560"/>
                </a:lnTo>
                <a:lnTo>
                  <a:pt x="1214205" y="505786"/>
                </a:lnTo>
                <a:lnTo>
                  <a:pt x="1205338" y="461130"/>
                </a:lnTo>
                <a:lnTo>
                  <a:pt x="1193160" y="417724"/>
                </a:lnTo>
                <a:lnTo>
                  <a:pt x="1177805" y="375701"/>
                </a:lnTo>
                <a:lnTo>
                  <a:pt x="1159409" y="335194"/>
                </a:lnTo>
                <a:lnTo>
                  <a:pt x="1138108" y="296337"/>
                </a:lnTo>
                <a:lnTo>
                  <a:pt x="1114037" y="259262"/>
                </a:lnTo>
                <a:lnTo>
                  <a:pt x="1087332" y="224102"/>
                </a:lnTo>
                <a:lnTo>
                  <a:pt x="1058128" y="190990"/>
                </a:lnTo>
                <a:lnTo>
                  <a:pt x="1026561" y="160060"/>
                </a:lnTo>
                <a:lnTo>
                  <a:pt x="992767" y="131445"/>
                </a:lnTo>
                <a:lnTo>
                  <a:pt x="956880" y="105276"/>
                </a:lnTo>
                <a:lnTo>
                  <a:pt x="919036" y="81688"/>
                </a:lnTo>
                <a:lnTo>
                  <a:pt x="879372" y="60814"/>
                </a:lnTo>
                <a:lnTo>
                  <a:pt x="838022" y="42786"/>
                </a:lnTo>
                <a:lnTo>
                  <a:pt x="795122" y="27738"/>
                </a:lnTo>
                <a:lnTo>
                  <a:pt x="750807" y="15802"/>
                </a:lnTo>
                <a:lnTo>
                  <a:pt x="705213" y="7111"/>
                </a:lnTo>
                <a:lnTo>
                  <a:pt x="658476" y="1800"/>
                </a:lnTo>
                <a:lnTo>
                  <a:pt x="610730" y="0"/>
                </a:lnTo>
                <a:close/>
              </a:path>
            </a:pathLst>
          </a:custGeom>
          <a:solidFill>
            <a:srgbClr val="FDFFFF"/>
          </a:solidFill>
        </p:spPr>
        <p:txBody>
          <a:bodyPr wrap="square" lIns="0" tIns="0" rIns="0" bIns="0" rtlCol="0"/>
          <a:lstStyle/>
          <a:p>
            <a:endParaRPr/>
          </a:p>
        </p:txBody>
      </p:sp>
      <p:sp>
        <p:nvSpPr>
          <p:cNvPr id="17" name="object 17"/>
          <p:cNvSpPr/>
          <p:nvPr/>
        </p:nvSpPr>
        <p:spPr>
          <a:xfrm>
            <a:off x="3962258" y="4937407"/>
            <a:ext cx="1221740" cy="1196975"/>
          </a:xfrm>
          <a:custGeom>
            <a:avLst/>
            <a:gdLst/>
            <a:ahLst/>
            <a:cxnLst/>
            <a:rect l="l" t="t" r="r" b="b"/>
            <a:pathLst>
              <a:path w="1221739" h="1196975">
                <a:moveTo>
                  <a:pt x="0" y="598318"/>
                </a:moveTo>
                <a:lnTo>
                  <a:pt x="1837" y="551560"/>
                </a:lnTo>
                <a:lnTo>
                  <a:pt x="7260" y="505786"/>
                </a:lnTo>
                <a:lnTo>
                  <a:pt x="16131" y="461130"/>
                </a:lnTo>
                <a:lnTo>
                  <a:pt x="28316" y="417724"/>
                </a:lnTo>
                <a:lnTo>
                  <a:pt x="43678" y="375701"/>
                </a:lnTo>
                <a:lnTo>
                  <a:pt x="62082" y="335194"/>
                </a:lnTo>
                <a:lnTo>
                  <a:pt x="83391" y="296337"/>
                </a:lnTo>
                <a:lnTo>
                  <a:pt x="107469" y="259262"/>
                </a:lnTo>
                <a:lnTo>
                  <a:pt x="134182" y="224102"/>
                </a:lnTo>
                <a:lnTo>
                  <a:pt x="163393" y="190990"/>
                </a:lnTo>
                <a:lnTo>
                  <a:pt x="194966" y="160060"/>
                </a:lnTo>
                <a:lnTo>
                  <a:pt x="228765" y="131445"/>
                </a:lnTo>
                <a:lnTo>
                  <a:pt x="264655" y="105276"/>
                </a:lnTo>
                <a:lnTo>
                  <a:pt x="302500" y="81688"/>
                </a:lnTo>
                <a:lnTo>
                  <a:pt x="342163" y="60814"/>
                </a:lnTo>
                <a:lnTo>
                  <a:pt x="383509" y="42786"/>
                </a:lnTo>
                <a:lnTo>
                  <a:pt x="426403" y="27738"/>
                </a:lnTo>
                <a:lnTo>
                  <a:pt x="470707" y="15802"/>
                </a:lnTo>
                <a:lnTo>
                  <a:pt x="516288" y="7111"/>
                </a:lnTo>
                <a:lnTo>
                  <a:pt x="563007" y="1800"/>
                </a:lnTo>
                <a:lnTo>
                  <a:pt x="610730" y="0"/>
                </a:lnTo>
                <a:lnTo>
                  <a:pt x="658476" y="1800"/>
                </a:lnTo>
                <a:lnTo>
                  <a:pt x="705213" y="7111"/>
                </a:lnTo>
                <a:lnTo>
                  <a:pt x="750807" y="15802"/>
                </a:lnTo>
                <a:lnTo>
                  <a:pt x="795122" y="27738"/>
                </a:lnTo>
                <a:lnTo>
                  <a:pt x="838022" y="42786"/>
                </a:lnTo>
                <a:lnTo>
                  <a:pt x="879372" y="60814"/>
                </a:lnTo>
                <a:lnTo>
                  <a:pt x="919036" y="81688"/>
                </a:lnTo>
                <a:lnTo>
                  <a:pt x="956880" y="105276"/>
                </a:lnTo>
                <a:lnTo>
                  <a:pt x="992767" y="131445"/>
                </a:lnTo>
                <a:lnTo>
                  <a:pt x="1026561" y="160060"/>
                </a:lnTo>
                <a:lnTo>
                  <a:pt x="1058128" y="190990"/>
                </a:lnTo>
                <a:lnTo>
                  <a:pt x="1087332" y="224102"/>
                </a:lnTo>
                <a:lnTo>
                  <a:pt x="1114037" y="259262"/>
                </a:lnTo>
                <a:lnTo>
                  <a:pt x="1138108" y="296337"/>
                </a:lnTo>
                <a:lnTo>
                  <a:pt x="1159409" y="335194"/>
                </a:lnTo>
                <a:lnTo>
                  <a:pt x="1177805" y="375701"/>
                </a:lnTo>
                <a:lnTo>
                  <a:pt x="1193160" y="417724"/>
                </a:lnTo>
                <a:lnTo>
                  <a:pt x="1205338" y="461130"/>
                </a:lnTo>
                <a:lnTo>
                  <a:pt x="1214205" y="505786"/>
                </a:lnTo>
                <a:lnTo>
                  <a:pt x="1219625" y="551560"/>
                </a:lnTo>
                <a:lnTo>
                  <a:pt x="1221461" y="598318"/>
                </a:lnTo>
                <a:lnTo>
                  <a:pt x="1219625" y="645075"/>
                </a:lnTo>
                <a:lnTo>
                  <a:pt x="1214205" y="690849"/>
                </a:lnTo>
                <a:lnTo>
                  <a:pt x="1205338" y="735505"/>
                </a:lnTo>
                <a:lnTo>
                  <a:pt x="1193160" y="778911"/>
                </a:lnTo>
                <a:lnTo>
                  <a:pt x="1177805" y="820934"/>
                </a:lnTo>
                <a:lnTo>
                  <a:pt x="1159409" y="861441"/>
                </a:lnTo>
                <a:lnTo>
                  <a:pt x="1138108" y="900299"/>
                </a:lnTo>
                <a:lnTo>
                  <a:pt x="1114037" y="937374"/>
                </a:lnTo>
                <a:lnTo>
                  <a:pt x="1087332" y="972534"/>
                </a:lnTo>
                <a:lnTo>
                  <a:pt x="1058128" y="1005646"/>
                </a:lnTo>
                <a:lnTo>
                  <a:pt x="1026561" y="1036576"/>
                </a:lnTo>
                <a:lnTo>
                  <a:pt x="992767" y="1065192"/>
                </a:lnTo>
                <a:lnTo>
                  <a:pt x="956880" y="1091360"/>
                </a:lnTo>
                <a:lnTo>
                  <a:pt x="919036" y="1114948"/>
                </a:lnTo>
                <a:lnTo>
                  <a:pt x="879372" y="1135823"/>
                </a:lnTo>
                <a:lnTo>
                  <a:pt x="838022" y="1153851"/>
                </a:lnTo>
                <a:lnTo>
                  <a:pt x="795122" y="1168899"/>
                </a:lnTo>
                <a:lnTo>
                  <a:pt x="750807" y="1180835"/>
                </a:lnTo>
                <a:lnTo>
                  <a:pt x="705213" y="1189525"/>
                </a:lnTo>
                <a:lnTo>
                  <a:pt x="658476" y="1194837"/>
                </a:lnTo>
                <a:lnTo>
                  <a:pt x="610730" y="1196637"/>
                </a:lnTo>
                <a:lnTo>
                  <a:pt x="563007" y="1194837"/>
                </a:lnTo>
                <a:lnTo>
                  <a:pt x="516288" y="1189525"/>
                </a:lnTo>
                <a:lnTo>
                  <a:pt x="470707" y="1180835"/>
                </a:lnTo>
                <a:lnTo>
                  <a:pt x="426403" y="1168899"/>
                </a:lnTo>
                <a:lnTo>
                  <a:pt x="383509" y="1153851"/>
                </a:lnTo>
                <a:lnTo>
                  <a:pt x="342163" y="1135823"/>
                </a:lnTo>
                <a:lnTo>
                  <a:pt x="302500" y="1114948"/>
                </a:lnTo>
                <a:lnTo>
                  <a:pt x="264655" y="1091360"/>
                </a:lnTo>
                <a:lnTo>
                  <a:pt x="228765" y="1065192"/>
                </a:lnTo>
                <a:lnTo>
                  <a:pt x="194966" y="1036576"/>
                </a:lnTo>
                <a:lnTo>
                  <a:pt x="163393" y="1005646"/>
                </a:lnTo>
                <a:lnTo>
                  <a:pt x="134182" y="972534"/>
                </a:lnTo>
                <a:lnTo>
                  <a:pt x="107470" y="937374"/>
                </a:lnTo>
                <a:lnTo>
                  <a:pt x="83391" y="900299"/>
                </a:lnTo>
                <a:lnTo>
                  <a:pt x="62082" y="861441"/>
                </a:lnTo>
                <a:lnTo>
                  <a:pt x="43678" y="820935"/>
                </a:lnTo>
                <a:lnTo>
                  <a:pt x="28316" y="778911"/>
                </a:lnTo>
                <a:lnTo>
                  <a:pt x="16131" y="735505"/>
                </a:lnTo>
                <a:lnTo>
                  <a:pt x="7260" y="690849"/>
                </a:lnTo>
                <a:lnTo>
                  <a:pt x="1837" y="645075"/>
                </a:lnTo>
                <a:lnTo>
                  <a:pt x="0" y="598318"/>
                </a:lnTo>
                <a:close/>
              </a:path>
            </a:pathLst>
          </a:custGeom>
          <a:ln w="12604">
            <a:solidFill>
              <a:srgbClr val="000000"/>
            </a:solidFill>
          </a:ln>
        </p:spPr>
        <p:txBody>
          <a:bodyPr wrap="square" lIns="0" tIns="0" rIns="0" bIns="0" rtlCol="0"/>
          <a:lstStyle/>
          <a:p>
            <a:endParaRPr/>
          </a:p>
        </p:txBody>
      </p:sp>
      <p:sp>
        <p:nvSpPr>
          <p:cNvPr id="18" name="object 18"/>
          <p:cNvSpPr txBox="1"/>
          <p:nvPr/>
        </p:nvSpPr>
        <p:spPr>
          <a:xfrm>
            <a:off x="4513296" y="5409609"/>
            <a:ext cx="133985" cy="259715"/>
          </a:xfrm>
          <a:prstGeom prst="rect">
            <a:avLst/>
          </a:prstGeom>
        </p:spPr>
        <p:txBody>
          <a:bodyPr vert="horz" wrap="square" lIns="0" tIns="0" rIns="0" bIns="0" rtlCol="0">
            <a:spAutoFit/>
          </a:bodyPr>
          <a:lstStyle/>
          <a:p>
            <a:pPr marL="12700">
              <a:lnSpc>
                <a:spcPct val="100000"/>
              </a:lnSpc>
            </a:pPr>
            <a:r>
              <a:rPr sz="1550" b="1" spc="30" dirty="0">
                <a:latin typeface="Calibri"/>
                <a:cs typeface="Calibri"/>
              </a:rPr>
              <a:t>C</a:t>
            </a:r>
            <a:endParaRPr sz="1550">
              <a:latin typeface="Calibri"/>
              <a:cs typeface="Calibri"/>
            </a:endParaRPr>
          </a:p>
        </p:txBody>
      </p:sp>
      <p:sp>
        <p:nvSpPr>
          <p:cNvPr id="19" name="object 19"/>
          <p:cNvSpPr/>
          <p:nvPr/>
        </p:nvSpPr>
        <p:spPr>
          <a:xfrm>
            <a:off x="5183720" y="2170219"/>
            <a:ext cx="916305" cy="0"/>
          </a:xfrm>
          <a:custGeom>
            <a:avLst/>
            <a:gdLst/>
            <a:ahLst/>
            <a:cxnLst/>
            <a:rect l="l" t="t" r="r" b="b"/>
            <a:pathLst>
              <a:path w="916304">
                <a:moveTo>
                  <a:pt x="0" y="0"/>
                </a:moveTo>
                <a:lnTo>
                  <a:pt x="916096" y="0"/>
                </a:lnTo>
              </a:path>
            </a:pathLst>
          </a:custGeom>
          <a:ln w="16619">
            <a:solidFill>
              <a:srgbClr val="000000"/>
            </a:solidFill>
            <a:prstDash val="lgDash"/>
          </a:ln>
        </p:spPr>
        <p:txBody>
          <a:bodyPr wrap="square" lIns="0" tIns="0" rIns="0" bIns="0" rtlCol="0"/>
          <a:lstStyle/>
          <a:p>
            <a:endParaRPr/>
          </a:p>
        </p:txBody>
      </p:sp>
      <p:sp>
        <p:nvSpPr>
          <p:cNvPr id="20" name="object 20"/>
          <p:cNvSpPr/>
          <p:nvPr/>
        </p:nvSpPr>
        <p:spPr>
          <a:xfrm>
            <a:off x="6099816" y="2170219"/>
            <a:ext cx="0" cy="1795145"/>
          </a:xfrm>
          <a:custGeom>
            <a:avLst/>
            <a:gdLst/>
            <a:ahLst/>
            <a:cxnLst/>
            <a:rect l="l" t="t" r="r" b="b"/>
            <a:pathLst>
              <a:path h="1795145">
                <a:moveTo>
                  <a:pt x="0" y="0"/>
                </a:moveTo>
                <a:lnTo>
                  <a:pt x="0" y="1794954"/>
                </a:lnTo>
              </a:path>
            </a:pathLst>
          </a:custGeom>
          <a:ln w="16964">
            <a:solidFill>
              <a:srgbClr val="000000"/>
            </a:solidFill>
            <a:prstDash val="lgDash"/>
          </a:ln>
        </p:spPr>
        <p:txBody>
          <a:bodyPr wrap="square" lIns="0" tIns="0" rIns="0" bIns="0" rtlCol="0"/>
          <a:lstStyle/>
          <a:p>
            <a:endParaRPr/>
          </a:p>
        </p:txBody>
      </p:sp>
      <p:sp>
        <p:nvSpPr>
          <p:cNvPr id="21" name="object 21"/>
          <p:cNvSpPr/>
          <p:nvPr/>
        </p:nvSpPr>
        <p:spPr>
          <a:xfrm>
            <a:off x="5288222" y="3965173"/>
            <a:ext cx="812165" cy="0"/>
          </a:xfrm>
          <a:custGeom>
            <a:avLst/>
            <a:gdLst/>
            <a:ahLst/>
            <a:cxnLst/>
            <a:rect l="l" t="t" r="r" b="b"/>
            <a:pathLst>
              <a:path w="812164">
                <a:moveTo>
                  <a:pt x="811593" y="0"/>
                </a:moveTo>
                <a:lnTo>
                  <a:pt x="0" y="0"/>
                </a:lnTo>
              </a:path>
            </a:pathLst>
          </a:custGeom>
          <a:ln w="16619">
            <a:solidFill>
              <a:srgbClr val="000000"/>
            </a:solidFill>
            <a:prstDash val="lgDash"/>
          </a:ln>
        </p:spPr>
        <p:txBody>
          <a:bodyPr wrap="square" lIns="0" tIns="0" rIns="0" bIns="0" rtlCol="0"/>
          <a:lstStyle/>
          <a:p>
            <a:endParaRPr/>
          </a:p>
        </p:txBody>
      </p:sp>
      <p:sp>
        <p:nvSpPr>
          <p:cNvPr id="22" name="object 22"/>
          <p:cNvSpPr/>
          <p:nvPr/>
        </p:nvSpPr>
        <p:spPr>
          <a:xfrm>
            <a:off x="5183720" y="3906671"/>
            <a:ext cx="120014" cy="117475"/>
          </a:xfrm>
          <a:custGeom>
            <a:avLst/>
            <a:gdLst/>
            <a:ahLst/>
            <a:cxnLst/>
            <a:rect l="l" t="t" r="r" b="b"/>
            <a:pathLst>
              <a:path w="120014" h="117475">
                <a:moveTo>
                  <a:pt x="119431" y="0"/>
                </a:moveTo>
                <a:lnTo>
                  <a:pt x="0" y="58502"/>
                </a:lnTo>
                <a:lnTo>
                  <a:pt x="119431" y="117004"/>
                </a:lnTo>
                <a:lnTo>
                  <a:pt x="119431" y="0"/>
                </a:lnTo>
                <a:close/>
              </a:path>
            </a:pathLst>
          </a:custGeom>
          <a:solidFill>
            <a:srgbClr val="000000"/>
          </a:solidFill>
        </p:spPr>
        <p:txBody>
          <a:bodyPr wrap="square" lIns="0" tIns="0" rIns="0" bIns="0" rtlCol="0"/>
          <a:lstStyle/>
          <a:p>
            <a:endParaRPr/>
          </a:p>
        </p:txBody>
      </p:sp>
      <p:sp>
        <p:nvSpPr>
          <p:cNvPr id="23" name="object 23"/>
          <p:cNvSpPr/>
          <p:nvPr/>
        </p:nvSpPr>
        <p:spPr>
          <a:xfrm>
            <a:off x="3962258" y="4937407"/>
            <a:ext cx="1221740" cy="1159510"/>
          </a:xfrm>
          <a:custGeom>
            <a:avLst/>
            <a:gdLst/>
            <a:ahLst/>
            <a:cxnLst/>
            <a:rect l="l" t="t" r="r" b="b"/>
            <a:pathLst>
              <a:path w="1221739" h="1159510">
                <a:moveTo>
                  <a:pt x="0" y="0"/>
                </a:moveTo>
                <a:lnTo>
                  <a:pt x="1221461" y="1159242"/>
                </a:lnTo>
              </a:path>
            </a:pathLst>
          </a:custGeom>
          <a:ln w="16783">
            <a:solidFill>
              <a:srgbClr val="000000"/>
            </a:solidFill>
          </a:ln>
        </p:spPr>
        <p:txBody>
          <a:bodyPr wrap="square" lIns="0" tIns="0" rIns="0" bIns="0" rtlCol="0"/>
          <a:lstStyle/>
          <a:p>
            <a:endParaRPr/>
          </a:p>
        </p:txBody>
      </p:sp>
      <p:sp>
        <p:nvSpPr>
          <p:cNvPr id="24" name="object 24"/>
          <p:cNvSpPr/>
          <p:nvPr/>
        </p:nvSpPr>
        <p:spPr>
          <a:xfrm>
            <a:off x="3962258" y="4956104"/>
            <a:ext cx="1202690" cy="1178560"/>
          </a:xfrm>
          <a:custGeom>
            <a:avLst/>
            <a:gdLst/>
            <a:ahLst/>
            <a:cxnLst/>
            <a:rect l="l" t="t" r="r" b="b"/>
            <a:pathLst>
              <a:path w="1202689" h="1178560">
                <a:moveTo>
                  <a:pt x="0" y="1177940"/>
                </a:moveTo>
                <a:lnTo>
                  <a:pt x="1202461" y="0"/>
                </a:lnTo>
              </a:path>
            </a:pathLst>
          </a:custGeom>
          <a:ln w="16788">
            <a:solidFill>
              <a:srgbClr val="000000"/>
            </a:solidFill>
          </a:ln>
        </p:spPr>
        <p:txBody>
          <a:bodyPr wrap="square" lIns="0" tIns="0" rIns="0" bIns="0" rtlCol="0"/>
          <a:lstStyle/>
          <a:p>
            <a:endParaRPr/>
          </a:p>
        </p:txBody>
      </p:sp>
      <p:sp>
        <p:nvSpPr>
          <p:cNvPr id="25" name="object 25"/>
          <p:cNvSpPr txBox="1"/>
          <p:nvPr/>
        </p:nvSpPr>
        <p:spPr>
          <a:xfrm>
            <a:off x="6252183" y="2935331"/>
            <a:ext cx="1475740" cy="259715"/>
          </a:xfrm>
          <a:prstGeom prst="rect">
            <a:avLst/>
          </a:prstGeom>
        </p:spPr>
        <p:txBody>
          <a:bodyPr vert="horz" wrap="square" lIns="0" tIns="0" rIns="0" bIns="0" rtlCol="0">
            <a:spAutoFit/>
          </a:bodyPr>
          <a:lstStyle/>
          <a:p>
            <a:pPr marL="12700">
              <a:lnSpc>
                <a:spcPct val="100000"/>
              </a:lnSpc>
            </a:pPr>
            <a:r>
              <a:rPr sz="1550" b="1" spc="25" dirty="0">
                <a:latin typeface="Calibri"/>
                <a:cs typeface="Calibri"/>
              </a:rPr>
              <a:t>Replicates </a:t>
            </a:r>
            <a:r>
              <a:rPr sz="1550" b="1" spc="10" dirty="0">
                <a:latin typeface="Calibri"/>
                <a:cs typeface="Calibri"/>
              </a:rPr>
              <a:t>Row</a:t>
            </a:r>
            <a:r>
              <a:rPr sz="1550" b="1" spc="-50" dirty="0">
                <a:latin typeface="Calibri"/>
                <a:cs typeface="Calibri"/>
              </a:rPr>
              <a:t> </a:t>
            </a:r>
            <a:r>
              <a:rPr sz="1550" b="1" spc="30" dirty="0">
                <a:latin typeface="Calibri"/>
                <a:cs typeface="Calibri"/>
              </a:rPr>
              <a:t>K</a:t>
            </a:r>
            <a:endParaRPr sz="1550">
              <a:latin typeface="Calibri"/>
              <a:cs typeface="Calibri"/>
            </a:endParaRPr>
          </a:p>
        </p:txBody>
      </p:sp>
      <p:sp>
        <p:nvSpPr>
          <p:cNvPr id="26" name="object 26"/>
          <p:cNvSpPr txBox="1"/>
          <p:nvPr/>
        </p:nvSpPr>
        <p:spPr>
          <a:xfrm>
            <a:off x="1974013" y="1284971"/>
            <a:ext cx="5162550" cy="1310005"/>
          </a:xfrm>
          <a:prstGeom prst="rect">
            <a:avLst/>
          </a:prstGeom>
        </p:spPr>
        <p:txBody>
          <a:bodyPr vert="horz" wrap="square" lIns="0" tIns="0" rIns="0" bIns="0" rtlCol="0">
            <a:spAutoFit/>
          </a:bodyPr>
          <a:lstStyle/>
          <a:p>
            <a:pPr marL="53340" algn="ctr">
              <a:lnSpc>
                <a:spcPct val="100000"/>
              </a:lnSpc>
            </a:pPr>
            <a:r>
              <a:rPr sz="1550" b="1" spc="25" dirty="0">
                <a:latin typeface="Calibri"/>
                <a:cs typeface="Calibri"/>
              </a:rPr>
              <a:t>Coordinator</a:t>
            </a:r>
            <a:endParaRPr sz="1550" dirty="0">
              <a:latin typeface="Calibri"/>
              <a:cs typeface="Calibri"/>
            </a:endParaRPr>
          </a:p>
          <a:p>
            <a:pPr marR="352425" algn="r">
              <a:lnSpc>
                <a:spcPts val="1735"/>
              </a:lnSpc>
              <a:spcBef>
                <a:spcPts val="295"/>
              </a:spcBef>
            </a:pPr>
            <a:r>
              <a:rPr sz="1450" b="1" dirty="0">
                <a:latin typeface="Calibri"/>
                <a:cs typeface="Calibri"/>
              </a:rPr>
              <a:t>Node </a:t>
            </a:r>
            <a:r>
              <a:rPr sz="1450" b="1" spc="25" dirty="0">
                <a:latin typeface="Calibri"/>
                <a:cs typeface="Calibri"/>
              </a:rPr>
              <a:t>C </a:t>
            </a:r>
            <a:r>
              <a:rPr sz="1450" b="1" spc="30" dirty="0">
                <a:latin typeface="Calibri"/>
                <a:cs typeface="Calibri"/>
              </a:rPr>
              <a:t>is</a:t>
            </a:r>
            <a:r>
              <a:rPr sz="1450" b="1" spc="-135" dirty="0">
                <a:latin typeface="Calibri"/>
                <a:cs typeface="Calibri"/>
              </a:rPr>
              <a:t> </a:t>
            </a:r>
            <a:r>
              <a:rPr sz="1450" b="1" spc="10" dirty="0">
                <a:latin typeface="Calibri"/>
                <a:cs typeface="Calibri"/>
              </a:rPr>
              <a:t>down.</a:t>
            </a:r>
            <a:endParaRPr sz="1450" dirty="0">
              <a:latin typeface="Calibri"/>
              <a:cs typeface="Calibri"/>
            </a:endParaRPr>
          </a:p>
          <a:p>
            <a:pPr marL="3195955">
              <a:lnSpc>
                <a:spcPts val="1735"/>
              </a:lnSpc>
            </a:pPr>
            <a:r>
              <a:rPr sz="1450" b="1" spc="5" dirty="0">
                <a:latin typeface="Calibri"/>
                <a:cs typeface="Calibri"/>
              </a:rPr>
              <a:t>Write </a:t>
            </a:r>
            <a:r>
              <a:rPr sz="1450" b="1" spc="25" dirty="0">
                <a:latin typeface="Calibri"/>
                <a:cs typeface="Calibri"/>
              </a:rPr>
              <a:t>a</a:t>
            </a:r>
            <a:r>
              <a:rPr sz="1450" b="1" spc="-80" dirty="0">
                <a:latin typeface="Calibri"/>
                <a:cs typeface="Calibri"/>
              </a:rPr>
              <a:t> </a:t>
            </a:r>
            <a:r>
              <a:rPr sz="1450" b="1" spc="20" dirty="0">
                <a:latin typeface="Calibri"/>
                <a:cs typeface="Calibri"/>
              </a:rPr>
              <a:t>hint</a:t>
            </a:r>
            <a:r>
              <a:rPr sz="1450" b="1" spc="-60" dirty="0">
                <a:latin typeface="Calibri"/>
                <a:cs typeface="Calibri"/>
              </a:rPr>
              <a:t> </a:t>
            </a:r>
            <a:r>
              <a:rPr sz="1450" b="1" spc="30" dirty="0">
                <a:latin typeface="Calibri"/>
                <a:cs typeface="Calibri"/>
              </a:rPr>
              <a:t>in</a:t>
            </a:r>
            <a:r>
              <a:rPr sz="1450" b="1" spc="-45" dirty="0">
                <a:latin typeface="Calibri"/>
                <a:cs typeface="Calibri"/>
              </a:rPr>
              <a:t> </a:t>
            </a:r>
            <a:r>
              <a:rPr sz="1450" b="1" spc="15" dirty="0">
                <a:latin typeface="Calibri"/>
                <a:cs typeface="Calibri"/>
              </a:rPr>
              <a:t>your</a:t>
            </a:r>
            <a:r>
              <a:rPr sz="1450" b="1" spc="-75" dirty="0">
                <a:latin typeface="Calibri"/>
                <a:cs typeface="Calibri"/>
              </a:rPr>
              <a:t> </a:t>
            </a:r>
            <a:r>
              <a:rPr sz="1450" b="1" spc="10" dirty="0">
                <a:latin typeface="Calibri"/>
                <a:cs typeface="Calibri"/>
              </a:rPr>
              <a:t>table</a:t>
            </a:r>
            <a:endParaRPr sz="1450" dirty="0">
              <a:latin typeface="Calibri"/>
              <a:cs typeface="Calibri"/>
            </a:endParaRPr>
          </a:p>
          <a:p>
            <a:pPr marL="48260" algn="ctr">
              <a:lnSpc>
                <a:spcPct val="100000"/>
              </a:lnSpc>
              <a:spcBef>
                <a:spcPts val="285"/>
              </a:spcBef>
            </a:pPr>
            <a:r>
              <a:rPr sz="1550" b="1" spc="30" dirty="0">
                <a:latin typeface="Calibri"/>
                <a:cs typeface="Calibri"/>
              </a:rPr>
              <a:t>A</a:t>
            </a:r>
            <a:endParaRPr sz="1550" dirty="0">
              <a:latin typeface="Calibri"/>
              <a:cs typeface="Calibri"/>
            </a:endParaRPr>
          </a:p>
          <a:p>
            <a:pPr marL="12700">
              <a:lnSpc>
                <a:spcPct val="100000"/>
              </a:lnSpc>
              <a:spcBef>
                <a:spcPts val="500"/>
              </a:spcBef>
            </a:pPr>
            <a:r>
              <a:rPr sz="1550" b="1" spc="25" dirty="0">
                <a:latin typeface="Calibri"/>
                <a:cs typeface="Calibri"/>
              </a:rPr>
              <a:t>Writes </a:t>
            </a:r>
            <a:r>
              <a:rPr sz="1550" b="1" spc="10" dirty="0">
                <a:latin typeface="Calibri"/>
                <a:cs typeface="Calibri"/>
              </a:rPr>
              <a:t>Row</a:t>
            </a:r>
            <a:r>
              <a:rPr sz="1550" b="1" spc="-40" dirty="0">
                <a:latin typeface="Calibri"/>
                <a:cs typeface="Calibri"/>
              </a:rPr>
              <a:t> </a:t>
            </a:r>
            <a:r>
              <a:rPr sz="1550" b="1" spc="30" dirty="0">
                <a:latin typeface="Calibri"/>
                <a:cs typeface="Calibri"/>
              </a:rPr>
              <a:t>K</a:t>
            </a:r>
            <a:endParaRPr sz="1550" dirty="0">
              <a:latin typeface="Calibri"/>
              <a:cs typeface="Calibri"/>
            </a:endParaRPr>
          </a:p>
        </p:txBody>
      </p:sp>
      <p:sp>
        <p:nvSpPr>
          <p:cNvPr id="27" name="object 27"/>
          <p:cNvSpPr/>
          <p:nvPr/>
        </p:nvSpPr>
        <p:spPr>
          <a:xfrm>
            <a:off x="4337179" y="2267944"/>
            <a:ext cx="458048" cy="448738"/>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4420306" y="2319715"/>
            <a:ext cx="286385" cy="280670"/>
          </a:xfrm>
          <a:custGeom>
            <a:avLst/>
            <a:gdLst/>
            <a:ahLst/>
            <a:cxnLst/>
            <a:rect l="l" t="t" r="r" b="b"/>
            <a:pathLst>
              <a:path w="286385" h="280669">
                <a:moveTo>
                  <a:pt x="0" y="280461"/>
                </a:moveTo>
                <a:lnTo>
                  <a:pt x="286280" y="280461"/>
                </a:lnTo>
                <a:lnTo>
                  <a:pt x="286280" y="0"/>
                </a:lnTo>
                <a:lnTo>
                  <a:pt x="0" y="0"/>
                </a:lnTo>
                <a:lnTo>
                  <a:pt x="0" y="280461"/>
                </a:lnTo>
                <a:close/>
              </a:path>
            </a:pathLst>
          </a:custGeom>
          <a:solidFill>
            <a:srgbClr val="FFFFFF"/>
          </a:solidFill>
        </p:spPr>
        <p:txBody>
          <a:bodyPr wrap="square" lIns="0" tIns="0" rIns="0" bIns="0" rtlCol="0"/>
          <a:lstStyle/>
          <a:p>
            <a:endParaRPr/>
          </a:p>
        </p:txBody>
      </p:sp>
      <p:sp>
        <p:nvSpPr>
          <p:cNvPr id="29" name="object 29"/>
          <p:cNvSpPr/>
          <p:nvPr/>
        </p:nvSpPr>
        <p:spPr>
          <a:xfrm>
            <a:off x="4420306" y="2319715"/>
            <a:ext cx="286385" cy="280670"/>
          </a:xfrm>
          <a:custGeom>
            <a:avLst/>
            <a:gdLst/>
            <a:ahLst/>
            <a:cxnLst/>
            <a:rect l="l" t="t" r="r" b="b"/>
            <a:pathLst>
              <a:path w="286385" h="280669">
                <a:moveTo>
                  <a:pt x="0" y="280461"/>
                </a:moveTo>
                <a:lnTo>
                  <a:pt x="286280" y="280461"/>
                </a:lnTo>
                <a:lnTo>
                  <a:pt x="286280" y="0"/>
                </a:lnTo>
                <a:lnTo>
                  <a:pt x="0" y="0"/>
                </a:lnTo>
                <a:lnTo>
                  <a:pt x="0" y="280461"/>
                </a:lnTo>
                <a:close/>
              </a:path>
            </a:pathLst>
          </a:custGeom>
          <a:ln w="12604">
            <a:solidFill>
              <a:srgbClr val="000000"/>
            </a:solidFill>
          </a:ln>
        </p:spPr>
        <p:txBody>
          <a:bodyPr wrap="square" lIns="0" tIns="0" rIns="0" bIns="0" rtlCol="0"/>
          <a:lstStyle/>
          <a:p>
            <a:endParaRPr/>
          </a:p>
        </p:txBody>
      </p:sp>
      <p:sp>
        <p:nvSpPr>
          <p:cNvPr id="30" name="object 30"/>
          <p:cNvSpPr/>
          <p:nvPr/>
        </p:nvSpPr>
        <p:spPr>
          <a:xfrm>
            <a:off x="3750368" y="2469378"/>
            <a:ext cx="670560" cy="328295"/>
          </a:xfrm>
          <a:custGeom>
            <a:avLst/>
            <a:gdLst/>
            <a:ahLst/>
            <a:cxnLst/>
            <a:rect l="l" t="t" r="r" b="b"/>
            <a:pathLst>
              <a:path w="670560" h="328294">
                <a:moveTo>
                  <a:pt x="669937" y="0"/>
                </a:moveTo>
                <a:lnTo>
                  <a:pt x="0" y="328077"/>
                </a:lnTo>
              </a:path>
            </a:pathLst>
          </a:custGeom>
          <a:ln w="16686">
            <a:solidFill>
              <a:srgbClr val="000000"/>
            </a:solidFill>
          </a:ln>
        </p:spPr>
        <p:txBody>
          <a:bodyPr wrap="square" lIns="0" tIns="0" rIns="0" bIns="0" rtlCol="0"/>
          <a:lstStyle/>
          <a:p>
            <a:endParaRPr/>
          </a:p>
        </p:txBody>
      </p:sp>
      <p:sp>
        <p:nvSpPr>
          <p:cNvPr id="31" name="object 31"/>
          <p:cNvSpPr/>
          <p:nvPr/>
        </p:nvSpPr>
        <p:spPr>
          <a:xfrm>
            <a:off x="3656893" y="2738621"/>
            <a:ext cx="133985" cy="104775"/>
          </a:xfrm>
          <a:custGeom>
            <a:avLst/>
            <a:gdLst/>
            <a:ahLst/>
            <a:cxnLst/>
            <a:rect l="l" t="t" r="r" b="b"/>
            <a:pathLst>
              <a:path w="133985" h="104775">
                <a:moveTo>
                  <a:pt x="80243" y="0"/>
                </a:moveTo>
                <a:lnTo>
                  <a:pt x="0" y="104705"/>
                </a:lnTo>
                <a:lnTo>
                  <a:pt x="133682" y="104705"/>
                </a:lnTo>
                <a:lnTo>
                  <a:pt x="80243" y="0"/>
                </a:lnTo>
                <a:close/>
              </a:path>
            </a:pathLst>
          </a:custGeom>
          <a:solidFill>
            <a:srgbClr val="000000"/>
          </a:solidFill>
        </p:spPr>
        <p:txBody>
          <a:bodyPr wrap="square" lIns="0" tIns="0" rIns="0" bIns="0" rtlCol="0"/>
          <a:lstStyle/>
          <a:p>
            <a:endParaRPr/>
          </a:p>
        </p:txBody>
      </p:sp>
      <p:sp>
        <p:nvSpPr>
          <p:cNvPr id="32" name="object 32"/>
          <p:cNvSpPr txBox="1"/>
          <p:nvPr/>
        </p:nvSpPr>
        <p:spPr>
          <a:xfrm>
            <a:off x="2709435" y="2830362"/>
            <a:ext cx="1459230" cy="243840"/>
          </a:xfrm>
          <a:prstGeom prst="rect">
            <a:avLst/>
          </a:prstGeom>
        </p:spPr>
        <p:txBody>
          <a:bodyPr vert="horz" wrap="square" lIns="0" tIns="0" rIns="0" bIns="0" rtlCol="0">
            <a:spAutoFit/>
          </a:bodyPr>
          <a:lstStyle/>
          <a:p>
            <a:pPr marL="12700">
              <a:lnSpc>
                <a:spcPct val="100000"/>
              </a:lnSpc>
            </a:pPr>
            <a:r>
              <a:rPr sz="1450" b="1" spc="10" dirty="0">
                <a:latin typeface="Calibri"/>
                <a:cs typeface="Calibri"/>
              </a:rPr>
              <a:t>System </a:t>
            </a:r>
            <a:r>
              <a:rPr sz="1450" b="1" spc="20" dirty="0">
                <a:latin typeface="Calibri"/>
                <a:cs typeface="Calibri"/>
              </a:rPr>
              <a:t>hints</a:t>
            </a:r>
            <a:r>
              <a:rPr sz="1450" b="1" spc="-165" dirty="0">
                <a:latin typeface="Calibri"/>
                <a:cs typeface="Calibri"/>
              </a:rPr>
              <a:t> </a:t>
            </a:r>
            <a:r>
              <a:rPr sz="1450" b="1" spc="10" dirty="0">
                <a:latin typeface="Calibri"/>
                <a:cs typeface="Calibri"/>
              </a:rPr>
              <a:t>table</a:t>
            </a:r>
            <a:endParaRPr sz="1450">
              <a:latin typeface="Calibri"/>
              <a:cs typeface="Calibri"/>
            </a:endParaRPr>
          </a:p>
        </p:txBody>
      </p:sp>
      <p:sp>
        <p:nvSpPr>
          <p:cNvPr id="33" name="object 33"/>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4" name="TextBox 33"/>
          <p:cNvSpPr txBox="1"/>
          <p:nvPr/>
        </p:nvSpPr>
        <p:spPr>
          <a:xfrm>
            <a:off x="6781800" y="3965158"/>
            <a:ext cx="4571992" cy="1938992"/>
          </a:xfrm>
          <a:prstGeom prst="rect">
            <a:avLst/>
          </a:prstGeom>
          <a:noFill/>
        </p:spPr>
        <p:txBody>
          <a:bodyPr wrap="square" rtlCol="0">
            <a:spAutoFit/>
          </a:bodyPr>
          <a:lstStyle/>
          <a:p>
            <a:r>
              <a:rPr lang="en-US" sz="2400" dirty="0">
                <a:latin typeface="Franklin Gothic Medium" panose="020B0603020102020204" pitchFamily="34" charset="0"/>
              </a:rPr>
              <a:t>Hint will have the following data:</a:t>
            </a:r>
          </a:p>
          <a:p>
            <a:pPr marL="285750" indent="-285750">
              <a:buFont typeface="Arial" pitchFamily="34" charset="0"/>
              <a:buChar char="•"/>
            </a:pPr>
            <a:r>
              <a:rPr lang="en-US" sz="2400" dirty="0">
                <a:latin typeface="Franklin Gothic Medium" panose="020B0603020102020204" pitchFamily="34" charset="0"/>
              </a:rPr>
              <a:t>Location of the node on which the replica is to be placed</a:t>
            </a:r>
          </a:p>
          <a:p>
            <a:pPr marL="285750" indent="-285750">
              <a:buFont typeface="Arial" pitchFamily="34" charset="0"/>
              <a:buChar char="•"/>
            </a:pPr>
            <a:r>
              <a:rPr lang="en-US" sz="2400" dirty="0">
                <a:latin typeface="Franklin Gothic Medium" panose="020B0603020102020204" pitchFamily="34" charset="0"/>
              </a:rPr>
              <a:t>Version meta data</a:t>
            </a:r>
          </a:p>
          <a:p>
            <a:pPr marL="285750" indent="-285750">
              <a:buFont typeface="Arial" pitchFamily="34" charset="0"/>
              <a:buChar char="•"/>
            </a:pPr>
            <a:r>
              <a:rPr lang="en-US" sz="2400" dirty="0">
                <a:latin typeface="Franklin Gothic Medium" panose="020B0603020102020204" pitchFamily="34" charset="0"/>
              </a:rPr>
              <a:t>The Actual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loud 20"/>
          <p:cNvSpPr/>
          <p:nvPr/>
        </p:nvSpPr>
        <p:spPr>
          <a:xfrm>
            <a:off x="1930400" y="2438400"/>
            <a:ext cx="7213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69" name="Text Box 6"/>
          <p:cNvSpPr txBox="1">
            <a:spLocks noChangeArrowheads="1"/>
          </p:cNvSpPr>
          <p:nvPr/>
        </p:nvSpPr>
        <p:spPr bwMode="auto">
          <a:xfrm>
            <a:off x="4267200" y="2076450"/>
            <a:ext cx="111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en-US">
                <a:latin typeface="Arial" charset="0"/>
              </a:rPr>
              <a:t>Query</a:t>
            </a:r>
          </a:p>
        </p:txBody>
      </p:sp>
      <p:sp>
        <p:nvSpPr>
          <p:cNvPr id="11270" name="Line 7"/>
          <p:cNvSpPr>
            <a:spLocks noChangeShapeType="1"/>
          </p:cNvSpPr>
          <p:nvPr/>
        </p:nvSpPr>
        <p:spPr bwMode="auto">
          <a:xfrm>
            <a:off x="5283200" y="3170238"/>
            <a:ext cx="0" cy="6397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271" name="Text Box 8"/>
          <p:cNvSpPr txBox="1">
            <a:spLocks noChangeArrowheads="1"/>
          </p:cNvSpPr>
          <p:nvPr/>
        </p:nvSpPr>
        <p:spPr bwMode="auto">
          <a:xfrm>
            <a:off x="2844800" y="3367088"/>
            <a:ext cx="274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en-US">
                <a:latin typeface="Arial" charset="0"/>
              </a:rPr>
              <a:t>Closest replica</a:t>
            </a:r>
          </a:p>
        </p:txBody>
      </p:sp>
      <p:sp>
        <p:nvSpPr>
          <p:cNvPr id="17414" name="Text Box 9"/>
          <p:cNvSpPr txBox="1">
            <a:spLocks noChangeArrowheads="1"/>
          </p:cNvSpPr>
          <p:nvPr/>
        </p:nvSpPr>
        <p:spPr bwMode="auto">
          <a:xfrm>
            <a:off x="3454400" y="2676525"/>
            <a:ext cx="51816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en-US">
                <a:latin typeface="Arial" charset="0"/>
              </a:rPr>
              <a:t>Cassandra Cluster</a:t>
            </a:r>
          </a:p>
        </p:txBody>
      </p:sp>
      <p:sp>
        <p:nvSpPr>
          <p:cNvPr id="17415" name="Text Box 13"/>
          <p:cNvSpPr txBox="1">
            <a:spLocks noChangeArrowheads="1"/>
          </p:cNvSpPr>
          <p:nvPr/>
        </p:nvSpPr>
        <p:spPr bwMode="auto">
          <a:xfrm>
            <a:off x="4267200" y="3814764"/>
            <a:ext cx="2743200" cy="376237"/>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en-US">
                <a:latin typeface="Arial" charset="0"/>
              </a:rPr>
              <a:t>Replica A</a:t>
            </a:r>
          </a:p>
        </p:txBody>
      </p:sp>
      <p:sp>
        <p:nvSpPr>
          <p:cNvPr id="11275" name="Text Box 17"/>
          <p:cNvSpPr txBox="1">
            <a:spLocks noChangeArrowheads="1"/>
          </p:cNvSpPr>
          <p:nvPr/>
        </p:nvSpPr>
        <p:spPr bwMode="auto">
          <a:xfrm>
            <a:off x="5689600" y="20574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en-US">
                <a:latin typeface="Arial" charset="0"/>
              </a:rPr>
              <a:t>Result</a:t>
            </a:r>
          </a:p>
        </p:txBody>
      </p:sp>
      <p:sp>
        <p:nvSpPr>
          <p:cNvPr id="17417" name="Text Box 18"/>
          <p:cNvSpPr txBox="1">
            <a:spLocks noChangeArrowheads="1"/>
          </p:cNvSpPr>
          <p:nvPr/>
        </p:nvSpPr>
        <p:spPr bwMode="auto">
          <a:xfrm>
            <a:off x="2844800" y="5491164"/>
            <a:ext cx="2438400" cy="376237"/>
          </a:xfrm>
          <a:prstGeom prst="rect">
            <a:avLst/>
          </a:prstGeom>
          <a:solidFill>
            <a:srgbClr val="FFFF99"/>
          </a:solidFill>
          <a:ln w="9525">
            <a:solidFill>
              <a:srgbClr val="000000"/>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en-US">
                <a:latin typeface="Arial" charset="0"/>
              </a:rPr>
              <a:t>Replica B</a:t>
            </a:r>
          </a:p>
        </p:txBody>
      </p:sp>
      <p:sp>
        <p:nvSpPr>
          <p:cNvPr id="17418" name="Text Box 19"/>
          <p:cNvSpPr txBox="1">
            <a:spLocks noChangeArrowheads="1"/>
          </p:cNvSpPr>
          <p:nvPr/>
        </p:nvSpPr>
        <p:spPr bwMode="auto">
          <a:xfrm>
            <a:off x="6299200" y="5491164"/>
            <a:ext cx="2438400" cy="376237"/>
          </a:xfrm>
          <a:prstGeom prst="rect">
            <a:avLst/>
          </a:prstGeom>
          <a:solidFill>
            <a:srgbClr val="FFFF99"/>
          </a:solidFill>
          <a:ln w="9525">
            <a:solidFill>
              <a:srgbClr val="000000"/>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en-US">
                <a:latin typeface="Arial" charset="0"/>
              </a:rPr>
              <a:t>Replica C</a:t>
            </a:r>
          </a:p>
        </p:txBody>
      </p:sp>
      <p:sp>
        <p:nvSpPr>
          <p:cNvPr id="11278" name="Line 20"/>
          <p:cNvSpPr>
            <a:spLocks noChangeShapeType="1"/>
          </p:cNvSpPr>
          <p:nvPr/>
        </p:nvSpPr>
        <p:spPr bwMode="auto">
          <a:xfrm flipH="1">
            <a:off x="4470400" y="4195763"/>
            <a:ext cx="508000" cy="1295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279" name="Line 21"/>
          <p:cNvSpPr>
            <a:spLocks noChangeShapeType="1"/>
          </p:cNvSpPr>
          <p:nvPr/>
        </p:nvSpPr>
        <p:spPr bwMode="auto">
          <a:xfrm>
            <a:off x="6299200" y="4195763"/>
            <a:ext cx="711200" cy="1295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1280" name="Text Box 22"/>
          <p:cNvSpPr txBox="1">
            <a:spLocks noChangeArrowheads="1"/>
          </p:cNvSpPr>
          <p:nvPr/>
        </p:nvSpPr>
        <p:spPr bwMode="auto">
          <a:xfrm>
            <a:off x="4673600" y="4591051"/>
            <a:ext cx="203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en-US">
                <a:latin typeface="Arial" charset="0"/>
              </a:rPr>
              <a:t>Digest Query</a:t>
            </a:r>
          </a:p>
        </p:txBody>
      </p:sp>
      <p:sp>
        <p:nvSpPr>
          <p:cNvPr id="11281" name="Text Box 25"/>
          <p:cNvSpPr txBox="1">
            <a:spLocks noChangeArrowheads="1"/>
          </p:cNvSpPr>
          <p:nvPr/>
        </p:nvSpPr>
        <p:spPr bwMode="auto">
          <a:xfrm>
            <a:off x="1524000" y="4805363"/>
            <a:ext cx="264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en-US">
                <a:latin typeface="Arial" charset="0"/>
              </a:rPr>
              <a:t>Digest Response</a:t>
            </a:r>
          </a:p>
        </p:txBody>
      </p:sp>
      <p:sp>
        <p:nvSpPr>
          <p:cNvPr id="19" name="Line 7"/>
          <p:cNvSpPr>
            <a:spLocks noChangeShapeType="1"/>
          </p:cNvSpPr>
          <p:nvPr/>
        </p:nvSpPr>
        <p:spPr bwMode="auto">
          <a:xfrm>
            <a:off x="5283200" y="1681163"/>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 name="Line 7"/>
          <p:cNvSpPr>
            <a:spLocks noChangeShapeType="1"/>
          </p:cNvSpPr>
          <p:nvPr/>
        </p:nvSpPr>
        <p:spPr bwMode="auto">
          <a:xfrm>
            <a:off x="5791200" y="1681163"/>
            <a:ext cx="0" cy="99060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2" name="Line 20"/>
          <p:cNvSpPr>
            <a:spLocks noChangeShapeType="1"/>
          </p:cNvSpPr>
          <p:nvPr/>
        </p:nvSpPr>
        <p:spPr bwMode="auto">
          <a:xfrm flipH="1">
            <a:off x="3962400" y="4191000"/>
            <a:ext cx="508000" cy="129540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3" name="Line 21"/>
          <p:cNvSpPr>
            <a:spLocks noChangeShapeType="1"/>
          </p:cNvSpPr>
          <p:nvPr/>
        </p:nvSpPr>
        <p:spPr bwMode="auto">
          <a:xfrm>
            <a:off x="6807200" y="4191000"/>
            <a:ext cx="711200" cy="129540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4" name="Text Box 25"/>
          <p:cNvSpPr txBox="1">
            <a:spLocks noChangeArrowheads="1"/>
          </p:cNvSpPr>
          <p:nvPr/>
        </p:nvSpPr>
        <p:spPr bwMode="auto">
          <a:xfrm>
            <a:off x="7213600" y="4800601"/>
            <a:ext cx="264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en-US">
                <a:latin typeface="Arial" charset="0"/>
              </a:rPr>
              <a:t>Digest Response</a:t>
            </a:r>
          </a:p>
        </p:txBody>
      </p:sp>
      <p:sp>
        <p:nvSpPr>
          <p:cNvPr id="25" name="Line 7"/>
          <p:cNvSpPr>
            <a:spLocks noChangeShapeType="1"/>
          </p:cNvSpPr>
          <p:nvPr/>
        </p:nvSpPr>
        <p:spPr bwMode="auto">
          <a:xfrm>
            <a:off x="5791200" y="3170238"/>
            <a:ext cx="0" cy="639762"/>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26" name="Text Box 8"/>
          <p:cNvSpPr txBox="1">
            <a:spLocks noChangeArrowheads="1"/>
          </p:cNvSpPr>
          <p:nvPr/>
        </p:nvSpPr>
        <p:spPr bwMode="auto">
          <a:xfrm>
            <a:off x="5283200" y="3367088"/>
            <a:ext cx="193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en-US">
                <a:latin typeface="Arial" charset="0"/>
              </a:rPr>
              <a:t>Result</a:t>
            </a:r>
          </a:p>
        </p:txBody>
      </p:sp>
      <p:sp>
        <p:nvSpPr>
          <p:cNvPr id="17430" name="Text Box 13"/>
          <p:cNvSpPr txBox="1">
            <a:spLocks noChangeArrowheads="1"/>
          </p:cNvSpPr>
          <p:nvPr/>
        </p:nvSpPr>
        <p:spPr bwMode="auto">
          <a:xfrm>
            <a:off x="4165600" y="1300164"/>
            <a:ext cx="2743200" cy="376237"/>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en-US">
                <a:latin typeface="Arial" charset="0"/>
              </a:rPr>
              <a:t>Client</a:t>
            </a:r>
          </a:p>
        </p:txBody>
      </p:sp>
      <p:sp>
        <p:nvSpPr>
          <p:cNvPr id="29" name="Left-Up Arrow 28"/>
          <p:cNvSpPr/>
          <p:nvPr/>
        </p:nvSpPr>
        <p:spPr>
          <a:xfrm rot="10800000">
            <a:off x="3048000" y="3810000"/>
            <a:ext cx="1117600" cy="1600200"/>
          </a:xfrm>
          <a:prstGeom prst="lef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Left-Up Arrow 29"/>
          <p:cNvSpPr/>
          <p:nvPr/>
        </p:nvSpPr>
        <p:spPr>
          <a:xfrm rot="16200000">
            <a:off x="6870700" y="4051300"/>
            <a:ext cx="1600200" cy="1117600"/>
          </a:xfrm>
          <a:prstGeom prst="lef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ounded Rectangular Callout 32"/>
          <p:cNvSpPr/>
          <p:nvPr/>
        </p:nvSpPr>
        <p:spPr>
          <a:xfrm>
            <a:off x="8940800" y="3200400"/>
            <a:ext cx="2540000" cy="914400"/>
          </a:xfrm>
          <a:prstGeom prst="wedgeRoundRectCallout">
            <a:avLst>
              <a:gd name="adj1" fmla="val -270833"/>
              <a:gd name="adj2" fmla="val 151532"/>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ed Rectangular Callout 33"/>
          <p:cNvSpPr/>
          <p:nvPr/>
        </p:nvSpPr>
        <p:spPr>
          <a:xfrm>
            <a:off x="8940800" y="3200400"/>
            <a:ext cx="2540000" cy="914400"/>
          </a:xfrm>
          <a:prstGeom prst="wedgeRoundRectCallout">
            <a:avLst>
              <a:gd name="adj1" fmla="val -88833"/>
              <a:gd name="adj2" fmla="val 120282"/>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Read repair if digests differ</a:t>
            </a:r>
          </a:p>
        </p:txBody>
      </p:sp>
      <p:sp>
        <p:nvSpPr>
          <p:cNvPr id="17435" name="Title 1"/>
          <p:cNvSpPr>
            <a:spLocks noGrp="1"/>
          </p:cNvSpPr>
          <p:nvPr>
            <p:ph type="title"/>
          </p:nvPr>
        </p:nvSpPr>
        <p:spPr>
          <a:xfrm>
            <a:off x="558800" y="228601"/>
            <a:ext cx="10972800" cy="369332"/>
          </a:xfrm>
          <a:solidFill>
            <a:schemeClr val="bg1"/>
          </a:solidFill>
        </p:spPr>
        <p:txBody>
          <a:bodyPr>
            <a:noAutofit/>
          </a:bodyPr>
          <a:lstStyle/>
          <a:p>
            <a:pPr eaLnBrk="1" hangingPunct="1"/>
            <a:r>
              <a:rPr lang="en-US" sz="3200" dirty="0">
                <a:latin typeface="Franklin Gothic Medium" panose="020B0603020102020204" pitchFamily="34" charset="0"/>
              </a:rPr>
              <a:t>Read Operation</a:t>
            </a:r>
          </a:p>
        </p:txBody>
      </p:sp>
      <p:sp>
        <p:nvSpPr>
          <p:cNvPr id="17436" name="TextBox 31"/>
          <p:cNvSpPr txBox="1">
            <a:spLocks noChangeArrowheads="1"/>
          </p:cNvSpPr>
          <p:nvPr/>
        </p:nvSpPr>
        <p:spPr bwMode="auto">
          <a:xfrm>
            <a:off x="609600" y="6454775"/>
            <a:ext cx="10871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lvl="1" eaLnBrk="1" hangingPunct="1"/>
            <a:r>
              <a:rPr lang="en-US" sz="1200"/>
              <a:t>* Figure taken from  Avinash Lakshman and Prashant Malik (authors of the paper) slides.</a:t>
            </a:r>
            <a:endParaRPr lang="en-US" sz="1200" b="1">
              <a:solidFill>
                <a:srgbClr val="333C8D"/>
              </a:solidFill>
            </a:endParaRPr>
          </a:p>
          <a:p>
            <a:pPr eaLnBrk="1" hangingPunct="1"/>
            <a:r>
              <a:rPr lang="en-US"/>
              <a:t> </a:t>
            </a:r>
          </a:p>
        </p:txBody>
      </p:sp>
    </p:spTree>
    <p:extLst>
      <p:ext uri="{BB962C8B-B14F-4D97-AF65-F5344CB8AC3E}">
        <p14:creationId xmlns:p14="http://schemas.microsoft.com/office/powerpoint/2010/main" val="380759283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fade">
                                      <p:cBhvr>
                                        <p:cTn id="7" dur="2000"/>
                                        <p:tgtEl>
                                          <p:spTgt spid="112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271"/>
                                        </p:tgtEl>
                                        <p:attrNameLst>
                                          <p:attrName>style.visibility</p:attrName>
                                        </p:attrNameLst>
                                      </p:cBhvr>
                                      <p:to>
                                        <p:strVal val="visible"/>
                                      </p:to>
                                    </p:set>
                                    <p:animEffect transition="in" filter="fade">
                                      <p:cBhvr>
                                        <p:cTn id="15" dur="2000"/>
                                        <p:tgtEl>
                                          <p:spTgt spid="112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70"/>
                                        </p:tgtEl>
                                        <p:attrNameLst>
                                          <p:attrName>style.visibility</p:attrName>
                                        </p:attrNameLst>
                                      </p:cBhvr>
                                      <p:to>
                                        <p:strVal val="visible"/>
                                      </p:to>
                                    </p:set>
                                    <p:animEffect transition="in" filter="fade">
                                      <p:cBhvr>
                                        <p:cTn id="18" dur="2000"/>
                                        <p:tgtEl>
                                          <p:spTgt spid="112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0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2000"/>
                                        <p:tgtEl>
                                          <p:spTgt spid="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275"/>
                                        </p:tgtEl>
                                        <p:attrNameLst>
                                          <p:attrName>style.visibility</p:attrName>
                                        </p:attrNameLst>
                                      </p:cBhvr>
                                      <p:to>
                                        <p:strVal val="visible"/>
                                      </p:to>
                                    </p:set>
                                    <p:animEffect transition="in" filter="fade">
                                      <p:cBhvr>
                                        <p:cTn id="31" dur="2000"/>
                                        <p:tgtEl>
                                          <p:spTgt spid="1127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20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278"/>
                                        </p:tgtEl>
                                        <p:attrNameLst>
                                          <p:attrName>style.visibility</p:attrName>
                                        </p:attrNameLst>
                                      </p:cBhvr>
                                      <p:to>
                                        <p:strVal val="visible"/>
                                      </p:to>
                                    </p:set>
                                    <p:animEffect transition="in" filter="fade">
                                      <p:cBhvr>
                                        <p:cTn id="39" dur="2000"/>
                                        <p:tgtEl>
                                          <p:spTgt spid="1127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279"/>
                                        </p:tgtEl>
                                        <p:attrNameLst>
                                          <p:attrName>style.visibility</p:attrName>
                                        </p:attrNameLst>
                                      </p:cBhvr>
                                      <p:to>
                                        <p:strVal val="visible"/>
                                      </p:to>
                                    </p:set>
                                    <p:animEffect transition="in" filter="fade">
                                      <p:cBhvr>
                                        <p:cTn id="42" dur="2000"/>
                                        <p:tgtEl>
                                          <p:spTgt spid="1127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280"/>
                                        </p:tgtEl>
                                        <p:attrNameLst>
                                          <p:attrName>style.visibility</p:attrName>
                                        </p:attrNameLst>
                                      </p:cBhvr>
                                      <p:to>
                                        <p:strVal val="visible"/>
                                      </p:to>
                                    </p:set>
                                    <p:animEffect transition="in" filter="fade">
                                      <p:cBhvr>
                                        <p:cTn id="45" dur="2000"/>
                                        <p:tgtEl>
                                          <p:spTgt spid="112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281"/>
                                        </p:tgtEl>
                                        <p:attrNameLst>
                                          <p:attrName>style.visibility</p:attrName>
                                        </p:attrNameLst>
                                      </p:cBhvr>
                                      <p:to>
                                        <p:strVal val="visible"/>
                                      </p:to>
                                    </p:set>
                                    <p:animEffect transition="in" filter="fade">
                                      <p:cBhvr>
                                        <p:cTn id="48" dur="2000"/>
                                        <p:tgtEl>
                                          <p:spTgt spid="1128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0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20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000"/>
                                        <p:tgtEl>
                                          <p:spTgt spid="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1278"/>
                                        </p:tgtEl>
                                      </p:cBhvr>
                                    </p:animEffect>
                                    <p:set>
                                      <p:cBhvr>
                                        <p:cTn id="62" dur="1" fill="hold">
                                          <p:stCondLst>
                                            <p:cond delay="499"/>
                                          </p:stCondLst>
                                        </p:cTn>
                                        <p:tgtEl>
                                          <p:spTgt spid="11278"/>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11279"/>
                                        </p:tgtEl>
                                      </p:cBhvr>
                                    </p:animEffect>
                                    <p:set>
                                      <p:cBhvr>
                                        <p:cTn id="65" dur="1" fill="hold">
                                          <p:stCondLst>
                                            <p:cond delay="499"/>
                                          </p:stCondLst>
                                        </p:cTn>
                                        <p:tgtEl>
                                          <p:spTgt spid="11279"/>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11280"/>
                                        </p:tgtEl>
                                      </p:cBhvr>
                                    </p:animEffect>
                                    <p:set>
                                      <p:cBhvr>
                                        <p:cTn id="68" dur="1" fill="hold">
                                          <p:stCondLst>
                                            <p:cond delay="499"/>
                                          </p:stCondLst>
                                        </p:cTn>
                                        <p:tgtEl>
                                          <p:spTgt spid="11280"/>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11281"/>
                                        </p:tgtEl>
                                      </p:cBhvr>
                                    </p:animEffect>
                                    <p:set>
                                      <p:cBhvr>
                                        <p:cTn id="71" dur="1" fill="hold">
                                          <p:stCondLst>
                                            <p:cond delay="499"/>
                                          </p:stCondLst>
                                        </p:cTn>
                                        <p:tgtEl>
                                          <p:spTgt spid="11281"/>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22"/>
                                        </p:tgtEl>
                                      </p:cBhvr>
                                    </p:animEffect>
                                    <p:set>
                                      <p:cBhvr>
                                        <p:cTn id="74" dur="1" fill="hold">
                                          <p:stCondLst>
                                            <p:cond delay="499"/>
                                          </p:stCondLst>
                                        </p:cTn>
                                        <p:tgtEl>
                                          <p:spTgt spid="22"/>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3" presetClass="exit" presetSubtype="10" fill="hold" grpId="1" nodeType="withEffect">
                                  <p:stCondLst>
                                    <p:cond delay="0"/>
                                  </p:stCondLst>
                                  <p:childTnLst>
                                    <p:animEffect transition="out" filter="blinds(horizontal)">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3000"/>
                                        <p:tgtEl>
                                          <p:spTgt spid="3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3000"/>
                                        <p:tgtEl>
                                          <p:spTgt spid="34"/>
                                        </p:tgtEl>
                                      </p:cBhvr>
                                    </p:animEffect>
                                  </p:childTnLst>
                                </p:cTn>
                              </p:par>
                              <p:par>
                                <p:cTn id="87" presetID="10"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3000"/>
                                        <p:tgtEl>
                                          <p:spTgt spid="30"/>
                                        </p:tgtEl>
                                      </p:cBhvr>
                                    </p:animEffect>
                                  </p:childTnLst>
                                </p:cTn>
                              </p:par>
                              <p:par>
                                <p:cTn id="90" presetID="10"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3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animBg="1"/>
      <p:bldP spid="11271" grpId="0"/>
      <p:bldP spid="11275" grpId="0"/>
      <p:bldP spid="11278" grpId="0" animBg="1"/>
      <p:bldP spid="11278" grpId="1" animBg="1"/>
      <p:bldP spid="11279" grpId="0" animBg="1"/>
      <p:bldP spid="11279" grpId="1" animBg="1"/>
      <p:bldP spid="11280" grpId="0"/>
      <p:bldP spid="11280" grpId="1"/>
      <p:bldP spid="11281" grpId="0"/>
      <p:bldP spid="11281" grpId="1"/>
      <p:bldP spid="19" grpId="0" animBg="1"/>
      <p:bldP spid="20" grpId="0" animBg="1"/>
      <p:bldP spid="22" grpId="0" animBg="1"/>
      <p:bldP spid="22" grpId="1" animBg="1"/>
      <p:bldP spid="23" grpId="0" animBg="1"/>
      <p:bldP spid="23" grpId="1" animBg="1"/>
      <p:bldP spid="24" grpId="0"/>
      <p:bldP spid="24" grpId="1"/>
      <p:bldP spid="25" grpId="0" animBg="1"/>
      <p:bldP spid="26" grpId="0"/>
      <p:bldP spid="33" grpId="0" animBg="1"/>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017638" y="943898"/>
            <a:ext cx="10884310" cy="5245368"/>
          </a:xfrm>
        </p:spPr>
        <p:txBody>
          <a:bodyPr>
            <a:normAutofit fontScale="85000" lnSpcReduction="20000"/>
          </a:bodyPr>
          <a:lstStyle/>
          <a:p>
            <a:pPr marL="285750" indent="-285750">
              <a:buFont typeface="Arial" pitchFamily="34" charset="0"/>
              <a:buChar char="•"/>
            </a:pPr>
            <a:r>
              <a:rPr lang="en-US" dirty="0">
                <a:latin typeface="Franklin Gothic Medium" panose="020B0603020102020204" pitchFamily="34" charset="0"/>
              </a:rPr>
              <a:t>Consistency describes how and whether a system is left in a consistent state after an operation. </a:t>
            </a:r>
          </a:p>
          <a:p>
            <a:pPr marL="285750" indent="-285750">
              <a:buFont typeface="Arial" pitchFamily="34" charset="0"/>
              <a:buChar char="•"/>
            </a:pPr>
            <a:endParaRPr lang="en-US" dirty="0">
              <a:latin typeface="Franklin Gothic Medium" panose="020B0603020102020204" pitchFamily="34" charset="0"/>
            </a:endParaRPr>
          </a:p>
          <a:p>
            <a:pPr marL="285750" indent="-285750">
              <a:buFont typeface="Arial" pitchFamily="34" charset="0"/>
              <a:buChar char="•"/>
            </a:pPr>
            <a:r>
              <a:rPr lang="en-US" dirty="0">
                <a:latin typeface="Franklin Gothic Medium" panose="020B0603020102020204" pitchFamily="34" charset="0"/>
              </a:rPr>
              <a:t>In distributed data systems like Cassandra, this usually means that once a writer has written, all readers will see that write. </a:t>
            </a:r>
          </a:p>
          <a:p>
            <a:pPr marL="285750" indent="-285750">
              <a:buFont typeface="Arial" pitchFamily="34" charset="0"/>
              <a:buChar char="•"/>
            </a:pPr>
            <a:endParaRPr lang="en-US" dirty="0">
              <a:latin typeface="Franklin Gothic Medium" panose="020B0603020102020204" pitchFamily="34" charset="0"/>
            </a:endParaRPr>
          </a:p>
          <a:p>
            <a:pPr marL="285750" indent="-285750">
              <a:buFont typeface="Arial" pitchFamily="34" charset="0"/>
              <a:buChar char="•"/>
            </a:pPr>
            <a:r>
              <a:rPr lang="en-US" dirty="0">
                <a:latin typeface="Franklin Gothic Medium" panose="020B0603020102020204" pitchFamily="34" charset="0"/>
              </a:rPr>
              <a:t>On the contrary to the strong consistency used in most relational databases (</a:t>
            </a:r>
            <a:r>
              <a:rPr lang="en-US" b="1" dirty="0">
                <a:latin typeface="Franklin Gothic Medium" panose="020B0603020102020204" pitchFamily="34" charset="0"/>
              </a:rPr>
              <a:t>ACID</a:t>
            </a:r>
            <a:r>
              <a:rPr lang="en-US" dirty="0">
                <a:latin typeface="Franklin Gothic Medium" panose="020B0603020102020204" pitchFamily="34" charset="0"/>
              </a:rPr>
              <a:t> ) Cassandra is at the other end of the spectrum (</a:t>
            </a:r>
            <a:r>
              <a:rPr lang="en-US" b="1" dirty="0">
                <a:latin typeface="Franklin Gothic Medium" panose="020B0603020102020204" pitchFamily="34" charset="0"/>
              </a:rPr>
              <a:t>BASE</a:t>
            </a:r>
            <a:r>
              <a:rPr lang="en-US" dirty="0">
                <a:latin typeface="Franklin Gothic Medium" panose="020B0603020102020204" pitchFamily="34" charset="0"/>
              </a:rPr>
              <a:t> for </a:t>
            </a:r>
            <a:r>
              <a:rPr lang="en-US" i="1" dirty="0">
                <a:latin typeface="Franklin Gothic Medium" panose="020B0603020102020204" pitchFamily="34" charset="0"/>
              </a:rPr>
              <a:t>Basically Available Soft-state Eventual consistency</a:t>
            </a:r>
            <a:r>
              <a:rPr lang="en-US" dirty="0">
                <a:latin typeface="Franklin Gothic Medium" panose="020B0603020102020204" pitchFamily="34" charset="0"/>
              </a:rPr>
              <a:t>). </a:t>
            </a:r>
          </a:p>
          <a:p>
            <a:pPr marL="285750" indent="-285750">
              <a:buFont typeface="Arial" pitchFamily="34" charset="0"/>
              <a:buChar char="•"/>
            </a:pPr>
            <a:endParaRPr lang="en-US" dirty="0">
              <a:latin typeface="Franklin Gothic Medium" panose="020B0603020102020204" pitchFamily="34" charset="0"/>
            </a:endParaRPr>
          </a:p>
          <a:p>
            <a:pPr marL="285750" indent="-285750">
              <a:buFont typeface="Arial" pitchFamily="34" charset="0"/>
              <a:buChar char="•"/>
            </a:pPr>
            <a:r>
              <a:rPr lang="en-US" dirty="0">
                <a:latin typeface="Franklin Gothic Medium" panose="020B0603020102020204" pitchFamily="34" charset="0"/>
              </a:rPr>
              <a:t>Cassandra weak consistency comes in the form of eventual consistency which means the database eventually reaches a consistent state.</a:t>
            </a:r>
          </a:p>
          <a:p>
            <a:pPr marL="285750" indent="-285750">
              <a:buFont typeface="Arial" pitchFamily="34" charset="0"/>
              <a:buChar char="•"/>
            </a:pPr>
            <a:endParaRPr lang="en-US" dirty="0">
              <a:latin typeface="Franklin Gothic Medium" panose="020B0603020102020204" pitchFamily="34" charset="0"/>
            </a:endParaRPr>
          </a:p>
          <a:p>
            <a:pPr marL="285750" indent="-285750">
              <a:buFont typeface="Arial" pitchFamily="34" charset="0"/>
              <a:buChar char="•"/>
            </a:pPr>
            <a:r>
              <a:rPr lang="en-US" dirty="0">
                <a:latin typeface="Franklin Gothic Medium" panose="020B0603020102020204" pitchFamily="34" charset="0"/>
              </a:rPr>
              <a:t> As the data is replicated, the latest version of something is sitting on some node in the cluster, but older versions are still out there on other nodes, but eventually all nodes will see the latest version. </a:t>
            </a:r>
          </a:p>
          <a:p>
            <a:pPr marL="285750" indent="-285750">
              <a:buFont typeface="Arial" pitchFamily="34" charset="0"/>
              <a:buChar char="•"/>
            </a:pPr>
            <a:endParaRPr lang="en-US" dirty="0"/>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9" name="object 3"/>
          <p:cNvSpPr txBox="1">
            <a:spLocks noGrp="1"/>
          </p:cNvSpPr>
          <p:nvPr>
            <p:ph type="title"/>
          </p:nvPr>
        </p:nvSpPr>
        <p:spPr>
          <a:xfrm>
            <a:off x="838200" y="237848"/>
            <a:ext cx="10515600" cy="430887"/>
          </a:xfrm>
          <a:prstGeom prst="rect">
            <a:avLst/>
          </a:prstGeom>
        </p:spPr>
        <p:txBody>
          <a:bodyPr vert="horz" wrap="square" lIns="0" tIns="0" rIns="0" bIns="0" rtlCol="0">
            <a:spAutoFit/>
          </a:bodyPr>
          <a:lstStyle/>
          <a:p>
            <a:pPr marL="12700">
              <a:lnSpc>
                <a:spcPct val="100000"/>
              </a:lnSpc>
            </a:pPr>
            <a:r>
              <a:rPr sz="2800" spc="-35" dirty="0">
                <a:latin typeface="Franklin Gothic Medium" panose="020B0603020102020204" pitchFamily="34" charset="0"/>
                <a:cs typeface="Trebuchet MS"/>
              </a:rPr>
              <a:t>Tunable</a:t>
            </a:r>
            <a:r>
              <a:rPr sz="2800" spc="-95" dirty="0">
                <a:latin typeface="Franklin Gothic Medium" panose="020B0603020102020204" pitchFamily="34" charset="0"/>
                <a:cs typeface="Trebuchet MS"/>
              </a:rPr>
              <a:t> </a:t>
            </a:r>
            <a:r>
              <a:rPr sz="2800" spc="-5" dirty="0">
                <a:latin typeface="Franklin Gothic Medium" panose="020B0603020102020204" pitchFamily="34" charset="0"/>
                <a:cs typeface="Trebuchet MS"/>
              </a:rPr>
              <a:t>Consistency</a:t>
            </a:r>
            <a:endParaRPr sz="2800" dirty="0">
              <a:latin typeface="Franklin Gothic Medium" panose="020B0603020102020204" pitchFamily="34" charset="0"/>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474" y="411385"/>
            <a:ext cx="8212620" cy="492443"/>
          </a:xfrm>
          <a:prstGeom prst="rect">
            <a:avLst/>
          </a:prstGeom>
        </p:spPr>
        <p:txBody>
          <a:bodyPr vert="horz" wrap="square" lIns="0" tIns="0" rIns="0" bIns="0" rtlCol="0">
            <a:spAutoFit/>
          </a:bodyPr>
          <a:lstStyle/>
          <a:p>
            <a:pPr marL="12700">
              <a:lnSpc>
                <a:spcPct val="100000"/>
              </a:lnSpc>
            </a:pPr>
            <a:r>
              <a:rPr sz="3200" dirty="0">
                <a:latin typeface="Franklin Gothic Medium" panose="020B0603020102020204" pitchFamily="34" charset="0"/>
              </a:rPr>
              <a:t>Read</a:t>
            </a:r>
            <a:r>
              <a:rPr sz="3200" spc="-110" dirty="0">
                <a:latin typeface="Franklin Gothic Medium" panose="020B0603020102020204" pitchFamily="34" charset="0"/>
              </a:rPr>
              <a:t> </a:t>
            </a:r>
            <a:r>
              <a:rPr sz="3200" spc="-5" dirty="0">
                <a:latin typeface="Franklin Gothic Medium" panose="020B0603020102020204" pitchFamily="34" charset="0"/>
              </a:rPr>
              <a:t>Consistency</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graphicFrame>
        <p:nvGraphicFramePr>
          <p:cNvPr id="3" name="object 3"/>
          <p:cNvGraphicFramePr>
            <a:graphicFrameLocks noGrp="1"/>
          </p:cNvGraphicFramePr>
          <p:nvPr>
            <p:extLst>
              <p:ext uri="{D42A27DB-BD31-4B8C-83A1-F6EECF244321}">
                <p14:modId xmlns:p14="http://schemas.microsoft.com/office/powerpoint/2010/main" val="3564879105"/>
              </p:ext>
            </p:extLst>
          </p:nvPr>
        </p:nvGraphicFramePr>
        <p:xfrm>
          <a:off x="586319" y="1224116"/>
          <a:ext cx="10135757" cy="5088195"/>
        </p:xfrm>
        <a:graphic>
          <a:graphicData uri="http://schemas.openxmlformats.org/drawingml/2006/table">
            <a:tbl>
              <a:tblPr firstRow="1" bandRow="1">
                <a:tableStyleId>{2D5ABB26-0587-4C30-8999-92F81FD0307C}</a:tableStyleId>
              </a:tblPr>
              <a:tblGrid>
                <a:gridCol w="2791419">
                  <a:extLst>
                    <a:ext uri="{9D8B030D-6E8A-4147-A177-3AD203B41FA5}">
                      <a16:colId xmlns:a16="http://schemas.microsoft.com/office/drawing/2014/main" val="20000"/>
                    </a:ext>
                  </a:extLst>
                </a:gridCol>
                <a:gridCol w="7344338">
                  <a:extLst>
                    <a:ext uri="{9D8B030D-6E8A-4147-A177-3AD203B41FA5}">
                      <a16:colId xmlns:a16="http://schemas.microsoft.com/office/drawing/2014/main" val="20001"/>
                    </a:ext>
                  </a:extLst>
                </a:gridCol>
              </a:tblGrid>
              <a:tr h="669887">
                <a:tc>
                  <a:txBody>
                    <a:bodyPr/>
                    <a:lstStyle/>
                    <a:p>
                      <a:pPr marL="62230">
                        <a:lnSpc>
                          <a:spcPts val="2039"/>
                        </a:lnSpc>
                      </a:pPr>
                      <a:r>
                        <a:rPr sz="2000" b="1" spc="-10" dirty="0">
                          <a:solidFill>
                            <a:srgbClr val="FFFFFF"/>
                          </a:solidFill>
                          <a:latin typeface="Franklin Gothic Medium" panose="020B0603020102020204" pitchFamily="34" charset="0"/>
                          <a:cs typeface="Trebuchet MS"/>
                        </a:rPr>
                        <a:t>ONE</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290830">
                        <a:lnSpc>
                          <a:spcPts val="2039"/>
                        </a:lnSpc>
                      </a:pPr>
                      <a:r>
                        <a:rPr sz="2000" b="1" dirty="0">
                          <a:solidFill>
                            <a:srgbClr val="FFFFFF"/>
                          </a:solidFill>
                          <a:latin typeface="Franklin Gothic Medium" panose="020B0603020102020204" pitchFamily="34" charset="0"/>
                          <a:cs typeface="Trebuchet MS"/>
                        </a:rPr>
                        <a:t>Returns a response </a:t>
                      </a:r>
                      <a:r>
                        <a:rPr sz="2000" b="1" spc="-5" dirty="0">
                          <a:solidFill>
                            <a:srgbClr val="FFFFFF"/>
                          </a:solidFill>
                          <a:latin typeface="Franklin Gothic Medium" panose="020B0603020102020204" pitchFamily="34" charset="0"/>
                          <a:cs typeface="Trebuchet MS"/>
                        </a:rPr>
                        <a:t>from </a:t>
                      </a:r>
                      <a:r>
                        <a:rPr sz="2000" b="1" spc="-10" dirty="0">
                          <a:solidFill>
                            <a:srgbClr val="FFFFFF"/>
                          </a:solidFill>
                          <a:latin typeface="Franklin Gothic Medium" panose="020B0603020102020204" pitchFamily="34" charset="0"/>
                          <a:cs typeface="Trebuchet MS"/>
                        </a:rPr>
                        <a:t>the </a:t>
                      </a:r>
                      <a:r>
                        <a:rPr sz="2000" b="1" dirty="0">
                          <a:solidFill>
                            <a:srgbClr val="FFFFFF"/>
                          </a:solidFill>
                          <a:latin typeface="Franklin Gothic Medium" panose="020B0603020102020204" pitchFamily="34" charset="0"/>
                          <a:cs typeface="Trebuchet MS"/>
                        </a:rPr>
                        <a:t>closest </a:t>
                      </a:r>
                      <a:r>
                        <a:rPr sz="2000" b="1" spc="-5" dirty="0">
                          <a:solidFill>
                            <a:srgbClr val="FFFFFF"/>
                          </a:solidFill>
                          <a:latin typeface="Franklin Gothic Medium" panose="020B0603020102020204" pitchFamily="34" charset="0"/>
                          <a:cs typeface="Trebuchet MS"/>
                        </a:rPr>
                        <a:t>node  </a:t>
                      </a:r>
                      <a:r>
                        <a:rPr sz="2000" b="1" spc="190" dirty="0">
                          <a:solidFill>
                            <a:srgbClr val="FFFFFF"/>
                          </a:solidFill>
                          <a:latin typeface="Franklin Gothic Medium" panose="020B0603020102020204" pitchFamily="34" charset="0"/>
                          <a:cs typeface="Trebuchet MS"/>
                        </a:rPr>
                        <a:t> </a:t>
                      </a:r>
                      <a:r>
                        <a:rPr sz="2000" b="1" spc="-5" dirty="0">
                          <a:solidFill>
                            <a:srgbClr val="FFFFFF"/>
                          </a:solidFill>
                          <a:latin typeface="Franklin Gothic Medium" panose="020B0603020102020204" pitchFamily="34" charset="0"/>
                          <a:cs typeface="Trebuchet MS"/>
                        </a:rPr>
                        <a:t>(replica)</a:t>
                      </a:r>
                      <a:endParaRPr sz="2000">
                        <a:latin typeface="Franklin Gothic Medium" panose="020B0603020102020204" pitchFamily="34" charset="0"/>
                        <a:cs typeface="Trebuchet MS"/>
                      </a:endParaRPr>
                    </a:p>
                    <a:p>
                      <a:pPr marL="290830">
                        <a:lnSpc>
                          <a:spcPct val="100000"/>
                        </a:lnSpc>
                        <a:spcBef>
                          <a:spcPts val="155"/>
                        </a:spcBef>
                      </a:pPr>
                      <a:r>
                        <a:rPr sz="2000" b="1" spc="-5" dirty="0">
                          <a:solidFill>
                            <a:srgbClr val="FFFFFF"/>
                          </a:solidFill>
                          <a:latin typeface="Franklin Gothic Medium" panose="020B0603020102020204" pitchFamily="34" charset="0"/>
                          <a:cs typeface="Trebuchet MS"/>
                        </a:rPr>
                        <a:t>holding the</a:t>
                      </a:r>
                      <a:r>
                        <a:rPr sz="2000" b="1" spc="-85" dirty="0">
                          <a:solidFill>
                            <a:srgbClr val="FFFFFF"/>
                          </a:solidFill>
                          <a:latin typeface="Franklin Gothic Medium" panose="020B0603020102020204" pitchFamily="34" charset="0"/>
                          <a:cs typeface="Trebuchet MS"/>
                        </a:rPr>
                        <a:t> </a:t>
                      </a:r>
                      <a:r>
                        <a:rPr sz="2000" b="1" spc="-5" dirty="0">
                          <a:solidFill>
                            <a:srgbClr val="FFFFFF"/>
                          </a:solidFill>
                          <a:latin typeface="Franklin Gothic Medium" panose="020B0603020102020204" pitchFamily="34" charset="0"/>
                          <a:cs typeface="Trebuchet MS"/>
                        </a:rPr>
                        <a:t>data.</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757907">
                <a:tc>
                  <a:txBody>
                    <a:bodyPr/>
                    <a:lstStyle/>
                    <a:p>
                      <a:pPr marL="62230">
                        <a:lnSpc>
                          <a:spcPts val="1945"/>
                        </a:lnSpc>
                      </a:pPr>
                      <a:r>
                        <a:rPr sz="2000" b="1" spc="-5" dirty="0">
                          <a:solidFill>
                            <a:srgbClr val="FFFFFF"/>
                          </a:solidFill>
                          <a:latin typeface="Franklin Gothic Medium" panose="020B0603020102020204" pitchFamily="34" charset="0"/>
                          <a:cs typeface="Trebuchet MS"/>
                        </a:rPr>
                        <a:t>QUORUM</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290830">
                        <a:lnSpc>
                          <a:spcPts val="1945"/>
                        </a:lnSpc>
                      </a:pPr>
                      <a:r>
                        <a:rPr sz="2000" spc="-15" dirty="0">
                          <a:latin typeface="Franklin Gothic Medium" panose="020B0603020102020204" pitchFamily="34" charset="0"/>
                          <a:cs typeface="Trebuchet MS"/>
                        </a:rPr>
                        <a:t>Returns</a:t>
                      </a:r>
                      <a:r>
                        <a:rPr sz="2000" spc="330" dirty="0">
                          <a:latin typeface="Franklin Gothic Medium" panose="020B0603020102020204" pitchFamily="34" charset="0"/>
                          <a:cs typeface="Trebuchet MS"/>
                        </a:rPr>
                        <a:t> </a:t>
                      </a:r>
                      <a:r>
                        <a:rPr sz="2000" dirty="0">
                          <a:latin typeface="Franklin Gothic Medium" panose="020B0603020102020204" pitchFamily="34" charset="0"/>
                          <a:cs typeface="Trebuchet MS"/>
                        </a:rPr>
                        <a:t>a</a:t>
                      </a:r>
                      <a:r>
                        <a:rPr sz="2000" spc="33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result</a:t>
                      </a:r>
                      <a:r>
                        <a:rPr sz="2000" spc="32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from</a:t>
                      </a:r>
                      <a:r>
                        <a:rPr sz="2000" spc="335" dirty="0">
                          <a:latin typeface="Franklin Gothic Medium" panose="020B0603020102020204" pitchFamily="34" charset="0"/>
                          <a:cs typeface="Trebuchet MS"/>
                        </a:rPr>
                        <a:t> </a:t>
                      </a:r>
                      <a:r>
                        <a:rPr sz="2000" dirty="0">
                          <a:latin typeface="Franklin Gothic Medium" panose="020B0603020102020204" pitchFamily="34" charset="0"/>
                          <a:cs typeface="Trebuchet MS"/>
                        </a:rPr>
                        <a:t>a</a:t>
                      </a:r>
                      <a:r>
                        <a:rPr sz="2000" spc="330" dirty="0">
                          <a:latin typeface="Franklin Gothic Medium" panose="020B0603020102020204" pitchFamily="34" charset="0"/>
                          <a:cs typeface="Trebuchet MS"/>
                        </a:rPr>
                        <a:t> </a:t>
                      </a:r>
                      <a:r>
                        <a:rPr sz="2000" spc="-10" dirty="0">
                          <a:latin typeface="Franklin Gothic Medium" panose="020B0603020102020204" pitchFamily="34" charset="0"/>
                          <a:cs typeface="Trebuchet MS"/>
                        </a:rPr>
                        <a:t>quorum</a:t>
                      </a:r>
                      <a:r>
                        <a:rPr sz="2000" spc="34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of</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servers</a:t>
                      </a:r>
                      <a:r>
                        <a:rPr sz="2000" spc="35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with</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the</a:t>
                      </a:r>
                      <a:endParaRPr sz="2000" dirty="0">
                        <a:latin typeface="Franklin Gothic Medium" panose="020B0603020102020204" pitchFamily="34" charset="0"/>
                        <a:cs typeface="Trebuchet MS"/>
                      </a:endParaRPr>
                    </a:p>
                    <a:p>
                      <a:pPr marL="290830">
                        <a:lnSpc>
                          <a:spcPct val="100000"/>
                        </a:lnSpc>
                        <a:spcBef>
                          <a:spcPts val="155"/>
                        </a:spcBef>
                      </a:pPr>
                      <a:r>
                        <a:rPr sz="2000" spc="-5" dirty="0">
                          <a:latin typeface="Franklin Gothic Medium" panose="020B0603020102020204" pitchFamily="34" charset="0"/>
                          <a:cs typeface="Trebuchet MS"/>
                        </a:rPr>
                        <a:t>most </a:t>
                      </a:r>
                      <a:r>
                        <a:rPr sz="2000" dirty="0">
                          <a:latin typeface="Franklin Gothic Medium" panose="020B0603020102020204" pitchFamily="34" charset="0"/>
                          <a:cs typeface="Trebuchet MS"/>
                        </a:rPr>
                        <a:t>recent </a:t>
                      </a:r>
                      <a:r>
                        <a:rPr sz="2000" spc="-5" dirty="0">
                          <a:latin typeface="Franklin Gothic Medium" panose="020B0603020102020204" pitchFamily="34" charset="0"/>
                          <a:cs typeface="Trebuchet MS"/>
                        </a:rPr>
                        <a:t>timestamp </a:t>
                      </a:r>
                      <a:r>
                        <a:rPr sz="2000" spc="-10" dirty="0">
                          <a:latin typeface="Franklin Gothic Medium" panose="020B0603020102020204" pitchFamily="34" charset="0"/>
                          <a:cs typeface="Trebuchet MS"/>
                        </a:rPr>
                        <a:t>for </a:t>
                      </a:r>
                      <a:r>
                        <a:rPr sz="2000" spc="-5" dirty="0">
                          <a:latin typeface="Franklin Gothic Medium" panose="020B0603020102020204" pitchFamily="34" charset="0"/>
                          <a:cs typeface="Trebuchet MS"/>
                        </a:rPr>
                        <a:t>the</a:t>
                      </a:r>
                      <a:r>
                        <a:rPr sz="2000" spc="-1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data.</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1209150">
                <a:tc>
                  <a:txBody>
                    <a:bodyPr/>
                    <a:lstStyle/>
                    <a:p>
                      <a:pPr marL="62230">
                        <a:lnSpc>
                          <a:spcPts val="2045"/>
                        </a:lnSpc>
                      </a:pPr>
                      <a:r>
                        <a:rPr sz="2000" b="1" spc="-5" dirty="0">
                          <a:solidFill>
                            <a:srgbClr val="FFFFFF"/>
                          </a:solidFill>
                          <a:latin typeface="Franklin Gothic Medium" panose="020B0603020102020204" pitchFamily="34" charset="0"/>
                          <a:cs typeface="Trebuchet MS"/>
                        </a:rPr>
                        <a:t>LOCAL_QUORUM</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290830">
                        <a:lnSpc>
                          <a:spcPts val="2045"/>
                        </a:lnSpc>
                      </a:pPr>
                      <a:r>
                        <a:rPr sz="2000" spc="-15" dirty="0">
                          <a:latin typeface="Franklin Gothic Medium" panose="020B0603020102020204" pitchFamily="34" charset="0"/>
                          <a:cs typeface="Trebuchet MS"/>
                        </a:rPr>
                        <a:t>Returns</a:t>
                      </a:r>
                      <a:r>
                        <a:rPr sz="2000" spc="330" dirty="0">
                          <a:latin typeface="Franklin Gothic Medium" panose="020B0603020102020204" pitchFamily="34" charset="0"/>
                          <a:cs typeface="Trebuchet MS"/>
                        </a:rPr>
                        <a:t> </a:t>
                      </a:r>
                      <a:r>
                        <a:rPr sz="2000" dirty="0">
                          <a:latin typeface="Franklin Gothic Medium" panose="020B0603020102020204" pitchFamily="34" charset="0"/>
                          <a:cs typeface="Trebuchet MS"/>
                        </a:rPr>
                        <a:t>a</a:t>
                      </a:r>
                      <a:r>
                        <a:rPr sz="2000" spc="33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result</a:t>
                      </a:r>
                      <a:r>
                        <a:rPr sz="2000" spc="32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from</a:t>
                      </a:r>
                      <a:r>
                        <a:rPr sz="2000" spc="335" dirty="0">
                          <a:latin typeface="Franklin Gothic Medium" panose="020B0603020102020204" pitchFamily="34" charset="0"/>
                          <a:cs typeface="Trebuchet MS"/>
                        </a:rPr>
                        <a:t> </a:t>
                      </a:r>
                      <a:r>
                        <a:rPr sz="2000" dirty="0">
                          <a:latin typeface="Franklin Gothic Medium" panose="020B0603020102020204" pitchFamily="34" charset="0"/>
                          <a:cs typeface="Trebuchet MS"/>
                        </a:rPr>
                        <a:t>a</a:t>
                      </a:r>
                      <a:r>
                        <a:rPr sz="2000" spc="330" dirty="0">
                          <a:latin typeface="Franklin Gothic Medium" panose="020B0603020102020204" pitchFamily="34" charset="0"/>
                          <a:cs typeface="Trebuchet MS"/>
                        </a:rPr>
                        <a:t> </a:t>
                      </a:r>
                      <a:r>
                        <a:rPr sz="2000" spc="-10" dirty="0">
                          <a:latin typeface="Franklin Gothic Medium" panose="020B0603020102020204" pitchFamily="34" charset="0"/>
                          <a:cs typeface="Trebuchet MS"/>
                        </a:rPr>
                        <a:t>quorum</a:t>
                      </a:r>
                      <a:r>
                        <a:rPr sz="2000" spc="34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of</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servers</a:t>
                      </a:r>
                      <a:r>
                        <a:rPr sz="2000" spc="35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with</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the</a:t>
                      </a:r>
                      <a:endParaRPr sz="2000" dirty="0">
                        <a:latin typeface="Franklin Gothic Medium" panose="020B0603020102020204" pitchFamily="34" charset="0"/>
                        <a:cs typeface="Trebuchet MS"/>
                      </a:endParaRPr>
                    </a:p>
                    <a:p>
                      <a:pPr marL="290830" marR="53340">
                        <a:lnSpc>
                          <a:spcPct val="107200"/>
                        </a:lnSpc>
                      </a:pPr>
                      <a:r>
                        <a:rPr sz="2000" spc="-5" dirty="0">
                          <a:latin typeface="Franklin Gothic Medium" panose="020B0603020102020204" pitchFamily="34" charset="0"/>
                          <a:cs typeface="Trebuchet MS"/>
                        </a:rPr>
                        <a:t>most </a:t>
                      </a:r>
                      <a:r>
                        <a:rPr sz="2000" dirty="0">
                          <a:latin typeface="Franklin Gothic Medium" panose="020B0603020102020204" pitchFamily="34" charset="0"/>
                          <a:cs typeface="Trebuchet MS"/>
                        </a:rPr>
                        <a:t>recent </a:t>
                      </a:r>
                      <a:r>
                        <a:rPr sz="2000" spc="-5" dirty="0">
                          <a:latin typeface="Franklin Gothic Medium" panose="020B0603020102020204" pitchFamily="34" charset="0"/>
                          <a:cs typeface="Trebuchet MS"/>
                        </a:rPr>
                        <a:t>timestamp </a:t>
                      </a:r>
                      <a:r>
                        <a:rPr sz="2000" spc="-10" dirty="0">
                          <a:latin typeface="Franklin Gothic Medium" panose="020B0603020102020204" pitchFamily="34" charset="0"/>
                          <a:cs typeface="Trebuchet MS"/>
                        </a:rPr>
                        <a:t>for </a:t>
                      </a:r>
                      <a:r>
                        <a:rPr sz="2000" spc="-5" dirty="0">
                          <a:latin typeface="Franklin Gothic Medium" panose="020B0603020102020204" pitchFamily="34" charset="0"/>
                          <a:cs typeface="Trebuchet MS"/>
                        </a:rPr>
                        <a:t>the data </a:t>
                      </a:r>
                      <a:r>
                        <a:rPr sz="2000" dirty="0">
                          <a:latin typeface="Franklin Gothic Medium" panose="020B0603020102020204" pitchFamily="34" charset="0"/>
                          <a:cs typeface="Trebuchet MS"/>
                        </a:rPr>
                        <a:t>in </a:t>
                      </a:r>
                      <a:r>
                        <a:rPr sz="2000" spc="-5" dirty="0">
                          <a:latin typeface="Franklin Gothic Medium" panose="020B0603020102020204" pitchFamily="34" charset="0"/>
                          <a:cs typeface="Trebuchet MS"/>
                        </a:rPr>
                        <a:t>the </a:t>
                      </a:r>
                      <a:r>
                        <a:rPr sz="2000" dirty="0">
                          <a:latin typeface="Franklin Gothic Medium" panose="020B0603020102020204" pitchFamily="34" charset="0"/>
                          <a:cs typeface="Trebuchet MS"/>
                        </a:rPr>
                        <a:t>same </a:t>
                      </a:r>
                      <a:r>
                        <a:rPr sz="2000" spc="-5" dirty="0">
                          <a:latin typeface="Franklin Gothic Medium" panose="020B0603020102020204" pitchFamily="34" charset="0"/>
                          <a:cs typeface="Trebuchet MS"/>
                        </a:rPr>
                        <a:t>data  center </a:t>
                      </a:r>
                      <a:r>
                        <a:rPr sz="2000" dirty="0">
                          <a:latin typeface="Franklin Gothic Medium" panose="020B0603020102020204" pitchFamily="34" charset="0"/>
                          <a:cs typeface="Trebuchet MS"/>
                        </a:rPr>
                        <a:t>as </a:t>
                      </a:r>
                      <a:r>
                        <a:rPr sz="2000" spc="-5" dirty="0">
                          <a:latin typeface="Franklin Gothic Medium" panose="020B0603020102020204" pitchFamily="34" charset="0"/>
                          <a:cs typeface="Trebuchet MS"/>
                        </a:rPr>
                        <a:t>the coordinator</a:t>
                      </a:r>
                      <a:r>
                        <a:rPr sz="2000" spc="-6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node.</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773126">
                <a:tc>
                  <a:txBody>
                    <a:bodyPr/>
                    <a:lstStyle/>
                    <a:p>
                      <a:pPr marL="62230">
                        <a:lnSpc>
                          <a:spcPts val="2045"/>
                        </a:lnSpc>
                      </a:pPr>
                      <a:r>
                        <a:rPr sz="2000" b="1" dirty="0">
                          <a:solidFill>
                            <a:srgbClr val="FFFFFF"/>
                          </a:solidFill>
                          <a:latin typeface="Franklin Gothic Medium" panose="020B0603020102020204" pitchFamily="34" charset="0"/>
                          <a:cs typeface="Trebuchet MS"/>
                        </a:rPr>
                        <a:t>EACH_QUORUM</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290830">
                        <a:lnSpc>
                          <a:spcPts val="2045"/>
                        </a:lnSpc>
                      </a:pPr>
                      <a:r>
                        <a:rPr sz="2000" spc="-15" dirty="0">
                          <a:latin typeface="Franklin Gothic Medium" panose="020B0603020102020204" pitchFamily="34" charset="0"/>
                          <a:cs typeface="Trebuchet MS"/>
                        </a:rPr>
                        <a:t>Returns</a:t>
                      </a:r>
                      <a:r>
                        <a:rPr sz="2000" spc="330" dirty="0">
                          <a:latin typeface="Franklin Gothic Medium" panose="020B0603020102020204" pitchFamily="34" charset="0"/>
                          <a:cs typeface="Trebuchet MS"/>
                        </a:rPr>
                        <a:t> </a:t>
                      </a:r>
                      <a:r>
                        <a:rPr sz="2000" dirty="0">
                          <a:latin typeface="Franklin Gothic Medium" panose="020B0603020102020204" pitchFamily="34" charset="0"/>
                          <a:cs typeface="Trebuchet MS"/>
                        </a:rPr>
                        <a:t>a</a:t>
                      </a:r>
                      <a:r>
                        <a:rPr sz="2000" spc="33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result</a:t>
                      </a:r>
                      <a:r>
                        <a:rPr sz="2000" spc="32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from</a:t>
                      </a:r>
                      <a:r>
                        <a:rPr sz="2000" spc="335" dirty="0">
                          <a:latin typeface="Franklin Gothic Medium" panose="020B0603020102020204" pitchFamily="34" charset="0"/>
                          <a:cs typeface="Trebuchet MS"/>
                        </a:rPr>
                        <a:t> </a:t>
                      </a:r>
                      <a:r>
                        <a:rPr sz="2000" dirty="0">
                          <a:latin typeface="Franklin Gothic Medium" panose="020B0603020102020204" pitchFamily="34" charset="0"/>
                          <a:cs typeface="Trebuchet MS"/>
                        </a:rPr>
                        <a:t>a</a:t>
                      </a:r>
                      <a:r>
                        <a:rPr sz="2000" spc="330" dirty="0">
                          <a:latin typeface="Franklin Gothic Medium" panose="020B0603020102020204" pitchFamily="34" charset="0"/>
                          <a:cs typeface="Trebuchet MS"/>
                        </a:rPr>
                        <a:t> </a:t>
                      </a:r>
                      <a:r>
                        <a:rPr sz="2000" spc="-10" dirty="0">
                          <a:latin typeface="Franklin Gothic Medium" panose="020B0603020102020204" pitchFamily="34" charset="0"/>
                          <a:cs typeface="Trebuchet MS"/>
                        </a:rPr>
                        <a:t>quorum</a:t>
                      </a:r>
                      <a:r>
                        <a:rPr sz="2000" spc="34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of</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servers</a:t>
                      </a:r>
                      <a:r>
                        <a:rPr sz="2000" spc="35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with</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the</a:t>
                      </a:r>
                      <a:endParaRPr sz="2000" dirty="0">
                        <a:latin typeface="Franklin Gothic Medium" panose="020B0603020102020204" pitchFamily="34" charset="0"/>
                        <a:cs typeface="Trebuchet MS"/>
                      </a:endParaRPr>
                    </a:p>
                    <a:p>
                      <a:pPr marL="290830">
                        <a:lnSpc>
                          <a:spcPct val="100000"/>
                        </a:lnSpc>
                        <a:spcBef>
                          <a:spcPts val="155"/>
                        </a:spcBef>
                      </a:pPr>
                      <a:r>
                        <a:rPr sz="2000" spc="-5" dirty="0">
                          <a:latin typeface="Franklin Gothic Medium" panose="020B0603020102020204" pitchFamily="34" charset="0"/>
                          <a:cs typeface="Trebuchet MS"/>
                        </a:rPr>
                        <a:t>most recent timestamp </a:t>
                      </a:r>
                      <a:r>
                        <a:rPr sz="2000" dirty="0">
                          <a:latin typeface="Franklin Gothic Medium" panose="020B0603020102020204" pitchFamily="34" charset="0"/>
                          <a:cs typeface="Trebuchet MS"/>
                        </a:rPr>
                        <a:t>in </a:t>
                      </a:r>
                      <a:r>
                        <a:rPr sz="2000" spc="-5" dirty="0">
                          <a:latin typeface="Franklin Gothic Medium" panose="020B0603020102020204" pitchFamily="34" charset="0"/>
                          <a:cs typeface="Trebuchet MS"/>
                        </a:rPr>
                        <a:t>all data</a:t>
                      </a:r>
                      <a:r>
                        <a:rPr sz="2000" spc="-3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centers.</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r h="1678125">
                <a:tc>
                  <a:txBody>
                    <a:bodyPr/>
                    <a:lstStyle/>
                    <a:p>
                      <a:pPr marL="62230">
                        <a:lnSpc>
                          <a:spcPts val="2045"/>
                        </a:lnSpc>
                      </a:pPr>
                      <a:r>
                        <a:rPr sz="2000" b="1" dirty="0">
                          <a:solidFill>
                            <a:srgbClr val="FFFFFF"/>
                          </a:solidFill>
                          <a:latin typeface="Franklin Gothic Medium" panose="020B0603020102020204" pitchFamily="34" charset="0"/>
                          <a:cs typeface="Trebuchet MS"/>
                        </a:rPr>
                        <a:t>ALL</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290830" algn="just">
                        <a:lnSpc>
                          <a:spcPts val="2045"/>
                        </a:lnSpc>
                      </a:pPr>
                      <a:r>
                        <a:rPr sz="2000" dirty="0">
                          <a:latin typeface="Franklin Gothic Medium" panose="020B0603020102020204" pitchFamily="34" charset="0"/>
                          <a:cs typeface="Trebuchet MS"/>
                        </a:rPr>
                        <a:t>This</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provides</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the</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highest</a:t>
                      </a:r>
                      <a:r>
                        <a:rPr sz="2000" spc="320" dirty="0">
                          <a:latin typeface="Franklin Gothic Medium" panose="020B0603020102020204" pitchFamily="34" charset="0"/>
                          <a:cs typeface="Trebuchet MS"/>
                        </a:rPr>
                        <a:t> </a:t>
                      </a:r>
                      <a:r>
                        <a:rPr sz="2000" dirty="0">
                          <a:latin typeface="Franklin Gothic Medium" panose="020B0603020102020204" pitchFamily="34" charset="0"/>
                          <a:cs typeface="Trebuchet MS"/>
                        </a:rPr>
                        <a:t>level</a:t>
                      </a:r>
                      <a:r>
                        <a:rPr sz="2000" spc="3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of</a:t>
                      </a:r>
                      <a:r>
                        <a:rPr sz="2000" spc="32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consistency</a:t>
                      </a:r>
                      <a:r>
                        <a:rPr sz="2000" spc="31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of</a:t>
                      </a:r>
                      <a:r>
                        <a:rPr sz="2000" spc="32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all</a:t>
                      </a:r>
                      <a:endParaRPr sz="2000" dirty="0">
                        <a:latin typeface="Franklin Gothic Medium" panose="020B0603020102020204" pitchFamily="34" charset="0"/>
                        <a:cs typeface="Trebuchet MS"/>
                      </a:endParaRPr>
                    </a:p>
                    <a:p>
                      <a:pPr marL="290830" marR="53975" algn="just">
                        <a:lnSpc>
                          <a:spcPct val="107000"/>
                        </a:lnSpc>
                        <a:spcBef>
                          <a:spcPts val="5"/>
                        </a:spcBef>
                      </a:pPr>
                      <a:r>
                        <a:rPr sz="2000" spc="-5" dirty="0">
                          <a:latin typeface="Franklin Gothic Medium" panose="020B0603020102020204" pitchFamily="34" charset="0"/>
                          <a:cs typeface="Trebuchet MS"/>
                        </a:rPr>
                        <a:t>levels and the lowest level of availability of all levels.  </a:t>
                      </a:r>
                      <a:r>
                        <a:rPr sz="2000" dirty="0">
                          <a:latin typeface="Franklin Gothic Medium" panose="020B0603020102020204" pitchFamily="34" charset="0"/>
                          <a:cs typeface="Trebuchet MS"/>
                        </a:rPr>
                        <a:t>It responds </a:t>
                      </a:r>
                      <a:r>
                        <a:rPr sz="2000" spc="-5" dirty="0">
                          <a:latin typeface="Franklin Gothic Medium" panose="020B0603020102020204" pitchFamily="34" charset="0"/>
                          <a:cs typeface="Trebuchet MS"/>
                        </a:rPr>
                        <a:t>to </a:t>
                      </a:r>
                      <a:r>
                        <a:rPr sz="2000" dirty="0">
                          <a:latin typeface="Franklin Gothic Medium" panose="020B0603020102020204" pitchFamily="34" charset="0"/>
                          <a:cs typeface="Trebuchet MS"/>
                        </a:rPr>
                        <a:t>a read request </a:t>
                      </a:r>
                      <a:r>
                        <a:rPr sz="2000" spc="-5" dirty="0">
                          <a:latin typeface="Franklin Gothic Medium" panose="020B0603020102020204" pitchFamily="34" charset="0"/>
                          <a:cs typeface="Trebuchet MS"/>
                        </a:rPr>
                        <a:t>from </a:t>
                      </a:r>
                      <a:r>
                        <a:rPr sz="2000" dirty="0">
                          <a:latin typeface="Franklin Gothic Medium" panose="020B0603020102020204" pitchFamily="34" charset="0"/>
                          <a:cs typeface="Trebuchet MS"/>
                        </a:rPr>
                        <a:t>a </a:t>
                      </a:r>
                      <a:r>
                        <a:rPr sz="2000" spc="-5" dirty="0">
                          <a:latin typeface="Franklin Gothic Medium" panose="020B0603020102020204" pitchFamily="34" charset="0"/>
                          <a:cs typeface="Trebuchet MS"/>
                        </a:rPr>
                        <a:t>client after all  the </a:t>
                      </a:r>
                      <a:r>
                        <a:rPr sz="2000" dirty="0">
                          <a:latin typeface="Franklin Gothic Medium" panose="020B0603020102020204" pitchFamily="34" charset="0"/>
                          <a:cs typeface="Trebuchet MS"/>
                        </a:rPr>
                        <a:t>replica </a:t>
                      </a:r>
                      <a:r>
                        <a:rPr sz="2000" spc="-5" dirty="0">
                          <a:latin typeface="Franklin Gothic Medium" panose="020B0603020102020204" pitchFamily="34" charset="0"/>
                          <a:cs typeface="Trebuchet MS"/>
                        </a:rPr>
                        <a:t>nodes have</a:t>
                      </a:r>
                      <a:r>
                        <a:rPr sz="2000" spc="-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responded.</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7896"/>
          </a:xfrm>
        </p:spPr>
        <p:txBody>
          <a:bodyPr>
            <a:normAutofit fontScale="90000"/>
          </a:bodyPr>
          <a:lstStyle/>
          <a:p>
            <a:r>
              <a:rPr lang="en-US" sz="3200" dirty="0">
                <a:latin typeface="Franklin Gothic Medium" panose="020B0603020102020204" pitchFamily="34" charset="0"/>
              </a:rPr>
              <a:t>Read</a:t>
            </a:r>
            <a:r>
              <a:rPr lang="en-US" sz="3200" spc="-110" dirty="0">
                <a:latin typeface="Franklin Gothic Medium" panose="020B0603020102020204" pitchFamily="34" charset="0"/>
              </a:rPr>
              <a:t> </a:t>
            </a:r>
            <a:r>
              <a:rPr lang="en-US" sz="3200" spc="-5" dirty="0">
                <a:latin typeface="Franklin Gothic Medium" panose="020B0603020102020204" pitchFamily="34" charset="0"/>
              </a:rPr>
              <a:t>Consistency</a:t>
            </a:r>
            <a:endParaRPr lang="en-US" sz="3200" dirty="0">
              <a:latin typeface="Franklin Gothic Medium" panose="020B0603020102020204" pitchFamily="34" charset="0"/>
            </a:endParaRPr>
          </a:p>
        </p:txBody>
      </p:sp>
      <p:sp>
        <p:nvSpPr>
          <p:cNvPr id="3" name="Text Placeholder 2"/>
          <p:cNvSpPr>
            <a:spLocks noGrp="1"/>
          </p:cNvSpPr>
          <p:nvPr>
            <p:ph type="body" idx="1"/>
          </p:nvPr>
        </p:nvSpPr>
        <p:spPr>
          <a:xfrm>
            <a:off x="304800" y="833022"/>
            <a:ext cx="11523406" cy="5659852"/>
          </a:xfrm>
        </p:spPr>
        <p:txBody>
          <a:bodyPr>
            <a:normAutofit fontScale="25000" lnSpcReduction="20000"/>
          </a:bodyPr>
          <a:lstStyle/>
          <a:p>
            <a:r>
              <a:rPr lang="en-US" sz="6200" dirty="0">
                <a:latin typeface="Franklin Gothic Medium" panose="020B0603020102020204" pitchFamily="34" charset="0"/>
              </a:rPr>
              <a:t>More specifically: </a:t>
            </a:r>
          </a:p>
          <a:p>
            <a:r>
              <a:rPr lang="en-US" sz="6200" dirty="0">
                <a:latin typeface="Franklin Gothic Medium" panose="020B0603020102020204" pitchFamily="34" charset="0"/>
              </a:rPr>
              <a:t>R=read replica count </a:t>
            </a:r>
          </a:p>
          <a:p>
            <a:r>
              <a:rPr lang="en-US" sz="6200" dirty="0">
                <a:latin typeface="Franklin Gothic Medium" panose="020B0603020102020204" pitchFamily="34" charset="0"/>
              </a:rPr>
              <a:t>W=write replica count </a:t>
            </a:r>
          </a:p>
          <a:p>
            <a:r>
              <a:rPr lang="en-US" sz="6200" dirty="0">
                <a:latin typeface="Franklin Gothic Medium" panose="020B0603020102020204" pitchFamily="34" charset="0"/>
              </a:rPr>
              <a:t>N=replication factor </a:t>
            </a:r>
          </a:p>
          <a:p>
            <a:endParaRPr lang="en-US" sz="6200" dirty="0">
              <a:latin typeface="Franklin Gothic Medium" panose="020B0603020102020204" pitchFamily="34" charset="0"/>
            </a:endParaRPr>
          </a:p>
          <a:p>
            <a:r>
              <a:rPr lang="en-US" sz="6200" b="1" dirty="0">
                <a:solidFill>
                  <a:srgbClr val="FF0000"/>
                </a:solidFill>
                <a:latin typeface="Franklin Gothic Medium" panose="020B0603020102020204" pitchFamily="34" charset="0"/>
              </a:rPr>
              <a:t>Q=QUORUM (Q = N / 2 + 1)</a:t>
            </a:r>
          </a:p>
          <a:p>
            <a:r>
              <a:rPr lang="en-US" sz="6200" b="1" dirty="0">
                <a:solidFill>
                  <a:srgbClr val="FF0000"/>
                </a:solidFill>
                <a:latin typeface="Franklin Gothic Medium" panose="020B0603020102020204" pitchFamily="34" charset="0"/>
              </a:rPr>
              <a:t> </a:t>
            </a:r>
          </a:p>
          <a:p>
            <a:pPr marL="285750" indent="-285750">
              <a:buFont typeface="Arial" pitchFamily="34" charset="0"/>
              <a:buChar char="•"/>
            </a:pPr>
            <a:r>
              <a:rPr lang="en-US" sz="6200" dirty="0">
                <a:latin typeface="Franklin Gothic Medium" panose="020B0603020102020204" pitchFamily="34" charset="0"/>
              </a:rPr>
              <a:t>If W + R &gt; N, you will have consistency </a:t>
            </a:r>
          </a:p>
          <a:p>
            <a:pPr marL="285750" indent="-285750">
              <a:buFont typeface="Arial" pitchFamily="34" charset="0"/>
              <a:buChar char="•"/>
            </a:pPr>
            <a:r>
              <a:rPr lang="en-US" sz="6200" dirty="0">
                <a:latin typeface="Franklin Gothic Medium" panose="020B0603020102020204" pitchFamily="34" charset="0"/>
              </a:rPr>
              <a:t>W=1, R=N </a:t>
            </a:r>
          </a:p>
          <a:p>
            <a:pPr marL="285750" indent="-285750">
              <a:buFont typeface="Arial" pitchFamily="34" charset="0"/>
              <a:buChar char="•"/>
            </a:pPr>
            <a:r>
              <a:rPr lang="en-US" sz="6200" dirty="0">
                <a:latin typeface="Franklin Gothic Medium" panose="020B0603020102020204" pitchFamily="34" charset="0"/>
              </a:rPr>
              <a:t>W=N, R=1 </a:t>
            </a:r>
          </a:p>
          <a:p>
            <a:pPr marL="285750" indent="-285750">
              <a:buFont typeface="Arial" pitchFamily="34" charset="0"/>
              <a:buChar char="•"/>
            </a:pPr>
            <a:r>
              <a:rPr lang="en-US" sz="6200" dirty="0">
                <a:latin typeface="Franklin Gothic Medium" panose="020B0603020102020204" pitchFamily="34" charset="0"/>
              </a:rPr>
              <a:t>W=Q, R=Q where Q = N / 2 + 1 </a:t>
            </a:r>
          </a:p>
          <a:p>
            <a:pPr marL="285750" indent="-285750">
              <a:buFont typeface="Arial" pitchFamily="34" charset="0"/>
              <a:buChar char="•"/>
            </a:pPr>
            <a:endParaRPr lang="en-US" sz="6200" dirty="0">
              <a:latin typeface="Franklin Gothic Medium" panose="020B0603020102020204" pitchFamily="34" charset="0"/>
            </a:endParaRPr>
          </a:p>
          <a:p>
            <a:pPr marL="285750" indent="-285750">
              <a:buFont typeface="Arial" pitchFamily="34" charset="0"/>
              <a:buChar char="•"/>
            </a:pPr>
            <a:r>
              <a:rPr lang="en-US" sz="6200" dirty="0">
                <a:latin typeface="Franklin Gothic Medium" panose="020B0603020102020204" pitchFamily="34" charset="0"/>
              </a:rPr>
              <a:t>Cassandra provides consistency when R + W &gt; N </a:t>
            </a:r>
          </a:p>
          <a:p>
            <a:pPr marL="285750" indent="-285750">
              <a:buFont typeface="Arial" pitchFamily="34" charset="0"/>
              <a:buChar char="•"/>
            </a:pPr>
            <a:r>
              <a:rPr lang="en-US" sz="6200" dirty="0">
                <a:latin typeface="Franklin Gothic Medium" panose="020B0603020102020204" pitchFamily="34" charset="0"/>
              </a:rPr>
              <a:t>A Consistency Level of ONE means R or W is 1. </a:t>
            </a:r>
          </a:p>
          <a:p>
            <a:pPr marL="285750" indent="-285750">
              <a:buFont typeface="Arial" pitchFamily="34" charset="0"/>
              <a:buChar char="•"/>
            </a:pPr>
            <a:r>
              <a:rPr lang="en-US" sz="6200" dirty="0">
                <a:latin typeface="Franklin Gothic Medium" panose="020B0603020102020204" pitchFamily="34" charset="0"/>
              </a:rPr>
              <a:t>A Consistency Level of QUORUM means R or W is ceiling((N+1)/2).</a:t>
            </a:r>
          </a:p>
          <a:p>
            <a:pPr marL="285750" indent="-285750">
              <a:buFont typeface="Arial" pitchFamily="34" charset="0"/>
              <a:buChar char="•"/>
            </a:pPr>
            <a:r>
              <a:rPr lang="en-US" sz="6200" dirty="0">
                <a:latin typeface="Franklin Gothic Medium" panose="020B0603020102020204" pitchFamily="34" charset="0"/>
              </a:rPr>
              <a:t> A Consistency Level of ALL means R or W is N. </a:t>
            </a:r>
          </a:p>
          <a:p>
            <a:pPr marL="285750" indent="-285750">
              <a:buFont typeface="Arial" pitchFamily="34" charset="0"/>
              <a:buChar char="•"/>
            </a:pPr>
            <a:r>
              <a:rPr lang="en-US" sz="6200" dirty="0">
                <a:latin typeface="Franklin Gothic Medium" panose="020B0603020102020204" pitchFamily="34" charset="0"/>
              </a:rPr>
              <a:t>So if you want to write with a Consistency Level of ONE and then get the same data when you read, you need to read with Consistency Level ALL. </a:t>
            </a:r>
          </a:p>
          <a:p>
            <a:endParaRPr lang="en-US" dirty="0"/>
          </a:p>
        </p:txBody>
      </p:sp>
    </p:spTree>
    <p:extLst>
      <p:ext uri="{BB962C8B-B14F-4D97-AF65-F5344CB8AC3E}">
        <p14:creationId xmlns:p14="http://schemas.microsoft.com/office/powerpoint/2010/main" val="1833298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226519851"/>
              </p:ext>
            </p:extLst>
          </p:nvPr>
        </p:nvGraphicFramePr>
        <p:xfrm>
          <a:off x="586841" y="1006983"/>
          <a:ext cx="10282720" cy="5307722"/>
        </p:xfrm>
        <a:graphic>
          <a:graphicData uri="http://schemas.openxmlformats.org/drawingml/2006/table">
            <a:tbl>
              <a:tblPr firstRow="1" bandRow="1">
                <a:tableStyleId>{2D5ABB26-0587-4C30-8999-92F81FD0307C}</a:tableStyleId>
              </a:tblPr>
              <a:tblGrid>
                <a:gridCol w="2266302">
                  <a:extLst>
                    <a:ext uri="{9D8B030D-6E8A-4147-A177-3AD203B41FA5}">
                      <a16:colId xmlns:a16="http://schemas.microsoft.com/office/drawing/2014/main" val="20000"/>
                    </a:ext>
                  </a:extLst>
                </a:gridCol>
                <a:gridCol w="8016418">
                  <a:extLst>
                    <a:ext uri="{9D8B030D-6E8A-4147-A177-3AD203B41FA5}">
                      <a16:colId xmlns:a16="http://schemas.microsoft.com/office/drawing/2014/main" val="20001"/>
                    </a:ext>
                  </a:extLst>
                </a:gridCol>
              </a:tblGrid>
              <a:tr h="859027">
                <a:tc>
                  <a:txBody>
                    <a:bodyPr/>
                    <a:lstStyle/>
                    <a:p>
                      <a:pPr marL="31115">
                        <a:lnSpc>
                          <a:spcPct val="100000"/>
                        </a:lnSpc>
                        <a:spcBef>
                          <a:spcPts val="185"/>
                        </a:spcBef>
                      </a:pPr>
                      <a:r>
                        <a:rPr sz="1800" b="1" spc="-5" dirty="0">
                          <a:solidFill>
                            <a:srgbClr val="FFFFFF"/>
                          </a:solidFill>
                          <a:latin typeface="Franklin Gothic Medium" panose="020B0603020102020204" pitchFamily="34" charset="0"/>
                          <a:cs typeface="Trebuchet MS"/>
                        </a:rPr>
                        <a:t>ALL</a:t>
                      </a:r>
                      <a:endParaRPr sz="18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31750" marR="24765" algn="just">
                        <a:lnSpc>
                          <a:spcPct val="107200"/>
                        </a:lnSpc>
                        <a:spcBef>
                          <a:spcPts val="50"/>
                        </a:spcBef>
                      </a:pPr>
                      <a:r>
                        <a:rPr sz="1800" b="1" spc="-5" dirty="0">
                          <a:solidFill>
                            <a:srgbClr val="FFFFFF"/>
                          </a:solidFill>
                          <a:latin typeface="Franklin Gothic Medium" panose="020B0603020102020204" pitchFamily="34" charset="0"/>
                          <a:cs typeface="Trebuchet MS"/>
                        </a:rPr>
                        <a:t>This is </a:t>
                      </a:r>
                      <a:r>
                        <a:rPr sz="1800" b="1" dirty="0">
                          <a:solidFill>
                            <a:srgbClr val="FFFFFF"/>
                          </a:solidFill>
                          <a:latin typeface="Franklin Gothic Medium" panose="020B0603020102020204" pitchFamily="34" charset="0"/>
                          <a:cs typeface="Trebuchet MS"/>
                        </a:rPr>
                        <a:t>the </a:t>
                      </a:r>
                      <a:r>
                        <a:rPr sz="1800" b="1" spc="-5" dirty="0">
                          <a:solidFill>
                            <a:srgbClr val="FFFFFF"/>
                          </a:solidFill>
                          <a:latin typeface="Franklin Gothic Medium" panose="020B0603020102020204" pitchFamily="34" charset="0"/>
                          <a:cs typeface="Trebuchet MS"/>
                        </a:rPr>
                        <a:t>highest </a:t>
                      </a:r>
                      <a:r>
                        <a:rPr sz="1800" b="1" dirty="0">
                          <a:solidFill>
                            <a:srgbClr val="FFFFFF"/>
                          </a:solidFill>
                          <a:latin typeface="Franklin Gothic Medium" panose="020B0603020102020204" pitchFamily="34" charset="0"/>
                          <a:cs typeface="Trebuchet MS"/>
                        </a:rPr>
                        <a:t>level </a:t>
                      </a:r>
                      <a:r>
                        <a:rPr sz="1800" b="1" spc="-5" dirty="0">
                          <a:solidFill>
                            <a:srgbClr val="FFFFFF"/>
                          </a:solidFill>
                          <a:latin typeface="Franklin Gothic Medium" panose="020B0603020102020204" pitchFamily="34" charset="0"/>
                          <a:cs typeface="Trebuchet MS"/>
                        </a:rPr>
                        <a:t>of consistency of </a:t>
                      </a:r>
                      <a:r>
                        <a:rPr sz="1800" b="1" dirty="0">
                          <a:solidFill>
                            <a:srgbClr val="FFFFFF"/>
                          </a:solidFill>
                          <a:latin typeface="Franklin Gothic Medium" panose="020B0603020102020204" pitchFamily="34" charset="0"/>
                          <a:cs typeface="Trebuchet MS"/>
                        </a:rPr>
                        <a:t>all levels </a:t>
                      </a:r>
                      <a:r>
                        <a:rPr sz="1800" b="1" spc="-5" dirty="0">
                          <a:solidFill>
                            <a:srgbClr val="FFFFFF"/>
                          </a:solidFill>
                          <a:latin typeface="Franklin Gothic Medium" panose="020B0603020102020204" pitchFamily="34" charset="0"/>
                          <a:cs typeface="Trebuchet MS"/>
                        </a:rPr>
                        <a:t>as it </a:t>
                      </a:r>
                      <a:r>
                        <a:rPr sz="1800" b="1" dirty="0">
                          <a:solidFill>
                            <a:srgbClr val="FFFFFF"/>
                          </a:solidFill>
                          <a:latin typeface="Franklin Gothic Medium" panose="020B0603020102020204" pitchFamily="34" charset="0"/>
                          <a:cs typeface="Trebuchet MS"/>
                        </a:rPr>
                        <a:t>necessitates  </a:t>
                      </a:r>
                      <a:r>
                        <a:rPr sz="1800" b="1" spc="-5" dirty="0">
                          <a:solidFill>
                            <a:srgbClr val="FFFFFF"/>
                          </a:solidFill>
                          <a:latin typeface="Franklin Gothic Medium" panose="020B0603020102020204" pitchFamily="34" charset="0"/>
                          <a:cs typeface="Trebuchet MS"/>
                        </a:rPr>
                        <a:t>that a </a:t>
                      </a:r>
                      <a:r>
                        <a:rPr sz="1800" b="1" dirty="0">
                          <a:solidFill>
                            <a:srgbClr val="FFFFFF"/>
                          </a:solidFill>
                          <a:latin typeface="Franklin Gothic Medium" panose="020B0603020102020204" pitchFamily="34" charset="0"/>
                          <a:cs typeface="Trebuchet MS"/>
                        </a:rPr>
                        <a:t>write </a:t>
                      </a:r>
                      <a:r>
                        <a:rPr sz="1800" b="1" spc="-5" dirty="0">
                          <a:solidFill>
                            <a:srgbClr val="FFFFFF"/>
                          </a:solidFill>
                          <a:latin typeface="Franklin Gothic Medium" panose="020B0603020102020204" pitchFamily="34" charset="0"/>
                          <a:cs typeface="Trebuchet MS"/>
                        </a:rPr>
                        <a:t>must </a:t>
                      </a:r>
                      <a:r>
                        <a:rPr sz="1800" b="1" dirty="0">
                          <a:solidFill>
                            <a:srgbClr val="FFFFFF"/>
                          </a:solidFill>
                          <a:latin typeface="Franklin Gothic Medium" panose="020B0603020102020204" pitchFamily="34" charset="0"/>
                          <a:cs typeface="Trebuchet MS"/>
                        </a:rPr>
                        <a:t>be </a:t>
                      </a:r>
                      <a:r>
                        <a:rPr sz="1800" b="1" spc="-5" dirty="0">
                          <a:solidFill>
                            <a:srgbClr val="FFFFFF"/>
                          </a:solidFill>
                          <a:latin typeface="Franklin Gothic Medium" panose="020B0603020102020204" pitchFamily="34" charset="0"/>
                          <a:cs typeface="Trebuchet MS"/>
                        </a:rPr>
                        <a:t>written to </a:t>
                      </a:r>
                      <a:r>
                        <a:rPr sz="1800" b="1" dirty="0">
                          <a:solidFill>
                            <a:srgbClr val="FFFFFF"/>
                          </a:solidFill>
                          <a:latin typeface="Franklin Gothic Medium" panose="020B0603020102020204" pitchFamily="34" charset="0"/>
                          <a:cs typeface="Trebuchet MS"/>
                        </a:rPr>
                        <a:t>the </a:t>
                      </a:r>
                      <a:r>
                        <a:rPr sz="1800" b="1" spc="-5" dirty="0">
                          <a:solidFill>
                            <a:srgbClr val="FFFFFF"/>
                          </a:solidFill>
                          <a:latin typeface="Franklin Gothic Medium" panose="020B0603020102020204" pitchFamily="34" charset="0"/>
                          <a:cs typeface="Trebuchet MS"/>
                        </a:rPr>
                        <a:t>commit </a:t>
                      </a:r>
                      <a:r>
                        <a:rPr sz="1800" b="1" spc="-10" dirty="0">
                          <a:solidFill>
                            <a:srgbClr val="FFFFFF"/>
                          </a:solidFill>
                          <a:latin typeface="Franklin Gothic Medium" panose="020B0603020102020204" pitchFamily="34" charset="0"/>
                          <a:cs typeface="Trebuchet MS"/>
                        </a:rPr>
                        <a:t>log </a:t>
                      </a:r>
                      <a:r>
                        <a:rPr sz="1800" b="1" spc="-5" dirty="0">
                          <a:solidFill>
                            <a:srgbClr val="FFFFFF"/>
                          </a:solidFill>
                          <a:latin typeface="Franklin Gothic Medium" panose="020B0603020102020204" pitchFamily="34" charset="0"/>
                          <a:cs typeface="Trebuchet MS"/>
                        </a:rPr>
                        <a:t>and Memtable on </a:t>
                      </a:r>
                      <a:r>
                        <a:rPr sz="1800" b="1" dirty="0">
                          <a:solidFill>
                            <a:srgbClr val="FFFFFF"/>
                          </a:solidFill>
                          <a:latin typeface="Franklin Gothic Medium" panose="020B0603020102020204" pitchFamily="34" charset="0"/>
                          <a:cs typeface="Trebuchet MS"/>
                        </a:rPr>
                        <a:t>all  </a:t>
                      </a:r>
                      <a:r>
                        <a:rPr sz="1800" b="1" spc="-5" dirty="0">
                          <a:solidFill>
                            <a:srgbClr val="FFFFFF"/>
                          </a:solidFill>
                          <a:latin typeface="Franklin Gothic Medium" panose="020B0603020102020204" pitchFamily="34" charset="0"/>
                          <a:cs typeface="Trebuchet MS"/>
                        </a:rPr>
                        <a:t>replica </a:t>
                      </a:r>
                      <a:r>
                        <a:rPr sz="1800" b="1" spc="-10" dirty="0">
                          <a:solidFill>
                            <a:srgbClr val="FFFFFF"/>
                          </a:solidFill>
                          <a:latin typeface="Franklin Gothic Medium" panose="020B0603020102020204" pitchFamily="34" charset="0"/>
                          <a:cs typeface="Trebuchet MS"/>
                        </a:rPr>
                        <a:t>nodes </a:t>
                      </a:r>
                      <a:r>
                        <a:rPr sz="1800" b="1" spc="-5" dirty="0">
                          <a:solidFill>
                            <a:srgbClr val="FFFFFF"/>
                          </a:solidFill>
                          <a:latin typeface="Franklin Gothic Medium" panose="020B0603020102020204" pitchFamily="34" charset="0"/>
                          <a:cs typeface="Trebuchet MS"/>
                        </a:rPr>
                        <a:t>in the</a:t>
                      </a:r>
                      <a:r>
                        <a:rPr sz="1800" b="1" spc="70" dirty="0">
                          <a:solidFill>
                            <a:srgbClr val="FFFFFF"/>
                          </a:solidFill>
                          <a:latin typeface="Franklin Gothic Medium" panose="020B0603020102020204" pitchFamily="34" charset="0"/>
                          <a:cs typeface="Trebuchet MS"/>
                        </a:rPr>
                        <a:t> </a:t>
                      </a:r>
                      <a:r>
                        <a:rPr sz="1800" b="1" spc="-30" dirty="0">
                          <a:solidFill>
                            <a:srgbClr val="FFFFFF"/>
                          </a:solidFill>
                          <a:latin typeface="Franklin Gothic Medium" panose="020B0603020102020204" pitchFamily="34" charset="0"/>
                          <a:cs typeface="Trebuchet MS"/>
                        </a:rPr>
                        <a:t>cluster.</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598042">
                <a:tc>
                  <a:txBody>
                    <a:bodyPr/>
                    <a:lstStyle/>
                    <a:p>
                      <a:pPr marL="31115">
                        <a:lnSpc>
                          <a:spcPct val="100000"/>
                        </a:lnSpc>
                        <a:spcBef>
                          <a:spcPts val="90"/>
                        </a:spcBef>
                      </a:pPr>
                      <a:r>
                        <a:rPr sz="1800" b="1" spc="-5" dirty="0">
                          <a:solidFill>
                            <a:srgbClr val="FFFFFF"/>
                          </a:solidFill>
                          <a:latin typeface="Franklin Gothic Medium" panose="020B0603020102020204" pitchFamily="34" charset="0"/>
                          <a:cs typeface="Trebuchet MS"/>
                        </a:rPr>
                        <a:t>EACH_QUORUM</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31750">
                        <a:lnSpc>
                          <a:spcPct val="100000"/>
                        </a:lnSpc>
                        <a:spcBef>
                          <a:spcPts val="90"/>
                        </a:spcBef>
                      </a:pPr>
                      <a:r>
                        <a:rPr sz="1800" spc="-5" dirty="0">
                          <a:latin typeface="Franklin Gothic Medium" panose="020B0603020102020204" pitchFamily="34" charset="0"/>
                          <a:cs typeface="Trebuchet MS"/>
                        </a:rPr>
                        <a:t>A</a:t>
                      </a:r>
                      <a:r>
                        <a:rPr sz="1800" spc="25"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write</a:t>
                      </a:r>
                      <a:r>
                        <a:rPr sz="1800" spc="135" dirty="0">
                          <a:latin typeface="Franklin Gothic Medium" panose="020B0603020102020204" pitchFamily="34" charset="0"/>
                          <a:cs typeface="Trebuchet MS"/>
                        </a:rPr>
                        <a:t> </a:t>
                      </a:r>
                      <a:r>
                        <a:rPr sz="1800" spc="-10" dirty="0">
                          <a:latin typeface="Franklin Gothic Medium" panose="020B0603020102020204" pitchFamily="34" charset="0"/>
                          <a:cs typeface="Trebuchet MS"/>
                        </a:rPr>
                        <a:t>must</a:t>
                      </a:r>
                      <a:r>
                        <a:rPr sz="1800" spc="125"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be</a:t>
                      </a:r>
                      <a:r>
                        <a:rPr sz="1800" spc="130"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written</a:t>
                      </a:r>
                      <a:r>
                        <a:rPr sz="1800" spc="135"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to</a:t>
                      </a:r>
                      <a:r>
                        <a:rPr sz="1800" spc="120"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the</a:t>
                      </a:r>
                      <a:r>
                        <a:rPr sz="1800" spc="130"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commit</a:t>
                      </a:r>
                      <a:r>
                        <a:rPr sz="1800" spc="135"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log</a:t>
                      </a:r>
                      <a:r>
                        <a:rPr sz="1800" spc="120"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and</a:t>
                      </a:r>
                      <a:r>
                        <a:rPr sz="1800" spc="130"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Memtable</a:t>
                      </a:r>
                      <a:r>
                        <a:rPr sz="1800" spc="130" dirty="0">
                          <a:latin typeface="Franklin Gothic Medium" panose="020B0603020102020204" pitchFamily="34" charset="0"/>
                          <a:cs typeface="Trebuchet MS"/>
                        </a:rPr>
                        <a:t> </a:t>
                      </a:r>
                      <a:r>
                        <a:rPr sz="1800" spc="-10" dirty="0">
                          <a:latin typeface="Franklin Gothic Medium" panose="020B0603020102020204" pitchFamily="34" charset="0"/>
                          <a:cs typeface="Trebuchet MS"/>
                        </a:rPr>
                        <a:t>on</a:t>
                      </a:r>
                      <a:r>
                        <a:rPr sz="1800" spc="120"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a</a:t>
                      </a:r>
                      <a:r>
                        <a:rPr sz="1800" spc="130"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quorum</a:t>
                      </a:r>
                      <a:endParaRPr sz="1800" dirty="0">
                        <a:latin typeface="Franklin Gothic Medium" panose="020B0603020102020204" pitchFamily="34" charset="0"/>
                        <a:cs typeface="Trebuchet MS"/>
                      </a:endParaRPr>
                    </a:p>
                    <a:p>
                      <a:pPr marL="31750">
                        <a:lnSpc>
                          <a:spcPct val="100000"/>
                        </a:lnSpc>
                        <a:spcBef>
                          <a:spcPts val="145"/>
                        </a:spcBef>
                      </a:pPr>
                      <a:r>
                        <a:rPr sz="1800" spc="-5" dirty="0">
                          <a:latin typeface="Franklin Gothic Medium" panose="020B0603020102020204" pitchFamily="34" charset="0"/>
                          <a:cs typeface="Trebuchet MS"/>
                        </a:rPr>
                        <a:t>of replica </a:t>
                      </a:r>
                      <a:r>
                        <a:rPr sz="1800" spc="-10" dirty="0">
                          <a:latin typeface="Franklin Gothic Medium" panose="020B0603020102020204" pitchFamily="34" charset="0"/>
                          <a:cs typeface="Trebuchet MS"/>
                        </a:rPr>
                        <a:t>nodes </a:t>
                      </a:r>
                      <a:r>
                        <a:rPr sz="1800" spc="-5" dirty="0">
                          <a:latin typeface="Franklin Gothic Medium" panose="020B0603020102020204" pitchFamily="34" charset="0"/>
                          <a:cs typeface="Trebuchet MS"/>
                        </a:rPr>
                        <a:t>in all data</a:t>
                      </a:r>
                      <a:r>
                        <a:rPr sz="1800" spc="70"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centers.</a:t>
                      </a:r>
                      <a:endParaRPr sz="18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598043">
                <a:tc>
                  <a:txBody>
                    <a:bodyPr/>
                    <a:lstStyle/>
                    <a:p>
                      <a:pPr marL="31115">
                        <a:lnSpc>
                          <a:spcPct val="100000"/>
                        </a:lnSpc>
                        <a:spcBef>
                          <a:spcPts val="190"/>
                        </a:spcBef>
                      </a:pPr>
                      <a:r>
                        <a:rPr sz="1800" b="1" spc="-5" dirty="0">
                          <a:solidFill>
                            <a:srgbClr val="FFFFFF"/>
                          </a:solidFill>
                          <a:latin typeface="Franklin Gothic Medium" panose="020B0603020102020204" pitchFamily="34" charset="0"/>
                          <a:cs typeface="Trebuchet MS"/>
                        </a:rPr>
                        <a:t>QUORUM</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31750" marR="26034">
                        <a:lnSpc>
                          <a:spcPct val="107500"/>
                        </a:lnSpc>
                        <a:spcBef>
                          <a:spcPts val="45"/>
                        </a:spcBef>
                      </a:pPr>
                      <a:r>
                        <a:rPr sz="1800" spc="-5" dirty="0">
                          <a:latin typeface="Franklin Gothic Medium" panose="020B0603020102020204" pitchFamily="34" charset="0"/>
                          <a:cs typeface="Trebuchet MS"/>
                        </a:rPr>
                        <a:t>A write </a:t>
                      </a:r>
                      <a:r>
                        <a:rPr sz="1800" spc="-10" dirty="0">
                          <a:latin typeface="Franklin Gothic Medium" panose="020B0603020102020204" pitchFamily="34" charset="0"/>
                          <a:cs typeface="Trebuchet MS"/>
                        </a:rPr>
                        <a:t>must </a:t>
                      </a:r>
                      <a:r>
                        <a:rPr sz="1800" spc="-5" dirty="0">
                          <a:latin typeface="Franklin Gothic Medium" panose="020B0603020102020204" pitchFamily="34" charset="0"/>
                          <a:cs typeface="Trebuchet MS"/>
                        </a:rPr>
                        <a:t>be written to the </a:t>
                      </a:r>
                      <a:r>
                        <a:rPr sz="1800" spc="-10" dirty="0">
                          <a:latin typeface="Franklin Gothic Medium" panose="020B0603020102020204" pitchFamily="34" charset="0"/>
                          <a:cs typeface="Trebuchet MS"/>
                        </a:rPr>
                        <a:t>commit </a:t>
                      </a:r>
                      <a:r>
                        <a:rPr sz="1800" spc="-5" dirty="0">
                          <a:latin typeface="Franklin Gothic Medium" panose="020B0603020102020204" pitchFamily="34" charset="0"/>
                          <a:cs typeface="Trebuchet MS"/>
                        </a:rPr>
                        <a:t>log and Memtable on a quorum  of replica</a:t>
                      </a:r>
                      <a:r>
                        <a:rPr sz="1800" spc="-55"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nodes.</a:t>
                      </a:r>
                      <a:endParaRPr sz="18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858901">
                <a:tc>
                  <a:txBody>
                    <a:bodyPr/>
                    <a:lstStyle/>
                    <a:p>
                      <a:pPr marL="31115">
                        <a:lnSpc>
                          <a:spcPct val="100000"/>
                        </a:lnSpc>
                        <a:spcBef>
                          <a:spcPts val="190"/>
                        </a:spcBef>
                      </a:pPr>
                      <a:r>
                        <a:rPr sz="1800" b="1" spc="-5" dirty="0">
                          <a:solidFill>
                            <a:srgbClr val="FFFFFF"/>
                          </a:solidFill>
                          <a:latin typeface="Franklin Gothic Medium" panose="020B0603020102020204" pitchFamily="34" charset="0"/>
                          <a:cs typeface="Trebuchet MS"/>
                        </a:rPr>
                        <a:t>LOCAL_QUORUM</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31750" marR="26034" algn="just">
                        <a:lnSpc>
                          <a:spcPct val="107200"/>
                        </a:lnSpc>
                        <a:spcBef>
                          <a:spcPts val="55"/>
                        </a:spcBef>
                      </a:pPr>
                      <a:r>
                        <a:rPr sz="1800" spc="-5" dirty="0">
                          <a:latin typeface="Franklin Gothic Medium" panose="020B0603020102020204" pitchFamily="34" charset="0"/>
                          <a:cs typeface="Trebuchet MS"/>
                        </a:rPr>
                        <a:t>A write </a:t>
                      </a:r>
                      <a:r>
                        <a:rPr sz="1800" spc="-10" dirty="0">
                          <a:latin typeface="Franklin Gothic Medium" panose="020B0603020102020204" pitchFamily="34" charset="0"/>
                          <a:cs typeface="Trebuchet MS"/>
                        </a:rPr>
                        <a:t>must </a:t>
                      </a:r>
                      <a:r>
                        <a:rPr sz="1800" spc="-5" dirty="0">
                          <a:latin typeface="Franklin Gothic Medium" panose="020B0603020102020204" pitchFamily="34" charset="0"/>
                          <a:cs typeface="Trebuchet MS"/>
                        </a:rPr>
                        <a:t>be written to the </a:t>
                      </a:r>
                      <a:r>
                        <a:rPr sz="1800" spc="-10" dirty="0">
                          <a:latin typeface="Franklin Gothic Medium" panose="020B0603020102020204" pitchFamily="34" charset="0"/>
                          <a:cs typeface="Trebuchet MS"/>
                        </a:rPr>
                        <a:t>commit </a:t>
                      </a:r>
                      <a:r>
                        <a:rPr sz="1800" spc="-5" dirty="0">
                          <a:latin typeface="Franklin Gothic Medium" panose="020B0603020102020204" pitchFamily="34" charset="0"/>
                          <a:cs typeface="Trebuchet MS"/>
                        </a:rPr>
                        <a:t>log and Memtable on a quorum  of replica nodes in the same data center as the coordinator </a:t>
                      </a:r>
                      <a:r>
                        <a:rPr sz="1800" dirty="0">
                          <a:latin typeface="Franklin Gothic Medium" panose="020B0603020102020204" pitchFamily="34" charset="0"/>
                          <a:cs typeface="Trebuchet MS"/>
                        </a:rPr>
                        <a:t>node. </a:t>
                      </a:r>
                      <a:r>
                        <a:rPr sz="1800" spc="-5" dirty="0">
                          <a:latin typeface="Franklin Gothic Medium" panose="020B0603020102020204" pitchFamily="34" charset="0"/>
                          <a:cs typeface="Trebuchet MS"/>
                        </a:rPr>
                        <a:t>This  is to </a:t>
                      </a:r>
                      <a:r>
                        <a:rPr sz="1800" spc="-10" dirty="0">
                          <a:latin typeface="Franklin Gothic Medium" panose="020B0603020102020204" pitchFamily="34" charset="0"/>
                          <a:cs typeface="Trebuchet MS"/>
                        </a:rPr>
                        <a:t>avoid </a:t>
                      </a:r>
                      <a:r>
                        <a:rPr sz="1800" spc="-5" dirty="0">
                          <a:latin typeface="Franklin Gothic Medium" panose="020B0603020102020204" pitchFamily="34" charset="0"/>
                          <a:cs typeface="Trebuchet MS"/>
                        </a:rPr>
                        <a:t>latency of inter-data center</a:t>
                      </a:r>
                      <a:r>
                        <a:rPr sz="1800" spc="170" dirty="0">
                          <a:latin typeface="Franklin Gothic Medium" panose="020B0603020102020204" pitchFamily="34" charset="0"/>
                          <a:cs typeface="Trebuchet MS"/>
                        </a:rPr>
                        <a:t> </a:t>
                      </a:r>
                      <a:r>
                        <a:rPr sz="1800" spc="-10" dirty="0">
                          <a:latin typeface="Franklin Gothic Medium" panose="020B0603020102020204" pitchFamily="34" charset="0"/>
                          <a:cs typeface="Trebuchet MS"/>
                        </a:rPr>
                        <a:t>communication.</a:t>
                      </a:r>
                      <a:endParaRPr sz="18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r h="598043">
                <a:tc>
                  <a:txBody>
                    <a:bodyPr/>
                    <a:lstStyle/>
                    <a:p>
                      <a:pPr marL="31115">
                        <a:lnSpc>
                          <a:spcPct val="100000"/>
                        </a:lnSpc>
                        <a:spcBef>
                          <a:spcPts val="190"/>
                        </a:spcBef>
                      </a:pPr>
                      <a:r>
                        <a:rPr sz="1800" b="1" spc="-5" dirty="0">
                          <a:solidFill>
                            <a:srgbClr val="FFFFFF"/>
                          </a:solidFill>
                          <a:latin typeface="Franklin Gothic Medium" panose="020B0603020102020204" pitchFamily="34" charset="0"/>
                          <a:cs typeface="Trebuchet MS"/>
                        </a:rPr>
                        <a:t>ONE</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31750">
                        <a:lnSpc>
                          <a:spcPct val="100000"/>
                        </a:lnSpc>
                        <a:spcBef>
                          <a:spcPts val="190"/>
                        </a:spcBef>
                      </a:pPr>
                      <a:r>
                        <a:rPr sz="1800" spc="-5" dirty="0">
                          <a:latin typeface="Franklin Gothic Medium" panose="020B0603020102020204" pitchFamily="34" charset="0"/>
                          <a:cs typeface="Trebuchet MS"/>
                        </a:rPr>
                        <a:t>A write </a:t>
                      </a:r>
                      <a:r>
                        <a:rPr sz="1800" spc="-10" dirty="0">
                          <a:latin typeface="Franklin Gothic Medium" panose="020B0603020102020204" pitchFamily="34" charset="0"/>
                          <a:cs typeface="Trebuchet MS"/>
                        </a:rPr>
                        <a:t>must </a:t>
                      </a:r>
                      <a:r>
                        <a:rPr sz="1800" spc="-5" dirty="0">
                          <a:latin typeface="Franklin Gothic Medium" panose="020B0603020102020204" pitchFamily="34" charset="0"/>
                          <a:cs typeface="Trebuchet MS"/>
                        </a:rPr>
                        <a:t>be written </a:t>
                      </a:r>
                      <a:r>
                        <a:rPr sz="1800" dirty="0">
                          <a:latin typeface="Franklin Gothic Medium" panose="020B0603020102020204" pitchFamily="34" charset="0"/>
                          <a:cs typeface="Trebuchet MS"/>
                        </a:rPr>
                        <a:t>to </a:t>
                      </a:r>
                      <a:r>
                        <a:rPr sz="1800" spc="-5" dirty="0">
                          <a:latin typeface="Franklin Gothic Medium" panose="020B0603020102020204" pitchFamily="34" charset="0"/>
                          <a:cs typeface="Trebuchet MS"/>
                        </a:rPr>
                        <a:t>the commit log and Memtable </a:t>
                      </a:r>
                      <a:r>
                        <a:rPr sz="1800" spc="-10" dirty="0">
                          <a:latin typeface="Franklin Gothic Medium" panose="020B0603020102020204" pitchFamily="34" charset="0"/>
                          <a:cs typeface="Trebuchet MS"/>
                        </a:rPr>
                        <a:t>of </a:t>
                      </a:r>
                      <a:r>
                        <a:rPr sz="1800" spc="-5" dirty="0">
                          <a:latin typeface="Franklin Gothic Medium" panose="020B0603020102020204" pitchFamily="34" charset="0"/>
                          <a:cs typeface="Trebuchet MS"/>
                        </a:rPr>
                        <a:t>at least</a:t>
                      </a:r>
                      <a:r>
                        <a:rPr sz="1800" spc="200" dirty="0">
                          <a:latin typeface="Franklin Gothic Medium" panose="020B0603020102020204" pitchFamily="34" charset="0"/>
                          <a:cs typeface="Trebuchet MS"/>
                        </a:rPr>
                        <a:t> </a:t>
                      </a:r>
                      <a:r>
                        <a:rPr sz="1800" spc="-10" dirty="0">
                          <a:latin typeface="Franklin Gothic Medium" panose="020B0603020102020204" pitchFamily="34" charset="0"/>
                          <a:cs typeface="Trebuchet MS"/>
                        </a:rPr>
                        <a:t>one</a:t>
                      </a:r>
                      <a:endParaRPr sz="1800">
                        <a:latin typeface="Franklin Gothic Medium" panose="020B0603020102020204" pitchFamily="34" charset="0"/>
                        <a:cs typeface="Trebuchet MS"/>
                      </a:endParaRPr>
                    </a:p>
                    <a:p>
                      <a:pPr marL="31750">
                        <a:lnSpc>
                          <a:spcPct val="100000"/>
                        </a:lnSpc>
                        <a:spcBef>
                          <a:spcPts val="145"/>
                        </a:spcBef>
                      </a:pPr>
                      <a:r>
                        <a:rPr sz="1800" spc="-5" dirty="0">
                          <a:latin typeface="Franklin Gothic Medium" panose="020B0603020102020204" pitchFamily="34" charset="0"/>
                          <a:cs typeface="Trebuchet MS"/>
                        </a:rPr>
                        <a:t>replica</a:t>
                      </a:r>
                      <a:r>
                        <a:rPr sz="1800" spc="-80"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node.</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4"/>
                  </a:ext>
                </a:extLst>
              </a:tr>
              <a:tr h="598042">
                <a:tc>
                  <a:txBody>
                    <a:bodyPr/>
                    <a:lstStyle/>
                    <a:p>
                      <a:pPr marL="31115">
                        <a:lnSpc>
                          <a:spcPct val="100000"/>
                        </a:lnSpc>
                        <a:spcBef>
                          <a:spcPts val="195"/>
                        </a:spcBef>
                      </a:pPr>
                      <a:r>
                        <a:rPr sz="1800" b="1" spc="-5" dirty="0">
                          <a:solidFill>
                            <a:srgbClr val="FFFFFF"/>
                          </a:solidFill>
                          <a:latin typeface="Franklin Gothic Medium" panose="020B0603020102020204" pitchFamily="34" charset="0"/>
                          <a:cs typeface="Trebuchet MS"/>
                        </a:rPr>
                        <a:t>TWO</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31750" marR="27305">
                        <a:lnSpc>
                          <a:spcPct val="107500"/>
                        </a:lnSpc>
                        <a:spcBef>
                          <a:spcPts val="50"/>
                        </a:spcBef>
                      </a:pPr>
                      <a:r>
                        <a:rPr sz="1800" spc="-5" dirty="0">
                          <a:latin typeface="Franklin Gothic Medium" panose="020B0603020102020204" pitchFamily="34" charset="0"/>
                          <a:cs typeface="Trebuchet MS"/>
                        </a:rPr>
                        <a:t>A write must be written </a:t>
                      </a:r>
                      <a:r>
                        <a:rPr sz="1800" spc="5" dirty="0">
                          <a:latin typeface="Franklin Gothic Medium" panose="020B0603020102020204" pitchFamily="34" charset="0"/>
                          <a:cs typeface="Trebuchet MS"/>
                        </a:rPr>
                        <a:t>to </a:t>
                      </a:r>
                      <a:r>
                        <a:rPr sz="1800" spc="-5" dirty="0">
                          <a:latin typeface="Franklin Gothic Medium" panose="020B0603020102020204" pitchFamily="34" charset="0"/>
                          <a:cs typeface="Trebuchet MS"/>
                        </a:rPr>
                        <a:t>the </a:t>
                      </a:r>
                      <a:r>
                        <a:rPr sz="1800" spc="-10" dirty="0">
                          <a:latin typeface="Franklin Gothic Medium" panose="020B0603020102020204" pitchFamily="34" charset="0"/>
                          <a:cs typeface="Trebuchet MS"/>
                        </a:rPr>
                        <a:t>commit </a:t>
                      </a:r>
                      <a:r>
                        <a:rPr sz="1800" spc="-5" dirty="0">
                          <a:latin typeface="Franklin Gothic Medium" panose="020B0603020102020204" pitchFamily="34" charset="0"/>
                          <a:cs typeface="Trebuchet MS"/>
                        </a:rPr>
                        <a:t>log and </a:t>
                      </a:r>
                      <a:r>
                        <a:rPr sz="1800" spc="-10" dirty="0">
                          <a:latin typeface="Franklin Gothic Medium" panose="020B0603020102020204" pitchFamily="34" charset="0"/>
                          <a:cs typeface="Trebuchet MS"/>
                        </a:rPr>
                        <a:t>Memtable </a:t>
                      </a:r>
                      <a:r>
                        <a:rPr sz="1800" spc="-5" dirty="0">
                          <a:latin typeface="Franklin Gothic Medium" panose="020B0603020102020204" pitchFamily="34" charset="0"/>
                          <a:cs typeface="Trebuchet MS"/>
                        </a:rPr>
                        <a:t>of at least   </a:t>
                      </a:r>
                      <a:r>
                        <a:rPr sz="1800" spc="-10" dirty="0">
                          <a:latin typeface="Franklin Gothic Medium" panose="020B0603020102020204" pitchFamily="34" charset="0"/>
                          <a:cs typeface="Trebuchet MS"/>
                        </a:rPr>
                        <a:t>two </a:t>
                      </a:r>
                      <a:r>
                        <a:rPr sz="1800" spc="-5" dirty="0">
                          <a:latin typeface="Franklin Gothic Medium" panose="020B0603020102020204" pitchFamily="34" charset="0"/>
                          <a:cs typeface="Trebuchet MS"/>
                        </a:rPr>
                        <a:t>replica</a:t>
                      </a:r>
                      <a:r>
                        <a:rPr sz="1800" spc="-35"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nodes.</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5"/>
                  </a:ext>
                </a:extLst>
              </a:tr>
              <a:tr h="598055">
                <a:tc>
                  <a:txBody>
                    <a:bodyPr/>
                    <a:lstStyle/>
                    <a:p>
                      <a:pPr marL="31115">
                        <a:lnSpc>
                          <a:spcPct val="100000"/>
                        </a:lnSpc>
                        <a:spcBef>
                          <a:spcPts val="195"/>
                        </a:spcBef>
                      </a:pPr>
                      <a:r>
                        <a:rPr sz="1800" b="1" spc="-5" dirty="0">
                          <a:solidFill>
                            <a:srgbClr val="FFFFFF"/>
                          </a:solidFill>
                          <a:latin typeface="Franklin Gothic Medium" panose="020B0603020102020204" pitchFamily="34" charset="0"/>
                          <a:cs typeface="Trebuchet MS"/>
                        </a:rPr>
                        <a:t>THREE</a:t>
                      </a:r>
                      <a:endParaRPr sz="18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31750" marR="27305">
                        <a:lnSpc>
                          <a:spcPct val="107500"/>
                        </a:lnSpc>
                        <a:spcBef>
                          <a:spcPts val="55"/>
                        </a:spcBef>
                      </a:pPr>
                      <a:r>
                        <a:rPr sz="1800" spc="-5" dirty="0">
                          <a:latin typeface="Franklin Gothic Medium" panose="020B0603020102020204" pitchFamily="34" charset="0"/>
                          <a:cs typeface="Trebuchet MS"/>
                        </a:rPr>
                        <a:t>A write must be written </a:t>
                      </a:r>
                      <a:r>
                        <a:rPr sz="1800" spc="5" dirty="0">
                          <a:latin typeface="Franklin Gothic Medium" panose="020B0603020102020204" pitchFamily="34" charset="0"/>
                          <a:cs typeface="Trebuchet MS"/>
                        </a:rPr>
                        <a:t>to </a:t>
                      </a:r>
                      <a:r>
                        <a:rPr sz="1800" spc="-5" dirty="0">
                          <a:latin typeface="Franklin Gothic Medium" panose="020B0603020102020204" pitchFamily="34" charset="0"/>
                          <a:cs typeface="Trebuchet MS"/>
                        </a:rPr>
                        <a:t>the </a:t>
                      </a:r>
                      <a:r>
                        <a:rPr sz="1800" spc="-10" dirty="0">
                          <a:latin typeface="Franklin Gothic Medium" panose="020B0603020102020204" pitchFamily="34" charset="0"/>
                          <a:cs typeface="Trebuchet MS"/>
                        </a:rPr>
                        <a:t>commit </a:t>
                      </a:r>
                      <a:r>
                        <a:rPr sz="1800" spc="-5" dirty="0">
                          <a:latin typeface="Franklin Gothic Medium" panose="020B0603020102020204" pitchFamily="34" charset="0"/>
                          <a:cs typeface="Trebuchet MS"/>
                        </a:rPr>
                        <a:t>log and </a:t>
                      </a:r>
                      <a:r>
                        <a:rPr sz="1800" spc="-10" dirty="0">
                          <a:latin typeface="Franklin Gothic Medium" panose="020B0603020102020204" pitchFamily="34" charset="0"/>
                          <a:cs typeface="Trebuchet MS"/>
                        </a:rPr>
                        <a:t>Memtable </a:t>
                      </a:r>
                      <a:r>
                        <a:rPr sz="1800" spc="-5" dirty="0">
                          <a:latin typeface="Franklin Gothic Medium" panose="020B0603020102020204" pitchFamily="34" charset="0"/>
                          <a:cs typeface="Trebuchet MS"/>
                        </a:rPr>
                        <a:t>of at least   three replica</a:t>
                      </a:r>
                      <a:r>
                        <a:rPr sz="1800" spc="-35" dirty="0">
                          <a:latin typeface="Franklin Gothic Medium" panose="020B0603020102020204" pitchFamily="34" charset="0"/>
                          <a:cs typeface="Trebuchet MS"/>
                        </a:rPr>
                        <a:t> </a:t>
                      </a:r>
                      <a:r>
                        <a:rPr sz="1800" spc="-5" dirty="0">
                          <a:latin typeface="Franklin Gothic Medium" panose="020B0603020102020204" pitchFamily="34" charset="0"/>
                          <a:cs typeface="Trebuchet MS"/>
                        </a:rPr>
                        <a:t>nodes.</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6"/>
                  </a:ext>
                </a:extLst>
              </a:tr>
              <a:tr h="598043">
                <a:tc>
                  <a:txBody>
                    <a:bodyPr/>
                    <a:lstStyle/>
                    <a:p>
                      <a:pPr marL="31115">
                        <a:lnSpc>
                          <a:spcPct val="100000"/>
                        </a:lnSpc>
                        <a:spcBef>
                          <a:spcPts val="195"/>
                        </a:spcBef>
                      </a:pPr>
                      <a:r>
                        <a:rPr sz="1800" b="1" spc="-5" dirty="0">
                          <a:solidFill>
                            <a:srgbClr val="FFFFFF"/>
                          </a:solidFill>
                          <a:latin typeface="Franklin Gothic Medium" panose="020B0603020102020204" pitchFamily="34" charset="0"/>
                          <a:cs typeface="Trebuchet MS"/>
                        </a:rPr>
                        <a:t>LOCAL_ONE</a:t>
                      </a:r>
                      <a:endParaRPr sz="18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31750">
                        <a:lnSpc>
                          <a:spcPct val="100000"/>
                        </a:lnSpc>
                        <a:spcBef>
                          <a:spcPts val="195"/>
                        </a:spcBef>
                      </a:pPr>
                      <a:r>
                        <a:rPr sz="1800" spc="-5" dirty="0">
                          <a:latin typeface="Franklin Gothic Medium" panose="020B0603020102020204" pitchFamily="34" charset="0"/>
                          <a:cs typeface="Trebuchet MS"/>
                        </a:rPr>
                        <a:t>A write </a:t>
                      </a:r>
                      <a:r>
                        <a:rPr sz="1800" spc="-10" dirty="0">
                          <a:latin typeface="Franklin Gothic Medium" panose="020B0603020102020204" pitchFamily="34" charset="0"/>
                          <a:cs typeface="Trebuchet MS"/>
                        </a:rPr>
                        <a:t>must </a:t>
                      </a:r>
                      <a:r>
                        <a:rPr sz="1800" spc="-5" dirty="0">
                          <a:latin typeface="Franklin Gothic Medium" panose="020B0603020102020204" pitchFamily="34" charset="0"/>
                          <a:cs typeface="Trebuchet MS"/>
                        </a:rPr>
                        <a:t>be sent </a:t>
                      </a:r>
                      <a:r>
                        <a:rPr sz="1800" dirty="0">
                          <a:latin typeface="Franklin Gothic Medium" panose="020B0603020102020204" pitchFamily="34" charset="0"/>
                          <a:cs typeface="Trebuchet MS"/>
                        </a:rPr>
                        <a:t>to, </a:t>
                      </a:r>
                      <a:r>
                        <a:rPr sz="1800" spc="-5" dirty="0">
                          <a:latin typeface="Franklin Gothic Medium" panose="020B0603020102020204" pitchFamily="34" charset="0"/>
                          <a:cs typeface="Trebuchet MS"/>
                        </a:rPr>
                        <a:t>and successfully acknowledged </a:t>
                      </a:r>
                      <a:r>
                        <a:rPr sz="1800" spc="-70" dirty="0">
                          <a:latin typeface="Franklin Gothic Medium" panose="020B0603020102020204" pitchFamily="34" charset="0"/>
                          <a:cs typeface="Trebuchet MS"/>
                        </a:rPr>
                        <a:t>by, </a:t>
                      </a:r>
                      <a:r>
                        <a:rPr sz="1800" spc="-5" dirty="0">
                          <a:latin typeface="Franklin Gothic Medium" panose="020B0603020102020204" pitchFamily="34" charset="0"/>
                          <a:cs typeface="Trebuchet MS"/>
                        </a:rPr>
                        <a:t>at </a:t>
                      </a:r>
                      <a:r>
                        <a:rPr sz="1800" dirty="0">
                          <a:latin typeface="Franklin Gothic Medium" panose="020B0603020102020204" pitchFamily="34" charset="0"/>
                          <a:cs typeface="Trebuchet MS"/>
                        </a:rPr>
                        <a:t>least </a:t>
                      </a:r>
                      <a:r>
                        <a:rPr sz="1800" spc="85" dirty="0">
                          <a:latin typeface="Franklin Gothic Medium" panose="020B0603020102020204" pitchFamily="34" charset="0"/>
                          <a:cs typeface="Trebuchet MS"/>
                        </a:rPr>
                        <a:t> </a:t>
                      </a:r>
                      <a:r>
                        <a:rPr sz="1800" spc="-10" dirty="0">
                          <a:latin typeface="Franklin Gothic Medium" panose="020B0603020102020204" pitchFamily="34" charset="0"/>
                          <a:cs typeface="Trebuchet MS"/>
                        </a:rPr>
                        <a:t>one</a:t>
                      </a:r>
                      <a:endParaRPr sz="1800" dirty="0">
                        <a:latin typeface="Franklin Gothic Medium" panose="020B0603020102020204" pitchFamily="34" charset="0"/>
                        <a:cs typeface="Trebuchet MS"/>
                      </a:endParaRPr>
                    </a:p>
                    <a:p>
                      <a:pPr marL="31750">
                        <a:lnSpc>
                          <a:spcPct val="100000"/>
                        </a:lnSpc>
                        <a:spcBef>
                          <a:spcPts val="140"/>
                        </a:spcBef>
                      </a:pPr>
                      <a:r>
                        <a:rPr sz="1800" spc="-5" dirty="0">
                          <a:latin typeface="Franklin Gothic Medium" panose="020B0603020102020204" pitchFamily="34" charset="0"/>
                          <a:cs typeface="Trebuchet MS"/>
                        </a:rPr>
                        <a:t>replica node in the local data</a:t>
                      </a:r>
                      <a:r>
                        <a:rPr sz="1800" spc="30" dirty="0">
                          <a:latin typeface="Franklin Gothic Medium" panose="020B0603020102020204" pitchFamily="34" charset="0"/>
                          <a:cs typeface="Trebuchet MS"/>
                        </a:rPr>
                        <a:t> </a:t>
                      </a:r>
                      <a:r>
                        <a:rPr sz="1800" spc="-35" dirty="0">
                          <a:latin typeface="Franklin Gothic Medium" panose="020B0603020102020204" pitchFamily="34" charset="0"/>
                          <a:cs typeface="Trebuchet MS"/>
                        </a:rPr>
                        <a:t>center.</a:t>
                      </a:r>
                      <a:endParaRPr sz="18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7"/>
                  </a:ext>
                </a:extLst>
              </a:tr>
            </a:tbl>
          </a:graphicData>
        </a:graphic>
      </p:graphicFrame>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a:spLocks noGrp="1"/>
          </p:cNvSpPr>
          <p:nvPr>
            <p:ph type="title"/>
          </p:nvPr>
        </p:nvSpPr>
        <p:spPr>
          <a:xfrm>
            <a:off x="595376" y="394367"/>
            <a:ext cx="9345037" cy="492443"/>
          </a:xfrm>
          <a:prstGeom prst="rect">
            <a:avLst/>
          </a:prstGeom>
        </p:spPr>
        <p:txBody>
          <a:bodyPr vert="horz" wrap="square" lIns="0" tIns="0" rIns="0" bIns="0" rtlCol="0">
            <a:spAutoFit/>
          </a:bodyPr>
          <a:lstStyle/>
          <a:p>
            <a:pPr marL="12700">
              <a:lnSpc>
                <a:spcPct val="100000"/>
              </a:lnSpc>
            </a:pPr>
            <a:r>
              <a:rPr sz="3200" spc="-15" dirty="0">
                <a:latin typeface="Franklin Gothic Medium" panose="020B0603020102020204" pitchFamily="34" charset="0"/>
              </a:rPr>
              <a:t>Write</a:t>
            </a:r>
            <a:r>
              <a:rPr sz="3200" spc="-55" dirty="0">
                <a:latin typeface="Franklin Gothic Medium" panose="020B0603020102020204" pitchFamily="34" charset="0"/>
              </a:rPr>
              <a:t> </a:t>
            </a:r>
            <a:r>
              <a:rPr sz="3200" spc="-5" dirty="0">
                <a:latin typeface="Franklin Gothic Medium" panose="020B0603020102020204" pitchFamily="34" charset="0"/>
              </a:rPr>
              <a:t>Consistency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DD581-30CB-4EA8-B7DE-9B2A13A8F3AC}"/>
              </a:ext>
            </a:extLst>
          </p:cNvPr>
          <p:cNvSpPr>
            <a:spLocks noGrp="1"/>
          </p:cNvSpPr>
          <p:nvPr>
            <p:ph type="ctrTitle"/>
          </p:nvPr>
        </p:nvSpPr>
        <p:spPr/>
        <p:txBody>
          <a:bodyPr>
            <a:normAutofit/>
          </a:bodyPr>
          <a:lstStyle/>
          <a:p>
            <a:r>
              <a:rPr lang="en-IN" sz="3200" dirty="0">
                <a:latin typeface="Franklin Gothic Medium" panose="020B0603020102020204" pitchFamily="34" charset="0"/>
              </a:rPr>
              <a:t>Cassandra Data model</a:t>
            </a:r>
          </a:p>
        </p:txBody>
      </p:sp>
    </p:spTree>
    <p:extLst>
      <p:ext uri="{BB962C8B-B14F-4D97-AF65-F5344CB8AC3E}">
        <p14:creationId xmlns:p14="http://schemas.microsoft.com/office/powerpoint/2010/main" val="334095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BACF-92E6-4FED-A415-91006D3BEEA8}"/>
              </a:ext>
            </a:extLst>
          </p:cNvPr>
          <p:cNvSpPr>
            <a:spLocks noGrp="1"/>
          </p:cNvSpPr>
          <p:nvPr>
            <p:ph type="title"/>
          </p:nvPr>
        </p:nvSpPr>
        <p:spPr/>
        <p:txBody>
          <a:bodyPr/>
          <a:lstStyle/>
          <a:p>
            <a:r>
              <a:rPr lang="en-US" dirty="0">
                <a:latin typeface="Franklin Gothic Medium" panose="020B0603020102020204" pitchFamily="34" charset="0"/>
              </a:rPr>
              <a:t>Data Model</a:t>
            </a:r>
            <a:endParaRPr lang="en-IN" dirty="0"/>
          </a:p>
        </p:txBody>
      </p:sp>
      <p:pic>
        <p:nvPicPr>
          <p:cNvPr id="5" name="Content Placeholder 4">
            <a:extLst>
              <a:ext uri="{FF2B5EF4-FFF2-40B4-BE49-F238E27FC236}">
                <a16:creationId xmlns:a16="http://schemas.microsoft.com/office/drawing/2014/main" id="{7CF6076F-1D7B-480E-85AF-17E22DDE0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632" y="1825625"/>
            <a:ext cx="9512710" cy="4530930"/>
          </a:xfrm>
        </p:spPr>
      </p:pic>
    </p:spTree>
    <p:extLst>
      <p:ext uri="{BB962C8B-B14F-4D97-AF65-F5344CB8AC3E}">
        <p14:creationId xmlns:p14="http://schemas.microsoft.com/office/powerpoint/2010/main" val="264590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599" y="274638"/>
            <a:ext cx="8799871" cy="369332"/>
          </a:xfrm>
          <a:solidFill>
            <a:schemeClr val="bg1"/>
          </a:solidFill>
        </p:spPr>
        <p:txBody>
          <a:bodyPr>
            <a:noAutofit/>
          </a:bodyPr>
          <a:lstStyle/>
          <a:p>
            <a:pPr eaLnBrk="1" hangingPunct="1"/>
            <a:r>
              <a:rPr lang="en-US" sz="3200" dirty="0">
                <a:latin typeface="Franklin Gothic Medium" panose="020B0603020102020204" pitchFamily="34" charset="0"/>
              </a:rPr>
              <a:t>Data Model</a:t>
            </a:r>
          </a:p>
        </p:txBody>
      </p:sp>
      <p:graphicFrame>
        <p:nvGraphicFramePr>
          <p:cNvPr id="5" name="Content Placeholder 3"/>
          <p:cNvGraphicFramePr>
            <a:graphicFrameLocks noGrp="1"/>
          </p:cNvGraphicFramePr>
          <p:nvPr>
            <p:extLst>
              <p:ext uri="{D42A27DB-BD31-4B8C-83A1-F6EECF244321}">
                <p14:modId xmlns:p14="http://schemas.microsoft.com/office/powerpoint/2010/main" val="2987568249"/>
              </p:ext>
            </p:extLst>
          </p:nvPr>
        </p:nvGraphicFramePr>
        <p:xfrm>
          <a:off x="609599" y="1752600"/>
          <a:ext cx="10112477"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8509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9D5-1C58-40C7-8022-641D39370CD7}"/>
              </a:ext>
            </a:extLst>
          </p:cNvPr>
          <p:cNvSpPr>
            <a:spLocks noGrp="1"/>
          </p:cNvSpPr>
          <p:nvPr>
            <p:ph type="title"/>
          </p:nvPr>
        </p:nvSpPr>
        <p:spPr>
          <a:xfrm>
            <a:off x="838200" y="365125"/>
            <a:ext cx="10515600" cy="608269"/>
          </a:xfrm>
        </p:spPr>
        <p:txBody>
          <a:bodyPr>
            <a:normAutofit fontScale="90000"/>
          </a:bodyPr>
          <a:lstStyle/>
          <a:p>
            <a:r>
              <a:rPr lang="en-US" dirty="0">
                <a:latin typeface="Franklin Gothic Medium" panose="020B0603020102020204" pitchFamily="34" charset="0"/>
              </a:rPr>
              <a:t>Data Model</a:t>
            </a:r>
            <a:endParaRPr lang="en-IN" dirty="0"/>
          </a:p>
        </p:txBody>
      </p:sp>
      <p:pic>
        <p:nvPicPr>
          <p:cNvPr id="5" name="Content Placeholder 4">
            <a:extLst>
              <a:ext uri="{FF2B5EF4-FFF2-40B4-BE49-F238E27FC236}">
                <a16:creationId xmlns:a16="http://schemas.microsoft.com/office/drawing/2014/main" id="{35A4BCFD-FDFA-4982-AD97-7D07C0CB48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106130"/>
            <a:ext cx="10400071" cy="5386746"/>
          </a:xfrm>
        </p:spPr>
      </p:pic>
    </p:spTree>
    <p:extLst>
      <p:ext uri="{BB962C8B-B14F-4D97-AF65-F5344CB8AC3E}">
        <p14:creationId xmlns:p14="http://schemas.microsoft.com/office/powerpoint/2010/main" val="17456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2625-3EDF-4369-BA92-F956AEA1D0B0}"/>
              </a:ext>
            </a:extLst>
          </p:cNvPr>
          <p:cNvSpPr>
            <a:spLocks noGrp="1"/>
          </p:cNvSpPr>
          <p:nvPr>
            <p:ph type="title"/>
          </p:nvPr>
        </p:nvSpPr>
        <p:spPr/>
        <p:txBody>
          <a:bodyPr>
            <a:normAutofit/>
          </a:bodyPr>
          <a:lstStyle/>
          <a:p>
            <a:r>
              <a:rPr lang="en-IN" sz="3200" dirty="0">
                <a:latin typeface="Franklin Gothic Medium" panose="020B0603020102020204" pitchFamily="34" charset="0"/>
              </a:rPr>
              <a:t>Features Of Cassandra</a:t>
            </a:r>
          </a:p>
        </p:txBody>
      </p:sp>
      <p:sp>
        <p:nvSpPr>
          <p:cNvPr id="3" name="Content Placeholder 2">
            <a:extLst>
              <a:ext uri="{FF2B5EF4-FFF2-40B4-BE49-F238E27FC236}">
                <a16:creationId xmlns:a16="http://schemas.microsoft.com/office/drawing/2014/main" id="{4D22CA69-A34F-477B-BB6B-94904A1A9237}"/>
              </a:ext>
            </a:extLst>
          </p:cNvPr>
          <p:cNvSpPr>
            <a:spLocks noGrp="1"/>
          </p:cNvSpPr>
          <p:nvPr>
            <p:ph idx="1"/>
          </p:nvPr>
        </p:nvSpPr>
        <p:spPr>
          <a:xfrm>
            <a:off x="838200" y="1371600"/>
            <a:ext cx="10515600" cy="4805363"/>
          </a:xfrm>
        </p:spPr>
        <p:txBody>
          <a:bodyPr>
            <a:normAutofit/>
          </a:bodyPr>
          <a:lstStyle/>
          <a:p>
            <a:endParaRPr lang="en-IN" sz="2400" dirty="0">
              <a:latin typeface="Franklin Gothic Medium" panose="020B0603020102020204" pitchFamily="34" charset="0"/>
            </a:endParaRPr>
          </a:p>
          <a:p>
            <a:r>
              <a:rPr lang="en-IN" sz="2400" dirty="0">
                <a:latin typeface="Franklin Gothic Medium" panose="020B0603020102020204" pitchFamily="34" charset="0"/>
              </a:rPr>
              <a:t>Open source</a:t>
            </a:r>
          </a:p>
          <a:p>
            <a:r>
              <a:rPr lang="en-IN" sz="2400" dirty="0">
                <a:latin typeface="Franklin Gothic Medium" panose="020B0603020102020204" pitchFamily="34" charset="0"/>
              </a:rPr>
              <a:t>Distributed</a:t>
            </a:r>
          </a:p>
          <a:p>
            <a:r>
              <a:rPr lang="en-IN" sz="2400" dirty="0">
                <a:latin typeface="Franklin Gothic Medium" panose="020B0603020102020204" pitchFamily="34" charset="0"/>
              </a:rPr>
              <a:t>Decentralized(Server symmetry)</a:t>
            </a:r>
          </a:p>
          <a:p>
            <a:r>
              <a:rPr lang="en-IN" sz="2400" dirty="0">
                <a:latin typeface="Franklin Gothic Medium" panose="020B0603020102020204" pitchFamily="34" charset="0"/>
              </a:rPr>
              <a:t>No single point of failure</a:t>
            </a:r>
          </a:p>
          <a:p>
            <a:r>
              <a:rPr lang="en-IN" sz="2400" dirty="0">
                <a:latin typeface="Franklin Gothic Medium" panose="020B0603020102020204" pitchFamily="34" charset="0"/>
              </a:rPr>
              <a:t>Column- oriented</a:t>
            </a:r>
          </a:p>
          <a:p>
            <a:r>
              <a:rPr lang="en-IN" sz="2400" dirty="0">
                <a:latin typeface="Franklin Gothic Medium" panose="020B0603020102020204" pitchFamily="34" charset="0"/>
              </a:rPr>
              <a:t>Peer to Peer</a:t>
            </a:r>
          </a:p>
          <a:p>
            <a:r>
              <a:rPr lang="en-IN" sz="2400" dirty="0">
                <a:latin typeface="Franklin Gothic Medium" panose="020B0603020102020204" pitchFamily="34" charset="0"/>
              </a:rPr>
              <a:t>Elastic scalability</a:t>
            </a:r>
          </a:p>
        </p:txBody>
      </p:sp>
    </p:spTree>
    <p:extLst>
      <p:ext uri="{BB962C8B-B14F-4D97-AF65-F5344CB8AC3E}">
        <p14:creationId xmlns:p14="http://schemas.microsoft.com/office/powerpoint/2010/main" val="1373969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269"/>
          </a:xfrm>
        </p:spPr>
        <p:txBody>
          <a:bodyPr>
            <a:normAutofit fontScale="90000"/>
          </a:bodyPr>
          <a:lstStyle/>
          <a:p>
            <a:r>
              <a:rPr lang="en-US" dirty="0"/>
              <a:t>Cassandra data model </a:t>
            </a:r>
          </a:p>
        </p:txBody>
      </p:sp>
      <p:sp>
        <p:nvSpPr>
          <p:cNvPr id="3" name="Text Placeholder 2"/>
          <p:cNvSpPr>
            <a:spLocks noGrp="1"/>
          </p:cNvSpPr>
          <p:nvPr>
            <p:ph type="body" idx="1"/>
          </p:nvPr>
        </p:nvSpPr>
        <p:spPr>
          <a:xfrm>
            <a:off x="916939" y="1140586"/>
            <a:ext cx="10208261" cy="2677656"/>
          </a:xfrm>
        </p:spPr>
        <p:txBody>
          <a:bodyPr>
            <a:normAutofit lnSpcReduction="10000"/>
          </a:bodyPr>
          <a:lstStyle/>
          <a:p>
            <a:pPr marL="457200" lvl="0" indent="-419100" rtl="0">
              <a:buClr>
                <a:srgbClr val="000000"/>
              </a:buClr>
              <a:buSzPct val="166666"/>
              <a:buFont typeface="Arial"/>
              <a:buChar char="•"/>
            </a:pPr>
            <a:r>
              <a:rPr lang="en-US" sz="2000" dirty="0"/>
              <a:t>Cassandra is a </a:t>
            </a:r>
            <a:r>
              <a:rPr lang="en-US" sz="2000" i="1" dirty="0">
                <a:solidFill>
                  <a:srgbClr val="FF0000"/>
                </a:solidFill>
              </a:rPr>
              <a:t>column oriented NoSQL system</a:t>
            </a:r>
          </a:p>
          <a:p>
            <a:pPr marL="457200" lvl="0" indent="-419100" rtl="0">
              <a:buClr>
                <a:srgbClr val="000000"/>
              </a:buClr>
              <a:buSzPct val="166666"/>
              <a:buFont typeface="Arial"/>
              <a:buChar char="•"/>
            </a:pPr>
            <a:endParaRPr lang="en-US" sz="2000" dirty="0"/>
          </a:p>
          <a:p>
            <a:pPr marL="457200" lvl="0" indent="-419100" rtl="0">
              <a:buClr>
                <a:srgbClr val="000000"/>
              </a:buClr>
              <a:buSzPct val="166666"/>
              <a:buFont typeface="Arial"/>
              <a:buChar char="•"/>
            </a:pPr>
            <a:r>
              <a:rPr lang="en" sz="2000" dirty="0"/>
              <a:t>Column families: sets of key-value pairs</a:t>
            </a:r>
          </a:p>
          <a:p>
            <a:pPr marL="914400" lvl="1" indent="-381000" rtl="0">
              <a:buClr>
                <a:srgbClr val="000000"/>
              </a:buClr>
              <a:buSzPct val="80000"/>
              <a:buFont typeface="Courier New"/>
              <a:buChar char="o"/>
            </a:pPr>
            <a:r>
              <a:rPr lang="en" b="1" dirty="0">
                <a:solidFill>
                  <a:srgbClr val="FF0000"/>
                </a:solidFill>
              </a:rPr>
              <a:t>column family as a table and key-value pairs as a r</a:t>
            </a:r>
            <a:r>
              <a:rPr lang="en-US" b="1" dirty="0" err="1">
                <a:solidFill>
                  <a:srgbClr val="FF0000"/>
                </a:solidFill>
              </a:rPr>
              <a:t>ow</a:t>
            </a:r>
            <a:r>
              <a:rPr lang="en" b="1" dirty="0">
                <a:solidFill>
                  <a:srgbClr val="FF0000"/>
                </a:solidFill>
              </a:rPr>
              <a:t> (using relational database analogy) </a:t>
            </a:r>
          </a:p>
          <a:p>
            <a:pPr marL="533400" lvl="1" rtl="0">
              <a:buClr>
                <a:srgbClr val="000000"/>
              </a:buClr>
              <a:buSzPct val="80000"/>
            </a:pPr>
            <a:endParaRPr lang="en" dirty="0"/>
          </a:p>
          <a:p>
            <a:pPr marL="457200" lvl="0" indent="-419100" rtl="0">
              <a:buClr>
                <a:srgbClr val="000000"/>
              </a:buClr>
              <a:buSzPct val="166666"/>
              <a:buFont typeface="Arial"/>
              <a:buChar char="•"/>
            </a:pPr>
            <a:r>
              <a:rPr lang="en-US" sz="2000" dirty="0"/>
              <a:t>A row is a collection of columns labeled with a name</a:t>
            </a:r>
          </a:p>
          <a:p>
            <a:pPr marL="457200" lvl="0" indent="-419100" rtl="0">
              <a:buClr>
                <a:srgbClr val="000000"/>
              </a:buClr>
              <a:buSzPct val="166666"/>
              <a:buFont typeface="Arial"/>
              <a:buChar char="•"/>
            </a:pPr>
            <a:endParaRPr lang="en-US" sz="2000" dirty="0"/>
          </a:p>
          <a:p>
            <a:pPr marL="38100" lvl="0" rtl="0">
              <a:buClr>
                <a:srgbClr val="000000"/>
              </a:buClr>
              <a:buSzPct val="166666"/>
            </a:pPr>
            <a:endParaRPr lang="en" sz="2000" dirty="0"/>
          </a:p>
          <a:p>
            <a:endParaRPr lang="en-US" dirty="0"/>
          </a:p>
        </p:txBody>
      </p:sp>
      <p:pic>
        <p:nvPicPr>
          <p:cNvPr id="4" name="Shape 240"/>
          <p:cNvPicPr preferRelativeResize="0"/>
          <p:nvPr/>
        </p:nvPicPr>
        <p:blipFill>
          <a:blip r:embed="rId2"/>
          <a:stretch>
            <a:fillRect/>
          </a:stretch>
        </p:blipFill>
        <p:spPr>
          <a:xfrm>
            <a:off x="2852769" y="3657600"/>
            <a:ext cx="4962500" cy="3200400"/>
          </a:xfrm>
          <a:prstGeom prst="rect">
            <a:avLst/>
          </a:prstGeom>
        </p:spPr>
      </p:pic>
    </p:spTree>
    <p:extLst>
      <p:ext uri="{BB962C8B-B14F-4D97-AF65-F5344CB8AC3E}">
        <p14:creationId xmlns:p14="http://schemas.microsoft.com/office/powerpoint/2010/main" val="376809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3200" dirty="0">
                <a:latin typeface="Franklin Gothic Medium" panose="020B0603020102020204" pitchFamily="34" charset="0"/>
              </a:rPr>
              <a:t>Cassandra Row</a:t>
            </a:r>
          </a:p>
        </p:txBody>
      </p:sp>
      <p:sp>
        <p:nvSpPr>
          <p:cNvPr id="3" name="Text Placeholder 2"/>
          <p:cNvSpPr>
            <a:spLocks noGrp="1"/>
          </p:cNvSpPr>
          <p:nvPr>
            <p:ph type="body" idx="1"/>
          </p:nvPr>
        </p:nvSpPr>
        <p:spPr>
          <a:xfrm>
            <a:off x="916938" y="1140586"/>
            <a:ext cx="10660545" cy="2769989"/>
          </a:xfrm>
        </p:spPr>
        <p:txBody>
          <a:bodyPr>
            <a:normAutofit fontScale="85000" lnSpcReduction="20000"/>
          </a:bodyPr>
          <a:lstStyle/>
          <a:p>
            <a:pPr marL="457200" lvl="0" indent="-419100" rtl="0">
              <a:buClr>
                <a:srgbClr val="000000"/>
              </a:buClr>
              <a:buSzPct val="166666"/>
              <a:buFont typeface="Arial"/>
              <a:buChar char="•"/>
            </a:pPr>
            <a:r>
              <a:rPr lang="en" dirty="0">
                <a:latin typeface="Franklin Gothic Medium" panose="020B0603020102020204" pitchFamily="34" charset="0"/>
              </a:rPr>
              <a:t>the value of a r</a:t>
            </a:r>
            <a:r>
              <a:rPr lang="en-US" dirty="0" err="1">
                <a:latin typeface="Franklin Gothic Medium" panose="020B0603020102020204" pitchFamily="34" charset="0"/>
              </a:rPr>
              <a:t>ow</a:t>
            </a:r>
            <a:r>
              <a:rPr lang="en" dirty="0">
                <a:latin typeface="Franklin Gothic Medium" panose="020B0603020102020204" pitchFamily="34" charset="0"/>
              </a:rPr>
              <a:t> is itself a sequence of key-value pairs</a:t>
            </a:r>
          </a:p>
          <a:p>
            <a:pPr marL="38100" lvl="0" rtl="0">
              <a:buClr>
                <a:srgbClr val="000000"/>
              </a:buClr>
              <a:buSzPct val="166666"/>
            </a:pPr>
            <a:endParaRPr lang="en" dirty="0">
              <a:latin typeface="Franklin Gothic Medium" panose="020B0603020102020204" pitchFamily="34" charset="0"/>
            </a:endParaRPr>
          </a:p>
          <a:p>
            <a:pPr marL="457200" lvl="0" indent="-419100" rtl="0">
              <a:buClr>
                <a:srgbClr val="000000"/>
              </a:buClr>
              <a:buSzPct val="166666"/>
              <a:buFont typeface="Arial"/>
              <a:buChar char="•"/>
            </a:pPr>
            <a:r>
              <a:rPr lang="en" dirty="0">
                <a:latin typeface="Franklin Gothic Medium" panose="020B0603020102020204" pitchFamily="34" charset="0"/>
              </a:rPr>
              <a:t>such nested key-value pairs are </a:t>
            </a:r>
            <a:r>
              <a:rPr lang="en" i="1" dirty="0">
                <a:latin typeface="Franklin Gothic Medium" panose="020B0603020102020204" pitchFamily="34" charset="0"/>
              </a:rPr>
              <a:t>columns</a:t>
            </a:r>
          </a:p>
          <a:p>
            <a:pPr marL="38100" lvl="0" rtl="0">
              <a:buClr>
                <a:srgbClr val="000000"/>
              </a:buClr>
              <a:buSzPct val="166666"/>
            </a:pPr>
            <a:endParaRPr lang="en" i="1" dirty="0">
              <a:latin typeface="Franklin Gothic Medium" panose="020B0603020102020204" pitchFamily="34" charset="0"/>
            </a:endParaRPr>
          </a:p>
          <a:p>
            <a:pPr marL="457200" lvl="0" indent="-419100" rtl="0">
              <a:buClr>
                <a:srgbClr val="000000"/>
              </a:buClr>
              <a:buSzPct val="166666"/>
              <a:buFont typeface="Arial"/>
              <a:buChar char="•"/>
            </a:pPr>
            <a:r>
              <a:rPr lang="en" dirty="0">
                <a:latin typeface="Franklin Gothic Medium" panose="020B0603020102020204" pitchFamily="34" charset="0"/>
              </a:rPr>
              <a:t>key = column name</a:t>
            </a:r>
          </a:p>
          <a:p>
            <a:pPr marL="38100" lvl="0" rtl="0">
              <a:buClr>
                <a:srgbClr val="000000"/>
              </a:buClr>
              <a:buSzPct val="166666"/>
            </a:pPr>
            <a:endParaRPr lang="en" dirty="0">
              <a:latin typeface="Franklin Gothic Medium" panose="020B0603020102020204" pitchFamily="34" charset="0"/>
            </a:endParaRPr>
          </a:p>
          <a:p>
            <a:pPr marL="457200" lvl="0" indent="-419100" rtl="0">
              <a:buClr>
                <a:srgbClr val="000000"/>
              </a:buClr>
              <a:buSzPct val="166666"/>
              <a:buFont typeface="Arial"/>
              <a:buChar char="•"/>
            </a:pPr>
            <a:r>
              <a:rPr lang="en" dirty="0">
                <a:latin typeface="Franklin Gothic Medium" panose="020B0603020102020204" pitchFamily="34" charset="0"/>
              </a:rPr>
              <a:t>a r</a:t>
            </a:r>
            <a:r>
              <a:rPr lang="en-US" dirty="0" err="1">
                <a:latin typeface="Franklin Gothic Medium" panose="020B0603020102020204" pitchFamily="34" charset="0"/>
              </a:rPr>
              <a:t>ow</a:t>
            </a:r>
            <a:r>
              <a:rPr lang="en" dirty="0">
                <a:latin typeface="Franklin Gothic Medium" panose="020B0603020102020204" pitchFamily="34" charset="0"/>
              </a:rPr>
              <a:t> must contain at least 1 column.</a:t>
            </a:r>
          </a:p>
          <a:p>
            <a:pPr marL="457200" lvl="0" indent="-419100" rtl="0">
              <a:buClr>
                <a:srgbClr val="000000"/>
              </a:buClr>
              <a:buSzPct val="166666"/>
              <a:buFont typeface="Arial"/>
              <a:buChar char="•"/>
            </a:pPr>
            <a:endParaRPr lang="en" dirty="0"/>
          </a:p>
          <a:p>
            <a:pPr marL="38100" lvl="0" rtl="0">
              <a:buClr>
                <a:srgbClr val="000000"/>
              </a:buClr>
              <a:buSzPct val="166666"/>
            </a:pPr>
            <a:endParaRPr lang="en" dirty="0"/>
          </a:p>
          <a:p>
            <a:endParaRPr lang="en-US" dirty="0"/>
          </a:p>
        </p:txBody>
      </p:sp>
      <p:pic>
        <p:nvPicPr>
          <p:cNvPr id="6" name="Picture 5">
            <a:extLst>
              <a:ext uri="{FF2B5EF4-FFF2-40B4-BE49-F238E27FC236}">
                <a16:creationId xmlns:a16="http://schemas.microsoft.com/office/drawing/2014/main" id="{954BF179-4AD1-45DF-915D-8E4D13C7F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42" y="4060063"/>
            <a:ext cx="9895707" cy="2432811"/>
          </a:xfrm>
          <a:prstGeom prst="rect">
            <a:avLst/>
          </a:prstGeom>
        </p:spPr>
      </p:pic>
    </p:spTree>
    <p:extLst>
      <p:ext uri="{BB962C8B-B14F-4D97-AF65-F5344CB8AC3E}">
        <p14:creationId xmlns:p14="http://schemas.microsoft.com/office/powerpoint/2010/main" val="1711499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 sz="3200" dirty="0">
                <a:latin typeface="Franklin Gothic Medium" panose="020B0603020102020204" pitchFamily="34" charset="0"/>
              </a:rPr>
              <a:t>Key Space</a:t>
            </a:r>
            <a:endParaRPr lang="en-US" sz="3200" dirty="0">
              <a:latin typeface="Franklin Gothic Medium" panose="020B0603020102020204" pitchFamily="34" charset="0"/>
            </a:endParaRPr>
          </a:p>
        </p:txBody>
      </p:sp>
      <p:sp>
        <p:nvSpPr>
          <p:cNvPr id="3" name="Text Placeholder 2"/>
          <p:cNvSpPr>
            <a:spLocks noGrp="1"/>
          </p:cNvSpPr>
          <p:nvPr>
            <p:ph type="body" idx="1"/>
          </p:nvPr>
        </p:nvSpPr>
        <p:spPr>
          <a:xfrm>
            <a:off x="916939" y="1140586"/>
            <a:ext cx="9827261" cy="3490408"/>
          </a:xfrm>
        </p:spPr>
        <p:txBody>
          <a:bodyPr>
            <a:normAutofit/>
          </a:bodyPr>
          <a:lstStyle/>
          <a:p>
            <a:pPr marL="285750" lvl="0" indent="-285750" rtl="0">
              <a:buFont typeface="Arial" pitchFamily="34" charset="0"/>
              <a:buChar char="•"/>
            </a:pPr>
            <a:r>
              <a:rPr lang="en" dirty="0">
                <a:latin typeface="Franklin Gothic Medium" panose="020B0603020102020204" pitchFamily="34" charset="0"/>
              </a:rPr>
              <a:t>A Key Space is </a:t>
            </a:r>
            <a:r>
              <a:rPr lang="en" dirty="0">
                <a:solidFill>
                  <a:schemeClr val="dk1"/>
                </a:solidFill>
                <a:latin typeface="Franklin Gothic Medium" panose="020B0603020102020204" pitchFamily="34" charset="0"/>
              </a:rPr>
              <a:t>a group of column families together. </a:t>
            </a:r>
          </a:p>
          <a:p>
            <a:pPr marL="285750" lvl="0" indent="-285750" rtl="0">
              <a:buFont typeface="Arial" pitchFamily="34" charset="0"/>
              <a:buChar char="•"/>
            </a:pPr>
            <a:endParaRPr lang="en" dirty="0">
              <a:solidFill>
                <a:schemeClr val="dk1"/>
              </a:solidFill>
              <a:latin typeface="Franklin Gothic Medium" panose="020B0603020102020204" pitchFamily="34" charset="0"/>
            </a:endParaRPr>
          </a:p>
          <a:p>
            <a:pPr marL="285750" lvl="0" indent="-285750" rtl="0">
              <a:buFont typeface="Arial" pitchFamily="34" charset="0"/>
              <a:buChar char="•"/>
            </a:pPr>
            <a:r>
              <a:rPr lang="en" dirty="0">
                <a:solidFill>
                  <a:schemeClr val="dk1"/>
                </a:solidFill>
                <a:latin typeface="Franklin Gothic Medium" panose="020B0603020102020204" pitchFamily="34" charset="0"/>
              </a:rPr>
              <a:t>It is only a logical grouping of column families and provides an isolated scope for names</a:t>
            </a:r>
          </a:p>
          <a:p>
            <a:pPr marL="285750" indent="-285750">
              <a:buFont typeface="Arial" pitchFamily="34" charset="0"/>
              <a:buChar char="•"/>
            </a:pPr>
            <a:endParaRPr lang="en-US" dirty="0"/>
          </a:p>
        </p:txBody>
      </p:sp>
    </p:spTree>
    <p:extLst>
      <p:ext uri="{BB962C8B-B14F-4D97-AF65-F5344CB8AC3E}">
        <p14:creationId xmlns:p14="http://schemas.microsoft.com/office/powerpoint/2010/main" val="2885183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09600" y="274638"/>
            <a:ext cx="10972800" cy="369332"/>
          </a:xfrm>
          <a:solidFill>
            <a:schemeClr val="bg1"/>
          </a:solidFill>
        </p:spPr>
        <p:txBody>
          <a:bodyPr>
            <a:noAutofit/>
          </a:bodyPr>
          <a:lstStyle/>
          <a:p>
            <a:pPr eaLnBrk="1" hangingPunct="1"/>
            <a:r>
              <a:rPr lang="en-US" sz="2800" dirty="0">
                <a:latin typeface="Franklin Gothic Medium" panose="020B0603020102020204" pitchFamily="34" charset="0"/>
              </a:rPr>
              <a:t>Facebook Inbox Search</a:t>
            </a:r>
          </a:p>
        </p:txBody>
      </p:sp>
      <p:sp>
        <p:nvSpPr>
          <p:cNvPr id="3" name="Content Placeholder 2"/>
          <p:cNvSpPr>
            <a:spLocks noGrp="1"/>
          </p:cNvSpPr>
          <p:nvPr>
            <p:ph idx="1"/>
          </p:nvPr>
        </p:nvSpPr>
        <p:spPr>
          <a:xfrm>
            <a:off x="537634" y="868360"/>
            <a:ext cx="11152717" cy="5661028"/>
          </a:xfrm>
        </p:spPr>
        <p:txBody>
          <a:bodyPr rtlCol="0">
            <a:normAutofit/>
          </a:bodyPr>
          <a:lstStyle/>
          <a:p>
            <a:pPr eaLnBrk="1" fontAlgn="auto" hangingPunct="1">
              <a:spcAft>
                <a:spcPts val="0"/>
              </a:spcAft>
              <a:buFont typeface="Arial" pitchFamily="34" charset="0"/>
              <a:buChar char="•"/>
              <a:defRPr/>
            </a:pPr>
            <a:r>
              <a:rPr lang="en-US" sz="2500" dirty="0">
                <a:latin typeface="Franklin Gothic Medium" panose="020B0603020102020204" pitchFamily="34" charset="0"/>
              </a:rPr>
              <a:t>Cassandra developed to address this problem. </a:t>
            </a:r>
          </a:p>
          <a:p>
            <a:pPr eaLnBrk="1" fontAlgn="auto" hangingPunct="1">
              <a:spcAft>
                <a:spcPts val="0"/>
              </a:spcAft>
              <a:buFont typeface="Arial" pitchFamily="34" charset="0"/>
              <a:buChar char="•"/>
              <a:defRPr/>
            </a:pPr>
            <a:r>
              <a:rPr lang="en-US" sz="2500" dirty="0">
                <a:latin typeface="Franklin Gothic Medium" panose="020B0603020102020204" pitchFamily="34" charset="0"/>
              </a:rPr>
              <a:t>50+TB of user messages data in 150 node cluster on which Cassandra is tested.</a:t>
            </a:r>
          </a:p>
          <a:p>
            <a:pPr eaLnBrk="1" fontAlgn="auto" hangingPunct="1">
              <a:spcAft>
                <a:spcPts val="0"/>
              </a:spcAft>
              <a:buFont typeface="Arial" pitchFamily="34" charset="0"/>
              <a:buChar char="•"/>
              <a:defRPr/>
            </a:pPr>
            <a:r>
              <a:rPr lang="en-US" sz="2500" dirty="0">
                <a:latin typeface="Franklin Gothic Medium" panose="020B0603020102020204" pitchFamily="34" charset="0"/>
              </a:rPr>
              <a:t>Search user index of all messages  in 2 ways.</a:t>
            </a:r>
          </a:p>
          <a:p>
            <a:pPr lvl="1" eaLnBrk="1" fontAlgn="auto" hangingPunct="1">
              <a:spcAft>
                <a:spcPts val="0"/>
              </a:spcAft>
              <a:buFont typeface="Arial" pitchFamily="34" charset="0"/>
              <a:buChar char="–"/>
              <a:defRPr/>
            </a:pPr>
            <a:r>
              <a:rPr lang="en-US" sz="2100" dirty="0">
                <a:latin typeface="Franklin Gothic Medium" panose="020B0603020102020204" pitchFamily="34" charset="0"/>
              </a:rPr>
              <a:t>Term search : search by a key word</a:t>
            </a:r>
          </a:p>
          <a:p>
            <a:pPr lvl="1" eaLnBrk="1" fontAlgn="auto" hangingPunct="1">
              <a:spcAft>
                <a:spcPts val="0"/>
              </a:spcAft>
              <a:buFont typeface="Arial" pitchFamily="34" charset="0"/>
              <a:buChar char="–"/>
              <a:defRPr/>
            </a:pPr>
            <a:r>
              <a:rPr lang="en-US" sz="2100" dirty="0">
                <a:latin typeface="Franklin Gothic Medium" panose="020B0603020102020204" pitchFamily="34" charset="0"/>
              </a:rPr>
              <a:t>Interactions search : search by a user id</a:t>
            </a:r>
            <a:endParaRPr lang="en-US" sz="2500" dirty="0">
              <a:latin typeface="Franklin Gothic Medium" panose="020B0603020102020204" pitchFamily="34" charset="0"/>
            </a:endParaRPr>
          </a:p>
          <a:p>
            <a:pPr marL="0" indent="0" eaLnBrk="1" fontAlgn="auto" hangingPunct="1">
              <a:spcAft>
                <a:spcPts val="0"/>
              </a:spcAft>
              <a:buFont typeface="Arial" pitchFamily="34" charset="0"/>
              <a:buNone/>
              <a:defRPr/>
            </a:pPr>
            <a:endParaRPr lang="en-US" sz="2500" b="1" dirty="0">
              <a:solidFill>
                <a:srgbClr val="333C8D"/>
              </a:solidFill>
            </a:endParaRPr>
          </a:p>
          <a:p>
            <a:pPr eaLnBrk="1" fontAlgn="auto" hangingPunct="1">
              <a:spcAft>
                <a:spcPts val="0"/>
              </a:spcAft>
              <a:buFont typeface="Arial" pitchFamily="34" charset="0"/>
              <a:buChar char="•"/>
              <a:defRPr/>
            </a:pPr>
            <a:endParaRPr lang="en-US" sz="2500" b="1" dirty="0">
              <a:solidFill>
                <a:srgbClr val="333C8D"/>
              </a:solidFill>
            </a:endParaRPr>
          </a:p>
          <a:p>
            <a:pPr eaLnBrk="1" fontAlgn="auto" hangingPunct="1">
              <a:spcAft>
                <a:spcPts val="0"/>
              </a:spcAft>
              <a:buFont typeface="Arial" pitchFamily="34" charset="0"/>
              <a:buChar char="•"/>
              <a:defRPr/>
            </a:pPr>
            <a:endParaRPr lang="en-US" sz="2100" b="1" dirty="0">
              <a:solidFill>
                <a:srgbClr val="333C8D"/>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05653641"/>
              </p:ext>
            </p:extLst>
          </p:nvPr>
        </p:nvGraphicFramePr>
        <p:xfrm>
          <a:off x="1681316" y="3760839"/>
          <a:ext cx="7993626" cy="2228743"/>
        </p:xfrm>
        <a:graphic>
          <a:graphicData uri="http://schemas.openxmlformats.org/drawingml/2006/table">
            <a:tbl>
              <a:tblPr firstRow="1" bandRow="1">
                <a:tableStyleId>{5C22544A-7EE6-4342-B048-85BDC9FD1C3A}</a:tableStyleId>
              </a:tblPr>
              <a:tblGrid>
                <a:gridCol w="2292344">
                  <a:extLst>
                    <a:ext uri="{9D8B030D-6E8A-4147-A177-3AD203B41FA5}">
                      <a16:colId xmlns:a16="http://schemas.microsoft.com/office/drawing/2014/main" val="20000"/>
                    </a:ext>
                  </a:extLst>
                </a:gridCol>
                <a:gridCol w="3393482">
                  <a:extLst>
                    <a:ext uri="{9D8B030D-6E8A-4147-A177-3AD203B41FA5}">
                      <a16:colId xmlns:a16="http://schemas.microsoft.com/office/drawing/2014/main" val="20001"/>
                    </a:ext>
                  </a:extLst>
                </a:gridCol>
                <a:gridCol w="2307800">
                  <a:extLst>
                    <a:ext uri="{9D8B030D-6E8A-4147-A177-3AD203B41FA5}">
                      <a16:colId xmlns:a16="http://schemas.microsoft.com/office/drawing/2014/main" val="20002"/>
                    </a:ext>
                  </a:extLst>
                </a:gridCol>
              </a:tblGrid>
              <a:tr h="557210">
                <a:tc>
                  <a:txBody>
                    <a:bodyPr/>
                    <a:lstStyle/>
                    <a:p>
                      <a:r>
                        <a:rPr lang="en-US" sz="1600" dirty="0"/>
                        <a:t>Latency</a:t>
                      </a:r>
                      <a:r>
                        <a:rPr lang="en-US" sz="1600" baseline="0" dirty="0"/>
                        <a:t> Stat</a:t>
                      </a:r>
                      <a:endParaRPr lang="en-US" sz="1600" dirty="0"/>
                    </a:p>
                  </a:txBody>
                  <a:tcPr marL="121905" marR="121905" marT="45731" marB="45731"/>
                </a:tc>
                <a:tc>
                  <a:txBody>
                    <a:bodyPr/>
                    <a:lstStyle/>
                    <a:p>
                      <a:r>
                        <a:rPr lang="en-US" sz="1600" dirty="0"/>
                        <a:t>Search Interactions</a:t>
                      </a:r>
                    </a:p>
                  </a:txBody>
                  <a:tcPr marL="121905" marR="121905" marT="45731" marB="45731"/>
                </a:tc>
                <a:tc>
                  <a:txBody>
                    <a:bodyPr/>
                    <a:lstStyle/>
                    <a:p>
                      <a:r>
                        <a:rPr lang="en-US" sz="1600" dirty="0"/>
                        <a:t>Term Search</a:t>
                      </a:r>
                    </a:p>
                  </a:txBody>
                  <a:tcPr marL="121905" marR="121905" marT="45731" marB="45731"/>
                </a:tc>
                <a:extLst>
                  <a:ext uri="{0D108BD9-81ED-4DB2-BD59-A6C34878D82A}">
                    <a16:rowId xmlns:a16="http://schemas.microsoft.com/office/drawing/2014/main" val="10000"/>
                  </a:ext>
                </a:extLst>
              </a:tr>
              <a:tr h="557113">
                <a:tc>
                  <a:txBody>
                    <a:bodyPr/>
                    <a:lstStyle/>
                    <a:p>
                      <a:r>
                        <a:rPr lang="en-US" sz="1600" dirty="0"/>
                        <a:t>Min</a:t>
                      </a:r>
                    </a:p>
                  </a:txBody>
                  <a:tcPr marL="121905" marR="121905" marT="45731" marB="45731"/>
                </a:tc>
                <a:tc>
                  <a:txBody>
                    <a:bodyPr/>
                    <a:lstStyle/>
                    <a:p>
                      <a:r>
                        <a:rPr lang="en-US" sz="1600" dirty="0"/>
                        <a:t>7.69</a:t>
                      </a:r>
                      <a:r>
                        <a:rPr lang="en-US" sz="1600" baseline="0" dirty="0"/>
                        <a:t> ms</a:t>
                      </a:r>
                      <a:endParaRPr lang="en-US" sz="1600" dirty="0"/>
                    </a:p>
                  </a:txBody>
                  <a:tcPr marL="121905" marR="121905" marT="45711" marB="45711"/>
                </a:tc>
                <a:tc>
                  <a:txBody>
                    <a:bodyPr/>
                    <a:lstStyle/>
                    <a:p>
                      <a:r>
                        <a:rPr lang="en-US" sz="1600" dirty="0"/>
                        <a:t>7.78 ms</a:t>
                      </a:r>
                    </a:p>
                  </a:txBody>
                  <a:tcPr marL="121905" marR="121905" marT="45711" marB="45711"/>
                </a:tc>
                <a:extLst>
                  <a:ext uri="{0D108BD9-81ED-4DB2-BD59-A6C34878D82A}">
                    <a16:rowId xmlns:a16="http://schemas.microsoft.com/office/drawing/2014/main" val="10001"/>
                  </a:ext>
                </a:extLst>
              </a:tr>
              <a:tr h="557210">
                <a:tc>
                  <a:txBody>
                    <a:bodyPr/>
                    <a:lstStyle/>
                    <a:p>
                      <a:r>
                        <a:rPr lang="en-US" sz="1600" dirty="0"/>
                        <a:t>Median</a:t>
                      </a:r>
                    </a:p>
                  </a:txBody>
                  <a:tcPr marL="121905" marR="121905" marT="45731" marB="45731"/>
                </a:tc>
                <a:tc>
                  <a:txBody>
                    <a:bodyPr/>
                    <a:lstStyle/>
                    <a:p>
                      <a:r>
                        <a:rPr lang="en-US" sz="1600" dirty="0"/>
                        <a:t>15.69 ms</a:t>
                      </a:r>
                    </a:p>
                  </a:txBody>
                  <a:tcPr marL="121905" marR="121905" marT="45711" marB="45711"/>
                </a:tc>
                <a:tc>
                  <a:txBody>
                    <a:bodyPr/>
                    <a:lstStyle/>
                    <a:p>
                      <a:r>
                        <a:rPr lang="en-US" sz="1600" dirty="0"/>
                        <a:t>18.27 </a:t>
                      </a:r>
                      <a:r>
                        <a:rPr lang="en-US" sz="1600" dirty="0" err="1"/>
                        <a:t>ms</a:t>
                      </a:r>
                      <a:endParaRPr lang="en-US" sz="1600" dirty="0"/>
                    </a:p>
                  </a:txBody>
                  <a:tcPr marL="121905" marR="121905" marT="45711" marB="45711"/>
                </a:tc>
                <a:extLst>
                  <a:ext uri="{0D108BD9-81ED-4DB2-BD59-A6C34878D82A}">
                    <a16:rowId xmlns:a16="http://schemas.microsoft.com/office/drawing/2014/main" val="10002"/>
                  </a:ext>
                </a:extLst>
              </a:tr>
              <a:tr h="557210">
                <a:tc>
                  <a:txBody>
                    <a:bodyPr/>
                    <a:lstStyle/>
                    <a:p>
                      <a:r>
                        <a:rPr lang="en-US" sz="1600" dirty="0"/>
                        <a:t>Max</a:t>
                      </a:r>
                    </a:p>
                  </a:txBody>
                  <a:tcPr marL="121905" marR="121905" marT="45731" marB="45731"/>
                </a:tc>
                <a:tc>
                  <a:txBody>
                    <a:bodyPr/>
                    <a:lstStyle/>
                    <a:p>
                      <a:r>
                        <a:rPr lang="en-US" sz="1600" dirty="0"/>
                        <a:t>26.13 ms</a:t>
                      </a:r>
                    </a:p>
                  </a:txBody>
                  <a:tcPr marL="121905" marR="121905" marT="45711" marB="45711"/>
                </a:tc>
                <a:tc>
                  <a:txBody>
                    <a:bodyPr/>
                    <a:lstStyle/>
                    <a:p>
                      <a:r>
                        <a:rPr lang="en-US" sz="1600" dirty="0"/>
                        <a:t>44.41 ms</a:t>
                      </a:r>
                    </a:p>
                  </a:txBody>
                  <a:tcPr marL="121905" marR="121905" marT="45711" marB="4571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351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274638"/>
            <a:ext cx="10972800" cy="369332"/>
          </a:xfrm>
          <a:solidFill>
            <a:schemeClr val="bg1"/>
          </a:solidFill>
        </p:spPr>
        <p:txBody>
          <a:bodyPr>
            <a:noAutofit/>
          </a:bodyPr>
          <a:lstStyle/>
          <a:p>
            <a:pPr eaLnBrk="1" hangingPunct="1"/>
            <a:r>
              <a:rPr lang="en-US" sz="3200" b="1" dirty="0">
                <a:latin typeface="Franklin Gothic Medium" panose="020B0603020102020204" pitchFamily="34" charset="0"/>
              </a:rPr>
              <a:t>Comparison with MySQL</a:t>
            </a:r>
          </a:p>
        </p:txBody>
      </p:sp>
      <p:sp>
        <p:nvSpPr>
          <p:cNvPr id="3" name="Content Placeholder 2"/>
          <p:cNvSpPr>
            <a:spLocks noGrp="1"/>
          </p:cNvSpPr>
          <p:nvPr>
            <p:ph idx="1"/>
          </p:nvPr>
        </p:nvSpPr>
        <p:spPr>
          <a:xfrm>
            <a:off x="537634" y="1238865"/>
            <a:ext cx="11152717" cy="5290523"/>
          </a:xfrm>
        </p:spPr>
        <p:txBody>
          <a:bodyPr rtlCol="0">
            <a:normAutofit/>
          </a:bodyPr>
          <a:lstStyle/>
          <a:p>
            <a:pPr eaLnBrk="1" fontAlgn="auto" hangingPunct="1">
              <a:spcAft>
                <a:spcPts val="0"/>
              </a:spcAft>
              <a:buFont typeface="Arial" pitchFamily="34" charset="0"/>
              <a:buChar char="•"/>
              <a:defRPr/>
            </a:pPr>
            <a:r>
              <a:rPr lang="en-US" dirty="0">
                <a:latin typeface="Franklin Gothic Medium" panose="020B0603020102020204" pitchFamily="34" charset="0"/>
              </a:rPr>
              <a:t>MySQL &gt; 50 GB Data </a:t>
            </a:r>
            <a:br>
              <a:rPr lang="en-US" dirty="0">
                <a:latin typeface="Franklin Gothic Medium" panose="020B0603020102020204" pitchFamily="34" charset="0"/>
              </a:rPr>
            </a:br>
            <a:r>
              <a:rPr lang="en-US" dirty="0">
                <a:latin typeface="Franklin Gothic Medium" panose="020B0603020102020204" pitchFamily="34" charset="0"/>
              </a:rPr>
              <a:t>Writes Average : ~300 </a:t>
            </a:r>
            <a:r>
              <a:rPr lang="en-US" dirty="0" err="1">
                <a:latin typeface="Franklin Gothic Medium" panose="020B0603020102020204" pitchFamily="34" charset="0"/>
              </a:rPr>
              <a:t>ms</a:t>
            </a:r>
            <a:br>
              <a:rPr lang="en-US" dirty="0">
                <a:latin typeface="Franklin Gothic Medium" panose="020B0603020102020204" pitchFamily="34" charset="0"/>
              </a:rPr>
            </a:br>
            <a:r>
              <a:rPr lang="en-US" dirty="0">
                <a:latin typeface="Franklin Gothic Medium" panose="020B0603020102020204" pitchFamily="34" charset="0"/>
              </a:rPr>
              <a:t>Reads Average : ~350 </a:t>
            </a:r>
            <a:r>
              <a:rPr lang="en-US" dirty="0" err="1">
                <a:latin typeface="Franklin Gothic Medium" panose="020B0603020102020204" pitchFamily="34" charset="0"/>
              </a:rPr>
              <a:t>ms</a:t>
            </a:r>
            <a:endParaRPr lang="en-US" dirty="0">
              <a:latin typeface="Franklin Gothic Medium" panose="020B0603020102020204" pitchFamily="34" charset="0"/>
            </a:endParaRPr>
          </a:p>
          <a:p>
            <a:pPr marL="0" indent="0" eaLnBrk="1" fontAlgn="auto" hangingPunct="1">
              <a:spcAft>
                <a:spcPts val="0"/>
              </a:spcAft>
              <a:buFont typeface="Arial" pitchFamily="34" charset="0"/>
              <a:buNone/>
              <a:defRPr/>
            </a:pPr>
            <a:endParaRPr lang="en-US" dirty="0">
              <a:latin typeface="Franklin Gothic Medium" panose="020B0603020102020204" pitchFamily="34" charset="0"/>
            </a:endParaRPr>
          </a:p>
          <a:p>
            <a:pPr eaLnBrk="1" fontAlgn="auto" hangingPunct="1">
              <a:spcAft>
                <a:spcPts val="0"/>
              </a:spcAft>
              <a:buFont typeface="Arial" pitchFamily="34" charset="0"/>
              <a:buChar char="•"/>
              <a:defRPr/>
            </a:pPr>
            <a:r>
              <a:rPr lang="en-US" dirty="0">
                <a:latin typeface="Franklin Gothic Medium" panose="020B0603020102020204" pitchFamily="34" charset="0"/>
              </a:rPr>
              <a:t>Cassandra &gt; 50 GB Data</a:t>
            </a:r>
            <a:br>
              <a:rPr lang="en-US" dirty="0">
                <a:latin typeface="Franklin Gothic Medium" panose="020B0603020102020204" pitchFamily="34" charset="0"/>
              </a:rPr>
            </a:br>
            <a:r>
              <a:rPr lang="en-US" dirty="0">
                <a:latin typeface="Franklin Gothic Medium" panose="020B0603020102020204" pitchFamily="34" charset="0"/>
              </a:rPr>
              <a:t>Writes Average : 0.12 </a:t>
            </a:r>
            <a:r>
              <a:rPr lang="en-US" dirty="0" err="1">
                <a:latin typeface="Franklin Gothic Medium" panose="020B0603020102020204" pitchFamily="34" charset="0"/>
              </a:rPr>
              <a:t>ms</a:t>
            </a:r>
            <a:br>
              <a:rPr lang="en-US" dirty="0">
                <a:latin typeface="Franklin Gothic Medium" panose="020B0603020102020204" pitchFamily="34" charset="0"/>
              </a:rPr>
            </a:br>
            <a:r>
              <a:rPr lang="en-US" dirty="0">
                <a:latin typeface="Franklin Gothic Medium" panose="020B0603020102020204" pitchFamily="34" charset="0"/>
              </a:rPr>
              <a:t>Reads Average : 15 </a:t>
            </a:r>
            <a:r>
              <a:rPr lang="en-US" dirty="0" err="1">
                <a:latin typeface="Franklin Gothic Medium" panose="020B0603020102020204" pitchFamily="34" charset="0"/>
              </a:rPr>
              <a:t>ms</a:t>
            </a:r>
            <a:endParaRPr lang="en-US" dirty="0">
              <a:latin typeface="Franklin Gothic Medium" panose="020B0603020102020204" pitchFamily="34" charset="0"/>
            </a:endParaRPr>
          </a:p>
          <a:p>
            <a:pPr eaLnBrk="1" fontAlgn="auto" hangingPunct="1">
              <a:spcAft>
                <a:spcPts val="0"/>
              </a:spcAft>
              <a:buFont typeface="Arial" pitchFamily="34" charset="0"/>
              <a:buChar char="•"/>
              <a:defRPr/>
            </a:pPr>
            <a:endParaRPr lang="en-US" dirty="0">
              <a:latin typeface="Franklin Gothic Medium" panose="020B0603020102020204" pitchFamily="34" charset="0"/>
            </a:endParaRPr>
          </a:p>
          <a:p>
            <a:pPr eaLnBrk="1" fontAlgn="auto" hangingPunct="1">
              <a:spcAft>
                <a:spcPts val="0"/>
              </a:spcAft>
              <a:buFont typeface="Arial" pitchFamily="34" charset="0"/>
              <a:buChar char="•"/>
              <a:defRPr/>
            </a:pPr>
            <a:r>
              <a:rPr lang="en-US" dirty="0">
                <a:latin typeface="Franklin Gothic Medium" panose="020B0603020102020204" pitchFamily="34" charset="0"/>
              </a:rPr>
              <a:t>Stats provided by Authors using Facebook data.</a:t>
            </a:r>
          </a:p>
        </p:txBody>
      </p:sp>
    </p:spTree>
    <p:extLst>
      <p:ext uri="{BB962C8B-B14F-4D97-AF65-F5344CB8AC3E}">
        <p14:creationId xmlns:p14="http://schemas.microsoft.com/office/powerpoint/2010/main" val="4152400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843AD-C54B-4B27-8AB8-DCAB3A2B8BCA}"/>
              </a:ext>
            </a:extLst>
          </p:cNvPr>
          <p:cNvSpPr>
            <a:spLocks noGrp="1"/>
          </p:cNvSpPr>
          <p:nvPr>
            <p:ph type="ctrTitle"/>
          </p:nvPr>
        </p:nvSpPr>
        <p:spPr/>
        <p:txBody>
          <a:bodyPr>
            <a:normAutofit/>
          </a:bodyPr>
          <a:lstStyle/>
          <a:p>
            <a:r>
              <a:rPr lang="en-IN" sz="3200" dirty="0">
                <a:latin typeface="Franklin Gothic Medium" panose="020B0603020102020204" pitchFamily="34" charset="0"/>
                <a:cs typeface="Trebuchet MS"/>
              </a:rPr>
              <a:t>Cassandra Query Language</a:t>
            </a:r>
            <a:endParaRPr lang="en-IN" sz="3200" dirty="0">
              <a:latin typeface="Franklin Gothic Medium" panose="020B0603020102020204" pitchFamily="34" charset="0"/>
            </a:endParaRPr>
          </a:p>
        </p:txBody>
      </p:sp>
    </p:spTree>
    <p:extLst>
      <p:ext uri="{BB962C8B-B14F-4D97-AF65-F5344CB8AC3E}">
        <p14:creationId xmlns:p14="http://schemas.microsoft.com/office/powerpoint/2010/main" val="2985605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DE13-05A1-4506-865C-272685DEB11F}"/>
              </a:ext>
            </a:extLst>
          </p:cNvPr>
          <p:cNvSpPr>
            <a:spLocks noGrp="1"/>
          </p:cNvSpPr>
          <p:nvPr>
            <p:ph type="title"/>
          </p:nvPr>
        </p:nvSpPr>
        <p:spPr/>
        <p:txBody>
          <a:bodyPr/>
          <a:lstStyle/>
          <a:p>
            <a:r>
              <a:rPr lang="en-IN" sz="3200" dirty="0">
                <a:latin typeface="Franklin Gothic Medium" panose="020B0603020102020204" pitchFamily="34" charset="0"/>
              </a:rPr>
              <a:t>Starting cqlsh</a:t>
            </a:r>
            <a:br>
              <a:rPr lang="en-IN" b="1" dirty="0"/>
            </a:br>
            <a:endParaRPr lang="en-IN" dirty="0"/>
          </a:p>
        </p:txBody>
      </p:sp>
      <p:sp>
        <p:nvSpPr>
          <p:cNvPr id="3" name="Content Placeholder 2">
            <a:extLst>
              <a:ext uri="{FF2B5EF4-FFF2-40B4-BE49-F238E27FC236}">
                <a16:creationId xmlns:a16="http://schemas.microsoft.com/office/drawing/2014/main" id="{30D2AC6F-0092-40ED-A4B8-2822664BDBC3}"/>
              </a:ext>
            </a:extLst>
          </p:cNvPr>
          <p:cNvSpPr>
            <a:spLocks noGrp="1"/>
          </p:cNvSpPr>
          <p:nvPr>
            <p:ph idx="1"/>
          </p:nvPr>
        </p:nvSpPr>
        <p:spPr>
          <a:xfrm>
            <a:off x="838200" y="1401097"/>
            <a:ext cx="10650794" cy="4775866"/>
          </a:xfrm>
        </p:spPr>
        <p:txBody>
          <a:bodyPr/>
          <a:lstStyle/>
          <a:p>
            <a:r>
              <a:rPr lang="en-IN" dirty="0">
                <a:latin typeface="Franklin Gothic Medium" panose="020B0603020102020204" pitchFamily="34" charset="0"/>
              </a:rPr>
              <a:t>Start cqlsh using the command </a:t>
            </a:r>
            <a:r>
              <a:rPr lang="en-IN" b="1" dirty="0">
                <a:latin typeface="Franklin Gothic Medium" panose="020B0603020102020204" pitchFamily="34" charset="0"/>
              </a:rPr>
              <a:t>cqlsh</a:t>
            </a:r>
            <a:r>
              <a:rPr lang="en-IN" dirty="0">
                <a:latin typeface="Franklin Gothic Medium" panose="020B0603020102020204" pitchFamily="34" charset="0"/>
              </a:rPr>
              <a:t> as shown below. It gives the Cassandra cqlsh prompt as output.</a:t>
            </a:r>
          </a:p>
          <a:p>
            <a:r>
              <a:rPr lang="en-IN" dirty="0">
                <a:latin typeface="Franklin Gothic Medium" panose="020B0603020102020204" pitchFamily="34" charset="0"/>
              </a:rPr>
              <a:t>[</a:t>
            </a:r>
            <a:r>
              <a:rPr lang="en-IN" dirty="0" err="1">
                <a:latin typeface="Franklin Gothic Medium" panose="020B0603020102020204" pitchFamily="34" charset="0"/>
              </a:rPr>
              <a:t>hadoop@linux</a:t>
            </a:r>
            <a:r>
              <a:rPr lang="en-IN" dirty="0">
                <a:latin typeface="Franklin Gothic Medium" panose="020B0603020102020204" pitchFamily="34" charset="0"/>
              </a:rPr>
              <a:t> bin]$ cqlsh</a:t>
            </a:r>
          </a:p>
          <a:p>
            <a:r>
              <a:rPr lang="en-IN" dirty="0">
                <a:latin typeface="Franklin Gothic Medium" panose="020B0603020102020204" pitchFamily="34" charset="0"/>
              </a:rPr>
              <a:t>Connected to Test Cluster at 127.0.0.1:9042.</a:t>
            </a:r>
          </a:p>
          <a:p>
            <a:r>
              <a:rPr lang="en-IN" dirty="0">
                <a:latin typeface="Franklin Gothic Medium" panose="020B0603020102020204" pitchFamily="34" charset="0"/>
              </a:rPr>
              <a:t>[cqlsh 5.0.1 | Cassandra 2.1.2 | CQL spec 3.2.0 | Native protocol v3]</a:t>
            </a:r>
          </a:p>
          <a:p>
            <a:r>
              <a:rPr lang="en-IN" dirty="0">
                <a:latin typeface="Franklin Gothic Medium" panose="020B0603020102020204" pitchFamily="34" charset="0"/>
              </a:rPr>
              <a:t>Use HELP for help.</a:t>
            </a:r>
          </a:p>
          <a:p>
            <a:r>
              <a:rPr lang="en-IN" dirty="0">
                <a:latin typeface="Franklin Gothic Medium" panose="020B0603020102020204" pitchFamily="34" charset="0"/>
              </a:rPr>
              <a:t>cqlsh&gt;</a:t>
            </a:r>
          </a:p>
          <a:p>
            <a:endParaRPr lang="en-IN" dirty="0"/>
          </a:p>
        </p:txBody>
      </p:sp>
    </p:spTree>
    <p:extLst>
      <p:ext uri="{BB962C8B-B14F-4D97-AF65-F5344CB8AC3E}">
        <p14:creationId xmlns:p14="http://schemas.microsoft.com/office/powerpoint/2010/main" val="200543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CFD5-B7BB-45D1-BE23-F40F7D0947BB}"/>
              </a:ext>
            </a:extLst>
          </p:cNvPr>
          <p:cNvSpPr>
            <a:spLocks noGrp="1"/>
          </p:cNvSpPr>
          <p:nvPr>
            <p:ph type="title"/>
          </p:nvPr>
        </p:nvSpPr>
        <p:spPr/>
        <p:txBody>
          <a:bodyPr/>
          <a:lstStyle/>
          <a:p>
            <a:r>
              <a:rPr lang="en-IN" sz="3200" dirty="0">
                <a:latin typeface="Franklin Gothic Medium" panose="020B0603020102020204" pitchFamily="34" charset="0"/>
              </a:rPr>
              <a:t>cqlsh commands</a:t>
            </a:r>
            <a:br>
              <a:rPr lang="en-IN" dirty="0"/>
            </a:br>
            <a:endParaRPr lang="en-IN" dirty="0"/>
          </a:p>
        </p:txBody>
      </p:sp>
      <p:graphicFrame>
        <p:nvGraphicFramePr>
          <p:cNvPr id="4" name="Content Placeholder 3">
            <a:extLst>
              <a:ext uri="{FF2B5EF4-FFF2-40B4-BE49-F238E27FC236}">
                <a16:creationId xmlns:a16="http://schemas.microsoft.com/office/drawing/2014/main" id="{E153ED38-8963-4E7C-90EE-C413A4785D65}"/>
              </a:ext>
            </a:extLst>
          </p:cNvPr>
          <p:cNvGraphicFramePr>
            <a:graphicFrameLocks noGrp="1"/>
          </p:cNvGraphicFramePr>
          <p:nvPr>
            <p:ph idx="1"/>
            <p:extLst>
              <p:ext uri="{D42A27DB-BD31-4B8C-83A1-F6EECF244321}">
                <p14:modId xmlns:p14="http://schemas.microsoft.com/office/powerpoint/2010/main" val="4267854898"/>
              </p:ext>
            </p:extLst>
          </p:nvPr>
        </p:nvGraphicFramePr>
        <p:xfrm>
          <a:off x="838200" y="1179871"/>
          <a:ext cx="10296832" cy="5406316"/>
        </p:xfrm>
        <a:graphic>
          <a:graphicData uri="http://schemas.openxmlformats.org/drawingml/2006/table">
            <a:tbl>
              <a:tblPr>
                <a:tableStyleId>{5C22544A-7EE6-4342-B048-85BDC9FD1C3A}</a:tableStyleId>
              </a:tblPr>
              <a:tblGrid>
                <a:gridCol w="2294833">
                  <a:extLst>
                    <a:ext uri="{9D8B030D-6E8A-4147-A177-3AD203B41FA5}">
                      <a16:colId xmlns:a16="http://schemas.microsoft.com/office/drawing/2014/main" val="2756515338"/>
                    </a:ext>
                  </a:extLst>
                </a:gridCol>
                <a:gridCol w="8001999">
                  <a:extLst>
                    <a:ext uri="{9D8B030D-6E8A-4147-A177-3AD203B41FA5}">
                      <a16:colId xmlns:a16="http://schemas.microsoft.com/office/drawing/2014/main" val="1772539916"/>
                    </a:ext>
                  </a:extLst>
                </a:gridCol>
              </a:tblGrid>
              <a:tr h="401199">
                <a:tc>
                  <a:txBody>
                    <a:bodyPr/>
                    <a:lstStyle/>
                    <a:p>
                      <a:pPr>
                        <a:spcAft>
                          <a:spcPts val="0"/>
                        </a:spcAft>
                      </a:pPr>
                      <a:r>
                        <a:rPr lang="en-IN" sz="2000" kern="150">
                          <a:effectLst/>
                          <a:latin typeface="Franklin Gothic Medium" panose="020B0603020102020204" pitchFamily="34" charset="0"/>
                        </a:rPr>
                        <a:t>Options</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a:effectLst/>
                          <a:latin typeface="Franklin Gothic Medium" panose="020B0603020102020204" pitchFamily="34" charset="0"/>
                        </a:rPr>
                        <a:t>Usage</a:t>
                      </a:r>
                      <a:endParaRPr lang="en-IN" sz="2000" kern="15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428023072"/>
                  </a:ext>
                </a:extLst>
              </a:tr>
              <a:tr h="401199">
                <a:tc>
                  <a:txBody>
                    <a:bodyPr/>
                    <a:lstStyle/>
                    <a:p>
                      <a:pPr>
                        <a:spcAft>
                          <a:spcPts val="0"/>
                        </a:spcAft>
                      </a:pPr>
                      <a:r>
                        <a:rPr lang="en-IN" sz="2000" kern="150">
                          <a:effectLst/>
                          <a:latin typeface="Franklin Gothic Medium" panose="020B0603020102020204" pitchFamily="34" charset="0"/>
                        </a:rPr>
                        <a:t>cqlsh --help</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a:effectLst/>
                          <a:latin typeface="Franklin Gothic Medium" panose="020B0603020102020204" pitchFamily="34" charset="0"/>
                        </a:rPr>
                        <a:t>Shows help topics about the options of cqlsh commands.</a:t>
                      </a:r>
                      <a:endParaRPr lang="en-IN" sz="2000" kern="15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278315244"/>
                  </a:ext>
                </a:extLst>
              </a:tr>
              <a:tr h="401199">
                <a:tc>
                  <a:txBody>
                    <a:bodyPr/>
                    <a:lstStyle/>
                    <a:p>
                      <a:pPr>
                        <a:spcAft>
                          <a:spcPts val="0"/>
                        </a:spcAft>
                      </a:pPr>
                      <a:r>
                        <a:rPr lang="en-IN" sz="2000" kern="150">
                          <a:effectLst/>
                          <a:latin typeface="Franklin Gothic Medium" panose="020B0603020102020204" pitchFamily="34" charset="0"/>
                        </a:rPr>
                        <a:t>cqlsh --version</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a:effectLst/>
                          <a:latin typeface="Franklin Gothic Medium" panose="020B0603020102020204" pitchFamily="34" charset="0"/>
                        </a:rPr>
                        <a:t>Provides the version of the cqlsh you are using.</a:t>
                      </a:r>
                      <a:endParaRPr lang="en-IN" sz="2000" kern="15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3589834173"/>
                  </a:ext>
                </a:extLst>
              </a:tr>
              <a:tr h="401199">
                <a:tc>
                  <a:txBody>
                    <a:bodyPr/>
                    <a:lstStyle/>
                    <a:p>
                      <a:pPr>
                        <a:spcAft>
                          <a:spcPts val="0"/>
                        </a:spcAft>
                      </a:pPr>
                      <a:r>
                        <a:rPr lang="en-IN" sz="2000" kern="150">
                          <a:effectLst/>
                          <a:latin typeface="Franklin Gothic Medium" panose="020B0603020102020204" pitchFamily="34" charset="0"/>
                        </a:rPr>
                        <a:t>cqlsh --color</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a:effectLst/>
                          <a:latin typeface="Franklin Gothic Medium" panose="020B0603020102020204" pitchFamily="34" charset="0"/>
                        </a:rPr>
                        <a:t>Directs the shell to use colored output.</a:t>
                      </a:r>
                      <a:endParaRPr lang="en-IN" sz="2000" kern="15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2358145982"/>
                  </a:ext>
                </a:extLst>
              </a:tr>
              <a:tr h="401199">
                <a:tc>
                  <a:txBody>
                    <a:bodyPr/>
                    <a:lstStyle/>
                    <a:p>
                      <a:pPr>
                        <a:spcAft>
                          <a:spcPts val="0"/>
                        </a:spcAft>
                      </a:pPr>
                      <a:r>
                        <a:rPr lang="en-IN" sz="2000" kern="150">
                          <a:effectLst/>
                          <a:latin typeface="Franklin Gothic Medium" panose="020B0603020102020204" pitchFamily="34" charset="0"/>
                        </a:rPr>
                        <a:t>cqlsh --debug</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a:effectLst/>
                          <a:latin typeface="Franklin Gothic Medium" panose="020B0603020102020204" pitchFamily="34" charset="0"/>
                        </a:rPr>
                        <a:t>Shows additional debugging information.</a:t>
                      </a:r>
                      <a:endParaRPr lang="en-IN" sz="2000" kern="15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4075461489"/>
                  </a:ext>
                </a:extLst>
              </a:tr>
              <a:tr h="1063642">
                <a:tc>
                  <a:txBody>
                    <a:bodyPr/>
                    <a:lstStyle/>
                    <a:p>
                      <a:pPr>
                        <a:spcAft>
                          <a:spcPts val="1415"/>
                        </a:spcAft>
                      </a:pPr>
                      <a:r>
                        <a:rPr lang="en-IN" sz="2000" kern="150">
                          <a:effectLst/>
                          <a:latin typeface="Franklin Gothic Medium" panose="020B0603020102020204" pitchFamily="34" charset="0"/>
                        </a:rPr>
                        <a:t>cqlsh --execute</a:t>
                      </a:r>
                    </a:p>
                    <a:p>
                      <a:pPr>
                        <a:spcAft>
                          <a:spcPts val="1415"/>
                        </a:spcAft>
                      </a:pPr>
                      <a:r>
                        <a:rPr lang="en-IN" sz="2000" kern="150">
                          <a:effectLst/>
                          <a:latin typeface="Franklin Gothic Medium" panose="020B0603020102020204" pitchFamily="34" charset="0"/>
                        </a:rPr>
                        <a:t>cql_statement</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a:effectLst/>
                          <a:latin typeface="Franklin Gothic Medium" panose="020B0603020102020204" pitchFamily="34" charset="0"/>
                        </a:rPr>
                        <a:t>Directs the shell to accept and execute a CQL command.</a:t>
                      </a:r>
                      <a:endParaRPr lang="en-IN" sz="2000" kern="15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2024558808"/>
                  </a:ext>
                </a:extLst>
              </a:tr>
              <a:tr h="614056">
                <a:tc>
                  <a:txBody>
                    <a:bodyPr/>
                    <a:lstStyle/>
                    <a:p>
                      <a:pPr>
                        <a:spcAft>
                          <a:spcPts val="0"/>
                        </a:spcAft>
                      </a:pPr>
                      <a:r>
                        <a:rPr lang="en-IN" sz="2000" kern="150">
                          <a:effectLst/>
                          <a:latin typeface="Franklin Gothic Medium" panose="020B0603020102020204" pitchFamily="34" charset="0"/>
                        </a:rPr>
                        <a:t>cqlsh --file= “file name”</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a:effectLst/>
                          <a:latin typeface="Franklin Gothic Medium" panose="020B0603020102020204" pitchFamily="34" charset="0"/>
                        </a:rPr>
                        <a:t>If you use this option, Cassandra executes the command in the given file and exits.</a:t>
                      </a:r>
                      <a:endParaRPr lang="en-IN" sz="2000" kern="15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1404258748"/>
                  </a:ext>
                </a:extLst>
              </a:tr>
              <a:tr h="401199">
                <a:tc>
                  <a:txBody>
                    <a:bodyPr/>
                    <a:lstStyle/>
                    <a:p>
                      <a:pPr>
                        <a:spcAft>
                          <a:spcPts val="0"/>
                        </a:spcAft>
                      </a:pPr>
                      <a:r>
                        <a:rPr lang="en-IN" sz="2000" kern="150">
                          <a:effectLst/>
                          <a:latin typeface="Franklin Gothic Medium" panose="020B0603020102020204" pitchFamily="34" charset="0"/>
                        </a:rPr>
                        <a:t>cqlsh --no-color</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a:effectLst/>
                          <a:latin typeface="Franklin Gothic Medium" panose="020B0603020102020204" pitchFamily="34" charset="0"/>
                        </a:rPr>
                        <a:t>Directs Cassandra not to use colored output.</a:t>
                      </a:r>
                      <a:endParaRPr lang="en-IN" sz="2000" kern="15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2062512383"/>
                  </a:ext>
                </a:extLst>
              </a:tr>
              <a:tr h="614056">
                <a:tc>
                  <a:txBody>
                    <a:bodyPr/>
                    <a:lstStyle/>
                    <a:p>
                      <a:pPr>
                        <a:spcAft>
                          <a:spcPts val="0"/>
                        </a:spcAft>
                      </a:pPr>
                      <a:r>
                        <a:rPr lang="en-IN" sz="2000" kern="150">
                          <a:effectLst/>
                          <a:latin typeface="Franklin Gothic Medium" panose="020B0603020102020204" pitchFamily="34" charset="0"/>
                        </a:rPr>
                        <a:t>cqlsh -u “user name”</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a:effectLst/>
                          <a:latin typeface="Franklin Gothic Medium" panose="020B0603020102020204" pitchFamily="34" charset="0"/>
                        </a:rPr>
                        <a:t>Using this option, you can authenticate a user. The default user name is: cassandra.</a:t>
                      </a:r>
                      <a:endParaRPr lang="en-IN" sz="2000" kern="15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2698739765"/>
                  </a:ext>
                </a:extLst>
              </a:tr>
              <a:tr h="614056">
                <a:tc>
                  <a:txBody>
                    <a:bodyPr/>
                    <a:lstStyle/>
                    <a:p>
                      <a:pPr>
                        <a:spcAft>
                          <a:spcPts val="0"/>
                        </a:spcAft>
                      </a:pPr>
                      <a:r>
                        <a:rPr lang="en-IN" sz="2000" kern="150">
                          <a:effectLst/>
                          <a:latin typeface="Franklin Gothic Medium" panose="020B0603020102020204" pitchFamily="34" charset="0"/>
                        </a:rPr>
                        <a:t>cqlsh-p “pass word”</a:t>
                      </a:r>
                      <a:endParaRPr lang="en-IN" sz="2000" kern="150">
                        <a:effectLst/>
                        <a:latin typeface="Franklin Gothic Medium" panose="020B0603020102020204" pitchFamily="34" charset="0"/>
                        <a:ea typeface="Droid Sans Fallback"/>
                        <a:cs typeface="FreeSans"/>
                      </a:endParaRPr>
                    </a:p>
                  </a:txBody>
                  <a:tcPr marL="17780" marR="17780" marT="17780" marB="17780" anchor="ctr"/>
                </a:tc>
                <a:tc>
                  <a:txBody>
                    <a:bodyPr/>
                    <a:lstStyle/>
                    <a:p>
                      <a:pPr>
                        <a:spcAft>
                          <a:spcPts val="0"/>
                        </a:spcAft>
                      </a:pPr>
                      <a:r>
                        <a:rPr lang="en-IN" sz="2000" kern="150" dirty="0">
                          <a:effectLst/>
                          <a:latin typeface="Franklin Gothic Medium" panose="020B0603020102020204" pitchFamily="34" charset="0"/>
                        </a:rPr>
                        <a:t>Using this option, you can authenticate a user with a password. The default password is: </a:t>
                      </a:r>
                      <a:r>
                        <a:rPr lang="en-IN" sz="2000" kern="150" dirty="0" err="1">
                          <a:effectLst/>
                          <a:latin typeface="Franklin Gothic Medium" panose="020B0603020102020204" pitchFamily="34" charset="0"/>
                        </a:rPr>
                        <a:t>cassandra</a:t>
                      </a:r>
                      <a:r>
                        <a:rPr lang="en-IN" sz="2000" kern="150" dirty="0">
                          <a:effectLst/>
                          <a:latin typeface="Franklin Gothic Medium" panose="020B0603020102020204" pitchFamily="34" charset="0"/>
                        </a:rPr>
                        <a:t>.</a:t>
                      </a:r>
                      <a:endParaRPr lang="en-IN" sz="2000" kern="150" dirty="0">
                        <a:effectLst/>
                        <a:latin typeface="Franklin Gothic Medium" panose="020B0603020102020204" pitchFamily="34" charset="0"/>
                        <a:ea typeface="Droid Sans Fallback"/>
                        <a:cs typeface="FreeSans"/>
                      </a:endParaRPr>
                    </a:p>
                  </a:txBody>
                  <a:tcPr marL="17780" marR="17780" marT="17780" marB="17780" anchor="ctr"/>
                </a:tc>
                <a:extLst>
                  <a:ext uri="{0D108BD9-81ED-4DB2-BD59-A6C34878D82A}">
                    <a16:rowId xmlns:a16="http://schemas.microsoft.com/office/drawing/2014/main" val="2409998894"/>
                  </a:ext>
                </a:extLst>
              </a:tr>
            </a:tbl>
          </a:graphicData>
        </a:graphic>
      </p:graphicFrame>
    </p:spTree>
    <p:extLst>
      <p:ext uri="{BB962C8B-B14F-4D97-AF65-F5344CB8AC3E}">
        <p14:creationId xmlns:p14="http://schemas.microsoft.com/office/powerpoint/2010/main" val="1484989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133" y="489743"/>
            <a:ext cx="7946428" cy="492443"/>
          </a:xfrm>
          <a:prstGeom prst="rect">
            <a:avLst/>
          </a:prstGeom>
        </p:spPr>
        <p:txBody>
          <a:bodyPr vert="horz" wrap="square" lIns="0" tIns="0" rIns="0" bIns="0" rtlCol="0">
            <a:spAutoFit/>
          </a:bodyPr>
          <a:lstStyle/>
          <a:p>
            <a:pPr marL="12700">
              <a:lnSpc>
                <a:spcPct val="100000"/>
              </a:lnSpc>
            </a:pPr>
            <a:r>
              <a:rPr sz="3200" dirty="0">
                <a:latin typeface="Franklin Gothic Medium" panose="020B0603020102020204" pitchFamily="34" charset="0"/>
              </a:rPr>
              <a:t>CQL Data</a:t>
            </a:r>
            <a:r>
              <a:rPr sz="3200" spc="-215" dirty="0">
                <a:latin typeface="Franklin Gothic Medium" panose="020B0603020102020204" pitchFamily="34" charset="0"/>
              </a:rPr>
              <a:t> </a:t>
            </a:r>
            <a:r>
              <a:rPr sz="3200" spc="-5" dirty="0">
                <a:latin typeface="Franklin Gothic Medium" panose="020B0603020102020204" pitchFamily="34" charset="0"/>
              </a:rPr>
              <a:t>types</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graphicFrame>
        <p:nvGraphicFramePr>
          <p:cNvPr id="3" name="object 3"/>
          <p:cNvGraphicFramePr>
            <a:graphicFrameLocks noGrp="1"/>
          </p:cNvGraphicFramePr>
          <p:nvPr>
            <p:extLst>
              <p:ext uri="{D42A27DB-BD31-4B8C-83A1-F6EECF244321}">
                <p14:modId xmlns:p14="http://schemas.microsoft.com/office/powerpoint/2010/main" val="2691632109"/>
              </p:ext>
            </p:extLst>
          </p:nvPr>
        </p:nvGraphicFramePr>
        <p:xfrm>
          <a:off x="831849" y="1518666"/>
          <a:ext cx="9993467" cy="4402412"/>
        </p:xfrm>
        <a:graphic>
          <a:graphicData uri="http://schemas.openxmlformats.org/drawingml/2006/table">
            <a:tbl>
              <a:tblPr firstRow="1" bandRow="1">
                <a:tableStyleId>{2D5ABB26-0587-4C30-8999-92F81FD0307C}</a:tableStyleId>
              </a:tblPr>
              <a:tblGrid>
                <a:gridCol w="3090175">
                  <a:extLst>
                    <a:ext uri="{9D8B030D-6E8A-4147-A177-3AD203B41FA5}">
                      <a16:colId xmlns:a16="http://schemas.microsoft.com/office/drawing/2014/main" val="20000"/>
                    </a:ext>
                  </a:extLst>
                </a:gridCol>
                <a:gridCol w="6903292">
                  <a:extLst>
                    <a:ext uri="{9D8B030D-6E8A-4147-A177-3AD203B41FA5}">
                      <a16:colId xmlns:a16="http://schemas.microsoft.com/office/drawing/2014/main" val="20001"/>
                    </a:ext>
                  </a:extLst>
                </a:gridCol>
              </a:tblGrid>
              <a:tr h="293497">
                <a:tc>
                  <a:txBody>
                    <a:bodyPr/>
                    <a:lstStyle/>
                    <a:p>
                      <a:pPr marL="62230">
                        <a:lnSpc>
                          <a:spcPts val="2039"/>
                        </a:lnSpc>
                      </a:pPr>
                      <a:r>
                        <a:rPr sz="2000" b="1" dirty="0">
                          <a:solidFill>
                            <a:srgbClr val="FFFFFF"/>
                          </a:solidFill>
                          <a:latin typeface="Franklin Gothic Medium" panose="020B0603020102020204" pitchFamily="34" charset="0"/>
                          <a:cs typeface="Trebuchet MS"/>
                        </a:rPr>
                        <a:t>Int</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2230">
                        <a:lnSpc>
                          <a:spcPts val="2039"/>
                        </a:lnSpc>
                      </a:pPr>
                      <a:r>
                        <a:rPr sz="2000" b="1" dirty="0">
                          <a:solidFill>
                            <a:srgbClr val="FFFFFF"/>
                          </a:solidFill>
                          <a:latin typeface="Franklin Gothic Medium" panose="020B0603020102020204" pitchFamily="34" charset="0"/>
                          <a:cs typeface="Trebuchet MS"/>
                        </a:rPr>
                        <a:t>32 bit signed</a:t>
                      </a:r>
                      <a:r>
                        <a:rPr sz="2000" b="1" spc="-120" dirty="0">
                          <a:solidFill>
                            <a:srgbClr val="FFFFFF"/>
                          </a:solidFill>
                          <a:latin typeface="Franklin Gothic Medium" panose="020B0603020102020204" pitchFamily="34" charset="0"/>
                          <a:cs typeface="Trebuchet MS"/>
                        </a:rPr>
                        <a:t> </a:t>
                      </a:r>
                      <a:r>
                        <a:rPr sz="2000" b="1" spc="-5" dirty="0">
                          <a:solidFill>
                            <a:srgbClr val="FFFFFF"/>
                          </a:solidFill>
                          <a:latin typeface="Franklin Gothic Medium" panose="020B0603020102020204" pitchFamily="34" charset="0"/>
                          <a:cs typeface="Trebuchet MS"/>
                        </a:rPr>
                        <a:t>integer</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293497">
                <a:tc>
                  <a:txBody>
                    <a:bodyPr/>
                    <a:lstStyle/>
                    <a:p>
                      <a:pPr marL="62230">
                        <a:lnSpc>
                          <a:spcPts val="1939"/>
                        </a:lnSpc>
                      </a:pPr>
                      <a:r>
                        <a:rPr sz="2000" b="1" spc="-5" dirty="0">
                          <a:solidFill>
                            <a:srgbClr val="FFFFFF"/>
                          </a:solidFill>
                          <a:latin typeface="Franklin Gothic Medium" panose="020B0603020102020204" pitchFamily="34" charset="0"/>
                          <a:cs typeface="Trebuchet MS"/>
                        </a:rPr>
                        <a:t>Bigint</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62230">
                        <a:lnSpc>
                          <a:spcPts val="1939"/>
                        </a:lnSpc>
                      </a:pPr>
                      <a:r>
                        <a:rPr sz="2000" dirty="0">
                          <a:latin typeface="Franklin Gothic Medium" panose="020B0603020102020204" pitchFamily="34" charset="0"/>
                          <a:cs typeface="Trebuchet MS"/>
                        </a:rPr>
                        <a:t>64 </a:t>
                      </a:r>
                      <a:r>
                        <a:rPr sz="2000" spc="-5" dirty="0">
                          <a:latin typeface="Franklin Gothic Medium" panose="020B0603020102020204" pitchFamily="34" charset="0"/>
                          <a:cs typeface="Trebuchet MS"/>
                        </a:rPr>
                        <a:t>bit </a:t>
                      </a:r>
                      <a:r>
                        <a:rPr sz="2000" dirty="0">
                          <a:latin typeface="Franklin Gothic Medium" panose="020B0603020102020204" pitchFamily="34" charset="0"/>
                          <a:cs typeface="Trebuchet MS"/>
                        </a:rPr>
                        <a:t>signed</a:t>
                      </a:r>
                      <a:r>
                        <a:rPr sz="2000" spc="-114"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long</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293497">
                <a:tc>
                  <a:txBody>
                    <a:bodyPr/>
                    <a:lstStyle/>
                    <a:p>
                      <a:pPr marL="62230">
                        <a:lnSpc>
                          <a:spcPts val="2039"/>
                        </a:lnSpc>
                      </a:pPr>
                      <a:r>
                        <a:rPr sz="2000" b="1" spc="-5" dirty="0">
                          <a:solidFill>
                            <a:srgbClr val="FFFFFF"/>
                          </a:solidFill>
                          <a:latin typeface="Franklin Gothic Medium" panose="020B0603020102020204" pitchFamily="34" charset="0"/>
                          <a:cs typeface="Trebuchet MS"/>
                        </a:rPr>
                        <a:t>Double</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39"/>
                        </a:lnSpc>
                      </a:pPr>
                      <a:r>
                        <a:rPr sz="2000" spc="-5" dirty="0">
                          <a:latin typeface="Franklin Gothic Medium" panose="020B0603020102020204" pitchFamily="34" charset="0"/>
                          <a:cs typeface="Trebuchet MS"/>
                        </a:rPr>
                        <a:t>64-bit IEEE-754 floating</a:t>
                      </a:r>
                      <a:r>
                        <a:rPr sz="2000" spc="-5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point</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293496">
                <a:tc>
                  <a:txBody>
                    <a:bodyPr/>
                    <a:lstStyle/>
                    <a:p>
                      <a:pPr marL="62230">
                        <a:lnSpc>
                          <a:spcPts val="2045"/>
                        </a:lnSpc>
                      </a:pPr>
                      <a:r>
                        <a:rPr sz="2000" b="1" dirty="0">
                          <a:solidFill>
                            <a:srgbClr val="FFFFFF"/>
                          </a:solidFill>
                          <a:latin typeface="Franklin Gothic Medium" panose="020B0603020102020204" pitchFamily="34" charset="0"/>
                          <a:cs typeface="Trebuchet MS"/>
                        </a:rPr>
                        <a:t>Float</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spc="-5" dirty="0">
                          <a:latin typeface="Franklin Gothic Medium" panose="020B0603020102020204" pitchFamily="34" charset="0"/>
                          <a:cs typeface="Trebuchet MS"/>
                        </a:rPr>
                        <a:t>32-bit IEEE-754 floating</a:t>
                      </a:r>
                      <a:r>
                        <a:rPr sz="2000" spc="-5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point</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r h="293497">
                <a:tc>
                  <a:txBody>
                    <a:bodyPr/>
                    <a:lstStyle/>
                    <a:p>
                      <a:pPr marL="62230">
                        <a:lnSpc>
                          <a:spcPts val="2045"/>
                        </a:lnSpc>
                      </a:pPr>
                      <a:r>
                        <a:rPr sz="2000" b="1" spc="-5" dirty="0">
                          <a:solidFill>
                            <a:srgbClr val="FFFFFF"/>
                          </a:solidFill>
                          <a:latin typeface="Franklin Gothic Medium" panose="020B0603020102020204" pitchFamily="34" charset="0"/>
                          <a:cs typeface="Trebuchet MS"/>
                        </a:rPr>
                        <a:t>Boolean</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spc="-50" dirty="0">
                          <a:latin typeface="Franklin Gothic Medium" panose="020B0603020102020204" pitchFamily="34" charset="0"/>
                          <a:cs typeface="Trebuchet MS"/>
                        </a:rPr>
                        <a:t>True </a:t>
                      </a:r>
                      <a:r>
                        <a:rPr sz="2000" spc="-5" dirty="0">
                          <a:latin typeface="Franklin Gothic Medium" panose="020B0603020102020204" pitchFamily="34" charset="0"/>
                          <a:cs typeface="Trebuchet MS"/>
                        </a:rPr>
                        <a:t>or</a:t>
                      </a:r>
                      <a:r>
                        <a:rPr sz="2000" spc="-5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false</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4"/>
                  </a:ext>
                </a:extLst>
              </a:tr>
              <a:tr h="293497">
                <a:tc>
                  <a:txBody>
                    <a:bodyPr/>
                    <a:lstStyle/>
                    <a:p>
                      <a:pPr marL="62230">
                        <a:lnSpc>
                          <a:spcPts val="2045"/>
                        </a:lnSpc>
                      </a:pPr>
                      <a:r>
                        <a:rPr sz="2000" b="1" spc="-5" dirty="0">
                          <a:solidFill>
                            <a:srgbClr val="FFFFFF"/>
                          </a:solidFill>
                          <a:latin typeface="Franklin Gothic Medium" panose="020B0603020102020204" pitchFamily="34" charset="0"/>
                          <a:cs typeface="Trebuchet MS"/>
                        </a:rPr>
                        <a:t>Blob</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spc="-5" dirty="0">
                          <a:latin typeface="Franklin Gothic Medium" panose="020B0603020102020204" pitchFamily="34" charset="0"/>
                          <a:cs typeface="Trebuchet MS"/>
                        </a:rPr>
                        <a:t>Arbitrary bytes, expressed </a:t>
                      </a:r>
                      <a:r>
                        <a:rPr sz="2000" dirty="0">
                          <a:latin typeface="Franklin Gothic Medium" panose="020B0603020102020204" pitchFamily="34" charset="0"/>
                          <a:cs typeface="Trebuchet MS"/>
                        </a:rPr>
                        <a:t>in</a:t>
                      </a:r>
                      <a:r>
                        <a:rPr sz="2000" spc="-4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hexadecimal</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5"/>
                  </a:ext>
                </a:extLst>
              </a:tr>
              <a:tr h="293497">
                <a:tc>
                  <a:txBody>
                    <a:bodyPr/>
                    <a:lstStyle/>
                    <a:p>
                      <a:pPr marL="62230">
                        <a:lnSpc>
                          <a:spcPts val="2045"/>
                        </a:lnSpc>
                      </a:pPr>
                      <a:r>
                        <a:rPr sz="2000" b="1" spc="-5" dirty="0">
                          <a:solidFill>
                            <a:srgbClr val="FFFFFF"/>
                          </a:solidFill>
                          <a:latin typeface="Franklin Gothic Medium" panose="020B0603020102020204" pitchFamily="34" charset="0"/>
                          <a:cs typeface="Trebuchet MS"/>
                        </a:rPr>
                        <a:t>Counter</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spc="-5" dirty="0">
                          <a:latin typeface="Franklin Gothic Medium" panose="020B0603020102020204" pitchFamily="34" charset="0"/>
                          <a:cs typeface="Trebuchet MS"/>
                        </a:rPr>
                        <a:t>Distributed counter</a:t>
                      </a:r>
                      <a:r>
                        <a:rPr sz="2000" spc="-80" dirty="0">
                          <a:latin typeface="Franklin Gothic Medium" panose="020B0603020102020204" pitchFamily="34" charset="0"/>
                          <a:cs typeface="Trebuchet MS"/>
                        </a:rPr>
                        <a:t> </a:t>
                      </a:r>
                      <a:r>
                        <a:rPr sz="2000" dirty="0">
                          <a:latin typeface="Franklin Gothic Medium" panose="020B0603020102020204" pitchFamily="34" charset="0"/>
                          <a:cs typeface="Trebuchet MS"/>
                        </a:rPr>
                        <a:t>value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6"/>
                  </a:ext>
                </a:extLst>
              </a:tr>
              <a:tr h="293496">
                <a:tc>
                  <a:txBody>
                    <a:bodyPr/>
                    <a:lstStyle/>
                    <a:p>
                      <a:pPr marL="62230">
                        <a:lnSpc>
                          <a:spcPts val="2045"/>
                        </a:lnSpc>
                      </a:pPr>
                      <a:r>
                        <a:rPr sz="2000" b="1" spc="-5" dirty="0">
                          <a:solidFill>
                            <a:srgbClr val="FFFFFF"/>
                          </a:solidFill>
                          <a:latin typeface="Franklin Gothic Medium" panose="020B0603020102020204" pitchFamily="34" charset="0"/>
                          <a:cs typeface="Trebuchet MS"/>
                        </a:rPr>
                        <a:t>Decimal</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spc="-20" dirty="0">
                          <a:latin typeface="Franklin Gothic Medium" panose="020B0603020102020204" pitchFamily="34" charset="0"/>
                          <a:cs typeface="Trebuchet MS"/>
                        </a:rPr>
                        <a:t>Variable </a:t>
                      </a:r>
                      <a:r>
                        <a:rPr sz="2000" spc="-5" dirty="0">
                          <a:latin typeface="Franklin Gothic Medium" panose="020B0603020102020204" pitchFamily="34" charset="0"/>
                          <a:cs typeface="Trebuchet MS"/>
                        </a:rPr>
                        <a:t>– </a:t>
                      </a:r>
                      <a:r>
                        <a:rPr sz="2000" dirty="0">
                          <a:latin typeface="Franklin Gothic Medium" panose="020B0603020102020204" pitchFamily="34" charset="0"/>
                          <a:cs typeface="Trebuchet MS"/>
                        </a:rPr>
                        <a:t>precision</a:t>
                      </a:r>
                      <a:r>
                        <a:rPr sz="2000" spc="-7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integer</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7"/>
                  </a:ext>
                </a:extLst>
              </a:tr>
              <a:tr h="293496">
                <a:tc>
                  <a:txBody>
                    <a:bodyPr/>
                    <a:lstStyle/>
                    <a:p>
                      <a:pPr marL="62230">
                        <a:lnSpc>
                          <a:spcPts val="2045"/>
                        </a:lnSpc>
                      </a:pPr>
                      <a:r>
                        <a:rPr sz="2000" b="1" dirty="0">
                          <a:solidFill>
                            <a:srgbClr val="FFFFFF"/>
                          </a:solidFill>
                          <a:latin typeface="Franklin Gothic Medium" panose="020B0603020102020204" pitchFamily="34" charset="0"/>
                          <a:cs typeface="Trebuchet MS"/>
                        </a:rPr>
                        <a:t>List</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dirty="0">
                          <a:latin typeface="Franklin Gothic Medium" panose="020B0603020102020204" pitchFamily="34" charset="0"/>
                          <a:cs typeface="Trebuchet MS"/>
                        </a:rPr>
                        <a:t>A </a:t>
                      </a:r>
                      <a:r>
                        <a:rPr sz="2000" spc="-10" dirty="0">
                          <a:latin typeface="Franklin Gothic Medium" panose="020B0603020102020204" pitchFamily="34" charset="0"/>
                          <a:cs typeface="Trebuchet MS"/>
                        </a:rPr>
                        <a:t>collection </a:t>
                      </a:r>
                      <a:r>
                        <a:rPr sz="2000" spc="-5" dirty="0">
                          <a:latin typeface="Franklin Gothic Medium" panose="020B0603020102020204" pitchFamily="34" charset="0"/>
                          <a:cs typeface="Trebuchet MS"/>
                        </a:rPr>
                        <a:t>of one or more ordered</a:t>
                      </a:r>
                      <a:r>
                        <a:rPr sz="2000" spc="-8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elements</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8"/>
                  </a:ext>
                </a:extLst>
              </a:tr>
              <a:tr h="293497">
                <a:tc>
                  <a:txBody>
                    <a:bodyPr/>
                    <a:lstStyle/>
                    <a:p>
                      <a:pPr marL="62230">
                        <a:lnSpc>
                          <a:spcPts val="2045"/>
                        </a:lnSpc>
                      </a:pPr>
                      <a:r>
                        <a:rPr sz="2000" b="1" spc="-5" dirty="0">
                          <a:solidFill>
                            <a:srgbClr val="FFFFFF"/>
                          </a:solidFill>
                          <a:latin typeface="Franklin Gothic Medium" panose="020B0603020102020204" pitchFamily="34" charset="0"/>
                          <a:cs typeface="Trebuchet MS"/>
                        </a:rPr>
                        <a:t>Map</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dirty="0">
                          <a:latin typeface="Franklin Gothic Medium" panose="020B0603020102020204" pitchFamily="34" charset="0"/>
                          <a:cs typeface="Trebuchet MS"/>
                        </a:rPr>
                        <a:t>A </a:t>
                      </a:r>
                      <a:r>
                        <a:rPr sz="2000" spc="-5" dirty="0">
                          <a:latin typeface="Franklin Gothic Medium" panose="020B0603020102020204" pitchFamily="34" charset="0"/>
                          <a:cs typeface="Trebuchet MS"/>
                        </a:rPr>
                        <a:t>JSON </a:t>
                      </a:r>
                      <a:r>
                        <a:rPr sz="2000" dirty="0">
                          <a:latin typeface="Franklin Gothic Medium" panose="020B0603020102020204" pitchFamily="34" charset="0"/>
                          <a:cs typeface="Trebuchet MS"/>
                        </a:rPr>
                        <a:t>style </a:t>
                      </a:r>
                      <a:r>
                        <a:rPr sz="2000" spc="-5" dirty="0">
                          <a:latin typeface="Franklin Gothic Medium" panose="020B0603020102020204" pitchFamily="34" charset="0"/>
                          <a:cs typeface="Trebuchet MS"/>
                        </a:rPr>
                        <a:t>array of</a:t>
                      </a:r>
                      <a:r>
                        <a:rPr sz="2000" spc="-18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elements</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9"/>
                  </a:ext>
                </a:extLst>
              </a:tr>
              <a:tr h="293496">
                <a:tc>
                  <a:txBody>
                    <a:bodyPr/>
                    <a:lstStyle/>
                    <a:p>
                      <a:pPr marL="62230">
                        <a:lnSpc>
                          <a:spcPts val="2045"/>
                        </a:lnSpc>
                      </a:pPr>
                      <a:r>
                        <a:rPr sz="2000" b="1" spc="-5" dirty="0">
                          <a:solidFill>
                            <a:srgbClr val="FFFFFF"/>
                          </a:solidFill>
                          <a:latin typeface="Franklin Gothic Medium" panose="020B0603020102020204" pitchFamily="34" charset="0"/>
                          <a:cs typeface="Trebuchet MS"/>
                        </a:rPr>
                        <a:t>Set</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dirty="0">
                          <a:latin typeface="Franklin Gothic Medium" panose="020B0603020102020204" pitchFamily="34" charset="0"/>
                          <a:cs typeface="Trebuchet MS"/>
                        </a:rPr>
                        <a:t>A </a:t>
                      </a:r>
                      <a:r>
                        <a:rPr sz="2000" spc="-10" dirty="0">
                          <a:latin typeface="Franklin Gothic Medium" panose="020B0603020102020204" pitchFamily="34" charset="0"/>
                          <a:cs typeface="Trebuchet MS"/>
                        </a:rPr>
                        <a:t>collection </a:t>
                      </a:r>
                      <a:r>
                        <a:rPr sz="2000" spc="-5" dirty="0">
                          <a:latin typeface="Franklin Gothic Medium" panose="020B0603020102020204" pitchFamily="34" charset="0"/>
                          <a:cs typeface="Trebuchet MS"/>
                        </a:rPr>
                        <a:t>of one or more</a:t>
                      </a:r>
                      <a:r>
                        <a:rPr sz="2000" spc="-114"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elements</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10"/>
                  </a:ext>
                </a:extLst>
              </a:tr>
              <a:tr h="293497">
                <a:tc>
                  <a:txBody>
                    <a:bodyPr/>
                    <a:lstStyle/>
                    <a:p>
                      <a:pPr marL="62230">
                        <a:lnSpc>
                          <a:spcPts val="2045"/>
                        </a:lnSpc>
                      </a:pPr>
                      <a:r>
                        <a:rPr sz="2000" b="1" spc="-15" dirty="0">
                          <a:solidFill>
                            <a:srgbClr val="FFFFFF"/>
                          </a:solidFill>
                          <a:latin typeface="Franklin Gothic Medium" panose="020B0603020102020204" pitchFamily="34" charset="0"/>
                          <a:cs typeface="Trebuchet MS"/>
                        </a:rPr>
                        <a:t>Timestamp</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spc="-5" dirty="0">
                          <a:latin typeface="Franklin Gothic Medium" panose="020B0603020102020204" pitchFamily="34" charset="0"/>
                          <a:cs typeface="Trebuchet MS"/>
                        </a:rPr>
                        <a:t>Date plus</a:t>
                      </a:r>
                      <a:r>
                        <a:rPr sz="2000" spc="-9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time</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11"/>
                  </a:ext>
                </a:extLst>
              </a:tr>
              <a:tr h="293497">
                <a:tc>
                  <a:txBody>
                    <a:bodyPr/>
                    <a:lstStyle/>
                    <a:p>
                      <a:pPr marL="62230">
                        <a:lnSpc>
                          <a:spcPts val="2045"/>
                        </a:lnSpc>
                      </a:pPr>
                      <a:r>
                        <a:rPr sz="2000" b="1" spc="-20" dirty="0">
                          <a:solidFill>
                            <a:srgbClr val="FFFFFF"/>
                          </a:solidFill>
                          <a:latin typeface="Franklin Gothic Medium" panose="020B0603020102020204" pitchFamily="34" charset="0"/>
                          <a:cs typeface="Trebuchet MS"/>
                        </a:rPr>
                        <a:t>Varchar</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45"/>
                        </a:lnSpc>
                      </a:pPr>
                      <a:r>
                        <a:rPr sz="2000" spc="-5" dirty="0">
                          <a:latin typeface="Franklin Gothic Medium" panose="020B0603020102020204" pitchFamily="34" charset="0"/>
                          <a:cs typeface="Trebuchet MS"/>
                        </a:rPr>
                        <a:t>UTF </a:t>
                      </a:r>
                      <a:r>
                        <a:rPr sz="2000" dirty="0">
                          <a:latin typeface="Franklin Gothic Medium" panose="020B0603020102020204" pitchFamily="34" charset="0"/>
                          <a:cs typeface="Trebuchet MS"/>
                        </a:rPr>
                        <a:t>8 </a:t>
                      </a:r>
                      <a:r>
                        <a:rPr sz="2000" spc="-5" dirty="0">
                          <a:latin typeface="Franklin Gothic Medium" panose="020B0603020102020204" pitchFamily="34" charset="0"/>
                          <a:cs typeface="Trebuchet MS"/>
                        </a:rPr>
                        <a:t>encoded</a:t>
                      </a:r>
                      <a:r>
                        <a:rPr sz="2000" spc="-6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string</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12"/>
                  </a:ext>
                </a:extLst>
              </a:tr>
              <a:tr h="293458">
                <a:tc>
                  <a:txBody>
                    <a:bodyPr/>
                    <a:lstStyle/>
                    <a:p>
                      <a:pPr marL="62230">
                        <a:lnSpc>
                          <a:spcPts val="2050"/>
                        </a:lnSpc>
                      </a:pPr>
                      <a:r>
                        <a:rPr sz="2000" b="1" spc="-25" dirty="0">
                          <a:solidFill>
                            <a:srgbClr val="FFFFFF"/>
                          </a:solidFill>
                          <a:latin typeface="Franklin Gothic Medium" panose="020B0603020102020204" pitchFamily="34" charset="0"/>
                          <a:cs typeface="Trebuchet MS"/>
                        </a:rPr>
                        <a:t>Varint</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50"/>
                        </a:lnSpc>
                      </a:pPr>
                      <a:r>
                        <a:rPr sz="2000" spc="-5" dirty="0">
                          <a:latin typeface="Franklin Gothic Medium" panose="020B0603020102020204" pitchFamily="34" charset="0"/>
                          <a:cs typeface="Trebuchet MS"/>
                        </a:rPr>
                        <a:t>Arbitrary-precision</a:t>
                      </a:r>
                      <a:r>
                        <a:rPr sz="2000" spc="-4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integers</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13"/>
                  </a:ext>
                </a:extLst>
              </a:tr>
              <a:tr h="293497">
                <a:tc>
                  <a:txBody>
                    <a:bodyPr/>
                    <a:lstStyle/>
                    <a:p>
                      <a:pPr marL="62230">
                        <a:lnSpc>
                          <a:spcPts val="2050"/>
                        </a:lnSpc>
                      </a:pPr>
                      <a:r>
                        <a:rPr sz="2000" b="1" spc="-55" dirty="0">
                          <a:solidFill>
                            <a:srgbClr val="FFFFFF"/>
                          </a:solidFill>
                          <a:latin typeface="Franklin Gothic Medium" panose="020B0603020102020204" pitchFamily="34" charset="0"/>
                          <a:cs typeface="Trebuchet MS"/>
                        </a:rPr>
                        <a:t>Text</a:t>
                      </a:r>
                      <a:endParaRPr sz="200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2050"/>
                        </a:lnSpc>
                      </a:pPr>
                      <a:r>
                        <a:rPr sz="2000" spc="-5" dirty="0">
                          <a:latin typeface="Franklin Gothic Medium" panose="020B0603020102020204" pitchFamily="34" charset="0"/>
                          <a:cs typeface="Trebuchet MS"/>
                        </a:rPr>
                        <a:t>UTF </a:t>
                      </a:r>
                      <a:r>
                        <a:rPr sz="2000" dirty="0">
                          <a:latin typeface="Franklin Gothic Medium" panose="020B0603020102020204" pitchFamily="34" charset="0"/>
                          <a:cs typeface="Trebuchet MS"/>
                        </a:rPr>
                        <a:t>8 </a:t>
                      </a:r>
                      <a:r>
                        <a:rPr sz="2000" spc="-5" dirty="0">
                          <a:latin typeface="Franklin Gothic Medium" panose="020B0603020102020204" pitchFamily="34" charset="0"/>
                          <a:cs typeface="Trebuchet MS"/>
                        </a:rPr>
                        <a:t>encoded</a:t>
                      </a:r>
                      <a:r>
                        <a:rPr sz="2000" spc="-7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string</a:t>
                      </a:r>
                      <a:endParaRPr sz="2000" dirty="0">
                        <a:latin typeface="Franklin Gothic Medium" panose="020B0603020102020204" pitchFamily="34" charset="0"/>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E70B-83FB-4177-BDE2-E9A502F2A8FC}"/>
              </a:ext>
            </a:extLst>
          </p:cNvPr>
          <p:cNvSpPr>
            <a:spLocks noGrp="1"/>
          </p:cNvSpPr>
          <p:nvPr>
            <p:ph type="title"/>
          </p:nvPr>
        </p:nvSpPr>
        <p:spPr/>
        <p:txBody>
          <a:bodyPr/>
          <a:lstStyle/>
          <a:p>
            <a:r>
              <a:rPr lang="en-IN" sz="3200" dirty="0">
                <a:latin typeface="Franklin Gothic Medium" panose="020B0603020102020204" pitchFamily="34" charset="0"/>
              </a:rPr>
              <a:t>CQL Data Definition Commands</a:t>
            </a:r>
            <a:br>
              <a:rPr lang="en-IN" b="1" dirty="0"/>
            </a:br>
            <a:endParaRPr lang="en-IN" dirty="0"/>
          </a:p>
        </p:txBody>
      </p:sp>
      <p:sp>
        <p:nvSpPr>
          <p:cNvPr id="3" name="Content Placeholder 2">
            <a:extLst>
              <a:ext uri="{FF2B5EF4-FFF2-40B4-BE49-F238E27FC236}">
                <a16:creationId xmlns:a16="http://schemas.microsoft.com/office/drawing/2014/main" id="{15F1D085-AF9C-4819-8D29-5331F1E5371B}"/>
              </a:ext>
            </a:extLst>
          </p:cNvPr>
          <p:cNvSpPr>
            <a:spLocks noGrp="1"/>
          </p:cNvSpPr>
          <p:nvPr>
            <p:ph idx="1"/>
          </p:nvPr>
        </p:nvSpPr>
        <p:spPr>
          <a:xfrm>
            <a:off x="838200" y="1238865"/>
            <a:ext cx="10990006" cy="4938098"/>
          </a:xfrm>
        </p:spPr>
        <p:txBody>
          <a:bodyPr>
            <a:normAutofit/>
          </a:bodyPr>
          <a:lstStyle/>
          <a:p>
            <a:pPr lvl="0"/>
            <a:r>
              <a:rPr lang="en-IN" sz="2600" b="1" dirty="0">
                <a:latin typeface="Franklin Gothic Medium" panose="020B0603020102020204" pitchFamily="34" charset="0"/>
              </a:rPr>
              <a:t>CREATE KEYSPACE</a:t>
            </a:r>
            <a:r>
              <a:rPr lang="en-IN" sz="2600" dirty="0">
                <a:latin typeface="Franklin Gothic Medium" panose="020B0603020102020204" pitchFamily="34" charset="0"/>
              </a:rPr>
              <a:t> - Creates a KeySpace in Cassandra.</a:t>
            </a:r>
          </a:p>
          <a:p>
            <a:pPr lvl="0"/>
            <a:r>
              <a:rPr lang="en-IN" sz="2600" b="1" dirty="0">
                <a:latin typeface="Franklin Gothic Medium" panose="020B0603020102020204" pitchFamily="34" charset="0"/>
              </a:rPr>
              <a:t>USE</a:t>
            </a:r>
            <a:r>
              <a:rPr lang="en-IN" sz="2600" dirty="0">
                <a:latin typeface="Franklin Gothic Medium" panose="020B0603020102020204" pitchFamily="34" charset="0"/>
              </a:rPr>
              <a:t> - Connects to a created KeySpace.</a:t>
            </a:r>
          </a:p>
          <a:p>
            <a:pPr lvl="0"/>
            <a:r>
              <a:rPr lang="en-IN" sz="2600" b="1" dirty="0">
                <a:latin typeface="Franklin Gothic Medium" panose="020B0603020102020204" pitchFamily="34" charset="0"/>
              </a:rPr>
              <a:t>ALTER KEYSPACE</a:t>
            </a:r>
            <a:r>
              <a:rPr lang="en-IN" sz="2600" dirty="0">
                <a:latin typeface="Franklin Gothic Medium" panose="020B0603020102020204" pitchFamily="34" charset="0"/>
              </a:rPr>
              <a:t> - Changes the properties of a KeySpace.</a:t>
            </a:r>
          </a:p>
          <a:p>
            <a:pPr lvl="0"/>
            <a:r>
              <a:rPr lang="en-IN" sz="2600" b="1" dirty="0">
                <a:latin typeface="Franklin Gothic Medium" panose="020B0603020102020204" pitchFamily="34" charset="0"/>
              </a:rPr>
              <a:t>DROP KEYSPACE</a:t>
            </a:r>
            <a:r>
              <a:rPr lang="en-IN" sz="2600" dirty="0">
                <a:latin typeface="Franklin Gothic Medium" panose="020B0603020102020204" pitchFamily="34" charset="0"/>
              </a:rPr>
              <a:t> - Removes a KeySpace</a:t>
            </a:r>
          </a:p>
          <a:p>
            <a:pPr lvl="0"/>
            <a:r>
              <a:rPr lang="en-IN" sz="2600" b="1" dirty="0">
                <a:latin typeface="Franklin Gothic Medium" panose="020B0603020102020204" pitchFamily="34" charset="0"/>
              </a:rPr>
              <a:t>CREATE TABLE</a:t>
            </a:r>
            <a:r>
              <a:rPr lang="en-IN" sz="2600" dirty="0">
                <a:latin typeface="Franklin Gothic Medium" panose="020B0603020102020204" pitchFamily="34" charset="0"/>
              </a:rPr>
              <a:t> - Creates a table in a KeySpace.</a:t>
            </a:r>
          </a:p>
          <a:p>
            <a:pPr lvl="0"/>
            <a:r>
              <a:rPr lang="en-IN" sz="2600" b="1" dirty="0">
                <a:latin typeface="Franklin Gothic Medium" panose="020B0603020102020204" pitchFamily="34" charset="0"/>
              </a:rPr>
              <a:t>ALTER TABLE</a:t>
            </a:r>
            <a:r>
              <a:rPr lang="en-IN" sz="2600" dirty="0">
                <a:latin typeface="Franklin Gothic Medium" panose="020B0603020102020204" pitchFamily="34" charset="0"/>
              </a:rPr>
              <a:t> - Modifies the column properties of a table.</a:t>
            </a:r>
          </a:p>
          <a:p>
            <a:pPr lvl="0"/>
            <a:r>
              <a:rPr lang="en-IN" sz="2600" b="1" dirty="0">
                <a:latin typeface="Franklin Gothic Medium" panose="020B0603020102020204" pitchFamily="34" charset="0"/>
              </a:rPr>
              <a:t>DROP TABLE</a:t>
            </a:r>
            <a:r>
              <a:rPr lang="en-IN" sz="2600" dirty="0">
                <a:latin typeface="Franklin Gothic Medium" panose="020B0603020102020204" pitchFamily="34" charset="0"/>
              </a:rPr>
              <a:t> - Removes a table.</a:t>
            </a:r>
          </a:p>
          <a:p>
            <a:pPr lvl="0"/>
            <a:r>
              <a:rPr lang="en-IN" sz="2600" b="1" dirty="0">
                <a:latin typeface="Franklin Gothic Medium" panose="020B0603020102020204" pitchFamily="34" charset="0"/>
              </a:rPr>
              <a:t>TRUNCATE</a:t>
            </a:r>
            <a:r>
              <a:rPr lang="en-IN" sz="2600" dirty="0">
                <a:latin typeface="Franklin Gothic Medium" panose="020B0603020102020204" pitchFamily="34" charset="0"/>
              </a:rPr>
              <a:t> - Removes all the data from a table.</a:t>
            </a:r>
          </a:p>
          <a:p>
            <a:pPr lvl="0"/>
            <a:r>
              <a:rPr lang="en-IN" sz="2600" b="1" dirty="0">
                <a:latin typeface="Franklin Gothic Medium" panose="020B0603020102020204" pitchFamily="34" charset="0"/>
              </a:rPr>
              <a:t>CREATE INDEX</a:t>
            </a:r>
            <a:r>
              <a:rPr lang="en-IN" sz="2600" dirty="0">
                <a:latin typeface="Franklin Gothic Medium" panose="020B0603020102020204" pitchFamily="34" charset="0"/>
              </a:rPr>
              <a:t> - Defines a new index on a single column of a table.</a:t>
            </a:r>
          </a:p>
          <a:p>
            <a:pPr lvl="0"/>
            <a:r>
              <a:rPr lang="en-IN" sz="2600" b="1" dirty="0">
                <a:latin typeface="Franklin Gothic Medium" panose="020B0603020102020204" pitchFamily="34" charset="0"/>
              </a:rPr>
              <a:t>DROP INDEX</a:t>
            </a:r>
            <a:r>
              <a:rPr lang="en-IN" sz="2600" dirty="0">
                <a:latin typeface="Franklin Gothic Medium" panose="020B0603020102020204" pitchFamily="34" charset="0"/>
              </a:rPr>
              <a:t> - Deletes a named index.</a:t>
            </a:r>
          </a:p>
          <a:p>
            <a:endParaRPr lang="en-IN" dirty="0"/>
          </a:p>
        </p:txBody>
      </p:sp>
    </p:spTree>
    <p:extLst>
      <p:ext uri="{BB962C8B-B14F-4D97-AF65-F5344CB8AC3E}">
        <p14:creationId xmlns:p14="http://schemas.microsoft.com/office/powerpoint/2010/main" val="1654539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5461"/>
          </a:xfrm>
        </p:spPr>
        <p:txBody>
          <a:bodyPr>
            <a:normAutofit/>
          </a:bodyPr>
          <a:lstStyle/>
          <a:p>
            <a:r>
              <a:rPr lang="en-US" sz="3200" dirty="0">
                <a:latin typeface="Franklin Gothic Medium" panose="020B0603020102020204" pitchFamily="34" charset="0"/>
              </a:rPr>
              <a:t>Companies successfully deployed Cassandra</a:t>
            </a:r>
          </a:p>
        </p:txBody>
      </p:sp>
      <p:sp>
        <p:nvSpPr>
          <p:cNvPr id="3" name="Text Placeholder 2"/>
          <p:cNvSpPr>
            <a:spLocks noGrp="1"/>
          </p:cNvSpPr>
          <p:nvPr>
            <p:ph type="body" idx="1"/>
          </p:nvPr>
        </p:nvSpPr>
        <p:spPr>
          <a:xfrm>
            <a:off x="533401" y="1140586"/>
            <a:ext cx="9448800" cy="459614"/>
          </a:xfrm>
        </p:spPr>
        <p:txBody>
          <a:bodyPr>
            <a:normAutofit lnSpcReduction="10000"/>
          </a:bodyPr>
          <a:lstStyle/>
          <a:p>
            <a:r>
              <a:rPr lang="en" dirty="0">
                <a:latin typeface="Franklin Gothic Medium" panose="020B0603020102020204" pitchFamily="34" charset="0"/>
              </a:rPr>
              <a:t>Netflix</a:t>
            </a:r>
            <a:endParaRPr lang="en-US" dirty="0">
              <a:latin typeface="Franklin Gothic Medium" panose="020B0603020102020204" pitchFamily="34" charset="0"/>
            </a:endParaRPr>
          </a:p>
        </p:txBody>
      </p:sp>
      <p:pic>
        <p:nvPicPr>
          <p:cNvPr id="4" name="Shape 111"/>
          <p:cNvPicPr preferRelativeResize="0"/>
          <p:nvPr/>
        </p:nvPicPr>
        <p:blipFill>
          <a:blip r:embed="rId2"/>
          <a:stretch>
            <a:fillRect/>
          </a:stretch>
        </p:blipFill>
        <p:spPr>
          <a:xfrm>
            <a:off x="6172200" y="1600200"/>
            <a:ext cx="3511500" cy="1989850"/>
          </a:xfrm>
          <a:prstGeom prst="rect">
            <a:avLst/>
          </a:prstGeom>
        </p:spPr>
      </p:pic>
      <p:sp>
        <p:nvSpPr>
          <p:cNvPr id="5" name="Rectangle 4"/>
          <p:cNvSpPr/>
          <p:nvPr/>
        </p:nvSpPr>
        <p:spPr>
          <a:xfrm>
            <a:off x="457199" y="1752600"/>
            <a:ext cx="5416499" cy="5078313"/>
          </a:xfrm>
          <a:prstGeom prst="rect">
            <a:avLst/>
          </a:prstGeom>
        </p:spPr>
        <p:txBody>
          <a:bodyPr wrap="square">
            <a:spAutoFit/>
          </a:bodyPr>
          <a:lstStyle/>
          <a:p>
            <a:pPr marL="457200" lvl="0" indent="-419100">
              <a:buClr>
                <a:srgbClr val="000000"/>
              </a:buClr>
              <a:buSzPct val="166666"/>
              <a:buFont typeface="Arial"/>
              <a:buChar char="•"/>
            </a:pPr>
            <a:r>
              <a:rPr lang="en" dirty="0">
                <a:latin typeface="Franklin Gothic Medium" panose="020B0603020102020204" pitchFamily="34" charset="0"/>
              </a:rPr>
              <a:t>online DVD and Blu-Ray movie retailer</a:t>
            </a:r>
          </a:p>
          <a:p>
            <a:endParaRPr lang="en" dirty="0">
              <a:latin typeface="Franklin Gothic Medium" panose="020B0603020102020204" pitchFamily="34" charset="0"/>
            </a:endParaRPr>
          </a:p>
          <a:p>
            <a:pPr marL="457200" lvl="0" indent="-419100">
              <a:buClr>
                <a:srgbClr val="000000"/>
              </a:buClr>
              <a:buSzPct val="166666"/>
              <a:buFont typeface="Arial"/>
              <a:buChar char="•"/>
            </a:pPr>
            <a:r>
              <a:rPr lang="en" dirty="0">
                <a:latin typeface="Franklin Gothic Medium" panose="020B0603020102020204" pitchFamily="34" charset="0"/>
              </a:rPr>
              <a:t>Nielsen study showed that 38% of Americans use or subscribe to Netflix </a:t>
            </a:r>
          </a:p>
          <a:p>
            <a:pPr marL="457200" lvl="0" indent="-419100">
              <a:buClr>
                <a:srgbClr val="000000"/>
              </a:buClr>
              <a:buSzPct val="166666"/>
              <a:buFont typeface="Arial"/>
              <a:buChar char="•"/>
            </a:pPr>
            <a:endParaRPr lang="en" dirty="0">
              <a:latin typeface="Franklin Gothic Medium" panose="020B0603020102020204" pitchFamily="34" charset="0"/>
            </a:endParaRPr>
          </a:p>
          <a:p>
            <a:pPr marL="457200" indent="-419100">
              <a:buClr>
                <a:srgbClr val="000000"/>
              </a:buClr>
              <a:buSzPct val="166666"/>
              <a:buFont typeface="Arial"/>
              <a:buChar char="•"/>
            </a:pPr>
            <a:r>
              <a:rPr lang="en" b="1" dirty="0">
                <a:solidFill>
                  <a:srgbClr val="FF0000"/>
                </a:solidFill>
                <a:latin typeface="Franklin Gothic Medium" panose="020B0603020102020204" pitchFamily="34" charset="0"/>
              </a:rPr>
              <a:t>Why Cassandra?</a:t>
            </a:r>
          </a:p>
          <a:p>
            <a:pPr marL="457200" lvl="0" indent="-381000">
              <a:buClr>
                <a:srgbClr val="000000"/>
              </a:buClr>
              <a:buSzPct val="100000"/>
              <a:buFont typeface="Arial"/>
              <a:buChar char="●"/>
            </a:pPr>
            <a:r>
              <a:rPr lang="en-US" dirty="0">
                <a:latin typeface="Franklin Gothic Medium" panose="020B0603020102020204" pitchFamily="34" charset="0"/>
              </a:rPr>
              <a:t>Using a c</a:t>
            </a:r>
            <a:r>
              <a:rPr lang="en" dirty="0">
                <a:latin typeface="Franklin Gothic Medium" panose="020B0603020102020204" pitchFamily="34" charset="0"/>
              </a:rPr>
              <a:t>entral SQL database </a:t>
            </a:r>
            <a:r>
              <a:rPr lang="en-US" dirty="0">
                <a:latin typeface="Franklin Gothic Medium" panose="020B0603020102020204" pitchFamily="34" charset="0"/>
              </a:rPr>
              <a:t>negatively </a:t>
            </a:r>
            <a:r>
              <a:rPr lang="en" dirty="0">
                <a:latin typeface="Franklin Gothic Medium" panose="020B0603020102020204" pitchFamily="34" charset="0"/>
              </a:rPr>
              <a:t>impacted scalability and availability</a:t>
            </a:r>
          </a:p>
          <a:p>
            <a:pPr marL="457200" lvl="0" indent="-381000">
              <a:buClr>
                <a:srgbClr val="000000"/>
              </a:buClr>
              <a:buSzPct val="100000"/>
              <a:buFont typeface="Arial"/>
              <a:buChar char="●"/>
            </a:pPr>
            <a:endParaRPr lang="en" dirty="0">
              <a:latin typeface="Franklin Gothic Medium" panose="020B0603020102020204" pitchFamily="34" charset="0"/>
            </a:endParaRPr>
          </a:p>
          <a:p>
            <a:pPr marL="457200" lvl="0" indent="-381000">
              <a:buClr>
                <a:srgbClr val="000000"/>
              </a:buClr>
              <a:buSzPct val="100000"/>
              <a:buFont typeface="Arial"/>
              <a:buChar char="●"/>
            </a:pPr>
            <a:r>
              <a:rPr lang="en" dirty="0">
                <a:solidFill>
                  <a:schemeClr val="dk1"/>
                </a:solidFill>
                <a:latin typeface="Franklin Gothic Medium" panose="020B0603020102020204" pitchFamily="34" charset="0"/>
              </a:rPr>
              <a:t>International Expansion required Multi-Datacenter</a:t>
            </a:r>
            <a:r>
              <a:rPr lang="en-US" dirty="0">
                <a:solidFill>
                  <a:schemeClr val="dk1"/>
                </a:solidFill>
                <a:latin typeface="Franklin Gothic Medium" panose="020B0603020102020204" pitchFamily="34" charset="0"/>
              </a:rPr>
              <a:t> solution</a:t>
            </a:r>
          </a:p>
          <a:p>
            <a:pPr marL="457200" lvl="0" indent="-381000">
              <a:buClr>
                <a:srgbClr val="000000"/>
              </a:buClr>
              <a:buSzPct val="100000"/>
              <a:buFont typeface="Arial"/>
              <a:buChar char="●"/>
            </a:pPr>
            <a:endParaRPr lang="en" dirty="0">
              <a:solidFill>
                <a:schemeClr val="dk1"/>
              </a:solidFill>
              <a:latin typeface="Franklin Gothic Medium" panose="020B0603020102020204" pitchFamily="34" charset="0"/>
            </a:endParaRPr>
          </a:p>
          <a:p>
            <a:pPr marL="457200" lvl="0" indent="-381000">
              <a:buClr>
                <a:schemeClr val="dk1"/>
              </a:buClr>
              <a:buSzPct val="100000"/>
              <a:buFont typeface="Arial"/>
              <a:buChar char="●"/>
            </a:pPr>
            <a:r>
              <a:rPr lang="en" dirty="0">
                <a:solidFill>
                  <a:schemeClr val="dk1"/>
                </a:solidFill>
                <a:latin typeface="Franklin Gothic Medium" panose="020B0603020102020204" pitchFamily="34" charset="0"/>
              </a:rPr>
              <a:t>Need for configurable Replication, Consistency, and Resiliency in the face of failure</a:t>
            </a:r>
          </a:p>
          <a:p>
            <a:pPr marL="457200" lvl="0" indent="-381000">
              <a:buClr>
                <a:schemeClr val="dk1"/>
              </a:buClr>
              <a:buSzPct val="100000"/>
              <a:buFont typeface="Arial"/>
              <a:buChar char="●"/>
            </a:pPr>
            <a:endParaRPr lang="en" dirty="0">
              <a:solidFill>
                <a:schemeClr val="dk1"/>
              </a:solidFill>
              <a:latin typeface="Franklin Gothic Medium" panose="020B0603020102020204" pitchFamily="34" charset="0"/>
            </a:endParaRPr>
          </a:p>
          <a:p>
            <a:pPr marL="457200" lvl="0" indent="-381000">
              <a:buClr>
                <a:srgbClr val="000000"/>
              </a:buClr>
              <a:buSzPct val="100000"/>
              <a:buFont typeface="Arial"/>
              <a:buChar char="●"/>
            </a:pPr>
            <a:r>
              <a:rPr lang="en" dirty="0">
                <a:latin typeface="Franklin Gothic Medium" panose="020B0603020102020204" pitchFamily="34" charset="0"/>
              </a:rPr>
              <a:t>Cassandra on AWS offered high levels of scalability and availability</a:t>
            </a:r>
          </a:p>
          <a:p>
            <a:pPr marL="457200" lvl="0" indent="-419100">
              <a:buClr>
                <a:srgbClr val="000000"/>
              </a:buClr>
              <a:buSzPct val="166666"/>
              <a:buFont typeface="Arial"/>
              <a:buChar char="•"/>
            </a:pPr>
            <a:endParaRPr lang="en" dirty="0"/>
          </a:p>
        </p:txBody>
      </p:sp>
    </p:spTree>
    <p:extLst>
      <p:ext uri="{BB962C8B-B14F-4D97-AF65-F5344CB8AC3E}">
        <p14:creationId xmlns:p14="http://schemas.microsoft.com/office/powerpoint/2010/main" val="3264970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623F-38FB-4E30-AD25-E8EFACBFFFA2}"/>
              </a:ext>
            </a:extLst>
          </p:cNvPr>
          <p:cNvSpPr>
            <a:spLocks noGrp="1"/>
          </p:cNvSpPr>
          <p:nvPr>
            <p:ph type="title"/>
          </p:nvPr>
        </p:nvSpPr>
        <p:spPr/>
        <p:txBody>
          <a:bodyPr/>
          <a:lstStyle/>
          <a:p>
            <a:r>
              <a:rPr lang="en-IN" sz="3200" dirty="0">
                <a:latin typeface="Franklin Gothic Medium" panose="020B0603020102020204" pitchFamily="34" charset="0"/>
              </a:rPr>
              <a:t>CQL Data Manipulation Commands</a:t>
            </a:r>
            <a:br>
              <a:rPr lang="en-IN" b="1" dirty="0"/>
            </a:br>
            <a:endParaRPr lang="en-IN" dirty="0"/>
          </a:p>
        </p:txBody>
      </p:sp>
      <p:sp>
        <p:nvSpPr>
          <p:cNvPr id="3" name="Content Placeholder 2">
            <a:extLst>
              <a:ext uri="{FF2B5EF4-FFF2-40B4-BE49-F238E27FC236}">
                <a16:creationId xmlns:a16="http://schemas.microsoft.com/office/drawing/2014/main" id="{7C3433E1-4115-457A-B7C2-D47593A53A2C}"/>
              </a:ext>
            </a:extLst>
          </p:cNvPr>
          <p:cNvSpPr>
            <a:spLocks noGrp="1"/>
          </p:cNvSpPr>
          <p:nvPr>
            <p:ph idx="1"/>
          </p:nvPr>
        </p:nvSpPr>
        <p:spPr>
          <a:xfrm>
            <a:off x="838200" y="1690688"/>
            <a:ext cx="10515600" cy="4486275"/>
          </a:xfrm>
        </p:spPr>
        <p:txBody>
          <a:bodyPr/>
          <a:lstStyle/>
          <a:p>
            <a:pPr lvl="0"/>
            <a:r>
              <a:rPr lang="en-IN" sz="2400" b="1" dirty="0">
                <a:latin typeface="Franklin Gothic Medium" panose="020B0603020102020204" pitchFamily="34" charset="0"/>
              </a:rPr>
              <a:t>INSERT</a:t>
            </a:r>
            <a:r>
              <a:rPr lang="en-IN" sz="2400" dirty="0">
                <a:latin typeface="Franklin Gothic Medium" panose="020B0603020102020204" pitchFamily="34" charset="0"/>
              </a:rPr>
              <a:t> - Adds columns for a row in a table.</a:t>
            </a:r>
          </a:p>
          <a:p>
            <a:pPr lvl="0"/>
            <a:r>
              <a:rPr lang="en-IN" sz="2400" b="1" dirty="0">
                <a:latin typeface="Franklin Gothic Medium" panose="020B0603020102020204" pitchFamily="34" charset="0"/>
              </a:rPr>
              <a:t>UPDATE</a:t>
            </a:r>
            <a:r>
              <a:rPr lang="en-IN" sz="2400" dirty="0">
                <a:latin typeface="Franklin Gothic Medium" panose="020B0603020102020204" pitchFamily="34" charset="0"/>
              </a:rPr>
              <a:t> - Updates a column of a row.</a:t>
            </a:r>
          </a:p>
          <a:p>
            <a:pPr lvl="0"/>
            <a:r>
              <a:rPr lang="en-IN" sz="2400" b="1" dirty="0">
                <a:latin typeface="Franklin Gothic Medium" panose="020B0603020102020204" pitchFamily="34" charset="0"/>
              </a:rPr>
              <a:t>DELETE</a:t>
            </a:r>
            <a:r>
              <a:rPr lang="en-IN" sz="2400" dirty="0">
                <a:latin typeface="Franklin Gothic Medium" panose="020B0603020102020204" pitchFamily="34" charset="0"/>
              </a:rPr>
              <a:t> - Deletes data from a table.</a:t>
            </a:r>
          </a:p>
          <a:p>
            <a:pPr lvl="0"/>
            <a:r>
              <a:rPr lang="en-IN" sz="2400" b="1" dirty="0">
                <a:latin typeface="Franklin Gothic Medium" panose="020B0603020102020204" pitchFamily="34" charset="0"/>
              </a:rPr>
              <a:t>BATCH</a:t>
            </a:r>
            <a:r>
              <a:rPr lang="en-IN" sz="2400" dirty="0">
                <a:latin typeface="Franklin Gothic Medium" panose="020B0603020102020204" pitchFamily="34" charset="0"/>
              </a:rPr>
              <a:t> - Executes multiple DML statements at once.</a:t>
            </a:r>
          </a:p>
          <a:p>
            <a:endParaRPr lang="en-IN" dirty="0"/>
          </a:p>
        </p:txBody>
      </p:sp>
    </p:spTree>
    <p:extLst>
      <p:ext uri="{BB962C8B-B14F-4D97-AF65-F5344CB8AC3E}">
        <p14:creationId xmlns:p14="http://schemas.microsoft.com/office/powerpoint/2010/main" val="2303732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46A1-68DE-4B4E-8EAF-75577B727BE4}"/>
              </a:ext>
            </a:extLst>
          </p:cNvPr>
          <p:cNvSpPr>
            <a:spLocks noGrp="1"/>
          </p:cNvSpPr>
          <p:nvPr>
            <p:ph type="title"/>
          </p:nvPr>
        </p:nvSpPr>
        <p:spPr/>
        <p:txBody>
          <a:bodyPr/>
          <a:lstStyle/>
          <a:p>
            <a:r>
              <a:rPr lang="en-IN" sz="3200" dirty="0">
                <a:latin typeface="Franklin Gothic Medium" panose="020B0603020102020204" pitchFamily="34" charset="0"/>
              </a:rPr>
              <a:t>CQL Clauses</a:t>
            </a:r>
            <a:br>
              <a:rPr lang="en-IN" b="1" dirty="0"/>
            </a:br>
            <a:endParaRPr lang="en-IN" dirty="0"/>
          </a:p>
        </p:txBody>
      </p:sp>
      <p:sp>
        <p:nvSpPr>
          <p:cNvPr id="3" name="Content Placeholder 2">
            <a:extLst>
              <a:ext uri="{FF2B5EF4-FFF2-40B4-BE49-F238E27FC236}">
                <a16:creationId xmlns:a16="http://schemas.microsoft.com/office/drawing/2014/main" id="{B98EDD4E-75AB-4819-9A8E-EF86EBB1B2AF}"/>
              </a:ext>
            </a:extLst>
          </p:cNvPr>
          <p:cNvSpPr>
            <a:spLocks noGrp="1"/>
          </p:cNvSpPr>
          <p:nvPr>
            <p:ph idx="1"/>
          </p:nvPr>
        </p:nvSpPr>
        <p:spPr>
          <a:xfrm>
            <a:off x="838200" y="1238865"/>
            <a:ext cx="10515600" cy="4938098"/>
          </a:xfrm>
        </p:spPr>
        <p:txBody>
          <a:bodyPr/>
          <a:lstStyle/>
          <a:p>
            <a:pPr lvl="0"/>
            <a:r>
              <a:rPr lang="en-IN" sz="2400" b="1" dirty="0">
                <a:latin typeface="Franklin Gothic Medium" panose="020B0603020102020204" pitchFamily="34" charset="0"/>
              </a:rPr>
              <a:t>SELECT</a:t>
            </a:r>
            <a:r>
              <a:rPr lang="en-IN" sz="2400" dirty="0">
                <a:latin typeface="Franklin Gothic Medium" panose="020B0603020102020204" pitchFamily="34" charset="0"/>
              </a:rPr>
              <a:t> - This clause reads data from a table</a:t>
            </a:r>
          </a:p>
          <a:p>
            <a:pPr lvl="0"/>
            <a:r>
              <a:rPr lang="en-IN" sz="2400" b="1" dirty="0">
                <a:latin typeface="Franklin Gothic Medium" panose="020B0603020102020204" pitchFamily="34" charset="0"/>
              </a:rPr>
              <a:t>WHERE</a:t>
            </a:r>
            <a:r>
              <a:rPr lang="en-IN" sz="2400" dirty="0">
                <a:latin typeface="Franklin Gothic Medium" panose="020B0603020102020204" pitchFamily="34" charset="0"/>
              </a:rPr>
              <a:t> - The where clause is used along with select to read a specific data.</a:t>
            </a:r>
          </a:p>
          <a:p>
            <a:pPr lvl="0"/>
            <a:r>
              <a:rPr lang="en-IN" sz="2400" b="1" dirty="0">
                <a:latin typeface="Franklin Gothic Medium" panose="020B0603020102020204" pitchFamily="34" charset="0"/>
              </a:rPr>
              <a:t>ORDERBY</a:t>
            </a:r>
            <a:r>
              <a:rPr lang="en-IN" sz="2400" dirty="0">
                <a:latin typeface="Franklin Gothic Medium" panose="020B0603020102020204" pitchFamily="34" charset="0"/>
              </a:rPr>
              <a:t> - The order by clause is used along with select to read a specific data in a specific order.</a:t>
            </a:r>
          </a:p>
          <a:p>
            <a:r>
              <a:rPr lang="en-IN" dirty="0"/>
              <a:t> </a:t>
            </a:r>
          </a:p>
          <a:p>
            <a:endParaRPr lang="en-IN" dirty="0"/>
          </a:p>
        </p:txBody>
      </p:sp>
    </p:spTree>
    <p:extLst>
      <p:ext uri="{BB962C8B-B14F-4D97-AF65-F5344CB8AC3E}">
        <p14:creationId xmlns:p14="http://schemas.microsoft.com/office/powerpoint/2010/main" val="3218022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386080">
              <a:lnSpc>
                <a:spcPct val="100000"/>
              </a:lnSpc>
            </a:pPr>
            <a:r>
              <a:rPr sz="3200" dirty="0">
                <a:latin typeface="Franklin Gothic Medium" panose="020B0603020102020204" pitchFamily="34" charset="0"/>
              </a:rPr>
              <a:t>CRUD -</a:t>
            </a:r>
            <a:r>
              <a:rPr sz="3200" spc="-110" dirty="0">
                <a:latin typeface="Franklin Gothic Medium" panose="020B0603020102020204" pitchFamily="34" charset="0"/>
              </a:rPr>
              <a:t> </a:t>
            </a:r>
            <a:r>
              <a:rPr sz="3200" spc="-5" dirty="0">
                <a:latin typeface="Franklin Gothic Medium" panose="020B0603020102020204" pitchFamily="34" charset="0"/>
              </a:rPr>
              <a:t>Keyspace</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874571" y="1479550"/>
            <a:ext cx="10909389" cy="2154436"/>
          </a:xfrm>
          <a:prstGeom prst="rect">
            <a:avLst/>
          </a:prstGeom>
        </p:spPr>
        <p:txBody>
          <a:bodyPr vert="horz" wrap="square" lIns="0" tIns="0" rIns="0" bIns="0" rtlCol="0">
            <a:spAutoFit/>
          </a:bodyPr>
          <a:lstStyle/>
          <a:p>
            <a:pPr marL="12700">
              <a:lnSpc>
                <a:spcPct val="100000"/>
              </a:lnSpc>
            </a:pPr>
            <a:r>
              <a:rPr sz="2800" spc="-114" dirty="0">
                <a:latin typeface="Franklin Gothic Medium" panose="020B0603020102020204" pitchFamily="34" charset="0"/>
                <a:cs typeface="Trebuchet MS"/>
              </a:rPr>
              <a:t>To </a:t>
            </a:r>
            <a:r>
              <a:rPr sz="2800" spc="-5" dirty="0">
                <a:latin typeface="Franklin Gothic Medium" panose="020B0603020102020204" pitchFamily="34" charset="0"/>
                <a:cs typeface="Trebuchet MS"/>
              </a:rPr>
              <a:t>create </a:t>
            </a:r>
            <a:r>
              <a:rPr sz="2800" dirty="0">
                <a:latin typeface="Franklin Gothic Medium" panose="020B0603020102020204" pitchFamily="34" charset="0"/>
                <a:cs typeface="Trebuchet MS"/>
              </a:rPr>
              <a:t>a </a:t>
            </a:r>
            <a:r>
              <a:rPr sz="2800" spc="-5" dirty="0">
                <a:latin typeface="Franklin Gothic Medium" panose="020B0603020102020204" pitchFamily="34" charset="0"/>
                <a:cs typeface="Trebuchet MS"/>
              </a:rPr>
              <a:t>keyspace by the </a:t>
            </a:r>
            <a:r>
              <a:rPr sz="2800" dirty="0">
                <a:latin typeface="Franklin Gothic Medium" panose="020B0603020102020204" pitchFamily="34" charset="0"/>
                <a:cs typeface="Trebuchet MS"/>
              </a:rPr>
              <a:t>name</a:t>
            </a:r>
            <a:r>
              <a:rPr sz="2800" spc="75" dirty="0">
                <a:latin typeface="Franklin Gothic Medium" panose="020B0603020102020204" pitchFamily="34" charset="0"/>
                <a:cs typeface="Trebuchet MS"/>
              </a:rPr>
              <a:t> </a:t>
            </a:r>
            <a:r>
              <a:rPr sz="2800" dirty="0">
                <a:latin typeface="Franklin Gothic Medium" panose="020B0603020102020204" pitchFamily="34" charset="0"/>
                <a:cs typeface="Trebuchet MS"/>
              </a:rPr>
              <a:t>“Students”</a:t>
            </a:r>
          </a:p>
          <a:p>
            <a:pPr>
              <a:lnSpc>
                <a:spcPct val="100000"/>
              </a:lnSpc>
            </a:pPr>
            <a:endParaRPr sz="2800" dirty="0">
              <a:latin typeface="Franklin Gothic Medium" panose="020B0603020102020204" pitchFamily="34" charset="0"/>
              <a:cs typeface="Times New Roman"/>
            </a:endParaRPr>
          </a:p>
          <a:p>
            <a:pPr>
              <a:lnSpc>
                <a:spcPct val="100000"/>
              </a:lnSpc>
              <a:spcBef>
                <a:spcPts val="7"/>
              </a:spcBef>
            </a:pPr>
            <a:endParaRPr sz="2800" dirty="0">
              <a:latin typeface="Franklin Gothic Medium" panose="020B0603020102020204" pitchFamily="34" charset="0"/>
              <a:cs typeface="Times New Roman"/>
            </a:endParaRPr>
          </a:p>
          <a:p>
            <a:pPr marL="12700">
              <a:lnSpc>
                <a:spcPct val="100000"/>
              </a:lnSpc>
            </a:pPr>
            <a:r>
              <a:rPr sz="2800" spc="-30" dirty="0">
                <a:solidFill>
                  <a:srgbClr val="FF0000"/>
                </a:solidFill>
                <a:latin typeface="Franklin Gothic Medium" panose="020B0603020102020204" pitchFamily="34" charset="0"/>
                <a:cs typeface="Trebuchet MS"/>
              </a:rPr>
              <a:t>CREATE </a:t>
            </a:r>
            <a:r>
              <a:rPr sz="2800" spc="-20" dirty="0">
                <a:solidFill>
                  <a:srgbClr val="FF0000"/>
                </a:solidFill>
                <a:latin typeface="Franklin Gothic Medium" panose="020B0603020102020204" pitchFamily="34" charset="0"/>
                <a:cs typeface="Trebuchet MS"/>
              </a:rPr>
              <a:t>KEYSPACE </a:t>
            </a:r>
            <a:r>
              <a:rPr sz="2800" spc="-5" dirty="0">
                <a:solidFill>
                  <a:srgbClr val="FF0000"/>
                </a:solidFill>
                <a:latin typeface="Franklin Gothic Medium" panose="020B0603020102020204" pitchFamily="34" charset="0"/>
                <a:cs typeface="Trebuchet MS"/>
              </a:rPr>
              <a:t>Students </a:t>
            </a:r>
            <a:r>
              <a:rPr sz="2800" dirty="0">
                <a:solidFill>
                  <a:srgbClr val="FF0000"/>
                </a:solidFill>
                <a:latin typeface="Franklin Gothic Medium" panose="020B0603020102020204" pitchFamily="34" charset="0"/>
                <a:cs typeface="Trebuchet MS"/>
              </a:rPr>
              <a:t>WITH </a:t>
            </a:r>
            <a:r>
              <a:rPr sz="2800" spc="-15" dirty="0">
                <a:solidFill>
                  <a:srgbClr val="FF0000"/>
                </a:solidFill>
                <a:latin typeface="Franklin Gothic Medium" panose="020B0603020102020204" pitchFamily="34" charset="0"/>
                <a:cs typeface="Trebuchet MS"/>
              </a:rPr>
              <a:t>REPLICATION </a:t>
            </a:r>
            <a:r>
              <a:rPr sz="2800" dirty="0">
                <a:solidFill>
                  <a:srgbClr val="FF0000"/>
                </a:solidFill>
                <a:latin typeface="Franklin Gothic Medium" panose="020B0603020102020204" pitchFamily="34" charset="0"/>
                <a:cs typeface="Trebuchet MS"/>
              </a:rPr>
              <a:t>=</a:t>
            </a:r>
            <a:r>
              <a:rPr sz="2800" spc="-5" dirty="0">
                <a:solidFill>
                  <a:srgbClr val="FF0000"/>
                </a:solidFill>
                <a:latin typeface="Franklin Gothic Medium" panose="020B0603020102020204" pitchFamily="34" charset="0"/>
                <a:cs typeface="Trebuchet MS"/>
              </a:rPr>
              <a:t> </a:t>
            </a:r>
            <a:r>
              <a:rPr sz="2800" dirty="0">
                <a:solidFill>
                  <a:srgbClr val="FF0000"/>
                </a:solidFill>
                <a:latin typeface="Franklin Gothic Medium" panose="020B0603020102020204" pitchFamily="34" charset="0"/>
                <a:cs typeface="Trebuchet MS"/>
              </a:rPr>
              <a:t>{</a:t>
            </a:r>
          </a:p>
          <a:p>
            <a:pPr marL="831215" marR="2096135">
              <a:lnSpc>
                <a:spcPct val="100000"/>
              </a:lnSpc>
            </a:pPr>
            <a:r>
              <a:rPr sz="2800" spc="-10" dirty="0">
                <a:solidFill>
                  <a:srgbClr val="FF0000"/>
                </a:solidFill>
                <a:latin typeface="Franklin Gothic Medium" panose="020B0603020102020204" pitchFamily="34" charset="0"/>
                <a:cs typeface="Trebuchet MS"/>
              </a:rPr>
              <a:t>'class':'SimpleStrategy',  </a:t>
            </a:r>
            <a:r>
              <a:rPr sz="2800" spc="-5" dirty="0">
                <a:solidFill>
                  <a:srgbClr val="FF0000"/>
                </a:solidFill>
                <a:latin typeface="Franklin Gothic Medium" panose="020B0603020102020204" pitchFamily="34" charset="0"/>
                <a:cs typeface="Trebuchet MS"/>
              </a:rPr>
              <a:t>'</a:t>
            </a:r>
            <a:r>
              <a:rPr sz="2800" spc="-5" dirty="0" err="1">
                <a:solidFill>
                  <a:srgbClr val="FF0000"/>
                </a:solidFill>
                <a:latin typeface="Franklin Gothic Medium" panose="020B0603020102020204" pitchFamily="34" charset="0"/>
                <a:cs typeface="Trebuchet MS"/>
              </a:rPr>
              <a:t>replication_factor</a:t>
            </a:r>
            <a:r>
              <a:rPr lang="en-IN" sz="2800" spc="-5" dirty="0">
                <a:solidFill>
                  <a:srgbClr val="FF0000"/>
                </a:solidFill>
                <a:latin typeface="Franklin Gothic Medium" panose="020B0603020102020204" pitchFamily="34" charset="0"/>
                <a:cs typeface="Trebuchet MS"/>
              </a:rPr>
              <a:t>’</a:t>
            </a:r>
            <a:r>
              <a:rPr sz="2800" spc="-5" dirty="0">
                <a:solidFill>
                  <a:srgbClr val="FF0000"/>
                </a:solidFill>
                <a:latin typeface="Franklin Gothic Medium" panose="020B0603020102020204" pitchFamily="34" charset="0"/>
                <a:cs typeface="Trebuchet MS"/>
              </a:rPr>
              <a:t>:1</a:t>
            </a:r>
            <a:r>
              <a:rPr lang="en-IN" sz="2800" spc="-5" dirty="0">
                <a:solidFill>
                  <a:srgbClr val="FF0000"/>
                </a:solidFill>
                <a:latin typeface="Franklin Gothic Medium" panose="020B0603020102020204" pitchFamily="34" charset="0"/>
                <a:cs typeface="Trebuchet MS"/>
              </a:rPr>
              <a:t>  </a:t>
            </a:r>
            <a:r>
              <a:rPr sz="2800" spc="-5" dirty="0">
                <a:solidFill>
                  <a:srgbClr val="FF0000"/>
                </a:solidFill>
                <a:latin typeface="Franklin Gothic Medium" panose="020B0603020102020204" pitchFamily="34" charset="0"/>
                <a:cs typeface="Trebuchet MS"/>
              </a:rPr>
              <a:t>};</a:t>
            </a:r>
            <a:endParaRPr sz="2800" dirty="0">
              <a:solidFill>
                <a:srgbClr val="FF0000"/>
              </a:solidFill>
              <a:latin typeface="Franklin Gothic Medium" panose="020B0603020102020204" pitchFamily="34" charset="0"/>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Franklin Gothic Medium" panose="020B0603020102020204" pitchFamily="34" charset="0"/>
              </a:rPr>
              <a:t>To Describe existing key spaces</a:t>
            </a:r>
          </a:p>
        </p:txBody>
      </p:sp>
      <p:sp>
        <p:nvSpPr>
          <p:cNvPr id="3" name="Text Placeholder 2"/>
          <p:cNvSpPr>
            <a:spLocks noGrp="1"/>
          </p:cNvSpPr>
          <p:nvPr>
            <p:ph type="body" idx="1"/>
          </p:nvPr>
        </p:nvSpPr>
        <p:spPr>
          <a:xfrm>
            <a:off x="685801" y="1504335"/>
            <a:ext cx="10817941" cy="4498259"/>
          </a:xfrm>
        </p:spPr>
        <p:txBody>
          <a:bodyPr>
            <a:normAutofit fontScale="55000" lnSpcReduction="20000"/>
          </a:bodyPr>
          <a:lstStyle/>
          <a:p>
            <a:endParaRPr lang="en-US" dirty="0"/>
          </a:p>
          <a:p>
            <a:endParaRPr lang="en-US" dirty="0"/>
          </a:p>
          <a:p>
            <a:r>
              <a:rPr lang="en-US" sz="3600" b="1" dirty="0">
                <a:solidFill>
                  <a:srgbClr val="FF0000"/>
                </a:solidFill>
                <a:latin typeface="Franklin Gothic Medium" panose="020B0603020102020204" pitchFamily="34" charset="0"/>
              </a:rPr>
              <a:t>     DESCRIBE KEYSPACES</a:t>
            </a:r>
            <a:r>
              <a:rPr lang="en-US" sz="3600" dirty="0">
                <a:latin typeface="Franklin Gothic Medium" panose="020B0603020102020204" pitchFamily="34" charset="0"/>
              </a:rPr>
              <a:t>;</a:t>
            </a:r>
          </a:p>
          <a:p>
            <a:endParaRPr lang="en-US" sz="3600" dirty="0">
              <a:latin typeface="Franklin Gothic Medium" panose="020B0603020102020204" pitchFamily="34" charset="0"/>
            </a:endParaRPr>
          </a:p>
          <a:p>
            <a:endParaRPr lang="en-US" sz="3600" dirty="0">
              <a:latin typeface="Franklin Gothic Medium" panose="020B0603020102020204" pitchFamily="34" charset="0"/>
            </a:endParaRPr>
          </a:p>
          <a:p>
            <a:r>
              <a:rPr lang="en-US" sz="3600" dirty="0">
                <a:latin typeface="Franklin Gothic Medium" panose="020B0603020102020204" pitchFamily="34" charset="0"/>
              </a:rPr>
              <a:t>To get more details about key space like Keyspace name, durable writes, strategy class, etc.</a:t>
            </a:r>
          </a:p>
          <a:p>
            <a:endParaRPr lang="en-US" sz="3600" dirty="0">
              <a:latin typeface="Franklin Gothic Medium" panose="020B0603020102020204" pitchFamily="34" charset="0"/>
            </a:endParaRPr>
          </a:p>
          <a:p>
            <a:r>
              <a:rPr lang="en-US" sz="3600" dirty="0">
                <a:latin typeface="Franklin Gothic Medium" panose="020B0603020102020204" pitchFamily="34" charset="0"/>
              </a:rPr>
              <a:t>		</a:t>
            </a:r>
            <a:r>
              <a:rPr lang="en-US" sz="3600" b="1" dirty="0">
                <a:solidFill>
                  <a:srgbClr val="FF0000"/>
                </a:solidFill>
                <a:latin typeface="Franklin Gothic Medium" panose="020B0603020102020204" pitchFamily="34" charset="0"/>
              </a:rPr>
              <a:t>SELECT * FROM </a:t>
            </a:r>
            <a:r>
              <a:rPr lang="en-US" sz="3600" b="1" dirty="0" err="1">
                <a:solidFill>
                  <a:srgbClr val="FF0000"/>
                </a:solidFill>
                <a:latin typeface="Franklin Gothic Medium" panose="020B0603020102020204" pitchFamily="34" charset="0"/>
              </a:rPr>
              <a:t>system.schema_keyspaces</a:t>
            </a:r>
            <a:r>
              <a:rPr lang="en-US" sz="3600" b="1" dirty="0">
                <a:solidFill>
                  <a:srgbClr val="FF0000"/>
                </a:solidFill>
                <a:latin typeface="Franklin Gothic Medium" panose="020B0603020102020204" pitchFamily="34" charset="0"/>
              </a:rPr>
              <a:t>; </a:t>
            </a:r>
          </a:p>
          <a:p>
            <a:endParaRPr lang="en-US" sz="3600" b="1" dirty="0">
              <a:solidFill>
                <a:srgbClr val="FF0000"/>
              </a:solidFill>
              <a:latin typeface="Franklin Gothic Medium" panose="020B0603020102020204" pitchFamily="34" charset="0"/>
            </a:endParaRPr>
          </a:p>
          <a:p>
            <a:r>
              <a:rPr lang="en-US" sz="3600" dirty="0">
                <a:solidFill>
                  <a:schemeClr val="tx1"/>
                </a:solidFill>
                <a:latin typeface="Franklin Gothic Medium" panose="020B0603020102020204" pitchFamily="34" charset="0"/>
              </a:rPr>
              <a:t>To use keyspace</a:t>
            </a:r>
          </a:p>
          <a:p>
            <a:endParaRPr lang="en-US" sz="3600" b="1" dirty="0">
              <a:solidFill>
                <a:srgbClr val="FF0000"/>
              </a:solidFill>
              <a:latin typeface="Franklin Gothic Medium" panose="020B0603020102020204" pitchFamily="34" charset="0"/>
            </a:endParaRPr>
          </a:p>
          <a:p>
            <a:r>
              <a:rPr lang="en-US" sz="3600" b="1" dirty="0">
                <a:solidFill>
                  <a:srgbClr val="FF0000"/>
                </a:solidFill>
                <a:latin typeface="Franklin Gothic Medium" panose="020B0603020102020204" pitchFamily="34" charset="0"/>
              </a:rPr>
              <a:t>		&gt; USE KEYSPACE NAME</a:t>
            </a:r>
          </a:p>
          <a:p>
            <a:endParaRPr lang="en-US" dirty="0"/>
          </a:p>
        </p:txBody>
      </p:sp>
    </p:spTree>
    <p:extLst>
      <p:ext uri="{BB962C8B-B14F-4D97-AF65-F5344CB8AC3E}">
        <p14:creationId xmlns:p14="http://schemas.microsoft.com/office/powerpoint/2010/main" val="2136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386080">
              <a:lnSpc>
                <a:spcPct val="100000"/>
              </a:lnSpc>
            </a:pPr>
            <a:r>
              <a:rPr sz="3200" dirty="0">
                <a:latin typeface="Franklin Gothic Medium" panose="020B0603020102020204" pitchFamily="34" charset="0"/>
              </a:rPr>
              <a:t>CRUD </a:t>
            </a:r>
            <a:r>
              <a:rPr sz="3200" spc="-5" dirty="0">
                <a:latin typeface="Franklin Gothic Medium" panose="020B0603020102020204" pitchFamily="34" charset="0"/>
                <a:cs typeface="Trebuchet MS"/>
              </a:rPr>
              <a:t>– </a:t>
            </a:r>
            <a:r>
              <a:rPr sz="3200" spc="-5" dirty="0">
                <a:latin typeface="Franklin Gothic Medium" panose="020B0603020102020204" pitchFamily="34" charset="0"/>
              </a:rPr>
              <a:t>Create</a:t>
            </a:r>
            <a:r>
              <a:rPr sz="3200" spc="-140" dirty="0">
                <a:latin typeface="Franklin Gothic Medium" panose="020B0603020102020204" pitchFamily="34" charset="0"/>
              </a:rPr>
              <a:t> </a:t>
            </a:r>
            <a:r>
              <a:rPr sz="3200" spc="-55" dirty="0">
                <a:latin typeface="Franklin Gothic Medium" panose="020B0603020102020204" pitchFamily="34" charset="0"/>
              </a:rPr>
              <a:t>Table</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874572" y="1513332"/>
            <a:ext cx="10924138" cy="2215991"/>
          </a:xfrm>
          <a:prstGeom prst="rect">
            <a:avLst/>
          </a:prstGeom>
        </p:spPr>
        <p:txBody>
          <a:bodyPr vert="horz" wrap="square" lIns="0" tIns="0" rIns="0" bIns="0" rtlCol="0">
            <a:spAutoFit/>
          </a:bodyPr>
          <a:lstStyle/>
          <a:p>
            <a:pPr marL="12700">
              <a:lnSpc>
                <a:spcPct val="100000"/>
              </a:lnSpc>
            </a:pPr>
            <a:r>
              <a:rPr sz="2400" spc="-114" dirty="0">
                <a:latin typeface="Franklin Gothic Medium" panose="020B0603020102020204" pitchFamily="34" charset="0"/>
                <a:cs typeface="Trebuchet MS"/>
              </a:rPr>
              <a:t>To </a:t>
            </a:r>
            <a:r>
              <a:rPr sz="2400" spc="-5" dirty="0">
                <a:latin typeface="Franklin Gothic Medium" panose="020B0603020102020204" pitchFamily="34" charset="0"/>
                <a:cs typeface="Trebuchet MS"/>
              </a:rPr>
              <a:t>create a column family or table </a:t>
            </a:r>
            <a:r>
              <a:rPr sz="2400" dirty="0">
                <a:latin typeface="Franklin Gothic Medium" panose="020B0603020102020204" pitchFamily="34" charset="0"/>
                <a:cs typeface="Trebuchet MS"/>
              </a:rPr>
              <a:t>by </a:t>
            </a:r>
            <a:r>
              <a:rPr sz="2400" spc="-5" dirty="0">
                <a:latin typeface="Franklin Gothic Medium" panose="020B0603020102020204" pitchFamily="34" charset="0"/>
                <a:cs typeface="Trebuchet MS"/>
              </a:rPr>
              <a:t>the </a:t>
            </a:r>
            <a:r>
              <a:rPr sz="2400" dirty="0">
                <a:latin typeface="Franklin Gothic Medium" panose="020B0603020102020204" pitchFamily="34" charset="0"/>
                <a:cs typeface="Trebuchet MS"/>
              </a:rPr>
              <a:t>name</a:t>
            </a:r>
            <a:r>
              <a:rPr sz="2400" spc="185"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“student_info”.</a:t>
            </a:r>
            <a:endParaRPr sz="2400" dirty="0">
              <a:latin typeface="Franklin Gothic Medium" panose="020B0603020102020204" pitchFamily="34" charset="0"/>
              <a:cs typeface="Trebuchet MS"/>
            </a:endParaRPr>
          </a:p>
          <a:p>
            <a:pPr>
              <a:lnSpc>
                <a:spcPct val="100000"/>
              </a:lnSpc>
            </a:pPr>
            <a:endParaRPr sz="2400" dirty="0">
              <a:latin typeface="Franklin Gothic Medium" panose="020B0603020102020204" pitchFamily="34" charset="0"/>
              <a:cs typeface="Times New Roman"/>
            </a:endParaRPr>
          </a:p>
          <a:p>
            <a:pPr>
              <a:lnSpc>
                <a:spcPct val="100000"/>
              </a:lnSpc>
              <a:spcBef>
                <a:spcPts val="7"/>
              </a:spcBef>
            </a:pPr>
            <a:endParaRPr sz="2400" dirty="0">
              <a:latin typeface="Franklin Gothic Medium" panose="020B0603020102020204" pitchFamily="34" charset="0"/>
              <a:cs typeface="Times New Roman"/>
            </a:endParaRPr>
          </a:p>
          <a:p>
            <a:pPr marL="149860" marR="3462020" indent="-137795">
              <a:lnSpc>
                <a:spcPct val="100000"/>
              </a:lnSpc>
            </a:pPr>
            <a:r>
              <a:rPr sz="2400" spc="-30" dirty="0">
                <a:solidFill>
                  <a:srgbClr val="FF0000"/>
                </a:solidFill>
                <a:latin typeface="Franklin Gothic Medium" panose="020B0603020102020204" pitchFamily="34" charset="0"/>
                <a:cs typeface="Trebuchet MS"/>
              </a:rPr>
              <a:t>CREATE </a:t>
            </a:r>
            <a:r>
              <a:rPr sz="2400" spc="-35" dirty="0">
                <a:solidFill>
                  <a:srgbClr val="FF0000"/>
                </a:solidFill>
                <a:latin typeface="Franklin Gothic Medium" panose="020B0603020102020204" pitchFamily="34" charset="0"/>
                <a:cs typeface="Trebuchet MS"/>
              </a:rPr>
              <a:t>TABLE </a:t>
            </a:r>
            <a:r>
              <a:rPr sz="2400" spc="-5" dirty="0">
                <a:solidFill>
                  <a:srgbClr val="FF0000"/>
                </a:solidFill>
                <a:latin typeface="Franklin Gothic Medium" panose="020B0603020102020204" pitchFamily="34" charset="0"/>
                <a:cs typeface="Trebuchet MS"/>
              </a:rPr>
              <a:t>Student_Info </a:t>
            </a:r>
            <a:r>
              <a:rPr sz="2400" dirty="0">
                <a:solidFill>
                  <a:srgbClr val="FF0000"/>
                </a:solidFill>
                <a:latin typeface="Franklin Gothic Medium" panose="020B0603020102020204" pitchFamily="34" charset="0"/>
                <a:cs typeface="Trebuchet MS"/>
              </a:rPr>
              <a:t>(  </a:t>
            </a:r>
            <a:r>
              <a:rPr sz="2400" spc="-5" dirty="0" err="1">
                <a:solidFill>
                  <a:srgbClr val="FF0000"/>
                </a:solidFill>
                <a:latin typeface="Franklin Gothic Medium" panose="020B0603020102020204" pitchFamily="34" charset="0"/>
                <a:cs typeface="Trebuchet MS"/>
              </a:rPr>
              <a:t>RollNo</a:t>
            </a:r>
            <a:r>
              <a:rPr sz="2400" spc="-5" dirty="0">
                <a:solidFill>
                  <a:srgbClr val="FF0000"/>
                </a:solidFill>
                <a:latin typeface="Franklin Gothic Medium" panose="020B0603020102020204" pitchFamily="34" charset="0"/>
                <a:cs typeface="Trebuchet MS"/>
              </a:rPr>
              <a:t> </a:t>
            </a:r>
            <a:r>
              <a:rPr sz="2400" dirty="0">
                <a:solidFill>
                  <a:srgbClr val="FF0000"/>
                </a:solidFill>
                <a:latin typeface="Franklin Gothic Medium" panose="020B0603020102020204" pitchFamily="34" charset="0"/>
                <a:cs typeface="Trebuchet MS"/>
              </a:rPr>
              <a:t>int</a:t>
            </a:r>
            <a:r>
              <a:rPr lang="en-IN" sz="2400" dirty="0">
                <a:solidFill>
                  <a:srgbClr val="FF0000"/>
                </a:solidFill>
                <a:latin typeface="Franklin Gothic Medium" panose="020B0603020102020204" pitchFamily="34" charset="0"/>
                <a:cs typeface="Trebuchet MS"/>
              </a:rPr>
              <a:t> </a:t>
            </a:r>
            <a:r>
              <a:rPr sz="2400" dirty="0">
                <a:solidFill>
                  <a:srgbClr val="FF0000"/>
                </a:solidFill>
                <a:latin typeface="Franklin Gothic Medium" panose="020B0603020102020204" pitchFamily="34" charset="0"/>
                <a:cs typeface="Trebuchet MS"/>
              </a:rPr>
              <a:t> </a:t>
            </a:r>
            <a:r>
              <a:rPr sz="2400" spc="-15" dirty="0">
                <a:solidFill>
                  <a:srgbClr val="FF0000"/>
                </a:solidFill>
                <a:latin typeface="Franklin Gothic Medium" panose="020B0603020102020204" pitchFamily="34" charset="0"/>
                <a:cs typeface="Trebuchet MS"/>
              </a:rPr>
              <a:t>PRIMARY</a:t>
            </a:r>
            <a:r>
              <a:rPr lang="en-IN" sz="2400" spc="-15" dirty="0">
                <a:solidFill>
                  <a:srgbClr val="FF0000"/>
                </a:solidFill>
                <a:latin typeface="Franklin Gothic Medium" panose="020B0603020102020204" pitchFamily="34" charset="0"/>
                <a:cs typeface="Trebuchet MS"/>
              </a:rPr>
              <a:t> K</a:t>
            </a:r>
            <a:r>
              <a:rPr sz="2400" spc="-60" dirty="0">
                <a:solidFill>
                  <a:srgbClr val="FF0000"/>
                </a:solidFill>
                <a:latin typeface="Franklin Gothic Medium" panose="020B0603020102020204" pitchFamily="34" charset="0"/>
                <a:cs typeface="Trebuchet MS"/>
              </a:rPr>
              <a:t>EY, </a:t>
            </a:r>
            <a:r>
              <a:rPr sz="2400" spc="-5" dirty="0" err="1">
                <a:solidFill>
                  <a:srgbClr val="FF0000"/>
                </a:solidFill>
                <a:latin typeface="Franklin Gothic Medium" panose="020B0603020102020204" pitchFamily="34" charset="0"/>
                <a:cs typeface="Trebuchet MS"/>
              </a:rPr>
              <a:t>StudName</a:t>
            </a:r>
            <a:r>
              <a:rPr sz="2400" spc="-5" dirty="0">
                <a:solidFill>
                  <a:srgbClr val="FF0000"/>
                </a:solidFill>
                <a:latin typeface="Franklin Gothic Medium" panose="020B0603020102020204" pitchFamily="34" charset="0"/>
                <a:cs typeface="Trebuchet MS"/>
              </a:rPr>
              <a:t> </a:t>
            </a:r>
            <a:r>
              <a:rPr sz="2400" spc="-10" dirty="0">
                <a:solidFill>
                  <a:srgbClr val="FF0000"/>
                </a:solidFill>
                <a:latin typeface="Franklin Gothic Medium" panose="020B0603020102020204" pitchFamily="34" charset="0"/>
                <a:cs typeface="Trebuchet MS"/>
              </a:rPr>
              <a:t>text,  </a:t>
            </a:r>
            <a:r>
              <a:rPr sz="2400" spc="-5" dirty="0">
                <a:solidFill>
                  <a:srgbClr val="FF0000"/>
                </a:solidFill>
                <a:latin typeface="Franklin Gothic Medium" panose="020B0603020102020204" pitchFamily="34" charset="0"/>
                <a:cs typeface="Trebuchet MS"/>
              </a:rPr>
              <a:t>DateofJoining timestamp,</a:t>
            </a:r>
            <a:r>
              <a:rPr lang="en-IN" sz="2400" spc="-5" dirty="0">
                <a:solidFill>
                  <a:srgbClr val="FF0000"/>
                </a:solidFill>
                <a:latin typeface="Franklin Gothic Medium" panose="020B0603020102020204" pitchFamily="34" charset="0"/>
                <a:cs typeface="Trebuchet MS"/>
              </a:rPr>
              <a:t> </a:t>
            </a:r>
            <a:r>
              <a:rPr sz="2400" spc="-5" dirty="0">
                <a:solidFill>
                  <a:srgbClr val="FF0000"/>
                </a:solidFill>
                <a:latin typeface="Franklin Gothic Medium" panose="020B0603020102020204" pitchFamily="34" charset="0"/>
                <a:cs typeface="Trebuchet MS"/>
              </a:rPr>
              <a:t> </a:t>
            </a:r>
            <a:r>
              <a:rPr sz="2400" spc="-10" dirty="0" err="1">
                <a:solidFill>
                  <a:srgbClr val="FF0000"/>
                </a:solidFill>
                <a:latin typeface="Franklin Gothic Medium" panose="020B0603020102020204" pitchFamily="34" charset="0"/>
                <a:cs typeface="Trebuchet MS"/>
              </a:rPr>
              <a:t>LastExamPercent</a:t>
            </a:r>
            <a:r>
              <a:rPr sz="2400" spc="-5" dirty="0">
                <a:solidFill>
                  <a:srgbClr val="FF0000"/>
                </a:solidFill>
                <a:latin typeface="Franklin Gothic Medium" panose="020B0603020102020204" pitchFamily="34" charset="0"/>
                <a:cs typeface="Trebuchet MS"/>
              </a:rPr>
              <a:t> double</a:t>
            </a:r>
            <a:r>
              <a:rPr lang="en-IN" sz="2400" spc="-5" dirty="0">
                <a:solidFill>
                  <a:srgbClr val="FF0000"/>
                </a:solidFill>
                <a:latin typeface="Franklin Gothic Medium" panose="020B0603020102020204" pitchFamily="34" charset="0"/>
                <a:cs typeface="Trebuchet MS"/>
              </a:rPr>
              <a:t> </a:t>
            </a:r>
            <a:r>
              <a:rPr sz="2400" spc="-5" dirty="0">
                <a:solidFill>
                  <a:srgbClr val="FF0000"/>
                </a:solidFill>
                <a:latin typeface="Franklin Gothic Medium" panose="020B0603020102020204" pitchFamily="34" charset="0"/>
                <a:cs typeface="Trebuchet MS"/>
              </a:rPr>
              <a:t>);</a:t>
            </a:r>
            <a:endParaRPr sz="2400" dirty="0">
              <a:solidFill>
                <a:srgbClr val="FF0000"/>
              </a:solidFill>
              <a:latin typeface="Franklin Gothic Medium" panose="020B0603020102020204" pitchFamily="34" charset="0"/>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24485"/>
            <a:ext cx="10515600" cy="492443"/>
          </a:xfrm>
          <a:prstGeom prst="rect">
            <a:avLst/>
          </a:prstGeom>
        </p:spPr>
        <p:txBody>
          <a:bodyPr vert="horz" wrap="square" lIns="0" tIns="0" rIns="0" bIns="0" rtlCol="0">
            <a:spAutoFit/>
          </a:bodyPr>
          <a:lstStyle/>
          <a:p>
            <a:pPr marL="386080">
              <a:lnSpc>
                <a:spcPct val="100000"/>
              </a:lnSpc>
            </a:pPr>
            <a:r>
              <a:rPr sz="3200" dirty="0">
                <a:latin typeface="Franklin Gothic Medium" panose="020B0603020102020204" pitchFamily="34" charset="0"/>
              </a:rPr>
              <a:t>CRUD -</a:t>
            </a:r>
            <a:r>
              <a:rPr sz="3200" spc="-110" dirty="0">
                <a:latin typeface="Franklin Gothic Medium" panose="020B0603020102020204" pitchFamily="34" charset="0"/>
              </a:rPr>
              <a:t> </a:t>
            </a:r>
            <a:r>
              <a:rPr sz="3200" spc="-5" dirty="0">
                <a:latin typeface="Franklin Gothic Medium" panose="020B0603020102020204" pitchFamily="34" charset="0"/>
              </a:rPr>
              <a:t>Insert</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1179872" y="1274128"/>
            <a:ext cx="9788012" cy="4001095"/>
          </a:xfrm>
          <a:prstGeom prst="rect">
            <a:avLst/>
          </a:prstGeom>
        </p:spPr>
        <p:txBody>
          <a:bodyPr vert="horz" wrap="square" lIns="0" tIns="0" rIns="0" bIns="0" rtlCol="0">
            <a:spAutoFit/>
          </a:bodyPr>
          <a:lstStyle/>
          <a:p>
            <a:pPr marL="298450" indent="-285750">
              <a:lnSpc>
                <a:spcPct val="100000"/>
              </a:lnSpc>
              <a:buFont typeface="Arial" pitchFamily="34" charset="0"/>
              <a:buChar char="•"/>
            </a:pPr>
            <a:r>
              <a:rPr lang="en-US" sz="2000" spc="-114" dirty="0">
                <a:latin typeface="Franklin Gothic Medium" panose="020B0603020102020204" pitchFamily="34" charset="0"/>
                <a:cs typeface="Trebuchet MS"/>
              </a:rPr>
              <a:t>Insert writes one or more columns to a record in Cassandra table automatically.</a:t>
            </a:r>
          </a:p>
          <a:p>
            <a:pPr marL="298450" indent="-285750">
              <a:lnSpc>
                <a:spcPct val="100000"/>
              </a:lnSpc>
              <a:buFont typeface="Arial" pitchFamily="34" charset="0"/>
              <a:buChar char="•"/>
            </a:pPr>
            <a:r>
              <a:rPr lang="en-US" sz="2000" spc="-114" dirty="0">
                <a:latin typeface="Franklin Gothic Medium" panose="020B0603020102020204" pitchFamily="34" charset="0"/>
                <a:cs typeface="Trebuchet MS"/>
              </a:rPr>
              <a:t>Insert statement does not return output.</a:t>
            </a:r>
          </a:p>
          <a:p>
            <a:pPr marL="298450" indent="-285750">
              <a:lnSpc>
                <a:spcPct val="100000"/>
              </a:lnSpc>
              <a:buFont typeface="Arial" pitchFamily="34" charset="0"/>
              <a:buChar char="•"/>
            </a:pPr>
            <a:r>
              <a:rPr lang="en-US" sz="2000" spc="-114" dirty="0">
                <a:latin typeface="Franklin Gothic Medium" panose="020B0603020102020204" pitchFamily="34" charset="0"/>
                <a:cs typeface="Trebuchet MS"/>
              </a:rPr>
              <a:t>Primary key is must.</a:t>
            </a:r>
          </a:p>
          <a:p>
            <a:pPr marL="12700">
              <a:lnSpc>
                <a:spcPct val="100000"/>
              </a:lnSpc>
            </a:pPr>
            <a:endParaRPr lang="en-US" sz="2000" spc="-114" dirty="0">
              <a:latin typeface="Franklin Gothic Medium" panose="020B0603020102020204" pitchFamily="34" charset="0"/>
              <a:cs typeface="Trebuchet MS"/>
            </a:endParaRPr>
          </a:p>
          <a:p>
            <a:pPr marL="12700">
              <a:lnSpc>
                <a:spcPct val="100000"/>
              </a:lnSpc>
            </a:pPr>
            <a:r>
              <a:rPr sz="2000" spc="-114" dirty="0">
                <a:latin typeface="Franklin Gothic Medium" panose="020B0603020102020204" pitchFamily="34" charset="0"/>
                <a:cs typeface="Trebuchet MS"/>
              </a:rPr>
              <a:t>To </a:t>
            </a:r>
            <a:r>
              <a:rPr sz="2000" dirty="0">
                <a:latin typeface="Franklin Gothic Medium" panose="020B0603020102020204" pitchFamily="34" charset="0"/>
                <a:cs typeface="Trebuchet MS"/>
              </a:rPr>
              <a:t>insert data into </a:t>
            </a:r>
            <a:r>
              <a:rPr sz="2000" spc="-5" dirty="0">
                <a:latin typeface="Franklin Gothic Medium" panose="020B0603020102020204" pitchFamily="34" charset="0"/>
                <a:cs typeface="Trebuchet MS"/>
              </a:rPr>
              <a:t>the column </a:t>
            </a:r>
            <a:r>
              <a:rPr sz="2000" dirty="0">
                <a:latin typeface="Franklin Gothic Medium" panose="020B0603020102020204" pitchFamily="34" charset="0"/>
                <a:cs typeface="Trebuchet MS"/>
              </a:rPr>
              <a:t>family</a:t>
            </a:r>
            <a:r>
              <a:rPr sz="2000" spc="8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“student_info”.</a:t>
            </a:r>
            <a:endParaRPr sz="2000" dirty="0">
              <a:latin typeface="Franklin Gothic Medium" panose="020B0603020102020204" pitchFamily="34" charset="0"/>
              <a:cs typeface="Trebuchet MS"/>
            </a:endParaRPr>
          </a:p>
          <a:p>
            <a:pPr>
              <a:lnSpc>
                <a:spcPct val="100000"/>
              </a:lnSpc>
            </a:pPr>
            <a:endParaRPr sz="2000" dirty="0">
              <a:latin typeface="Franklin Gothic Medium" panose="020B0603020102020204" pitchFamily="34" charset="0"/>
              <a:cs typeface="Times New Roman"/>
            </a:endParaRPr>
          </a:p>
          <a:p>
            <a:pPr>
              <a:lnSpc>
                <a:spcPct val="100000"/>
              </a:lnSpc>
              <a:spcBef>
                <a:spcPts val="10"/>
              </a:spcBef>
            </a:pPr>
            <a:endParaRPr sz="2000" dirty="0">
              <a:latin typeface="Franklin Gothic Medium" panose="020B0603020102020204" pitchFamily="34" charset="0"/>
              <a:cs typeface="Times New Roman"/>
            </a:endParaRPr>
          </a:p>
          <a:p>
            <a:pPr marL="12700">
              <a:lnSpc>
                <a:spcPct val="100000"/>
              </a:lnSpc>
            </a:pPr>
            <a:r>
              <a:rPr sz="2000" spc="-5" dirty="0">
                <a:solidFill>
                  <a:srgbClr val="FF0000"/>
                </a:solidFill>
                <a:latin typeface="Franklin Gothic Medium" panose="020B0603020102020204" pitchFamily="34" charset="0"/>
                <a:cs typeface="Trebuchet MS"/>
              </a:rPr>
              <a:t>BEGIN</a:t>
            </a:r>
            <a:r>
              <a:rPr sz="2000" spc="-85" dirty="0">
                <a:solidFill>
                  <a:srgbClr val="FF0000"/>
                </a:solidFill>
                <a:latin typeface="Franklin Gothic Medium" panose="020B0603020102020204" pitchFamily="34" charset="0"/>
                <a:cs typeface="Trebuchet MS"/>
              </a:rPr>
              <a:t> </a:t>
            </a:r>
            <a:r>
              <a:rPr sz="2000" spc="-35" dirty="0">
                <a:solidFill>
                  <a:srgbClr val="FF0000"/>
                </a:solidFill>
                <a:latin typeface="Franklin Gothic Medium" panose="020B0603020102020204" pitchFamily="34" charset="0"/>
                <a:cs typeface="Trebuchet MS"/>
              </a:rPr>
              <a:t>BATCH</a:t>
            </a:r>
            <a:endParaRPr sz="2000" dirty="0">
              <a:solidFill>
                <a:srgbClr val="FF0000"/>
              </a:solidFill>
              <a:latin typeface="Franklin Gothic Medium" panose="020B0603020102020204" pitchFamily="34" charset="0"/>
              <a:cs typeface="Trebuchet MS"/>
            </a:endParaRPr>
          </a:p>
          <a:p>
            <a:pPr marL="12700" marR="5080">
              <a:lnSpc>
                <a:spcPct val="100000"/>
              </a:lnSpc>
            </a:pPr>
            <a:r>
              <a:rPr sz="2000" spc="-15" dirty="0">
                <a:solidFill>
                  <a:srgbClr val="FF0000"/>
                </a:solidFill>
                <a:latin typeface="Franklin Gothic Medium" panose="020B0603020102020204" pitchFamily="34" charset="0"/>
                <a:cs typeface="Trebuchet MS"/>
              </a:rPr>
              <a:t>INSERT </a:t>
            </a:r>
            <a:r>
              <a:rPr sz="2000" spc="-30" dirty="0">
                <a:solidFill>
                  <a:srgbClr val="FF0000"/>
                </a:solidFill>
                <a:latin typeface="Franklin Gothic Medium" panose="020B0603020102020204" pitchFamily="34" charset="0"/>
                <a:cs typeface="Trebuchet MS"/>
              </a:rPr>
              <a:t>INTO </a:t>
            </a:r>
            <a:r>
              <a:rPr sz="2000" spc="-5" dirty="0">
                <a:solidFill>
                  <a:srgbClr val="FF0000"/>
                </a:solidFill>
                <a:latin typeface="Franklin Gothic Medium" panose="020B0603020102020204" pitchFamily="34" charset="0"/>
                <a:cs typeface="Trebuchet MS"/>
              </a:rPr>
              <a:t>student_info  (RollNo,StudName,DateofJoining,LastExamPercent)  </a:t>
            </a:r>
            <a:r>
              <a:rPr sz="2000" spc="-25" dirty="0">
                <a:solidFill>
                  <a:srgbClr val="FF0000"/>
                </a:solidFill>
                <a:latin typeface="Franklin Gothic Medium" panose="020B0603020102020204" pitchFamily="34" charset="0"/>
                <a:cs typeface="Trebuchet MS"/>
              </a:rPr>
              <a:t>VALUES </a:t>
            </a:r>
            <a:r>
              <a:rPr sz="2000" spc="-5" dirty="0">
                <a:solidFill>
                  <a:srgbClr val="FF0000"/>
                </a:solidFill>
                <a:latin typeface="Franklin Gothic Medium" panose="020B0603020102020204" pitchFamily="34" charset="0"/>
                <a:cs typeface="Trebuchet MS"/>
              </a:rPr>
              <a:t>(1,'Michael Storm','2012-03-29',</a:t>
            </a:r>
            <a:r>
              <a:rPr sz="2000" spc="-20" dirty="0">
                <a:solidFill>
                  <a:srgbClr val="FF0000"/>
                </a:solidFill>
                <a:latin typeface="Franklin Gothic Medium" panose="020B0603020102020204" pitchFamily="34" charset="0"/>
                <a:cs typeface="Trebuchet MS"/>
              </a:rPr>
              <a:t> </a:t>
            </a:r>
            <a:r>
              <a:rPr sz="2000" dirty="0">
                <a:solidFill>
                  <a:srgbClr val="FF0000"/>
                </a:solidFill>
                <a:latin typeface="Franklin Gothic Medium" panose="020B0603020102020204" pitchFamily="34" charset="0"/>
                <a:cs typeface="Trebuchet MS"/>
              </a:rPr>
              <a:t>69.6)</a:t>
            </a:r>
          </a:p>
          <a:p>
            <a:pPr marL="12700" marR="5080">
              <a:lnSpc>
                <a:spcPct val="100000"/>
              </a:lnSpc>
            </a:pPr>
            <a:r>
              <a:rPr sz="2000" spc="-15" dirty="0">
                <a:solidFill>
                  <a:srgbClr val="FF0000"/>
                </a:solidFill>
                <a:latin typeface="Franklin Gothic Medium" panose="020B0603020102020204" pitchFamily="34" charset="0"/>
                <a:cs typeface="Trebuchet MS"/>
              </a:rPr>
              <a:t>INSERT </a:t>
            </a:r>
            <a:r>
              <a:rPr sz="2000" spc="-30" dirty="0">
                <a:solidFill>
                  <a:srgbClr val="FF0000"/>
                </a:solidFill>
                <a:latin typeface="Franklin Gothic Medium" panose="020B0603020102020204" pitchFamily="34" charset="0"/>
                <a:cs typeface="Trebuchet MS"/>
              </a:rPr>
              <a:t>INTO </a:t>
            </a:r>
            <a:r>
              <a:rPr sz="2000" spc="-5" dirty="0">
                <a:solidFill>
                  <a:srgbClr val="FF0000"/>
                </a:solidFill>
                <a:latin typeface="Franklin Gothic Medium" panose="020B0603020102020204" pitchFamily="34" charset="0"/>
                <a:cs typeface="Trebuchet MS"/>
              </a:rPr>
              <a:t>student_info  (RollNo,StudName,DateofJoining,LastExamPercent)  </a:t>
            </a:r>
            <a:r>
              <a:rPr sz="2000" spc="-25" dirty="0">
                <a:solidFill>
                  <a:srgbClr val="FF0000"/>
                </a:solidFill>
                <a:latin typeface="Franklin Gothic Medium" panose="020B0603020102020204" pitchFamily="34" charset="0"/>
                <a:cs typeface="Trebuchet MS"/>
              </a:rPr>
              <a:t>VALUES </a:t>
            </a:r>
            <a:r>
              <a:rPr sz="2000" spc="-5" dirty="0">
                <a:solidFill>
                  <a:srgbClr val="FF0000"/>
                </a:solidFill>
                <a:latin typeface="Franklin Gothic Medium" panose="020B0603020102020204" pitchFamily="34" charset="0"/>
                <a:cs typeface="Trebuchet MS"/>
              </a:rPr>
              <a:t>(2,'Stephen </a:t>
            </a:r>
            <a:r>
              <a:rPr sz="2000" spc="-10" dirty="0">
                <a:solidFill>
                  <a:srgbClr val="FF0000"/>
                </a:solidFill>
                <a:latin typeface="Franklin Gothic Medium" panose="020B0603020102020204" pitchFamily="34" charset="0"/>
                <a:cs typeface="Trebuchet MS"/>
              </a:rPr>
              <a:t>Fox','2013-02-27',</a:t>
            </a:r>
            <a:r>
              <a:rPr sz="2000" spc="-15" dirty="0">
                <a:solidFill>
                  <a:srgbClr val="FF0000"/>
                </a:solidFill>
                <a:latin typeface="Franklin Gothic Medium" panose="020B0603020102020204" pitchFamily="34" charset="0"/>
                <a:cs typeface="Trebuchet MS"/>
              </a:rPr>
              <a:t> </a:t>
            </a:r>
            <a:r>
              <a:rPr sz="2000" dirty="0">
                <a:solidFill>
                  <a:srgbClr val="FF0000"/>
                </a:solidFill>
                <a:latin typeface="Franklin Gothic Medium" panose="020B0603020102020204" pitchFamily="34" charset="0"/>
                <a:cs typeface="Trebuchet MS"/>
              </a:rPr>
              <a:t>72.5)</a:t>
            </a:r>
          </a:p>
          <a:p>
            <a:pPr marL="12700">
              <a:lnSpc>
                <a:spcPct val="100000"/>
              </a:lnSpc>
            </a:pPr>
            <a:r>
              <a:rPr sz="2000" spc="-30" dirty="0">
                <a:solidFill>
                  <a:srgbClr val="FF0000"/>
                </a:solidFill>
                <a:latin typeface="Franklin Gothic Medium" panose="020B0603020102020204" pitchFamily="34" charset="0"/>
                <a:cs typeface="Trebuchet MS"/>
              </a:rPr>
              <a:t>APPLY</a:t>
            </a:r>
            <a:r>
              <a:rPr sz="2000" spc="-114" dirty="0">
                <a:solidFill>
                  <a:srgbClr val="FF0000"/>
                </a:solidFill>
                <a:latin typeface="Franklin Gothic Medium" panose="020B0603020102020204" pitchFamily="34" charset="0"/>
                <a:cs typeface="Trebuchet MS"/>
              </a:rPr>
              <a:t> </a:t>
            </a:r>
            <a:r>
              <a:rPr sz="2000" spc="-30" dirty="0">
                <a:solidFill>
                  <a:srgbClr val="FF0000"/>
                </a:solidFill>
                <a:latin typeface="Franklin Gothic Medium" panose="020B0603020102020204" pitchFamily="34" charset="0"/>
                <a:cs typeface="Trebuchet MS"/>
              </a:rPr>
              <a:t>BATCH;</a:t>
            </a:r>
            <a:endParaRPr sz="2000" dirty="0">
              <a:solidFill>
                <a:srgbClr val="FF0000"/>
              </a:solidFill>
              <a:latin typeface="Franklin Gothic Medium" panose="020B0603020102020204" pitchFamily="34" charset="0"/>
              <a:cs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386080">
              <a:lnSpc>
                <a:spcPct val="100000"/>
              </a:lnSpc>
            </a:pPr>
            <a:r>
              <a:rPr sz="3200" dirty="0">
                <a:latin typeface="Franklin Gothic Medium" panose="020B0603020102020204" pitchFamily="34" charset="0"/>
              </a:rPr>
              <a:t>CRUD -</a:t>
            </a:r>
            <a:r>
              <a:rPr sz="3200" spc="-110" dirty="0">
                <a:latin typeface="Franklin Gothic Medium" panose="020B0603020102020204" pitchFamily="34" charset="0"/>
              </a:rPr>
              <a:t> </a:t>
            </a:r>
            <a:r>
              <a:rPr sz="3200" spc="-5" dirty="0">
                <a:latin typeface="Franklin Gothic Medium" panose="020B0603020102020204" pitchFamily="34" charset="0"/>
              </a:rPr>
              <a:t>Select</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874572" y="1479550"/>
            <a:ext cx="10479228" cy="3693319"/>
          </a:xfrm>
          <a:prstGeom prst="rect">
            <a:avLst/>
          </a:prstGeom>
        </p:spPr>
        <p:txBody>
          <a:bodyPr vert="horz" wrap="square" lIns="0" tIns="0" rIns="0" bIns="0" rtlCol="0">
            <a:spAutoFit/>
          </a:bodyPr>
          <a:lstStyle/>
          <a:p>
            <a:pPr marL="12700">
              <a:lnSpc>
                <a:spcPct val="100000"/>
              </a:lnSpc>
            </a:pPr>
            <a:r>
              <a:rPr sz="2400" spc="-114" dirty="0">
                <a:latin typeface="Franklin Gothic Medium" panose="020B0603020102020204" pitchFamily="34" charset="0"/>
                <a:cs typeface="Trebuchet MS"/>
              </a:rPr>
              <a:t>To </a:t>
            </a:r>
            <a:r>
              <a:rPr sz="2400" spc="-5" dirty="0">
                <a:latin typeface="Franklin Gothic Medium" panose="020B0603020102020204" pitchFamily="34" charset="0"/>
                <a:cs typeface="Trebuchet MS"/>
              </a:rPr>
              <a:t>view the data </a:t>
            </a:r>
            <a:r>
              <a:rPr sz="2400" spc="-10" dirty="0">
                <a:latin typeface="Franklin Gothic Medium" panose="020B0603020102020204" pitchFamily="34" charset="0"/>
                <a:cs typeface="Trebuchet MS"/>
              </a:rPr>
              <a:t>from </a:t>
            </a:r>
            <a:r>
              <a:rPr sz="2400" spc="-5" dirty="0">
                <a:latin typeface="Franklin Gothic Medium" panose="020B0603020102020204" pitchFamily="34" charset="0"/>
                <a:cs typeface="Trebuchet MS"/>
              </a:rPr>
              <a:t>the table</a:t>
            </a:r>
            <a:r>
              <a:rPr sz="2400" spc="185"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“student_info”.</a:t>
            </a:r>
            <a:endParaRPr sz="2400" dirty="0">
              <a:latin typeface="Franklin Gothic Medium" panose="020B0603020102020204" pitchFamily="34" charset="0"/>
              <a:cs typeface="Trebuchet MS"/>
            </a:endParaRPr>
          </a:p>
          <a:p>
            <a:pPr>
              <a:lnSpc>
                <a:spcPct val="100000"/>
              </a:lnSpc>
            </a:pPr>
            <a:endParaRPr sz="2400" dirty="0">
              <a:latin typeface="Franklin Gothic Medium" panose="020B0603020102020204" pitchFamily="34" charset="0"/>
              <a:cs typeface="Times New Roman"/>
            </a:endParaRPr>
          </a:p>
          <a:p>
            <a:pPr>
              <a:lnSpc>
                <a:spcPct val="100000"/>
              </a:lnSpc>
              <a:spcBef>
                <a:spcPts val="7"/>
              </a:spcBef>
            </a:pPr>
            <a:endParaRPr sz="2400" dirty="0">
              <a:latin typeface="Franklin Gothic Medium" panose="020B0603020102020204" pitchFamily="34" charset="0"/>
              <a:cs typeface="Times New Roman"/>
            </a:endParaRPr>
          </a:p>
          <a:p>
            <a:pPr marL="12700">
              <a:lnSpc>
                <a:spcPct val="100000"/>
              </a:lnSpc>
            </a:pPr>
            <a:r>
              <a:rPr sz="2400" dirty="0">
                <a:solidFill>
                  <a:srgbClr val="FF0000"/>
                </a:solidFill>
                <a:latin typeface="Franklin Gothic Medium" panose="020B0603020102020204" pitchFamily="34" charset="0"/>
                <a:cs typeface="Trebuchet MS"/>
              </a:rPr>
              <a:t>SELECT</a:t>
            </a:r>
            <a:r>
              <a:rPr sz="2400" spc="-114" dirty="0">
                <a:solidFill>
                  <a:srgbClr val="FF0000"/>
                </a:solidFill>
                <a:latin typeface="Franklin Gothic Medium" panose="020B0603020102020204" pitchFamily="34" charset="0"/>
                <a:cs typeface="Trebuchet MS"/>
              </a:rPr>
              <a:t> </a:t>
            </a:r>
            <a:r>
              <a:rPr sz="2400" dirty="0">
                <a:solidFill>
                  <a:srgbClr val="FF0000"/>
                </a:solidFill>
                <a:latin typeface="Franklin Gothic Medium" panose="020B0603020102020204" pitchFamily="34" charset="0"/>
                <a:cs typeface="Trebuchet MS"/>
              </a:rPr>
              <a:t>*FROM</a:t>
            </a:r>
            <a:r>
              <a:rPr sz="2400" spc="-55" dirty="0">
                <a:solidFill>
                  <a:srgbClr val="FF0000"/>
                </a:solidFill>
                <a:latin typeface="Franklin Gothic Medium" panose="020B0603020102020204" pitchFamily="34" charset="0"/>
                <a:cs typeface="Trebuchet MS"/>
              </a:rPr>
              <a:t> </a:t>
            </a:r>
            <a:r>
              <a:rPr sz="2400" spc="-5" dirty="0" err="1">
                <a:solidFill>
                  <a:srgbClr val="FF0000"/>
                </a:solidFill>
                <a:latin typeface="Franklin Gothic Medium" panose="020B0603020102020204" pitchFamily="34" charset="0"/>
                <a:cs typeface="Trebuchet MS"/>
              </a:rPr>
              <a:t>student_info</a:t>
            </a:r>
            <a:r>
              <a:rPr sz="2400" spc="-5" dirty="0">
                <a:solidFill>
                  <a:srgbClr val="FF0000"/>
                </a:solidFill>
                <a:latin typeface="Franklin Gothic Medium" panose="020B0603020102020204" pitchFamily="34" charset="0"/>
                <a:cs typeface="Trebuchet MS"/>
              </a:rPr>
              <a:t>;</a:t>
            </a:r>
            <a:endParaRPr lang="en-US" sz="2400" spc="-5" dirty="0">
              <a:solidFill>
                <a:srgbClr val="FF0000"/>
              </a:solidFill>
              <a:latin typeface="Franklin Gothic Medium" panose="020B0603020102020204" pitchFamily="34" charset="0"/>
              <a:cs typeface="Trebuchet MS"/>
            </a:endParaRPr>
          </a:p>
          <a:p>
            <a:pPr marL="927100">
              <a:lnSpc>
                <a:spcPct val="100000"/>
              </a:lnSpc>
            </a:pPr>
            <a:endParaRPr lang="en-US" sz="2400" b="1" spc="-5" dirty="0">
              <a:solidFill>
                <a:srgbClr val="FF0000"/>
              </a:solidFill>
              <a:latin typeface="Franklin Gothic Medium" panose="020B0603020102020204" pitchFamily="34" charset="0"/>
              <a:cs typeface="Trebuchet MS"/>
            </a:endParaRPr>
          </a:p>
          <a:p>
            <a:pPr marL="927100">
              <a:lnSpc>
                <a:spcPct val="100000"/>
              </a:lnSpc>
            </a:pPr>
            <a:endParaRPr lang="en-US" sz="2400" b="1" spc="-5" dirty="0">
              <a:solidFill>
                <a:srgbClr val="FF0000"/>
              </a:solidFill>
              <a:latin typeface="Franklin Gothic Medium" panose="020B0603020102020204" pitchFamily="34" charset="0"/>
              <a:cs typeface="Trebuchet MS"/>
            </a:endParaRPr>
          </a:p>
          <a:p>
            <a:pPr marL="88900">
              <a:lnSpc>
                <a:spcPct val="100000"/>
              </a:lnSpc>
            </a:pPr>
            <a:r>
              <a:rPr lang="en-US" sz="2400" spc="-5" dirty="0">
                <a:latin typeface="Franklin Gothic Medium" panose="020B0603020102020204" pitchFamily="34" charset="0"/>
                <a:cs typeface="Trebuchet MS"/>
              </a:rPr>
              <a:t>To view only those record where the roll no column either has a value 1 or 2 or 3</a:t>
            </a:r>
          </a:p>
          <a:p>
            <a:pPr marL="927100">
              <a:lnSpc>
                <a:spcPct val="100000"/>
              </a:lnSpc>
            </a:pPr>
            <a:endParaRPr lang="en-US" sz="2400" spc="-5" dirty="0">
              <a:latin typeface="Franklin Gothic Medium" panose="020B0603020102020204" pitchFamily="34" charset="0"/>
              <a:cs typeface="Trebuchet MS"/>
            </a:endParaRPr>
          </a:p>
          <a:p>
            <a:pPr marL="927100">
              <a:lnSpc>
                <a:spcPct val="100000"/>
              </a:lnSpc>
            </a:pPr>
            <a:endParaRPr lang="en-US" sz="2400" spc="-5" dirty="0">
              <a:latin typeface="Franklin Gothic Medium" panose="020B0603020102020204" pitchFamily="34" charset="0"/>
              <a:cs typeface="Trebuchet MS"/>
            </a:endParaRPr>
          </a:p>
          <a:p>
            <a:pPr marL="927100">
              <a:lnSpc>
                <a:spcPct val="100000"/>
              </a:lnSpc>
            </a:pPr>
            <a:r>
              <a:rPr lang="en-US" sz="2400" spc="-5" dirty="0">
                <a:solidFill>
                  <a:srgbClr val="FF0000"/>
                </a:solidFill>
                <a:latin typeface="Franklin Gothic Medium" panose="020B0603020102020204" pitchFamily="34" charset="0"/>
                <a:cs typeface="Trebuchet MS"/>
              </a:rPr>
              <a:t>SELECT *FROM </a:t>
            </a:r>
            <a:r>
              <a:rPr lang="en-US" sz="2400" spc="-5" dirty="0" err="1">
                <a:solidFill>
                  <a:srgbClr val="FF0000"/>
                </a:solidFill>
                <a:latin typeface="Franklin Gothic Medium" panose="020B0603020102020204" pitchFamily="34" charset="0"/>
                <a:cs typeface="Trebuchet MS"/>
              </a:rPr>
              <a:t>student_info</a:t>
            </a:r>
            <a:r>
              <a:rPr lang="en-US" sz="2400" spc="-5" dirty="0">
                <a:solidFill>
                  <a:srgbClr val="FF0000"/>
                </a:solidFill>
                <a:latin typeface="Franklin Gothic Medium" panose="020B0603020102020204" pitchFamily="34" charset="0"/>
                <a:cs typeface="Trebuchet MS"/>
              </a:rPr>
              <a:t> WHERE </a:t>
            </a:r>
            <a:r>
              <a:rPr lang="en-US" sz="2400" spc="-5" dirty="0" err="1">
                <a:solidFill>
                  <a:srgbClr val="FF0000"/>
                </a:solidFill>
                <a:latin typeface="Franklin Gothic Medium" panose="020B0603020102020204" pitchFamily="34" charset="0"/>
                <a:cs typeface="Trebuchet MS"/>
              </a:rPr>
              <a:t>RollNO</a:t>
            </a:r>
            <a:r>
              <a:rPr lang="en-US" sz="2400" spc="-5" dirty="0">
                <a:solidFill>
                  <a:srgbClr val="FF0000"/>
                </a:solidFill>
                <a:latin typeface="Franklin Gothic Medium" panose="020B0603020102020204" pitchFamily="34" charset="0"/>
                <a:cs typeface="Trebuchet MS"/>
              </a:rPr>
              <a:t> IN (1,2,3)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386080">
              <a:lnSpc>
                <a:spcPct val="100000"/>
              </a:lnSpc>
            </a:pPr>
            <a:r>
              <a:rPr sz="3200" dirty="0">
                <a:latin typeface="Franklin Gothic Medium" panose="020B0603020102020204" pitchFamily="34" charset="0"/>
              </a:rPr>
              <a:t>CRUD </a:t>
            </a:r>
            <a:r>
              <a:rPr sz="3200" spc="-5" dirty="0">
                <a:latin typeface="Franklin Gothic Medium" panose="020B0603020102020204" pitchFamily="34" charset="0"/>
                <a:cs typeface="Trebuchet MS"/>
              </a:rPr>
              <a:t>– </a:t>
            </a:r>
            <a:r>
              <a:rPr sz="3200" spc="-5" dirty="0">
                <a:latin typeface="Franklin Gothic Medium" panose="020B0603020102020204" pitchFamily="34" charset="0"/>
              </a:rPr>
              <a:t>Create</a:t>
            </a:r>
            <a:r>
              <a:rPr sz="3200" spc="-110" dirty="0">
                <a:latin typeface="Franklin Gothic Medium" panose="020B0603020102020204" pitchFamily="34" charset="0"/>
              </a:rPr>
              <a:t> </a:t>
            </a:r>
            <a:r>
              <a:rPr sz="3200" spc="-5" dirty="0">
                <a:latin typeface="Franklin Gothic Medium" panose="020B0603020102020204" pitchFamily="34" charset="0"/>
              </a:rPr>
              <a:t>Index</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457200" y="1496313"/>
            <a:ext cx="10515600" cy="5170646"/>
          </a:xfrm>
          <a:prstGeom prst="rect">
            <a:avLst/>
          </a:prstGeom>
        </p:spPr>
        <p:txBody>
          <a:bodyPr vert="horz" wrap="square" lIns="0" tIns="0" rIns="0" bIns="0" rtlCol="0">
            <a:spAutoFit/>
          </a:bodyPr>
          <a:lstStyle/>
          <a:p>
            <a:pPr marL="12700">
              <a:lnSpc>
                <a:spcPct val="100000"/>
              </a:lnSpc>
            </a:pPr>
            <a:r>
              <a:rPr sz="2000" spc="-114" dirty="0">
                <a:latin typeface="Franklin Gothic Medium" panose="020B0603020102020204" pitchFamily="34" charset="0"/>
                <a:cs typeface="Trebuchet MS"/>
              </a:rPr>
              <a:t>To </a:t>
            </a:r>
            <a:r>
              <a:rPr sz="2000" dirty="0">
                <a:latin typeface="Franklin Gothic Medium" panose="020B0603020102020204" pitchFamily="34" charset="0"/>
                <a:cs typeface="Trebuchet MS"/>
              </a:rPr>
              <a:t>create </a:t>
            </a:r>
            <a:r>
              <a:rPr sz="2000" spc="-5" dirty="0">
                <a:latin typeface="Franklin Gothic Medium" panose="020B0603020102020204" pitchFamily="34" charset="0"/>
                <a:cs typeface="Trebuchet MS"/>
              </a:rPr>
              <a:t>an </a:t>
            </a:r>
            <a:r>
              <a:rPr sz="2000" dirty="0">
                <a:latin typeface="Franklin Gothic Medium" panose="020B0603020102020204" pitchFamily="34" charset="0"/>
                <a:cs typeface="Trebuchet MS"/>
              </a:rPr>
              <a:t>index </a:t>
            </a:r>
            <a:r>
              <a:rPr sz="2000" spc="-5" dirty="0">
                <a:latin typeface="Franklin Gothic Medium" panose="020B0603020102020204" pitchFamily="34" charset="0"/>
                <a:cs typeface="Trebuchet MS"/>
              </a:rPr>
              <a:t>on the “studname” column of the</a:t>
            </a:r>
            <a:r>
              <a:rPr sz="2000" spc="18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a:t>
            </a:r>
            <a:r>
              <a:rPr sz="2000" spc="-5" dirty="0" err="1">
                <a:latin typeface="Franklin Gothic Medium" panose="020B0603020102020204" pitchFamily="34" charset="0"/>
                <a:cs typeface="Trebuchet MS"/>
              </a:rPr>
              <a:t>student_info</a:t>
            </a:r>
            <a:r>
              <a:rPr sz="2000" spc="-5" dirty="0">
                <a:latin typeface="Franklin Gothic Medium" panose="020B0603020102020204" pitchFamily="34" charset="0"/>
                <a:cs typeface="Trebuchet MS"/>
              </a:rPr>
              <a:t>”</a:t>
            </a:r>
            <a:r>
              <a:rPr lang="en-IN" sz="2000" spc="-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column family use the following</a:t>
            </a:r>
            <a:r>
              <a:rPr sz="2000" spc="-40"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statement</a:t>
            </a:r>
            <a:endParaRPr sz="2000" dirty="0">
              <a:latin typeface="Franklin Gothic Medium" panose="020B0603020102020204" pitchFamily="34" charset="0"/>
              <a:cs typeface="Trebuchet MS"/>
            </a:endParaRPr>
          </a:p>
          <a:p>
            <a:pPr>
              <a:lnSpc>
                <a:spcPct val="100000"/>
              </a:lnSpc>
              <a:spcBef>
                <a:spcPts val="34"/>
              </a:spcBef>
            </a:pPr>
            <a:endParaRPr sz="2000" dirty="0">
              <a:latin typeface="Franklin Gothic Medium" panose="020B0603020102020204" pitchFamily="34" charset="0"/>
              <a:cs typeface="Times New Roman"/>
            </a:endParaRPr>
          </a:p>
          <a:p>
            <a:pPr marL="12700">
              <a:lnSpc>
                <a:spcPct val="100000"/>
              </a:lnSpc>
            </a:pPr>
            <a:r>
              <a:rPr sz="2000" spc="-30" dirty="0">
                <a:solidFill>
                  <a:srgbClr val="FF0000"/>
                </a:solidFill>
                <a:latin typeface="Franklin Gothic Medium" panose="020B0603020102020204" pitchFamily="34" charset="0"/>
                <a:cs typeface="Trebuchet MS"/>
              </a:rPr>
              <a:t>CREATE </a:t>
            </a:r>
            <a:r>
              <a:rPr sz="2000" spc="-5" dirty="0">
                <a:solidFill>
                  <a:srgbClr val="FF0000"/>
                </a:solidFill>
                <a:latin typeface="Franklin Gothic Medium" panose="020B0603020102020204" pitchFamily="34" charset="0"/>
                <a:cs typeface="Trebuchet MS"/>
              </a:rPr>
              <a:t>INDEX ON</a:t>
            </a:r>
            <a:r>
              <a:rPr sz="2000" spc="25" dirty="0">
                <a:solidFill>
                  <a:srgbClr val="FF0000"/>
                </a:solidFill>
                <a:latin typeface="Franklin Gothic Medium" panose="020B0603020102020204" pitchFamily="34" charset="0"/>
                <a:cs typeface="Trebuchet MS"/>
              </a:rPr>
              <a:t> </a:t>
            </a:r>
            <a:r>
              <a:rPr sz="2000" spc="-5" dirty="0" err="1">
                <a:solidFill>
                  <a:srgbClr val="FF0000"/>
                </a:solidFill>
                <a:latin typeface="Franklin Gothic Medium" panose="020B0603020102020204" pitchFamily="34" charset="0"/>
                <a:cs typeface="Trebuchet MS"/>
              </a:rPr>
              <a:t>student_info</a:t>
            </a:r>
            <a:r>
              <a:rPr sz="2000" spc="-5" dirty="0">
                <a:solidFill>
                  <a:srgbClr val="FF0000"/>
                </a:solidFill>
                <a:latin typeface="Franklin Gothic Medium" panose="020B0603020102020204" pitchFamily="34" charset="0"/>
                <a:cs typeface="Trebuchet MS"/>
              </a:rPr>
              <a:t>(</a:t>
            </a:r>
            <a:r>
              <a:rPr sz="2000" spc="-5" dirty="0" err="1">
                <a:solidFill>
                  <a:srgbClr val="FF0000"/>
                </a:solidFill>
                <a:latin typeface="Franklin Gothic Medium" panose="020B0603020102020204" pitchFamily="34" charset="0"/>
                <a:cs typeface="Trebuchet MS"/>
              </a:rPr>
              <a:t>studname</a:t>
            </a:r>
            <a:r>
              <a:rPr sz="2000" spc="-5" dirty="0">
                <a:solidFill>
                  <a:srgbClr val="FF0000"/>
                </a:solidFill>
                <a:latin typeface="Franklin Gothic Medium" panose="020B0603020102020204" pitchFamily="34" charset="0"/>
                <a:cs typeface="Trebuchet MS"/>
              </a:rPr>
              <a:t>);</a:t>
            </a:r>
            <a:endParaRPr lang="en-US" sz="2000" spc="-5" dirty="0">
              <a:solidFill>
                <a:srgbClr val="FF0000"/>
              </a:solidFill>
              <a:latin typeface="Franklin Gothic Medium" panose="020B0603020102020204" pitchFamily="34" charset="0"/>
              <a:cs typeface="Trebuchet MS"/>
            </a:endParaRPr>
          </a:p>
          <a:p>
            <a:pPr marL="12700">
              <a:lnSpc>
                <a:spcPct val="100000"/>
              </a:lnSpc>
            </a:pPr>
            <a:endParaRPr lang="en-US" sz="2000" b="1" spc="-5" dirty="0">
              <a:solidFill>
                <a:srgbClr val="FF0000"/>
              </a:solidFill>
              <a:latin typeface="Franklin Gothic Medium" panose="020B0603020102020204" pitchFamily="34" charset="0"/>
              <a:cs typeface="Trebuchet MS"/>
            </a:endParaRPr>
          </a:p>
          <a:p>
            <a:pPr marL="12700">
              <a:lnSpc>
                <a:spcPct val="100000"/>
              </a:lnSpc>
            </a:pPr>
            <a:endParaRPr lang="en-US" sz="2000" b="1" spc="-5" dirty="0">
              <a:solidFill>
                <a:srgbClr val="FF0000"/>
              </a:solidFill>
              <a:latin typeface="Franklin Gothic Medium" panose="020B0603020102020204" pitchFamily="34" charset="0"/>
              <a:cs typeface="Trebuchet MS"/>
            </a:endParaRPr>
          </a:p>
          <a:p>
            <a:pPr marL="12700">
              <a:lnSpc>
                <a:spcPct val="100000"/>
              </a:lnSpc>
            </a:pPr>
            <a:r>
              <a:rPr lang="en-US" sz="2000" b="1" spc="-5" dirty="0">
                <a:latin typeface="Franklin Gothic Medium" panose="020B0603020102020204" pitchFamily="34" charset="0"/>
                <a:cs typeface="Trebuchet MS"/>
              </a:rPr>
              <a:t>To execute the query using Index </a:t>
            </a:r>
          </a:p>
          <a:p>
            <a:pPr marL="12700">
              <a:lnSpc>
                <a:spcPct val="100000"/>
              </a:lnSpc>
            </a:pPr>
            <a:endParaRPr lang="en-US" sz="2000" b="1" spc="-5" dirty="0">
              <a:latin typeface="Franklin Gothic Medium" panose="020B0603020102020204" pitchFamily="34" charset="0"/>
              <a:cs typeface="Trebuchet MS"/>
            </a:endParaRPr>
          </a:p>
          <a:p>
            <a:pPr marL="12700">
              <a:lnSpc>
                <a:spcPct val="100000"/>
              </a:lnSpc>
            </a:pPr>
            <a:r>
              <a:rPr lang="en-US" sz="2000" spc="-5" dirty="0">
                <a:solidFill>
                  <a:srgbClr val="FF0000"/>
                </a:solidFill>
                <a:latin typeface="Franklin Gothic Medium" panose="020B0603020102020204" pitchFamily="34" charset="0"/>
                <a:cs typeface="Trebuchet MS"/>
              </a:rPr>
              <a:t>SELECT * FROM </a:t>
            </a:r>
            <a:r>
              <a:rPr lang="en-US" sz="2000" spc="-5" dirty="0" err="1">
                <a:solidFill>
                  <a:srgbClr val="FF0000"/>
                </a:solidFill>
                <a:latin typeface="Franklin Gothic Medium" panose="020B0603020102020204" pitchFamily="34" charset="0"/>
                <a:cs typeface="Trebuchet MS"/>
              </a:rPr>
              <a:t>student_info</a:t>
            </a:r>
            <a:r>
              <a:rPr lang="en-US" sz="2000" spc="-5" dirty="0">
                <a:solidFill>
                  <a:srgbClr val="FF0000"/>
                </a:solidFill>
                <a:latin typeface="Franklin Gothic Medium" panose="020B0603020102020204" pitchFamily="34" charset="0"/>
                <a:cs typeface="Trebuchet MS"/>
              </a:rPr>
              <a:t> WHERE </a:t>
            </a:r>
            <a:r>
              <a:rPr lang="en-US" sz="2000" spc="-5" dirty="0" err="1">
                <a:solidFill>
                  <a:srgbClr val="FF0000"/>
                </a:solidFill>
                <a:latin typeface="Franklin Gothic Medium" panose="020B0603020102020204" pitchFamily="34" charset="0"/>
                <a:cs typeface="Trebuchet MS"/>
              </a:rPr>
              <a:t>studname</a:t>
            </a:r>
            <a:r>
              <a:rPr lang="en-US" sz="2000" spc="-5" dirty="0">
                <a:solidFill>
                  <a:srgbClr val="FF0000"/>
                </a:solidFill>
                <a:latin typeface="Franklin Gothic Medium" panose="020B0603020102020204" pitchFamily="34" charset="0"/>
                <a:cs typeface="Trebuchet MS"/>
              </a:rPr>
              <a:t>=‘Stephen Fox’;</a:t>
            </a:r>
          </a:p>
          <a:p>
            <a:pPr marL="12700">
              <a:lnSpc>
                <a:spcPct val="100000"/>
              </a:lnSpc>
            </a:pPr>
            <a:endParaRPr lang="en-US" sz="2000" b="1" spc="-5" dirty="0">
              <a:latin typeface="Franklin Gothic Medium" panose="020B0603020102020204" pitchFamily="34" charset="0"/>
              <a:cs typeface="Trebuchet MS"/>
            </a:endParaRPr>
          </a:p>
          <a:p>
            <a:pPr marL="12700">
              <a:lnSpc>
                <a:spcPct val="100000"/>
              </a:lnSpc>
            </a:pPr>
            <a:r>
              <a:rPr lang="en-US" sz="2000" b="1" spc="-5" dirty="0">
                <a:latin typeface="Franklin Gothic Medium" panose="020B0603020102020204" pitchFamily="34" charset="0"/>
                <a:cs typeface="Trebuchet MS"/>
              </a:rPr>
              <a:t>To Create another index on column </a:t>
            </a:r>
            <a:r>
              <a:rPr lang="en-US" sz="2000" b="1" spc="-5" dirty="0" err="1">
                <a:latin typeface="Franklin Gothic Medium" panose="020B0603020102020204" pitchFamily="34" charset="0"/>
                <a:cs typeface="Trebuchet MS"/>
              </a:rPr>
              <a:t>LastExamPercent</a:t>
            </a:r>
            <a:endParaRPr lang="en-US" sz="2000" b="1" spc="-5" dirty="0">
              <a:latin typeface="Franklin Gothic Medium" panose="020B0603020102020204" pitchFamily="34" charset="0"/>
              <a:cs typeface="Trebuchet MS"/>
            </a:endParaRPr>
          </a:p>
          <a:p>
            <a:pPr marL="12700">
              <a:lnSpc>
                <a:spcPct val="100000"/>
              </a:lnSpc>
            </a:pPr>
            <a:endParaRPr lang="en-US" sz="2000" b="1" spc="-5" dirty="0">
              <a:latin typeface="Franklin Gothic Medium" panose="020B0603020102020204" pitchFamily="34" charset="0"/>
              <a:cs typeface="Trebuchet MS"/>
            </a:endParaRPr>
          </a:p>
          <a:p>
            <a:pPr marL="12700">
              <a:lnSpc>
                <a:spcPct val="100000"/>
              </a:lnSpc>
            </a:pPr>
            <a:endParaRPr lang="en-US" sz="2000" spc="-5" dirty="0">
              <a:latin typeface="Franklin Gothic Medium" panose="020B0603020102020204" pitchFamily="34" charset="0"/>
              <a:cs typeface="Trebuchet MS"/>
            </a:endParaRPr>
          </a:p>
          <a:p>
            <a:pPr marL="12700">
              <a:lnSpc>
                <a:spcPct val="100000"/>
              </a:lnSpc>
            </a:pPr>
            <a:r>
              <a:rPr lang="en-US" sz="2000" spc="-30" dirty="0">
                <a:solidFill>
                  <a:srgbClr val="FF0000"/>
                </a:solidFill>
                <a:latin typeface="Franklin Gothic Medium" panose="020B0603020102020204" pitchFamily="34" charset="0"/>
                <a:cs typeface="Trebuchet MS"/>
              </a:rPr>
              <a:t>CREATE </a:t>
            </a:r>
            <a:r>
              <a:rPr lang="en-US" sz="2000" spc="-5" dirty="0">
                <a:solidFill>
                  <a:srgbClr val="FF0000"/>
                </a:solidFill>
                <a:latin typeface="Franklin Gothic Medium" panose="020B0603020102020204" pitchFamily="34" charset="0"/>
                <a:cs typeface="Trebuchet MS"/>
              </a:rPr>
              <a:t>INDEX ON</a:t>
            </a:r>
            <a:r>
              <a:rPr lang="en-US" sz="2000" spc="25" dirty="0">
                <a:solidFill>
                  <a:srgbClr val="FF0000"/>
                </a:solidFill>
                <a:latin typeface="Franklin Gothic Medium" panose="020B0603020102020204" pitchFamily="34" charset="0"/>
                <a:cs typeface="Trebuchet MS"/>
              </a:rPr>
              <a:t> </a:t>
            </a:r>
            <a:r>
              <a:rPr lang="en-US" sz="2000" spc="-5" dirty="0" err="1">
                <a:solidFill>
                  <a:srgbClr val="FF0000"/>
                </a:solidFill>
                <a:latin typeface="Franklin Gothic Medium" panose="020B0603020102020204" pitchFamily="34" charset="0"/>
                <a:cs typeface="Trebuchet MS"/>
              </a:rPr>
              <a:t>student_info</a:t>
            </a:r>
            <a:r>
              <a:rPr lang="en-US" sz="2000" spc="-5" dirty="0">
                <a:solidFill>
                  <a:srgbClr val="FF0000"/>
                </a:solidFill>
                <a:latin typeface="Franklin Gothic Medium" panose="020B0603020102020204" pitchFamily="34" charset="0"/>
                <a:cs typeface="Trebuchet MS"/>
              </a:rPr>
              <a:t>(</a:t>
            </a:r>
            <a:r>
              <a:rPr lang="en-US" sz="2000" spc="-5" dirty="0" err="1">
                <a:solidFill>
                  <a:srgbClr val="FF0000"/>
                </a:solidFill>
                <a:latin typeface="Franklin Gothic Medium" panose="020B0603020102020204" pitchFamily="34" charset="0"/>
                <a:cs typeface="Trebuchet MS"/>
              </a:rPr>
              <a:t>LastExamPercent</a:t>
            </a:r>
            <a:r>
              <a:rPr lang="en-US" sz="2000" spc="-5" dirty="0">
                <a:solidFill>
                  <a:srgbClr val="FF0000"/>
                </a:solidFill>
                <a:latin typeface="Franklin Gothic Medium" panose="020B0603020102020204" pitchFamily="34" charset="0"/>
                <a:cs typeface="Trebuchet MS"/>
              </a:rPr>
              <a:t>);</a:t>
            </a:r>
          </a:p>
          <a:p>
            <a:pPr marL="12700">
              <a:lnSpc>
                <a:spcPct val="100000"/>
              </a:lnSpc>
            </a:pPr>
            <a:endParaRPr lang="en-US" sz="2000" b="1" spc="-5" dirty="0">
              <a:solidFill>
                <a:srgbClr val="FF0000"/>
              </a:solidFill>
              <a:latin typeface="Franklin Gothic Medium" panose="020B0603020102020204" pitchFamily="34" charset="0"/>
              <a:cs typeface="Trebuchet MS"/>
            </a:endParaRPr>
          </a:p>
          <a:p>
            <a:pPr marL="12700">
              <a:lnSpc>
                <a:spcPct val="100000"/>
              </a:lnSpc>
            </a:pPr>
            <a:endParaRPr lang="en-US" sz="1800" b="1" spc="-5" dirty="0">
              <a:solidFill>
                <a:srgbClr val="FF0000"/>
              </a:solidFill>
              <a:latin typeface="Trebuchet MS"/>
              <a:cs typeface="Trebuchet MS"/>
            </a:endParaRPr>
          </a:p>
          <a:p>
            <a:pPr marL="12700">
              <a:lnSpc>
                <a:spcPct val="100000"/>
              </a:lnSpc>
            </a:pPr>
            <a:endParaRPr sz="1800" dirty="0">
              <a:solidFill>
                <a:srgbClr val="FF0000"/>
              </a:solidFill>
              <a:latin typeface="Trebuchet MS"/>
              <a:cs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3200" dirty="0">
                <a:latin typeface="Franklin Gothic Medium" panose="020B0603020102020204" pitchFamily="34" charset="0"/>
              </a:rPr>
              <a:t>Other operators</a:t>
            </a:r>
          </a:p>
        </p:txBody>
      </p:sp>
      <p:sp>
        <p:nvSpPr>
          <p:cNvPr id="3" name="Text Placeholder 2"/>
          <p:cNvSpPr>
            <a:spLocks noGrp="1"/>
          </p:cNvSpPr>
          <p:nvPr>
            <p:ph type="body" idx="1"/>
          </p:nvPr>
        </p:nvSpPr>
        <p:spPr>
          <a:xfrm>
            <a:off x="304800" y="1140586"/>
            <a:ext cx="11375923" cy="3877985"/>
          </a:xfrm>
        </p:spPr>
        <p:txBody>
          <a:bodyPr>
            <a:normAutofit fontScale="92500" lnSpcReduction="20000"/>
          </a:bodyPr>
          <a:lstStyle/>
          <a:p>
            <a:pPr marL="742950" lvl="1" indent="-285750">
              <a:buFont typeface="Arial" pitchFamily="34" charset="0"/>
              <a:buChar char="•"/>
            </a:pPr>
            <a:r>
              <a:rPr lang="en-US" sz="2600" dirty="0">
                <a:latin typeface="Franklin Gothic Medium" panose="020B0603020102020204" pitchFamily="34" charset="0"/>
              </a:rPr>
              <a:t>Limit</a:t>
            </a:r>
          </a:p>
          <a:p>
            <a:pPr marL="742950" lvl="1" indent="-285750">
              <a:buFont typeface="Arial" pitchFamily="34" charset="0"/>
              <a:buChar char="•"/>
            </a:pPr>
            <a:r>
              <a:rPr lang="en-US" sz="2600" dirty="0">
                <a:latin typeface="Franklin Gothic Medium" panose="020B0603020102020204" pitchFamily="34" charset="0"/>
              </a:rPr>
              <a:t>AS  (alias) </a:t>
            </a:r>
          </a:p>
          <a:p>
            <a:pPr marL="742950" lvl="1" indent="-285750">
              <a:buFont typeface="Arial" pitchFamily="34" charset="0"/>
              <a:buChar char="•"/>
            </a:pPr>
            <a:r>
              <a:rPr lang="en-US" sz="2600" dirty="0">
                <a:latin typeface="Franklin Gothic Medium" panose="020B0603020102020204" pitchFamily="34" charset="0"/>
              </a:rPr>
              <a:t>Order By</a:t>
            </a:r>
          </a:p>
          <a:p>
            <a:pPr marL="742950" lvl="1" indent="-285750">
              <a:buFont typeface="Arial" pitchFamily="34" charset="0"/>
              <a:buChar char="•"/>
            </a:pPr>
            <a:r>
              <a:rPr lang="en-US" sz="2600" dirty="0">
                <a:latin typeface="Franklin Gothic Medium" panose="020B0603020102020204" pitchFamily="34" charset="0"/>
              </a:rPr>
              <a:t>Group By</a:t>
            </a:r>
          </a:p>
          <a:p>
            <a:pPr marL="742950" lvl="1" indent="-285750">
              <a:buFont typeface="Arial" pitchFamily="34" charset="0"/>
              <a:buChar char="•"/>
            </a:pPr>
            <a:r>
              <a:rPr lang="en-US" sz="2600" dirty="0" err="1">
                <a:latin typeface="Franklin Gothic Medium" panose="020B0603020102020204" pitchFamily="34" charset="0"/>
              </a:rPr>
              <a:t>Desc</a:t>
            </a:r>
            <a:endParaRPr lang="en-US" sz="2600" dirty="0">
              <a:latin typeface="Franklin Gothic Medium" panose="020B0603020102020204" pitchFamily="34" charset="0"/>
            </a:endParaRPr>
          </a:p>
          <a:p>
            <a:pPr marL="742950" lvl="1" indent="-285750">
              <a:buFont typeface="Arial" pitchFamily="34" charset="0"/>
              <a:buChar char="•"/>
            </a:pPr>
            <a:r>
              <a:rPr lang="en-US" sz="2600" dirty="0">
                <a:latin typeface="Franklin Gothic Medium" panose="020B0603020102020204" pitchFamily="34" charset="0"/>
              </a:rPr>
              <a:t>ASC ( the default sorting order)</a:t>
            </a:r>
          </a:p>
          <a:p>
            <a:pPr marL="742950" lvl="1" indent="-285750">
              <a:buFont typeface="Arial" pitchFamily="34" charset="0"/>
              <a:buChar char="•"/>
            </a:pPr>
            <a:endParaRPr lang="en-US" sz="2600" dirty="0">
              <a:latin typeface="Franklin Gothic Medium" panose="020B0603020102020204" pitchFamily="34" charset="0"/>
            </a:endParaRPr>
          </a:p>
          <a:p>
            <a:pPr marL="742950" lvl="1" indent="-285750">
              <a:buFont typeface="Arial" pitchFamily="34" charset="0"/>
              <a:buChar char="•"/>
            </a:pPr>
            <a:endParaRPr lang="en-US" sz="2600" dirty="0">
              <a:latin typeface="Franklin Gothic Medium" panose="020B0603020102020204" pitchFamily="34" charset="0"/>
            </a:endParaRPr>
          </a:p>
          <a:p>
            <a:pPr marL="742950" lvl="1" indent="-285750">
              <a:buFont typeface="Arial" pitchFamily="34" charset="0"/>
              <a:buChar char="•"/>
            </a:pPr>
            <a:r>
              <a:rPr lang="en-US" sz="2600" dirty="0">
                <a:solidFill>
                  <a:srgbClr val="FF0000"/>
                </a:solidFill>
                <a:latin typeface="Franklin Gothic Medium" panose="020B0603020102020204" pitchFamily="34" charset="0"/>
              </a:rPr>
              <a:t>SELECT </a:t>
            </a:r>
            <a:r>
              <a:rPr lang="en-US" sz="2600" dirty="0" err="1">
                <a:solidFill>
                  <a:srgbClr val="FF0000"/>
                </a:solidFill>
                <a:latin typeface="Franklin Gothic Medium" panose="020B0603020102020204" pitchFamily="34" charset="0"/>
              </a:rPr>
              <a:t>rollno</a:t>
            </a:r>
            <a:r>
              <a:rPr lang="en-US" sz="2600" dirty="0">
                <a:solidFill>
                  <a:srgbClr val="FF0000"/>
                </a:solidFill>
                <a:latin typeface="Franklin Gothic Medium" panose="020B0603020102020204" pitchFamily="34" charset="0"/>
              </a:rPr>
              <a:t>, hobbies, language, </a:t>
            </a:r>
            <a:r>
              <a:rPr lang="en-US" sz="2600" dirty="0" err="1">
                <a:solidFill>
                  <a:srgbClr val="FF0000"/>
                </a:solidFill>
                <a:latin typeface="Franklin Gothic Medium" panose="020B0603020102020204" pitchFamily="34" charset="0"/>
              </a:rPr>
              <a:t>lastexampercent</a:t>
            </a:r>
            <a:r>
              <a:rPr lang="en-US" sz="2600" dirty="0">
                <a:solidFill>
                  <a:srgbClr val="FF0000"/>
                </a:solidFill>
                <a:latin typeface="Franklin Gothic Medium" panose="020B0603020102020204" pitchFamily="34" charset="0"/>
              </a:rPr>
              <a:t> FROM </a:t>
            </a:r>
            <a:r>
              <a:rPr lang="en-US" sz="2600" dirty="0" err="1">
                <a:solidFill>
                  <a:srgbClr val="FF0000"/>
                </a:solidFill>
                <a:latin typeface="Franklin Gothic Medium" panose="020B0603020102020204" pitchFamily="34" charset="0"/>
              </a:rPr>
              <a:t>student_info</a:t>
            </a:r>
            <a:r>
              <a:rPr lang="en-US" sz="2600" dirty="0">
                <a:solidFill>
                  <a:srgbClr val="FF0000"/>
                </a:solidFill>
                <a:latin typeface="Franklin Gothic Medium" panose="020B0603020102020204" pitchFamily="34" charset="0"/>
              </a:rPr>
              <a:t> </a:t>
            </a:r>
            <a:r>
              <a:rPr lang="en-US" sz="2600" dirty="0">
                <a:solidFill>
                  <a:srgbClr val="00B0F0"/>
                </a:solidFill>
                <a:latin typeface="Franklin Gothic Medium" panose="020B0603020102020204" pitchFamily="34" charset="0"/>
              </a:rPr>
              <a:t>LIMIT</a:t>
            </a:r>
            <a:r>
              <a:rPr lang="en-US" sz="2600" dirty="0">
                <a:solidFill>
                  <a:srgbClr val="FF0000"/>
                </a:solidFill>
                <a:latin typeface="Franklin Gothic Medium" panose="020B0603020102020204" pitchFamily="34" charset="0"/>
              </a:rPr>
              <a:t> 2;</a:t>
            </a:r>
          </a:p>
          <a:p>
            <a:pPr marL="742950" lvl="1" indent="-285750">
              <a:buFont typeface="Arial" pitchFamily="34" charset="0"/>
              <a:buChar char="•"/>
            </a:pPr>
            <a:endParaRPr lang="en-US" sz="2600" dirty="0">
              <a:solidFill>
                <a:srgbClr val="FF0000"/>
              </a:solidFill>
              <a:latin typeface="Franklin Gothic Medium" panose="020B0603020102020204" pitchFamily="34" charset="0"/>
            </a:endParaRPr>
          </a:p>
          <a:p>
            <a:pPr marL="742950" lvl="1" indent="-285750">
              <a:buFont typeface="Arial" pitchFamily="34" charset="0"/>
              <a:buChar char="•"/>
            </a:pPr>
            <a:r>
              <a:rPr lang="en-US" sz="2600" dirty="0">
                <a:solidFill>
                  <a:srgbClr val="FF0000"/>
                </a:solidFill>
                <a:latin typeface="Franklin Gothic Medium" panose="020B0603020102020204" pitchFamily="34" charset="0"/>
              </a:rPr>
              <a:t>SELECT </a:t>
            </a:r>
            <a:r>
              <a:rPr lang="en-US" sz="2600" dirty="0" err="1">
                <a:solidFill>
                  <a:srgbClr val="FF0000"/>
                </a:solidFill>
                <a:latin typeface="Franklin Gothic Medium" panose="020B0603020102020204" pitchFamily="34" charset="0"/>
              </a:rPr>
              <a:t>rollno</a:t>
            </a:r>
            <a:r>
              <a:rPr lang="en-US" sz="2600" dirty="0">
                <a:solidFill>
                  <a:srgbClr val="FF0000"/>
                </a:solidFill>
                <a:latin typeface="Franklin Gothic Medium" panose="020B0603020102020204" pitchFamily="34" charset="0"/>
              </a:rPr>
              <a:t>, language </a:t>
            </a:r>
            <a:r>
              <a:rPr lang="en-US" sz="2600" dirty="0">
                <a:solidFill>
                  <a:srgbClr val="00B0F0"/>
                </a:solidFill>
                <a:latin typeface="Franklin Gothic Medium" panose="020B0603020102020204" pitchFamily="34" charset="0"/>
              </a:rPr>
              <a:t>AS</a:t>
            </a:r>
            <a:r>
              <a:rPr lang="en-US" sz="2600" dirty="0">
                <a:solidFill>
                  <a:srgbClr val="FF0000"/>
                </a:solidFill>
                <a:latin typeface="Franklin Gothic Medium" panose="020B0603020102020204" pitchFamily="34" charset="0"/>
              </a:rPr>
              <a:t> “known language” FROM  </a:t>
            </a:r>
            <a:r>
              <a:rPr lang="en-US" sz="2600" dirty="0" err="1">
                <a:solidFill>
                  <a:srgbClr val="FF0000"/>
                </a:solidFill>
                <a:latin typeface="Franklin Gothic Medium" panose="020B0603020102020204" pitchFamily="34" charset="0"/>
              </a:rPr>
              <a:t>student_</a:t>
            </a:r>
            <a:r>
              <a:rPr lang="en-US" sz="2600" b="1" dirty="0" err="1">
                <a:solidFill>
                  <a:srgbClr val="FF0000"/>
                </a:solidFill>
                <a:latin typeface="Franklin Gothic Medium" panose="020B0603020102020204" pitchFamily="34" charset="0"/>
              </a:rPr>
              <a:t>info</a:t>
            </a:r>
            <a:r>
              <a:rPr lang="en-US" sz="2600" b="1" dirty="0">
                <a:solidFill>
                  <a:srgbClr val="FF0000"/>
                </a:solidFill>
                <a:latin typeface="Franklin Gothic Medium" panose="020B0603020102020204" pitchFamily="34" charset="0"/>
              </a:rPr>
              <a:t>; </a:t>
            </a:r>
          </a:p>
          <a:p>
            <a:pPr marL="742950" lvl="1" indent="-285750">
              <a:buFont typeface="Arial" pitchFamily="34" charset="0"/>
              <a:buChar char="•"/>
            </a:pPr>
            <a:endParaRPr lang="en-US" b="1" dirty="0">
              <a:solidFill>
                <a:srgbClr val="FF0000"/>
              </a:solidFill>
            </a:endParaRPr>
          </a:p>
          <a:p>
            <a:pPr marL="742950" lvl="1" indent="-285750">
              <a:buFont typeface="Arial" pitchFamily="34" charset="0"/>
              <a:buChar char="•"/>
            </a:pPr>
            <a:endParaRPr lang="en-US" b="1" dirty="0">
              <a:solidFill>
                <a:srgbClr val="FF0000"/>
              </a:solidFill>
            </a:endParaRPr>
          </a:p>
          <a:p>
            <a:pPr marL="742950" lvl="1" indent="-285750">
              <a:buFont typeface="Arial" pitchFamily="34" charset="0"/>
              <a:buChar char="•"/>
            </a:pPr>
            <a:endParaRPr lang="en-US" b="1" dirty="0">
              <a:solidFill>
                <a:srgbClr val="FF0000"/>
              </a:solidFill>
            </a:endParaRPr>
          </a:p>
        </p:txBody>
      </p:sp>
    </p:spTree>
    <p:extLst>
      <p:ext uri="{BB962C8B-B14F-4D97-AF65-F5344CB8AC3E}">
        <p14:creationId xmlns:p14="http://schemas.microsoft.com/office/powerpoint/2010/main" val="856529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386080">
              <a:lnSpc>
                <a:spcPct val="100000"/>
              </a:lnSpc>
            </a:pPr>
            <a:r>
              <a:rPr sz="3200" dirty="0">
                <a:latin typeface="Franklin Gothic Medium" panose="020B0603020102020204" pitchFamily="34" charset="0"/>
              </a:rPr>
              <a:t>CRUD </a:t>
            </a:r>
            <a:r>
              <a:rPr sz="3200" spc="-5" dirty="0">
                <a:latin typeface="Franklin Gothic Medium" panose="020B0603020102020204" pitchFamily="34" charset="0"/>
                <a:cs typeface="Trebuchet MS"/>
              </a:rPr>
              <a:t>–</a:t>
            </a:r>
            <a:r>
              <a:rPr sz="3200" spc="-105" dirty="0">
                <a:latin typeface="Franklin Gothic Medium" panose="020B0603020102020204" pitchFamily="34" charset="0"/>
                <a:cs typeface="Trebuchet MS"/>
              </a:rPr>
              <a:t> </a:t>
            </a:r>
            <a:r>
              <a:rPr sz="3200" dirty="0">
                <a:latin typeface="Franklin Gothic Medium" panose="020B0603020102020204" pitchFamily="34" charset="0"/>
              </a:rPr>
              <a:t>Update</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874572" y="1497062"/>
            <a:ext cx="11012628" cy="2954655"/>
          </a:xfrm>
          <a:prstGeom prst="rect">
            <a:avLst/>
          </a:prstGeom>
        </p:spPr>
        <p:txBody>
          <a:bodyPr vert="horz" wrap="square" lIns="0" tIns="0" rIns="0" bIns="0" rtlCol="0">
            <a:spAutoFit/>
          </a:bodyPr>
          <a:lstStyle/>
          <a:p>
            <a:pPr marL="12700" marR="5080">
              <a:lnSpc>
                <a:spcPct val="100000"/>
              </a:lnSpc>
            </a:pPr>
            <a:r>
              <a:rPr sz="2400" spc="-114" dirty="0">
                <a:latin typeface="Franklin Gothic Medium" panose="020B0603020102020204" pitchFamily="34" charset="0"/>
                <a:cs typeface="Trebuchet MS"/>
              </a:rPr>
              <a:t>To </a:t>
            </a:r>
            <a:r>
              <a:rPr sz="2400" dirty="0">
                <a:latin typeface="Franklin Gothic Medium" panose="020B0603020102020204" pitchFamily="34" charset="0"/>
                <a:cs typeface="Trebuchet MS"/>
              </a:rPr>
              <a:t>update </a:t>
            </a:r>
            <a:r>
              <a:rPr sz="2400" spc="-5" dirty="0">
                <a:latin typeface="Franklin Gothic Medium" panose="020B0603020102020204" pitchFamily="34" charset="0"/>
                <a:cs typeface="Trebuchet MS"/>
              </a:rPr>
              <a:t>the value held in the “StudName” column of the “student_info”  column </a:t>
            </a:r>
            <a:r>
              <a:rPr sz="2400" dirty="0">
                <a:latin typeface="Franklin Gothic Medium" panose="020B0603020102020204" pitchFamily="34" charset="0"/>
                <a:cs typeface="Trebuchet MS"/>
              </a:rPr>
              <a:t>family to “David Sheen” </a:t>
            </a:r>
            <a:r>
              <a:rPr sz="2400" spc="-5" dirty="0">
                <a:latin typeface="Franklin Gothic Medium" panose="020B0603020102020204" pitchFamily="34" charset="0"/>
                <a:cs typeface="Trebuchet MS"/>
              </a:rPr>
              <a:t>for the </a:t>
            </a:r>
            <a:r>
              <a:rPr sz="2400" dirty="0">
                <a:latin typeface="Franklin Gothic Medium" panose="020B0603020102020204" pitchFamily="34" charset="0"/>
                <a:cs typeface="Trebuchet MS"/>
              </a:rPr>
              <a:t>record where </a:t>
            </a:r>
            <a:r>
              <a:rPr sz="2400" spc="-5" dirty="0">
                <a:latin typeface="Franklin Gothic Medium" panose="020B0603020102020204" pitchFamily="34" charset="0"/>
                <a:cs typeface="Trebuchet MS"/>
              </a:rPr>
              <a:t>the </a:t>
            </a:r>
            <a:r>
              <a:rPr sz="2400" spc="-20" dirty="0">
                <a:latin typeface="Franklin Gothic Medium" panose="020B0603020102020204" pitchFamily="34" charset="0"/>
                <a:cs typeface="Trebuchet MS"/>
              </a:rPr>
              <a:t>RollNo </a:t>
            </a:r>
            <a:r>
              <a:rPr sz="2400" spc="-5" dirty="0">
                <a:latin typeface="Franklin Gothic Medium" panose="020B0603020102020204" pitchFamily="34" charset="0"/>
                <a:cs typeface="Trebuchet MS"/>
              </a:rPr>
              <a:t>column has  </a:t>
            </a:r>
            <a:r>
              <a:rPr sz="2400" dirty="0">
                <a:latin typeface="Franklin Gothic Medium" panose="020B0603020102020204" pitchFamily="34" charset="0"/>
                <a:cs typeface="Trebuchet MS"/>
              </a:rPr>
              <a:t>value =</a:t>
            </a:r>
            <a:r>
              <a:rPr sz="2400" spc="-85"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2.</a:t>
            </a:r>
            <a:endParaRPr sz="2400" dirty="0">
              <a:latin typeface="Franklin Gothic Medium" panose="020B0603020102020204" pitchFamily="34" charset="0"/>
              <a:cs typeface="Trebuchet MS"/>
            </a:endParaRPr>
          </a:p>
          <a:p>
            <a:pPr>
              <a:lnSpc>
                <a:spcPct val="100000"/>
              </a:lnSpc>
              <a:spcBef>
                <a:spcPts val="32"/>
              </a:spcBef>
            </a:pPr>
            <a:endParaRPr sz="2400" dirty="0">
              <a:latin typeface="Franklin Gothic Medium" panose="020B0603020102020204" pitchFamily="34" charset="0"/>
              <a:cs typeface="Times New Roman"/>
            </a:endParaRPr>
          </a:p>
          <a:p>
            <a:pPr marL="12700" marR="140335">
              <a:lnSpc>
                <a:spcPct val="100000"/>
              </a:lnSpc>
            </a:pPr>
            <a:r>
              <a:rPr sz="2400" b="1" i="1" spc="-5" dirty="0">
                <a:latin typeface="Franklin Gothic Medium" panose="020B0603020102020204" pitchFamily="34" charset="0"/>
                <a:cs typeface="Trebuchet MS"/>
              </a:rPr>
              <a:t>Note: </a:t>
            </a:r>
            <a:r>
              <a:rPr sz="2400" spc="-5" dirty="0">
                <a:latin typeface="Franklin Gothic Medium" panose="020B0603020102020204" pitchFamily="34" charset="0"/>
                <a:cs typeface="Trebuchet MS"/>
              </a:rPr>
              <a:t>An update updates one or more column values for </a:t>
            </a:r>
            <a:r>
              <a:rPr sz="2400" dirty="0">
                <a:latin typeface="Franklin Gothic Medium" panose="020B0603020102020204" pitchFamily="34" charset="0"/>
                <a:cs typeface="Trebuchet MS"/>
              </a:rPr>
              <a:t>a </a:t>
            </a:r>
            <a:r>
              <a:rPr sz="2400" spc="-5" dirty="0">
                <a:latin typeface="Franklin Gothic Medium" panose="020B0603020102020204" pitchFamily="34" charset="0"/>
                <a:cs typeface="Trebuchet MS"/>
              </a:rPr>
              <a:t>given row to </a:t>
            </a:r>
            <a:r>
              <a:rPr sz="2400" spc="-10" dirty="0">
                <a:latin typeface="Franklin Gothic Medium" panose="020B0603020102020204" pitchFamily="34" charset="0"/>
                <a:cs typeface="Trebuchet MS"/>
              </a:rPr>
              <a:t>the  </a:t>
            </a:r>
            <a:r>
              <a:rPr sz="2400" dirty="0">
                <a:latin typeface="Franklin Gothic Medium" panose="020B0603020102020204" pitchFamily="34" charset="0"/>
                <a:cs typeface="Trebuchet MS"/>
              </a:rPr>
              <a:t>Cassandra </a:t>
            </a:r>
            <a:r>
              <a:rPr sz="2400" spc="-5" dirty="0">
                <a:latin typeface="Franklin Gothic Medium" panose="020B0603020102020204" pitchFamily="34" charset="0"/>
                <a:cs typeface="Trebuchet MS"/>
              </a:rPr>
              <a:t>table. </a:t>
            </a:r>
            <a:r>
              <a:rPr sz="2400" dirty="0">
                <a:latin typeface="Franklin Gothic Medium" panose="020B0603020102020204" pitchFamily="34" charset="0"/>
                <a:cs typeface="Trebuchet MS"/>
              </a:rPr>
              <a:t>It does </a:t>
            </a:r>
            <a:r>
              <a:rPr sz="2400" spc="-5" dirty="0">
                <a:latin typeface="Franklin Gothic Medium" panose="020B0603020102020204" pitchFamily="34" charset="0"/>
                <a:cs typeface="Trebuchet MS"/>
              </a:rPr>
              <a:t>not </a:t>
            </a:r>
            <a:r>
              <a:rPr sz="2400" dirty="0">
                <a:latin typeface="Franklin Gothic Medium" panose="020B0603020102020204" pitchFamily="34" charset="0"/>
                <a:cs typeface="Trebuchet MS"/>
              </a:rPr>
              <a:t>return</a:t>
            </a:r>
            <a:r>
              <a:rPr sz="2400" spc="-45"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anything.</a:t>
            </a:r>
            <a:endParaRPr sz="2400" dirty="0">
              <a:latin typeface="Franklin Gothic Medium" panose="020B0603020102020204" pitchFamily="34" charset="0"/>
              <a:cs typeface="Trebuchet MS"/>
            </a:endParaRPr>
          </a:p>
          <a:p>
            <a:pPr>
              <a:lnSpc>
                <a:spcPct val="100000"/>
              </a:lnSpc>
            </a:pPr>
            <a:endParaRPr sz="2400" dirty="0">
              <a:latin typeface="Franklin Gothic Medium" panose="020B0603020102020204" pitchFamily="34" charset="0"/>
              <a:cs typeface="Times New Roman"/>
            </a:endParaRPr>
          </a:p>
          <a:p>
            <a:pPr>
              <a:lnSpc>
                <a:spcPct val="100000"/>
              </a:lnSpc>
              <a:spcBef>
                <a:spcPts val="9"/>
              </a:spcBef>
            </a:pPr>
            <a:endParaRPr sz="2400" dirty="0">
              <a:solidFill>
                <a:srgbClr val="FF0000"/>
              </a:solidFill>
              <a:latin typeface="Franklin Gothic Medium" panose="020B0603020102020204" pitchFamily="34" charset="0"/>
              <a:cs typeface="Times New Roman"/>
            </a:endParaRPr>
          </a:p>
          <a:p>
            <a:pPr marL="12700">
              <a:lnSpc>
                <a:spcPct val="100000"/>
              </a:lnSpc>
              <a:tabLst>
                <a:tab pos="2413000" algn="l"/>
                <a:tab pos="5771515" algn="l"/>
              </a:tabLst>
            </a:pPr>
            <a:r>
              <a:rPr sz="2400" spc="-30" dirty="0">
                <a:solidFill>
                  <a:srgbClr val="00B0F0"/>
                </a:solidFill>
                <a:latin typeface="Franklin Gothic Medium" panose="020B0603020102020204" pitchFamily="34" charset="0"/>
                <a:cs typeface="Trebuchet MS"/>
              </a:rPr>
              <a:t>UPDATE </a:t>
            </a:r>
            <a:r>
              <a:rPr sz="2400" spc="-30" dirty="0">
                <a:solidFill>
                  <a:srgbClr val="FF0000"/>
                </a:solidFill>
                <a:latin typeface="Franklin Gothic Medium" panose="020B0603020102020204" pitchFamily="34" charset="0"/>
                <a:cs typeface="Trebuchet MS"/>
              </a:rPr>
              <a:t> </a:t>
            </a:r>
            <a:r>
              <a:rPr sz="2400" spc="85" dirty="0">
                <a:solidFill>
                  <a:srgbClr val="FF0000"/>
                </a:solidFill>
                <a:latin typeface="Franklin Gothic Medium" panose="020B0603020102020204" pitchFamily="34" charset="0"/>
                <a:cs typeface="Trebuchet MS"/>
              </a:rPr>
              <a:t> </a:t>
            </a:r>
            <a:r>
              <a:rPr sz="2400" spc="-5" dirty="0" err="1">
                <a:solidFill>
                  <a:srgbClr val="FF0000"/>
                </a:solidFill>
                <a:latin typeface="Franklin Gothic Medium" panose="020B0603020102020204" pitchFamily="34" charset="0"/>
                <a:cs typeface="Trebuchet MS"/>
              </a:rPr>
              <a:t>student_info</a:t>
            </a:r>
            <a:r>
              <a:rPr lang="en-IN" sz="2400" spc="-5" dirty="0">
                <a:solidFill>
                  <a:srgbClr val="FF0000"/>
                </a:solidFill>
                <a:latin typeface="Franklin Gothic Medium" panose="020B0603020102020204" pitchFamily="34" charset="0"/>
                <a:cs typeface="Trebuchet MS"/>
              </a:rPr>
              <a:t> </a:t>
            </a:r>
            <a:r>
              <a:rPr sz="2400" spc="-5" dirty="0">
                <a:solidFill>
                  <a:srgbClr val="00B0F0"/>
                </a:solidFill>
                <a:latin typeface="Franklin Gothic Medium" panose="020B0603020102020204" pitchFamily="34" charset="0"/>
                <a:cs typeface="Trebuchet MS"/>
              </a:rPr>
              <a:t>SET</a:t>
            </a:r>
            <a:r>
              <a:rPr sz="2400" spc="-5" dirty="0">
                <a:solidFill>
                  <a:srgbClr val="FF0000"/>
                </a:solidFill>
                <a:latin typeface="Franklin Gothic Medium" panose="020B0603020102020204" pitchFamily="34" charset="0"/>
                <a:cs typeface="Trebuchet MS"/>
              </a:rPr>
              <a:t> StudName  </a:t>
            </a:r>
            <a:r>
              <a:rPr sz="2400" dirty="0">
                <a:solidFill>
                  <a:srgbClr val="FF0000"/>
                </a:solidFill>
                <a:latin typeface="Franklin Gothic Medium" panose="020B0603020102020204" pitchFamily="34" charset="0"/>
                <a:cs typeface="Trebuchet MS"/>
              </a:rPr>
              <a:t>=</a:t>
            </a:r>
            <a:r>
              <a:rPr sz="2400" spc="220" dirty="0">
                <a:solidFill>
                  <a:srgbClr val="FF0000"/>
                </a:solidFill>
                <a:latin typeface="Franklin Gothic Medium" panose="020B0603020102020204" pitchFamily="34" charset="0"/>
                <a:cs typeface="Trebuchet MS"/>
              </a:rPr>
              <a:t> </a:t>
            </a:r>
            <a:r>
              <a:rPr sz="2400" spc="5" dirty="0">
                <a:solidFill>
                  <a:srgbClr val="FF0000"/>
                </a:solidFill>
                <a:latin typeface="Franklin Gothic Medium" panose="020B0603020102020204" pitchFamily="34" charset="0"/>
                <a:cs typeface="Trebuchet MS"/>
              </a:rPr>
              <a:t>'David</a:t>
            </a:r>
            <a:r>
              <a:rPr sz="2400" spc="285" dirty="0">
                <a:solidFill>
                  <a:srgbClr val="FF0000"/>
                </a:solidFill>
                <a:latin typeface="Franklin Gothic Medium" panose="020B0603020102020204" pitchFamily="34" charset="0"/>
                <a:cs typeface="Trebuchet MS"/>
              </a:rPr>
              <a:t> </a:t>
            </a:r>
            <a:r>
              <a:rPr sz="2400" spc="-5" dirty="0">
                <a:solidFill>
                  <a:srgbClr val="FF0000"/>
                </a:solidFill>
                <a:latin typeface="Franklin Gothic Medium" panose="020B0603020102020204" pitchFamily="34" charset="0"/>
                <a:cs typeface="Trebuchet MS"/>
              </a:rPr>
              <a:t>Sheen'	</a:t>
            </a:r>
            <a:r>
              <a:rPr sz="2400" dirty="0">
                <a:solidFill>
                  <a:srgbClr val="FF0000"/>
                </a:solidFill>
                <a:latin typeface="Franklin Gothic Medium" panose="020B0603020102020204" pitchFamily="34" charset="0"/>
                <a:cs typeface="Trebuchet MS"/>
              </a:rPr>
              <a:t>WHERE </a:t>
            </a:r>
            <a:r>
              <a:rPr sz="2400" spc="-5" dirty="0">
                <a:solidFill>
                  <a:srgbClr val="FF0000"/>
                </a:solidFill>
                <a:latin typeface="Franklin Gothic Medium" panose="020B0603020102020204" pitchFamily="34" charset="0"/>
                <a:cs typeface="Trebuchet MS"/>
              </a:rPr>
              <a:t>RollNo </a:t>
            </a:r>
            <a:r>
              <a:rPr sz="2400" dirty="0">
                <a:solidFill>
                  <a:srgbClr val="FF0000"/>
                </a:solidFill>
                <a:latin typeface="Franklin Gothic Medium" panose="020B0603020102020204" pitchFamily="34" charset="0"/>
                <a:cs typeface="Trebuchet MS"/>
              </a:rPr>
              <a:t>=</a:t>
            </a:r>
            <a:r>
              <a:rPr sz="2400" spc="-125" dirty="0">
                <a:solidFill>
                  <a:srgbClr val="FF0000"/>
                </a:solidFill>
                <a:latin typeface="Franklin Gothic Medium" panose="020B0603020102020204" pitchFamily="34" charset="0"/>
                <a:cs typeface="Trebuchet MS"/>
              </a:rPr>
              <a:t> </a:t>
            </a:r>
            <a:r>
              <a:rPr sz="2400" dirty="0">
                <a:solidFill>
                  <a:srgbClr val="FF0000"/>
                </a:solidFill>
                <a:latin typeface="Franklin Gothic Medium" panose="020B0603020102020204" pitchFamily="34" charset="0"/>
                <a:cs typeface="Trebuchet MS"/>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481"/>
          </a:xfrm>
        </p:spPr>
        <p:txBody>
          <a:bodyPr>
            <a:normAutofit/>
          </a:bodyPr>
          <a:lstStyle/>
          <a:p>
            <a:r>
              <a:rPr lang="en-US" sz="2400" dirty="0">
                <a:latin typeface="Franklin Gothic Medium" panose="020B0603020102020204" pitchFamily="34" charset="0"/>
              </a:rPr>
              <a:t>Companies successfully deployed Cassandra</a:t>
            </a:r>
          </a:p>
        </p:txBody>
      </p:sp>
      <p:sp>
        <p:nvSpPr>
          <p:cNvPr id="3" name="Text Placeholder 2"/>
          <p:cNvSpPr>
            <a:spLocks noGrp="1"/>
          </p:cNvSpPr>
          <p:nvPr>
            <p:ph type="body" idx="1"/>
          </p:nvPr>
        </p:nvSpPr>
        <p:spPr>
          <a:xfrm>
            <a:off x="762000" y="1143000"/>
            <a:ext cx="10358120" cy="276999"/>
          </a:xfrm>
        </p:spPr>
        <p:txBody>
          <a:bodyPr>
            <a:noAutofit/>
          </a:bodyPr>
          <a:lstStyle/>
          <a:p>
            <a:r>
              <a:rPr lang="en" sz="2400" dirty="0">
                <a:latin typeface="Franklin Gothic Medium" panose="020B0603020102020204" pitchFamily="34" charset="0"/>
              </a:rPr>
              <a:t>Spotify</a:t>
            </a:r>
            <a:endParaRPr lang="en-US" sz="2400" dirty="0">
              <a:latin typeface="Franklin Gothic Medium" panose="020B0603020102020204" pitchFamily="34" charset="0"/>
            </a:endParaRPr>
          </a:p>
        </p:txBody>
      </p:sp>
      <p:pic>
        <p:nvPicPr>
          <p:cNvPr id="4" name="Shape 136"/>
          <p:cNvPicPr preferRelativeResize="0"/>
          <p:nvPr/>
        </p:nvPicPr>
        <p:blipFill>
          <a:blip r:embed="rId2"/>
          <a:stretch>
            <a:fillRect/>
          </a:stretch>
        </p:blipFill>
        <p:spPr>
          <a:xfrm>
            <a:off x="6781800" y="2286000"/>
            <a:ext cx="3388250" cy="2130125"/>
          </a:xfrm>
          <a:prstGeom prst="rect">
            <a:avLst/>
          </a:prstGeom>
        </p:spPr>
      </p:pic>
      <p:sp>
        <p:nvSpPr>
          <p:cNvPr id="5" name="Rectangle 4"/>
          <p:cNvSpPr/>
          <p:nvPr/>
        </p:nvSpPr>
        <p:spPr>
          <a:xfrm>
            <a:off x="609600" y="1639393"/>
            <a:ext cx="5562600" cy="4801314"/>
          </a:xfrm>
          <a:prstGeom prst="rect">
            <a:avLst/>
          </a:prstGeom>
        </p:spPr>
        <p:txBody>
          <a:bodyPr wrap="square">
            <a:spAutoFit/>
          </a:bodyPr>
          <a:lstStyle/>
          <a:p>
            <a:pPr marL="457200" lvl="0" indent="-419100">
              <a:buClr>
                <a:srgbClr val="000000"/>
              </a:buClr>
              <a:buSzPct val="166666"/>
              <a:buFont typeface="Arial"/>
              <a:buChar char="•"/>
            </a:pPr>
            <a:r>
              <a:rPr lang="en-US" dirty="0">
                <a:latin typeface="Franklin Gothic Medium" panose="020B0603020102020204" pitchFamily="34" charset="0"/>
              </a:rPr>
              <a:t>Streaming </a:t>
            </a:r>
            <a:r>
              <a:rPr lang="en" dirty="0">
                <a:latin typeface="Franklin Gothic Medium" panose="020B0603020102020204" pitchFamily="34" charset="0"/>
              </a:rPr>
              <a:t>digital music service</a:t>
            </a:r>
            <a:endParaRPr lang="en-US" dirty="0">
              <a:latin typeface="Franklin Gothic Medium" panose="020B0603020102020204" pitchFamily="34" charset="0"/>
            </a:endParaRPr>
          </a:p>
          <a:p>
            <a:pPr marL="38100" lvl="0">
              <a:buClr>
                <a:srgbClr val="000000"/>
              </a:buClr>
              <a:buSzPct val="166666"/>
            </a:pPr>
            <a:endParaRPr lang="en" dirty="0">
              <a:latin typeface="Franklin Gothic Medium" panose="020B0603020102020204" pitchFamily="34" charset="0"/>
            </a:endParaRPr>
          </a:p>
          <a:p>
            <a:pPr marL="457200" lvl="0" indent="-419100">
              <a:buClr>
                <a:srgbClr val="000000"/>
              </a:buClr>
              <a:buSzPct val="166666"/>
              <a:buFont typeface="Arial"/>
              <a:buChar char="•"/>
            </a:pPr>
            <a:r>
              <a:rPr lang="en-US" dirty="0">
                <a:latin typeface="Franklin Gothic Medium" panose="020B0603020102020204" pitchFamily="34" charset="0"/>
              </a:rPr>
              <a:t>M</a:t>
            </a:r>
            <a:r>
              <a:rPr lang="en" dirty="0">
                <a:latin typeface="Franklin Gothic Medium" panose="020B0603020102020204" pitchFamily="34" charset="0"/>
              </a:rPr>
              <a:t>usic for every moment on computer, phone, tablet, and more</a:t>
            </a:r>
          </a:p>
          <a:p>
            <a:pPr marL="457200" lvl="0" indent="-419100">
              <a:buClr>
                <a:srgbClr val="000000"/>
              </a:buClr>
              <a:buSzPct val="166666"/>
              <a:buFont typeface="Arial"/>
              <a:buChar char="•"/>
            </a:pPr>
            <a:endParaRPr lang="en" dirty="0">
              <a:latin typeface="Franklin Gothic Medium" panose="020B0603020102020204" pitchFamily="34" charset="0"/>
            </a:endParaRPr>
          </a:p>
          <a:p>
            <a:pPr marL="457200" lvl="0" indent="-419100">
              <a:buClr>
                <a:srgbClr val="000000"/>
              </a:buClr>
              <a:buSzPct val="166666"/>
              <a:buFont typeface="Arial"/>
              <a:buChar char="•"/>
            </a:pPr>
            <a:r>
              <a:rPr lang="en" sz="2000" b="1" dirty="0">
                <a:solidFill>
                  <a:srgbClr val="FF0000"/>
                </a:solidFill>
                <a:latin typeface="Franklin Gothic Medium" panose="020B0603020102020204" pitchFamily="34" charset="0"/>
              </a:rPr>
              <a:t>Why Cassandra?</a:t>
            </a:r>
          </a:p>
          <a:p>
            <a:pPr marL="457200" lvl="0" indent="-419100">
              <a:buClr>
                <a:srgbClr val="000000"/>
              </a:buClr>
              <a:buSzPct val="166666"/>
              <a:buFont typeface="Arial"/>
              <a:buChar char="•"/>
            </a:pPr>
            <a:endParaRPr lang="en" dirty="0">
              <a:latin typeface="Franklin Gothic Medium" panose="020B0603020102020204" pitchFamily="34" charset="0"/>
            </a:endParaRPr>
          </a:p>
          <a:p>
            <a:pPr marL="457200" lvl="0" indent="-419100">
              <a:buClr>
                <a:srgbClr val="000000"/>
              </a:buClr>
              <a:buSzPct val="166666"/>
              <a:buFont typeface="Arial"/>
              <a:buChar char="•"/>
            </a:pPr>
            <a:r>
              <a:rPr lang="en" dirty="0">
                <a:latin typeface="Franklin Gothic Medium" panose="020B0603020102020204" pitchFamily="34" charset="0"/>
              </a:rPr>
              <a:t>With more users, scalability problems arised using postgreSQL</a:t>
            </a:r>
          </a:p>
          <a:p>
            <a:pPr marL="457200" lvl="0" indent="-419100">
              <a:buClr>
                <a:srgbClr val="000000"/>
              </a:buClr>
              <a:buSzPct val="166666"/>
              <a:buFont typeface="Arial"/>
              <a:buChar char="•"/>
            </a:pPr>
            <a:r>
              <a:rPr lang="en" dirty="0">
                <a:latin typeface="Franklin Gothic Medium" panose="020B0603020102020204" pitchFamily="34" charset="0"/>
              </a:rPr>
              <a:t>With multiple data centers, streaming replication in postgreSQL </a:t>
            </a:r>
            <a:r>
              <a:rPr lang="en-US" dirty="0" err="1">
                <a:latin typeface="Franklin Gothic Medium" panose="020B0603020102020204" pitchFamily="34" charset="0"/>
              </a:rPr>
              <a:t>wa</a:t>
            </a:r>
            <a:r>
              <a:rPr lang="en" dirty="0">
                <a:latin typeface="Franklin Gothic Medium" panose="020B0603020102020204" pitchFamily="34" charset="0"/>
              </a:rPr>
              <a:t>s problematic</a:t>
            </a:r>
          </a:p>
          <a:p>
            <a:pPr marL="914400" lvl="1" indent="-381000">
              <a:buClr>
                <a:srgbClr val="000000"/>
              </a:buClr>
              <a:buSzPct val="80000"/>
              <a:buFont typeface="Courier New"/>
              <a:buChar char="o"/>
            </a:pPr>
            <a:r>
              <a:rPr lang="en" dirty="0">
                <a:latin typeface="Franklin Gothic Medium" panose="020B0603020102020204" pitchFamily="34" charset="0"/>
              </a:rPr>
              <a:t>ex: high write volumes</a:t>
            </a:r>
          </a:p>
          <a:p>
            <a:pPr marL="457200" lvl="0" indent="-419100">
              <a:buClr>
                <a:srgbClr val="000000"/>
              </a:buClr>
              <a:buSzPct val="166666"/>
              <a:buFont typeface="Arial"/>
              <a:buChar char="•"/>
            </a:pPr>
            <a:r>
              <a:rPr lang="en" dirty="0">
                <a:latin typeface="Franklin Gothic Medium" panose="020B0603020102020204" pitchFamily="34" charset="0"/>
              </a:rPr>
              <a:t>Chose Cassandra</a:t>
            </a:r>
          </a:p>
          <a:p>
            <a:pPr marL="914400" lvl="1" indent="-381000">
              <a:buClr>
                <a:srgbClr val="000000"/>
              </a:buClr>
              <a:buSzPct val="80000"/>
              <a:buFont typeface="Courier New"/>
              <a:buChar char="o"/>
            </a:pPr>
            <a:r>
              <a:rPr lang="en" dirty="0">
                <a:latin typeface="Franklin Gothic Medium" panose="020B0603020102020204" pitchFamily="34" charset="0"/>
              </a:rPr>
              <a:t>lack of single points of failure</a:t>
            </a:r>
          </a:p>
          <a:p>
            <a:pPr marL="914400" lvl="1" indent="-381000">
              <a:buClr>
                <a:srgbClr val="000000"/>
              </a:buClr>
              <a:buSzPct val="80000"/>
              <a:buFont typeface="Courier New"/>
              <a:buChar char="o"/>
            </a:pPr>
            <a:r>
              <a:rPr lang="en" dirty="0">
                <a:latin typeface="Franklin Gothic Medium" panose="020B0603020102020204" pitchFamily="34" charset="0"/>
              </a:rPr>
              <a:t>no data loss confidence</a:t>
            </a:r>
          </a:p>
          <a:p>
            <a:pPr marL="914400" lvl="1" indent="-381000">
              <a:buClr>
                <a:srgbClr val="000000"/>
              </a:buClr>
              <a:buSzPct val="80000"/>
              <a:buFont typeface="Courier New"/>
              <a:buChar char="o"/>
            </a:pPr>
            <a:r>
              <a:rPr lang="en" dirty="0">
                <a:latin typeface="Franklin Gothic Medium" panose="020B0603020102020204" pitchFamily="34" charset="0"/>
              </a:rPr>
              <a:t>Big Table design</a:t>
            </a:r>
          </a:p>
          <a:p>
            <a:pPr marL="457200" lvl="0" indent="-419100">
              <a:buClr>
                <a:srgbClr val="000000"/>
              </a:buClr>
              <a:buSzPct val="166666"/>
              <a:buFont typeface="Arial"/>
              <a:buChar char="•"/>
            </a:pPr>
            <a:endParaRPr lang="en" dirty="0"/>
          </a:p>
        </p:txBody>
      </p:sp>
    </p:spTree>
    <p:extLst>
      <p:ext uri="{BB962C8B-B14F-4D97-AF65-F5344CB8AC3E}">
        <p14:creationId xmlns:p14="http://schemas.microsoft.com/office/powerpoint/2010/main" val="3228836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Franklin Gothic Medium" panose="020B0603020102020204" pitchFamily="34" charset="0"/>
              </a:rPr>
              <a:t>Update Primary Key </a:t>
            </a:r>
          </a:p>
        </p:txBody>
      </p:sp>
      <p:sp>
        <p:nvSpPr>
          <p:cNvPr id="3" name="Text Placeholder 2"/>
          <p:cNvSpPr>
            <a:spLocks noGrp="1"/>
          </p:cNvSpPr>
          <p:nvPr>
            <p:ph type="body" idx="1"/>
          </p:nvPr>
        </p:nvSpPr>
        <p:spPr>
          <a:xfrm>
            <a:off x="533400" y="2514600"/>
            <a:ext cx="9829800" cy="830997"/>
          </a:xfrm>
        </p:spPr>
        <p:txBody>
          <a:bodyPr>
            <a:noAutofit/>
          </a:bodyPr>
          <a:lstStyle/>
          <a:p>
            <a:pPr marL="12700">
              <a:lnSpc>
                <a:spcPct val="100000"/>
              </a:lnSpc>
              <a:tabLst>
                <a:tab pos="2413000" algn="l"/>
                <a:tab pos="5771515" algn="l"/>
              </a:tabLst>
            </a:pPr>
            <a:r>
              <a:rPr lang="en-US" sz="2400" b="1" spc="-30" dirty="0">
                <a:solidFill>
                  <a:srgbClr val="00B0F0"/>
                </a:solidFill>
                <a:latin typeface="Franklin Gothic Medium" panose="020B0603020102020204" pitchFamily="34" charset="0"/>
              </a:rPr>
              <a:t>UPDATE </a:t>
            </a:r>
            <a:r>
              <a:rPr lang="en-US" sz="2400" b="1" spc="-30" dirty="0">
                <a:solidFill>
                  <a:srgbClr val="FF0000"/>
                </a:solidFill>
                <a:latin typeface="Franklin Gothic Medium" panose="020B0603020102020204" pitchFamily="34" charset="0"/>
              </a:rPr>
              <a:t> </a:t>
            </a:r>
            <a:r>
              <a:rPr lang="en-US" sz="2400" b="1" spc="85" dirty="0">
                <a:solidFill>
                  <a:srgbClr val="FF0000"/>
                </a:solidFill>
                <a:latin typeface="Franklin Gothic Medium" panose="020B0603020102020204" pitchFamily="34" charset="0"/>
              </a:rPr>
              <a:t> </a:t>
            </a:r>
            <a:r>
              <a:rPr lang="en-US" sz="2400" b="1" spc="-5" dirty="0" err="1">
                <a:solidFill>
                  <a:srgbClr val="FF0000"/>
                </a:solidFill>
                <a:latin typeface="Franklin Gothic Medium" panose="020B0603020102020204" pitchFamily="34" charset="0"/>
              </a:rPr>
              <a:t>student_info</a:t>
            </a:r>
            <a:r>
              <a:rPr lang="en-US" sz="2400" b="1" spc="-5" dirty="0">
                <a:solidFill>
                  <a:srgbClr val="FF0000"/>
                </a:solidFill>
                <a:latin typeface="Franklin Gothic Medium" panose="020B0603020102020204" pitchFamily="34" charset="0"/>
              </a:rPr>
              <a:t> </a:t>
            </a:r>
            <a:r>
              <a:rPr lang="en-US" sz="2400" b="1" spc="-5" dirty="0">
                <a:solidFill>
                  <a:srgbClr val="00B0F0"/>
                </a:solidFill>
                <a:latin typeface="Franklin Gothic Medium" panose="020B0603020102020204" pitchFamily="34" charset="0"/>
              </a:rPr>
              <a:t>SET</a:t>
            </a:r>
            <a:r>
              <a:rPr lang="en-US" sz="2400" b="1" spc="-5" dirty="0">
                <a:solidFill>
                  <a:srgbClr val="FF0000"/>
                </a:solidFill>
                <a:latin typeface="Franklin Gothic Medium" panose="020B0603020102020204" pitchFamily="34" charset="0"/>
              </a:rPr>
              <a:t> </a:t>
            </a:r>
            <a:r>
              <a:rPr lang="en-US" sz="2400" b="1" spc="-5" dirty="0" err="1">
                <a:solidFill>
                  <a:srgbClr val="FF0000"/>
                </a:solidFill>
                <a:latin typeface="Franklin Gothic Medium" panose="020B0603020102020204" pitchFamily="34" charset="0"/>
              </a:rPr>
              <a:t>rollno</a:t>
            </a:r>
            <a:r>
              <a:rPr lang="en-US" sz="2400" b="1" spc="-5" dirty="0">
                <a:solidFill>
                  <a:srgbClr val="FF0000"/>
                </a:solidFill>
                <a:latin typeface="Franklin Gothic Medium" panose="020B0603020102020204" pitchFamily="34" charset="0"/>
              </a:rPr>
              <a:t>=6 </a:t>
            </a:r>
            <a:r>
              <a:rPr lang="en-US" sz="2400" b="1" dirty="0">
                <a:solidFill>
                  <a:srgbClr val="FF0000"/>
                </a:solidFill>
                <a:latin typeface="Franklin Gothic Medium" panose="020B0603020102020204" pitchFamily="34" charset="0"/>
              </a:rPr>
              <a:t>WHERE </a:t>
            </a:r>
            <a:r>
              <a:rPr lang="en-US" sz="2400" b="1" spc="-5" dirty="0" err="1">
                <a:solidFill>
                  <a:srgbClr val="FF0000"/>
                </a:solidFill>
                <a:latin typeface="Franklin Gothic Medium" panose="020B0603020102020204" pitchFamily="34" charset="0"/>
              </a:rPr>
              <a:t>rollNo</a:t>
            </a:r>
            <a:r>
              <a:rPr lang="en-US" sz="2400" b="1" spc="-5" dirty="0">
                <a:solidFill>
                  <a:srgbClr val="FF0000"/>
                </a:solidFill>
                <a:latin typeface="Franklin Gothic Medium" panose="020B0603020102020204" pitchFamily="34" charset="0"/>
              </a:rPr>
              <a:t> </a:t>
            </a:r>
            <a:r>
              <a:rPr lang="en-US" sz="2400" b="1" dirty="0">
                <a:solidFill>
                  <a:srgbClr val="FF0000"/>
                </a:solidFill>
                <a:latin typeface="Franklin Gothic Medium" panose="020B0603020102020204" pitchFamily="34" charset="0"/>
              </a:rPr>
              <a:t>=</a:t>
            </a:r>
            <a:r>
              <a:rPr lang="en-US" sz="2400" b="1" spc="-125" dirty="0">
                <a:solidFill>
                  <a:srgbClr val="FF0000"/>
                </a:solidFill>
                <a:latin typeface="Franklin Gothic Medium" panose="020B0603020102020204" pitchFamily="34" charset="0"/>
              </a:rPr>
              <a:t> </a:t>
            </a:r>
            <a:r>
              <a:rPr lang="en-US" sz="2400" b="1" dirty="0">
                <a:solidFill>
                  <a:srgbClr val="FF0000"/>
                </a:solidFill>
                <a:latin typeface="Franklin Gothic Medium" panose="020B0603020102020204" pitchFamily="34" charset="0"/>
              </a:rPr>
              <a:t>2;</a:t>
            </a:r>
          </a:p>
          <a:p>
            <a:pPr marL="12700">
              <a:lnSpc>
                <a:spcPct val="100000"/>
              </a:lnSpc>
              <a:tabLst>
                <a:tab pos="2413000" algn="l"/>
                <a:tab pos="5771515" algn="l"/>
              </a:tabLst>
            </a:pPr>
            <a:endParaRPr lang="en-US" sz="2400" b="1" dirty="0">
              <a:solidFill>
                <a:srgbClr val="FF0000"/>
              </a:solidFill>
              <a:latin typeface="Franklin Gothic Medium" panose="020B0603020102020204" pitchFamily="34" charset="0"/>
            </a:endParaRPr>
          </a:p>
          <a:p>
            <a:pPr marL="12700">
              <a:lnSpc>
                <a:spcPct val="100000"/>
              </a:lnSpc>
              <a:tabLst>
                <a:tab pos="2413000" algn="l"/>
                <a:tab pos="5771515" algn="l"/>
              </a:tabLst>
            </a:pPr>
            <a:r>
              <a:rPr lang="en-US" sz="2400" dirty="0">
                <a:solidFill>
                  <a:schemeClr val="tx1"/>
                </a:solidFill>
                <a:latin typeface="Franklin Gothic Medium" panose="020B0603020102020204" pitchFamily="34" charset="0"/>
              </a:rPr>
              <a:t>But it returns Bad request . It does not allow to update primary key column.</a:t>
            </a:r>
          </a:p>
        </p:txBody>
      </p:sp>
    </p:spTree>
    <p:extLst>
      <p:ext uri="{BB962C8B-B14F-4D97-AF65-F5344CB8AC3E}">
        <p14:creationId xmlns:p14="http://schemas.microsoft.com/office/powerpoint/2010/main" val="3562921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0281"/>
          </a:xfrm>
        </p:spPr>
        <p:txBody>
          <a:bodyPr>
            <a:normAutofit fontScale="90000"/>
          </a:bodyPr>
          <a:lstStyle/>
          <a:p>
            <a:r>
              <a:rPr lang="en-US" sz="3200" dirty="0">
                <a:latin typeface="Franklin Gothic Medium" panose="020B0603020102020204" pitchFamily="34" charset="0"/>
              </a:rPr>
              <a:t>Updating more than one column of  a row</a:t>
            </a:r>
          </a:p>
        </p:txBody>
      </p:sp>
      <p:sp>
        <p:nvSpPr>
          <p:cNvPr id="3" name="Text Placeholder 2"/>
          <p:cNvSpPr>
            <a:spLocks noGrp="1"/>
          </p:cNvSpPr>
          <p:nvPr>
            <p:ph type="body" idx="1"/>
          </p:nvPr>
        </p:nvSpPr>
        <p:spPr>
          <a:xfrm>
            <a:off x="533401" y="1140585"/>
            <a:ext cx="11235812" cy="5352289"/>
          </a:xfrm>
        </p:spPr>
        <p:txBody>
          <a:bodyPr>
            <a:normAutofit fontScale="70000" lnSpcReduction="20000"/>
          </a:bodyPr>
          <a:lstStyle/>
          <a:p>
            <a:r>
              <a:rPr lang="en-US" dirty="0"/>
              <a:t> 1</a:t>
            </a:r>
            <a:r>
              <a:rPr lang="en-US" sz="3800" dirty="0">
                <a:latin typeface="Franklin Gothic Medium" panose="020B0603020102020204" pitchFamily="34" charset="0"/>
              </a:rPr>
              <a:t>. Before update </a:t>
            </a:r>
          </a:p>
          <a:p>
            <a:endParaRPr lang="en-US" sz="3800" dirty="0">
              <a:latin typeface="Franklin Gothic Medium" panose="020B0603020102020204" pitchFamily="34" charset="0"/>
            </a:endParaRPr>
          </a:p>
          <a:p>
            <a:pPr marL="0" indent="0">
              <a:buNone/>
            </a:pPr>
            <a:r>
              <a:rPr lang="en-US" sz="3800" dirty="0">
                <a:latin typeface="Franklin Gothic Medium" panose="020B0603020102020204" pitchFamily="34" charset="0"/>
              </a:rPr>
              <a:t>	</a:t>
            </a:r>
            <a:r>
              <a:rPr lang="en-US" sz="3800" dirty="0">
                <a:solidFill>
                  <a:srgbClr val="FF0000"/>
                </a:solidFill>
                <a:latin typeface="Franklin Gothic Medium" panose="020B0603020102020204" pitchFamily="34" charset="0"/>
              </a:rPr>
              <a:t>Select </a:t>
            </a:r>
            <a:r>
              <a:rPr lang="en-US" sz="3800" dirty="0" err="1">
                <a:solidFill>
                  <a:srgbClr val="FF0000"/>
                </a:solidFill>
                <a:latin typeface="Franklin Gothic Medium" panose="020B0603020102020204" pitchFamily="34" charset="0"/>
              </a:rPr>
              <a:t>rollno</a:t>
            </a:r>
            <a:r>
              <a:rPr lang="en-US" sz="3800" dirty="0">
                <a:solidFill>
                  <a:srgbClr val="FF0000"/>
                </a:solidFill>
                <a:latin typeface="Franklin Gothic Medium" panose="020B0603020102020204" pitchFamily="34" charset="0"/>
              </a:rPr>
              <a:t>, </a:t>
            </a:r>
            <a:r>
              <a:rPr lang="en-US" sz="3800" dirty="0" err="1">
                <a:solidFill>
                  <a:srgbClr val="FF0000"/>
                </a:solidFill>
                <a:latin typeface="Franklin Gothic Medium" panose="020B0603020102020204" pitchFamily="34" charset="0"/>
              </a:rPr>
              <a:t>studname,lastexam</a:t>
            </a:r>
            <a:r>
              <a:rPr lang="en-US" sz="3800" dirty="0">
                <a:solidFill>
                  <a:srgbClr val="FF0000"/>
                </a:solidFill>
                <a:latin typeface="Franklin Gothic Medium" panose="020B0603020102020204" pitchFamily="34" charset="0"/>
              </a:rPr>
              <a:t> percent from </a:t>
            </a:r>
            <a:r>
              <a:rPr lang="en-US" sz="3800" dirty="0" err="1">
                <a:solidFill>
                  <a:srgbClr val="FF0000"/>
                </a:solidFill>
                <a:latin typeface="Franklin Gothic Medium" panose="020B0603020102020204" pitchFamily="34" charset="0"/>
              </a:rPr>
              <a:t>student_info</a:t>
            </a:r>
            <a:r>
              <a:rPr lang="en-US" sz="3800" dirty="0">
                <a:solidFill>
                  <a:srgbClr val="FF0000"/>
                </a:solidFill>
                <a:latin typeface="Franklin Gothic Medium" panose="020B0603020102020204" pitchFamily="34" charset="0"/>
              </a:rPr>
              <a:t> where </a:t>
            </a:r>
            <a:r>
              <a:rPr lang="en-US" sz="3800" dirty="0" err="1">
                <a:solidFill>
                  <a:srgbClr val="FF0000"/>
                </a:solidFill>
                <a:latin typeface="Franklin Gothic Medium" panose="020B0603020102020204" pitchFamily="34" charset="0"/>
              </a:rPr>
              <a:t>rollno</a:t>
            </a:r>
            <a:r>
              <a:rPr lang="en-US" sz="3800" dirty="0">
                <a:solidFill>
                  <a:srgbClr val="FF0000"/>
                </a:solidFill>
                <a:latin typeface="Franklin Gothic Medium" panose="020B0603020102020204" pitchFamily="34" charset="0"/>
              </a:rPr>
              <a:t>=3;</a:t>
            </a:r>
          </a:p>
          <a:p>
            <a:endParaRPr lang="en-US" sz="3800" dirty="0">
              <a:solidFill>
                <a:srgbClr val="FF0000"/>
              </a:solidFill>
              <a:latin typeface="Franklin Gothic Medium" panose="020B0603020102020204" pitchFamily="34" charset="0"/>
            </a:endParaRPr>
          </a:p>
          <a:p>
            <a:pPr marL="0" indent="0">
              <a:buNone/>
            </a:pPr>
            <a:r>
              <a:rPr lang="en-US" sz="3800" dirty="0">
                <a:solidFill>
                  <a:schemeClr val="tx1"/>
                </a:solidFill>
                <a:latin typeface="Franklin Gothic Medium" panose="020B0603020102020204" pitchFamily="34" charset="0"/>
              </a:rPr>
              <a:t>2. Applying update</a:t>
            </a:r>
          </a:p>
          <a:p>
            <a:endParaRPr lang="en-US" sz="3800" dirty="0">
              <a:solidFill>
                <a:srgbClr val="FF0000"/>
              </a:solidFill>
              <a:latin typeface="Franklin Gothic Medium" panose="020B0603020102020204" pitchFamily="34" charset="0"/>
            </a:endParaRPr>
          </a:p>
          <a:p>
            <a:pPr marL="0" indent="0">
              <a:buNone/>
            </a:pPr>
            <a:r>
              <a:rPr lang="en-US" sz="3800" spc="-30" dirty="0">
                <a:solidFill>
                  <a:srgbClr val="FF0000"/>
                </a:solidFill>
                <a:latin typeface="Franklin Gothic Medium" panose="020B0603020102020204" pitchFamily="34" charset="0"/>
              </a:rPr>
              <a:t> </a:t>
            </a:r>
            <a:r>
              <a:rPr lang="en-US" sz="3800" spc="-30" dirty="0">
                <a:solidFill>
                  <a:srgbClr val="00B0F0"/>
                </a:solidFill>
                <a:latin typeface="Franklin Gothic Medium" panose="020B0603020102020204" pitchFamily="34" charset="0"/>
              </a:rPr>
              <a:t>UPDATE </a:t>
            </a:r>
            <a:r>
              <a:rPr lang="en-US" sz="3800" spc="-30" dirty="0">
                <a:solidFill>
                  <a:srgbClr val="FF0000"/>
                </a:solidFill>
                <a:latin typeface="Franklin Gothic Medium" panose="020B0603020102020204" pitchFamily="34" charset="0"/>
              </a:rPr>
              <a:t> </a:t>
            </a:r>
            <a:r>
              <a:rPr lang="en-US" sz="3800" spc="85" dirty="0">
                <a:solidFill>
                  <a:srgbClr val="FF0000"/>
                </a:solidFill>
                <a:latin typeface="Franklin Gothic Medium" panose="020B0603020102020204" pitchFamily="34" charset="0"/>
              </a:rPr>
              <a:t> </a:t>
            </a:r>
            <a:r>
              <a:rPr lang="en-US" sz="3800" spc="-5" dirty="0" err="1">
                <a:solidFill>
                  <a:srgbClr val="FF0000"/>
                </a:solidFill>
                <a:latin typeface="Franklin Gothic Medium" panose="020B0603020102020204" pitchFamily="34" charset="0"/>
              </a:rPr>
              <a:t>student_info</a:t>
            </a:r>
            <a:r>
              <a:rPr lang="en-US" sz="3800" spc="-5" dirty="0">
                <a:solidFill>
                  <a:srgbClr val="FF0000"/>
                </a:solidFill>
                <a:latin typeface="Franklin Gothic Medium" panose="020B0603020102020204" pitchFamily="34" charset="0"/>
              </a:rPr>
              <a:t> </a:t>
            </a:r>
            <a:r>
              <a:rPr lang="en-US" sz="3800" spc="-5" dirty="0">
                <a:solidFill>
                  <a:srgbClr val="00B0F0"/>
                </a:solidFill>
                <a:latin typeface="Franklin Gothic Medium" panose="020B0603020102020204" pitchFamily="34" charset="0"/>
              </a:rPr>
              <a:t>SET</a:t>
            </a:r>
            <a:r>
              <a:rPr lang="en-US" sz="3800" spc="-5" dirty="0">
                <a:solidFill>
                  <a:srgbClr val="FF0000"/>
                </a:solidFill>
                <a:latin typeface="Franklin Gothic Medium" panose="020B0603020102020204" pitchFamily="34" charset="0"/>
              </a:rPr>
              <a:t>  </a:t>
            </a:r>
            <a:r>
              <a:rPr lang="en-US" sz="3800" spc="-5" dirty="0" err="1">
                <a:solidFill>
                  <a:srgbClr val="FF0000"/>
                </a:solidFill>
                <a:latin typeface="Franklin Gothic Medium" panose="020B0603020102020204" pitchFamily="34" charset="0"/>
              </a:rPr>
              <a:t>lastexampercent</a:t>
            </a:r>
            <a:r>
              <a:rPr lang="en-US" sz="3800" spc="-5" dirty="0">
                <a:solidFill>
                  <a:srgbClr val="FF0000"/>
                </a:solidFill>
                <a:latin typeface="Franklin Gothic Medium" panose="020B0603020102020204" pitchFamily="34" charset="0"/>
              </a:rPr>
              <a:t>  </a:t>
            </a:r>
            <a:r>
              <a:rPr lang="en-US" sz="3800" dirty="0">
                <a:solidFill>
                  <a:srgbClr val="FF0000"/>
                </a:solidFill>
                <a:latin typeface="Franklin Gothic Medium" panose="020B0603020102020204" pitchFamily="34" charset="0"/>
              </a:rPr>
              <a:t>=</a:t>
            </a:r>
            <a:r>
              <a:rPr lang="en-US" sz="3800" spc="220" dirty="0">
                <a:solidFill>
                  <a:srgbClr val="FF0000"/>
                </a:solidFill>
                <a:latin typeface="Franklin Gothic Medium" panose="020B0603020102020204" pitchFamily="34" charset="0"/>
              </a:rPr>
              <a:t> </a:t>
            </a:r>
            <a:r>
              <a:rPr lang="en-US" sz="3800" spc="5" dirty="0">
                <a:solidFill>
                  <a:srgbClr val="FF0000"/>
                </a:solidFill>
                <a:latin typeface="Franklin Gothic Medium" panose="020B0603020102020204" pitchFamily="34" charset="0"/>
              </a:rPr>
              <a:t>85 </a:t>
            </a:r>
            <a:r>
              <a:rPr lang="en-US" sz="3800" dirty="0">
                <a:solidFill>
                  <a:srgbClr val="FF0000"/>
                </a:solidFill>
                <a:latin typeface="Franklin Gothic Medium" panose="020B0603020102020204" pitchFamily="34" charset="0"/>
              </a:rPr>
              <a:t>WHERE </a:t>
            </a:r>
            <a:r>
              <a:rPr lang="en-US" sz="3800" spc="-5" dirty="0" err="1">
                <a:solidFill>
                  <a:srgbClr val="FF0000"/>
                </a:solidFill>
                <a:latin typeface="Franklin Gothic Medium" panose="020B0603020102020204" pitchFamily="34" charset="0"/>
              </a:rPr>
              <a:t>rollNo</a:t>
            </a:r>
            <a:r>
              <a:rPr lang="en-US" sz="3800" spc="-5" dirty="0">
                <a:solidFill>
                  <a:srgbClr val="FF0000"/>
                </a:solidFill>
                <a:latin typeface="Franklin Gothic Medium" panose="020B0603020102020204" pitchFamily="34" charset="0"/>
              </a:rPr>
              <a:t> </a:t>
            </a:r>
            <a:r>
              <a:rPr lang="en-US" sz="3800" dirty="0">
                <a:solidFill>
                  <a:srgbClr val="FF0000"/>
                </a:solidFill>
                <a:latin typeface="Franklin Gothic Medium" panose="020B0603020102020204" pitchFamily="34" charset="0"/>
              </a:rPr>
              <a:t>=</a:t>
            </a:r>
            <a:r>
              <a:rPr lang="en-US" sz="3800" spc="-125" dirty="0">
                <a:solidFill>
                  <a:srgbClr val="FF0000"/>
                </a:solidFill>
                <a:latin typeface="Franklin Gothic Medium" panose="020B0603020102020204" pitchFamily="34" charset="0"/>
              </a:rPr>
              <a:t> </a:t>
            </a:r>
            <a:r>
              <a:rPr lang="en-US" sz="3800" dirty="0">
                <a:solidFill>
                  <a:srgbClr val="FF0000"/>
                </a:solidFill>
                <a:latin typeface="Franklin Gothic Medium" panose="020B0603020102020204" pitchFamily="34" charset="0"/>
              </a:rPr>
              <a:t>3;</a:t>
            </a:r>
          </a:p>
          <a:p>
            <a:endParaRPr lang="en-US" sz="3800" dirty="0">
              <a:solidFill>
                <a:srgbClr val="FF0000"/>
              </a:solidFill>
              <a:latin typeface="Franklin Gothic Medium" panose="020B0603020102020204" pitchFamily="34" charset="0"/>
            </a:endParaRPr>
          </a:p>
          <a:p>
            <a:endParaRPr lang="en-US" sz="3800" dirty="0">
              <a:solidFill>
                <a:srgbClr val="FF0000"/>
              </a:solidFill>
              <a:latin typeface="Franklin Gothic Medium" panose="020B0603020102020204" pitchFamily="34" charset="0"/>
            </a:endParaRPr>
          </a:p>
          <a:p>
            <a:pPr marL="0" indent="0">
              <a:buNone/>
            </a:pPr>
            <a:r>
              <a:rPr lang="en-US" sz="3800" dirty="0">
                <a:solidFill>
                  <a:srgbClr val="FF0000"/>
                </a:solidFill>
                <a:latin typeface="Franklin Gothic Medium" panose="020B0603020102020204" pitchFamily="34" charset="0"/>
              </a:rPr>
              <a:t>Another Example:</a:t>
            </a:r>
          </a:p>
          <a:p>
            <a:pPr marL="0" indent="0">
              <a:buNone/>
            </a:pPr>
            <a:r>
              <a:rPr lang="en-US" sz="3800" dirty="0">
                <a:solidFill>
                  <a:srgbClr val="FF0000"/>
                </a:solidFill>
                <a:latin typeface="Franklin Gothic Medium" panose="020B0603020102020204" pitchFamily="34" charset="0"/>
              </a:rPr>
              <a:t>	</a:t>
            </a:r>
            <a:r>
              <a:rPr lang="en-US" sz="3800" dirty="0">
                <a:solidFill>
                  <a:schemeClr val="accent6">
                    <a:lumMod val="50000"/>
                  </a:schemeClr>
                </a:solidFill>
                <a:latin typeface="Franklin Gothic Medium" panose="020B0603020102020204" pitchFamily="34" charset="0"/>
              </a:rPr>
              <a:t>UPDATE Movies SET col1 = val1, col2 = val2 WHERE </a:t>
            </a:r>
            <a:r>
              <a:rPr lang="en-US" sz="3800" dirty="0" err="1">
                <a:solidFill>
                  <a:schemeClr val="accent6">
                    <a:lumMod val="50000"/>
                  </a:schemeClr>
                </a:solidFill>
                <a:latin typeface="Franklin Gothic Medium" panose="020B0603020102020204" pitchFamily="34" charset="0"/>
              </a:rPr>
              <a:t>movieID</a:t>
            </a:r>
            <a:r>
              <a:rPr lang="en-US" sz="3800" dirty="0">
                <a:solidFill>
                  <a:schemeClr val="accent6">
                    <a:lumMod val="50000"/>
                  </a:schemeClr>
                </a:solidFill>
                <a:latin typeface="Franklin Gothic Medium" panose="020B0603020102020204" pitchFamily="34" charset="0"/>
              </a:rPr>
              <a:t> = key1;</a:t>
            </a:r>
          </a:p>
          <a:p>
            <a:endParaRPr lang="en-US" b="1"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110432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Franklin Gothic Medium" panose="020B0603020102020204" pitchFamily="34" charset="0"/>
              </a:rPr>
              <a:t>Update a column in several rows at once:</a:t>
            </a:r>
          </a:p>
        </p:txBody>
      </p:sp>
      <p:sp>
        <p:nvSpPr>
          <p:cNvPr id="3" name="Text Placeholder 2"/>
          <p:cNvSpPr>
            <a:spLocks noGrp="1"/>
          </p:cNvSpPr>
          <p:nvPr>
            <p:ph type="body" idx="1"/>
          </p:nvPr>
        </p:nvSpPr>
        <p:spPr>
          <a:xfrm>
            <a:off x="381000" y="2057400"/>
            <a:ext cx="10754032" cy="2485103"/>
          </a:xfrm>
        </p:spPr>
        <p:txBody>
          <a:bodyPr>
            <a:normAutofit/>
          </a:bodyPr>
          <a:lstStyle/>
          <a:p>
            <a:r>
              <a:rPr lang="en-US" dirty="0">
                <a:solidFill>
                  <a:srgbClr val="00B0F0"/>
                </a:solidFill>
                <a:latin typeface="Franklin Gothic Medium" panose="020B0603020102020204" pitchFamily="34" charset="0"/>
              </a:rPr>
              <a:t>UPDATE</a:t>
            </a:r>
            <a:r>
              <a:rPr lang="en-US" dirty="0">
                <a:solidFill>
                  <a:srgbClr val="FF0000"/>
                </a:solidFill>
                <a:latin typeface="Franklin Gothic Medium" panose="020B0603020102020204" pitchFamily="34" charset="0"/>
              </a:rPr>
              <a:t> users</a:t>
            </a:r>
            <a:r>
              <a:rPr lang="en-US" dirty="0">
                <a:solidFill>
                  <a:srgbClr val="00B0F0"/>
                </a:solidFill>
                <a:latin typeface="Franklin Gothic Medium" panose="020B0603020102020204" pitchFamily="34" charset="0"/>
              </a:rPr>
              <a:t> SET </a:t>
            </a:r>
            <a:r>
              <a:rPr lang="en-US" dirty="0">
                <a:solidFill>
                  <a:srgbClr val="FF0000"/>
                </a:solidFill>
                <a:latin typeface="Franklin Gothic Medium" panose="020B0603020102020204" pitchFamily="34" charset="0"/>
              </a:rPr>
              <a:t>state = 'TX' </a:t>
            </a:r>
            <a:r>
              <a:rPr lang="en-US" dirty="0">
                <a:solidFill>
                  <a:srgbClr val="00B0F0"/>
                </a:solidFill>
                <a:latin typeface="Franklin Gothic Medium" panose="020B0603020102020204" pitchFamily="34" charset="0"/>
              </a:rPr>
              <a:t>WHERE</a:t>
            </a:r>
            <a:r>
              <a:rPr lang="en-US" dirty="0">
                <a:solidFill>
                  <a:srgbClr val="FF0000"/>
                </a:solidFill>
                <a:latin typeface="Franklin Gothic Medium" panose="020B0603020102020204" pitchFamily="34" charset="0"/>
              </a:rPr>
              <a:t> </a:t>
            </a:r>
            <a:r>
              <a:rPr lang="en-US" dirty="0" err="1">
                <a:solidFill>
                  <a:srgbClr val="FF0000"/>
                </a:solidFill>
                <a:latin typeface="Franklin Gothic Medium" panose="020B0603020102020204" pitchFamily="34" charset="0"/>
              </a:rPr>
              <a:t>user_uuid</a:t>
            </a:r>
            <a:r>
              <a:rPr lang="en-US" dirty="0">
                <a:solidFill>
                  <a:srgbClr val="00B0F0"/>
                </a:solidFill>
                <a:latin typeface="Franklin Gothic Medium" panose="020B0603020102020204" pitchFamily="34" charset="0"/>
              </a:rPr>
              <a:t> IN </a:t>
            </a:r>
            <a:r>
              <a:rPr lang="en-US" dirty="0">
                <a:solidFill>
                  <a:srgbClr val="FF0000"/>
                </a:solidFill>
                <a:latin typeface="Franklin Gothic Medium" panose="020B0603020102020204" pitchFamily="34" charset="0"/>
              </a:rPr>
              <a:t>(88b8fd18-b1ed-4e96-bf79-4280797cba80, 06a8913c-c0d6-477c-937d-6c1b69a95d43, bc108776-7cb5-477f-917d-869c12dfffa8)</a:t>
            </a:r>
          </a:p>
        </p:txBody>
      </p:sp>
    </p:spTree>
    <p:extLst>
      <p:ext uri="{BB962C8B-B14F-4D97-AF65-F5344CB8AC3E}">
        <p14:creationId xmlns:p14="http://schemas.microsoft.com/office/powerpoint/2010/main" val="306787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386080">
              <a:lnSpc>
                <a:spcPct val="100000"/>
              </a:lnSpc>
            </a:pPr>
            <a:r>
              <a:rPr sz="3200" dirty="0">
                <a:latin typeface="Franklin Gothic Medium" panose="020B0603020102020204" pitchFamily="34" charset="0"/>
              </a:rPr>
              <a:t>CRUD </a:t>
            </a:r>
            <a:r>
              <a:rPr sz="3200" spc="-5" dirty="0">
                <a:latin typeface="Franklin Gothic Medium" panose="020B0603020102020204" pitchFamily="34" charset="0"/>
                <a:cs typeface="Trebuchet MS"/>
              </a:rPr>
              <a:t>–</a:t>
            </a:r>
            <a:r>
              <a:rPr sz="3200" spc="-110" dirty="0">
                <a:latin typeface="Franklin Gothic Medium" panose="020B0603020102020204" pitchFamily="34" charset="0"/>
                <a:cs typeface="Trebuchet MS"/>
              </a:rPr>
              <a:t> </a:t>
            </a:r>
            <a:r>
              <a:rPr sz="3200" dirty="0">
                <a:latin typeface="Franklin Gothic Medium" panose="020B0603020102020204" pitchFamily="34" charset="0"/>
              </a:rPr>
              <a:t>Delete</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776748" y="1849899"/>
            <a:ext cx="10776654" cy="2585323"/>
          </a:xfrm>
          <a:prstGeom prst="rect">
            <a:avLst/>
          </a:prstGeom>
        </p:spPr>
        <p:txBody>
          <a:bodyPr vert="horz" wrap="square" lIns="0" tIns="0" rIns="0" bIns="0" rtlCol="0">
            <a:spAutoFit/>
          </a:bodyPr>
          <a:lstStyle/>
          <a:p>
            <a:pPr marL="12700" marR="231775">
              <a:lnSpc>
                <a:spcPct val="100000"/>
              </a:lnSpc>
            </a:pPr>
            <a:r>
              <a:rPr sz="2400" spc="-114" dirty="0">
                <a:latin typeface="Franklin Gothic Medium" panose="020B0603020102020204" pitchFamily="34" charset="0"/>
                <a:cs typeface="Trebuchet MS"/>
              </a:rPr>
              <a:t>To </a:t>
            </a:r>
            <a:r>
              <a:rPr sz="2400" spc="-5" dirty="0">
                <a:latin typeface="Franklin Gothic Medium" panose="020B0603020102020204" pitchFamily="34" charset="0"/>
                <a:cs typeface="Trebuchet MS"/>
              </a:rPr>
              <a:t>delete the column </a:t>
            </a:r>
            <a:r>
              <a:rPr sz="2400" spc="-10" dirty="0">
                <a:latin typeface="Franklin Gothic Medium" panose="020B0603020102020204" pitchFamily="34" charset="0"/>
                <a:cs typeface="Trebuchet MS"/>
              </a:rPr>
              <a:t>“LastExamPercent” from </a:t>
            </a:r>
            <a:r>
              <a:rPr sz="2400" spc="-5" dirty="0">
                <a:latin typeface="Franklin Gothic Medium" panose="020B0603020102020204" pitchFamily="34" charset="0"/>
                <a:cs typeface="Trebuchet MS"/>
              </a:rPr>
              <a:t>the “student_info” table </a:t>
            </a:r>
            <a:r>
              <a:rPr sz="2400" spc="-10" dirty="0">
                <a:latin typeface="Franklin Gothic Medium" panose="020B0603020102020204" pitchFamily="34" charset="0"/>
                <a:cs typeface="Trebuchet MS"/>
              </a:rPr>
              <a:t>for  </a:t>
            </a:r>
            <a:r>
              <a:rPr sz="2400" spc="-5" dirty="0">
                <a:latin typeface="Franklin Gothic Medium" panose="020B0603020102020204" pitchFamily="34" charset="0"/>
                <a:cs typeface="Trebuchet MS"/>
              </a:rPr>
              <a:t>the </a:t>
            </a:r>
            <a:r>
              <a:rPr sz="2400" dirty="0">
                <a:latin typeface="Franklin Gothic Medium" panose="020B0603020102020204" pitchFamily="34" charset="0"/>
                <a:cs typeface="Trebuchet MS"/>
              </a:rPr>
              <a:t>record where </a:t>
            </a:r>
            <a:r>
              <a:rPr sz="2400" spc="-5" dirty="0">
                <a:latin typeface="Franklin Gothic Medium" panose="020B0603020102020204" pitchFamily="34" charset="0"/>
                <a:cs typeface="Trebuchet MS"/>
              </a:rPr>
              <a:t>the </a:t>
            </a:r>
            <a:r>
              <a:rPr sz="2400" spc="-20" dirty="0">
                <a:latin typeface="Franklin Gothic Medium" panose="020B0603020102020204" pitchFamily="34" charset="0"/>
                <a:cs typeface="Trebuchet MS"/>
              </a:rPr>
              <a:t>RollNo </a:t>
            </a:r>
            <a:r>
              <a:rPr sz="2400" dirty="0">
                <a:latin typeface="Franklin Gothic Medium" panose="020B0603020102020204" pitchFamily="34" charset="0"/>
                <a:cs typeface="Trebuchet MS"/>
              </a:rPr>
              <a:t>=</a:t>
            </a:r>
            <a:r>
              <a:rPr sz="2400" spc="-75" dirty="0">
                <a:latin typeface="Franklin Gothic Medium" panose="020B0603020102020204" pitchFamily="34" charset="0"/>
                <a:cs typeface="Trebuchet MS"/>
              </a:rPr>
              <a:t> </a:t>
            </a:r>
            <a:r>
              <a:rPr sz="2400" dirty="0">
                <a:latin typeface="Franklin Gothic Medium" panose="020B0603020102020204" pitchFamily="34" charset="0"/>
                <a:cs typeface="Trebuchet MS"/>
              </a:rPr>
              <a:t>2.</a:t>
            </a:r>
          </a:p>
          <a:p>
            <a:pPr>
              <a:lnSpc>
                <a:spcPct val="100000"/>
              </a:lnSpc>
              <a:spcBef>
                <a:spcPts val="32"/>
              </a:spcBef>
            </a:pPr>
            <a:endParaRPr sz="2400" dirty="0">
              <a:latin typeface="Franklin Gothic Medium" panose="020B0603020102020204" pitchFamily="34" charset="0"/>
              <a:cs typeface="Times New Roman"/>
            </a:endParaRPr>
          </a:p>
          <a:p>
            <a:pPr marL="12700">
              <a:lnSpc>
                <a:spcPct val="100000"/>
              </a:lnSpc>
              <a:tabLst>
                <a:tab pos="927100" algn="l"/>
              </a:tabLst>
            </a:pPr>
            <a:r>
              <a:rPr sz="2400" b="1" i="1" spc="-5" dirty="0">
                <a:latin typeface="Franklin Gothic Medium" panose="020B0603020102020204" pitchFamily="34" charset="0"/>
                <a:cs typeface="Trebuchet MS"/>
              </a:rPr>
              <a:t>Note:	</a:t>
            </a:r>
            <a:r>
              <a:rPr sz="2400" spc="-5" dirty="0">
                <a:latin typeface="Franklin Gothic Medium" panose="020B0603020102020204" pitchFamily="34" charset="0"/>
                <a:cs typeface="Trebuchet MS"/>
              </a:rPr>
              <a:t>Delete statement removes one or more columns from one or</a:t>
            </a:r>
            <a:r>
              <a:rPr sz="2400" spc="70"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more</a:t>
            </a:r>
            <a:endParaRPr sz="2400" dirty="0">
              <a:latin typeface="Franklin Gothic Medium" panose="020B0603020102020204" pitchFamily="34" charset="0"/>
              <a:cs typeface="Trebuchet MS"/>
            </a:endParaRPr>
          </a:p>
          <a:p>
            <a:pPr marL="12700">
              <a:lnSpc>
                <a:spcPct val="100000"/>
              </a:lnSpc>
            </a:pPr>
            <a:r>
              <a:rPr sz="2400" spc="-5" dirty="0">
                <a:latin typeface="Franklin Gothic Medium" panose="020B0603020102020204" pitchFamily="34" charset="0"/>
                <a:cs typeface="Trebuchet MS"/>
              </a:rPr>
              <a:t>rows of </a:t>
            </a:r>
            <a:r>
              <a:rPr sz="2400" dirty="0">
                <a:latin typeface="Franklin Gothic Medium" panose="020B0603020102020204" pitchFamily="34" charset="0"/>
                <a:cs typeface="Trebuchet MS"/>
              </a:rPr>
              <a:t>a Cassandra table </a:t>
            </a:r>
            <a:r>
              <a:rPr sz="2400" spc="-5" dirty="0">
                <a:latin typeface="Franklin Gothic Medium" panose="020B0603020102020204" pitchFamily="34" charset="0"/>
                <a:cs typeface="Trebuchet MS"/>
              </a:rPr>
              <a:t>or removes entire rows if no columns are</a:t>
            </a:r>
            <a:r>
              <a:rPr sz="2400" spc="80"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specified.</a:t>
            </a:r>
            <a:endParaRPr sz="2400" dirty="0">
              <a:latin typeface="Franklin Gothic Medium" panose="020B0603020102020204" pitchFamily="34" charset="0"/>
              <a:cs typeface="Trebuchet MS"/>
            </a:endParaRPr>
          </a:p>
          <a:p>
            <a:pPr>
              <a:lnSpc>
                <a:spcPct val="100000"/>
              </a:lnSpc>
              <a:spcBef>
                <a:spcPts val="35"/>
              </a:spcBef>
            </a:pPr>
            <a:endParaRPr sz="2400" dirty="0">
              <a:latin typeface="Franklin Gothic Medium" panose="020B0603020102020204" pitchFamily="34" charset="0"/>
              <a:cs typeface="Times New Roman"/>
            </a:endParaRPr>
          </a:p>
          <a:p>
            <a:pPr marL="12700">
              <a:lnSpc>
                <a:spcPct val="100000"/>
              </a:lnSpc>
            </a:pPr>
            <a:r>
              <a:rPr sz="2400" b="1" dirty="0">
                <a:solidFill>
                  <a:srgbClr val="FF0000"/>
                </a:solidFill>
                <a:latin typeface="Franklin Gothic Medium" panose="020B0603020102020204" pitchFamily="34" charset="0"/>
                <a:cs typeface="Trebuchet MS"/>
              </a:rPr>
              <a:t>DELETE </a:t>
            </a:r>
            <a:r>
              <a:rPr sz="2400" b="1" spc="-10" dirty="0">
                <a:solidFill>
                  <a:srgbClr val="FF0000"/>
                </a:solidFill>
                <a:latin typeface="Franklin Gothic Medium" panose="020B0603020102020204" pitchFamily="34" charset="0"/>
                <a:cs typeface="Trebuchet MS"/>
              </a:rPr>
              <a:t>LastExamPercent </a:t>
            </a:r>
            <a:r>
              <a:rPr sz="2400" b="1" dirty="0">
                <a:solidFill>
                  <a:srgbClr val="FF0000"/>
                </a:solidFill>
                <a:latin typeface="Franklin Gothic Medium" panose="020B0603020102020204" pitchFamily="34" charset="0"/>
                <a:cs typeface="Trebuchet MS"/>
              </a:rPr>
              <a:t>FROM </a:t>
            </a:r>
            <a:r>
              <a:rPr sz="2400" b="1" spc="-5" dirty="0">
                <a:solidFill>
                  <a:srgbClr val="FF0000"/>
                </a:solidFill>
                <a:latin typeface="Franklin Gothic Medium" panose="020B0603020102020204" pitchFamily="34" charset="0"/>
                <a:cs typeface="Trebuchet MS"/>
              </a:rPr>
              <a:t>student_info </a:t>
            </a:r>
            <a:r>
              <a:rPr sz="2400" b="1" dirty="0">
                <a:solidFill>
                  <a:srgbClr val="FF0000"/>
                </a:solidFill>
                <a:latin typeface="Franklin Gothic Medium" panose="020B0603020102020204" pitchFamily="34" charset="0"/>
                <a:cs typeface="Trebuchet MS"/>
              </a:rPr>
              <a:t>WHERE</a:t>
            </a:r>
            <a:r>
              <a:rPr sz="2400" b="1" spc="15" dirty="0">
                <a:solidFill>
                  <a:srgbClr val="FF0000"/>
                </a:solidFill>
                <a:latin typeface="Franklin Gothic Medium" panose="020B0603020102020204" pitchFamily="34" charset="0"/>
                <a:cs typeface="Trebuchet MS"/>
              </a:rPr>
              <a:t> </a:t>
            </a:r>
            <a:r>
              <a:rPr sz="2400" b="1" spc="-5" dirty="0">
                <a:solidFill>
                  <a:srgbClr val="FF0000"/>
                </a:solidFill>
                <a:latin typeface="Franklin Gothic Medium" panose="020B0603020102020204" pitchFamily="34" charset="0"/>
                <a:cs typeface="Trebuchet MS"/>
              </a:rPr>
              <a:t>RollNo=2;</a:t>
            </a:r>
            <a:endParaRPr sz="2400" dirty="0">
              <a:solidFill>
                <a:srgbClr val="FF0000"/>
              </a:solidFill>
              <a:latin typeface="Franklin Gothic Medium" panose="020B0603020102020204" pitchFamily="34" charset="0"/>
              <a:cs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680" y="365125"/>
            <a:ext cx="10358120" cy="1325563"/>
          </a:xfrm>
        </p:spPr>
        <p:txBody>
          <a:bodyPr>
            <a:normAutofit/>
          </a:bodyPr>
          <a:lstStyle/>
          <a:p>
            <a:r>
              <a:rPr lang="en-US" sz="3600" dirty="0">
                <a:latin typeface="Franklin Gothic Medium" panose="020B0603020102020204" pitchFamily="34" charset="0"/>
              </a:rPr>
              <a:t>Delete Row from table </a:t>
            </a:r>
          </a:p>
        </p:txBody>
      </p:sp>
      <p:sp>
        <p:nvSpPr>
          <p:cNvPr id="3" name="Text Placeholder 2"/>
          <p:cNvSpPr>
            <a:spLocks noGrp="1"/>
          </p:cNvSpPr>
          <p:nvPr>
            <p:ph type="body" idx="1"/>
          </p:nvPr>
        </p:nvSpPr>
        <p:spPr>
          <a:xfrm>
            <a:off x="609600" y="1905000"/>
            <a:ext cx="10358120" cy="2018071"/>
          </a:xfrm>
        </p:spPr>
        <p:txBody>
          <a:bodyPr>
            <a:normAutofit/>
          </a:bodyPr>
          <a:lstStyle/>
          <a:p>
            <a:pPr marL="0" indent="0">
              <a:buNone/>
            </a:pPr>
            <a:r>
              <a:rPr lang="en-US" dirty="0">
                <a:solidFill>
                  <a:srgbClr val="FF0000"/>
                </a:solidFill>
                <a:latin typeface="Franklin Gothic Medium" panose="020B0603020102020204" pitchFamily="34" charset="0"/>
              </a:rPr>
              <a:t>DELETE FROM </a:t>
            </a:r>
            <a:r>
              <a:rPr lang="en-US" dirty="0" err="1">
                <a:solidFill>
                  <a:srgbClr val="FF0000"/>
                </a:solidFill>
                <a:latin typeface="Franklin Gothic Medium" panose="020B0603020102020204" pitchFamily="34" charset="0"/>
              </a:rPr>
              <a:t>student_info</a:t>
            </a:r>
            <a:r>
              <a:rPr lang="en-US" dirty="0">
                <a:solidFill>
                  <a:srgbClr val="FF0000"/>
                </a:solidFill>
                <a:latin typeface="Franklin Gothic Medium" panose="020B0603020102020204" pitchFamily="34" charset="0"/>
              </a:rPr>
              <a:t> WHERE </a:t>
            </a:r>
            <a:r>
              <a:rPr lang="en-US" dirty="0" err="1">
                <a:solidFill>
                  <a:srgbClr val="FF0000"/>
                </a:solidFill>
                <a:latin typeface="Franklin Gothic Medium" panose="020B0603020102020204" pitchFamily="34" charset="0"/>
              </a:rPr>
              <a:t>rollno</a:t>
            </a:r>
            <a:r>
              <a:rPr lang="en-US" dirty="0">
                <a:solidFill>
                  <a:srgbClr val="FF0000"/>
                </a:solidFill>
                <a:latin typeface="Franklin Gothic Medium" panose="020B0603020102020204" pitchFamily="34" charset="0"/>
              </a:rPr>
              <a:t>=2</a:t>
            </a:r>
            <a:r>
              <a:rPr lang="en-US" b="1" dirty="0">
                <a:solidFill>
                  <a:srgbClr val="FF0000"/>
                </a:solidFill>
              </a:rPr>
              <a:t>; </a:t>
            </a:r>
          </a:p>
        </p:txBody>
      </p:sp>
    </p:spTree>
    <p:extLst>
      <p:ext uri="{BB962C8B-B14F-4D97-AF65-F5344CB8AC3E}">
        <p14:creationId xmlns:p14="http://schemas.microsoft.com/office/powerpoint/2010/main" val="1950878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107" y="404336"/>
            <a:ext cx="11190224" cy="738664"/>
          </a:xfrm>
        </p:spPr>
        <p:txBody>
          <a:bodyPr>
            <a:normAutofit fontScale="90000"/>
          </a:bodyPr>
          <a:lstStyle/>
          <a:p>
            <a:r>
              <a:rPr lang="en-US" sz="3600" dirty="0">
                <a:latin typeface="Franklin Gothic Medium" panose="020B0603020102020204" pitchFamily="34" charset="0"/>
              </a:rPr>
              <a:t>Why ALLOW FILTERING?</a:t>
            </a:r>
            <a:br>
              <a:rPr lang="en-US" dirty="0"/>
            </a:br>
            <a:endParaRPr lang="en-US" dirty="0"/>
          </a:p>
        </p:txBody>
      </p:sp>
      <p:sp>
        <p:nvSpPr>
          <p:cNvPr id="3" name="Text Placeholder 2"/>
          <p:cNvSpPr>
            <a:spLocks noGrp="1"/>
          </p:cNvSpPr>
          <p:nvPr>
            <p:ph type="body" idx="1"/>
          </p:nvPr>
        </p:nvSpPr>
        <p:spPr>
          <a:xfrm>
            <a:off x="533400" y="1143000"/>
            <a:ext cx="10203426" cy="5310664"/>
          </a:xfrm>
        </p:spPr>
        <p:txBody>
          <a:bodyPr>
            <a:normAutofit fontScale="92500" lnSpcReduction="10000"/>
          </a:bodyPr>
          <a:lstStyle/>
          <a:p>
            <a:r>
              <a:rPr lang="en-US" dirty="0">
                <a:latin typeface="Franklin Gothic Medium" panose="020B0603020102020204" pitchFamily="34" charset="0"/>
              </a:rPr>
              <a:t>Let’s take for example the following table:</a:t>
            </a:r>
          </a:p>
          <a:p>
            <a:endParaRPr lang="en-US" dirty="0">
              <a:latin typeface="Franklin Gothic Medium" panose="020B0603020102020204" pitchFamily="34" charset="0"/>
            </a:endParaRPr>
          </a:p>
          <a:p>
            <a:pPr marL="0" indent="0">
              <a:buNone/>
            </a:pPr>
            <a:r>
              <a:rPr lang="en-US" dirty="0">
                <a:solidFill>
                  <a:srgbClr val="FF0000"/>
                </a:solidFill>
                <a:latin typeface="Franklin Gothic Medium" panose="020B0603020102020204" pitchFamily="34" charset="0"/>
              </a:rPr>
              <a:t>CREATE TABLE blogs (</a:t>
            </a:r>
            <a:r>
              <a:rPr lang="en-US" dirty="0" err="1">
                <a:solidFill>
                  <a:srgbClr val="FF0000"/>
                </a:solidFill>
                <a:latin typeface="Franklin Gothic Medium" panose="020B0603020102020204" pitchFamily="34" charset="0"/>
              </a:rPr>
              <a:t>blogId</a:t>
            </a:r>
            <a:r>
              <a:rPr lang="en-US" dirty="0">
                <a:solidFill>
                  <a:srgbClr val="FF0000"/>
                </a:solidFill>
                <a:latin typeface="Franklin Gothic Medium" panose="020B0603020102020204" pitchFamily="34" charset="0"/>
              </a:rPr>
              <a:t> int, </a:t>
            </a:r>
          </a:p>
          <a:p>
            <a:r>
              <a:rPr lang="en-US" dirty="0">
                <a:solidFill>
                  <a:srgbClr val="FF0000"/>
                </a:solidFill>
                <a:latin typeface="Franklin Gothic Medium" panose="020B0603020102020204" pitchFamily="34" charset="0"/>
              </a:rPr>
              <a:t>			      time1 int, </a:t>
            </a:r>
          </a:p>
          <a:p>
            <a:r>
              <a:rPr lang="en-US" dirty="0">
                <a:solidFill>
                  <a:srgbClr val="FF0000"/>
                </a:solidFill>
                <a:latin typeface="Franklin Gothic Medium" panose="020B0603020102020204" pitchFamily="34" charset="0"/>
              </a:rPr>
              <a:t>			      time2 </a:t>
            </a:r>
            <a:r>
              <a:rPr lang="en-US" dirty="0" err="1">
                <a:solidFill>
                  <a:srgbClr val="FF0000"/>
                </a:solidFill>
                <a:latin typeface="Franklin Gothic Medium" panose="020B0603020102020204" pitchFamily="34" charset="0"/>
              </a:rPr>
              <a:t>int</a:t>
            </a:r>
            <a:r>
              <a:rPr lang="en-US" dirty="0">
                <a:solidFill>
                  <a:srgbClr val="FF0000"/>
                </a:solidFill>
                <a:latin typeface="Franklin Gothic Medium" panose="020B0603020102020204" pitchFamily="34" charset="0"/>
              </a:rPr>
              <a:t>, </a:t>
            </a:r>
          </a:p>
          <a:p>
            <a:r>
              <a:rPr lang="en-US" dirty="0">
                <a:solidFill>
                  <a:srgbClr val="FF0000"/>
                </a:solidFill>
                <a:latin typeface="Franklin Gothic Medium" panose="020B0603020102020204" pitchFamily="34" charset="0"/>
              </a:rPr>
              <a:t>			      author text, </a:t>
            </a:r>
          </a:p>
          <a:p>
            <a:r>
              <a:rPr lang="en-US" dirty="0">
                <a:solidFill>
                  <a:srgbClr val="FF0000"/>
                </a:solidFill>
                <a:latin typeface="Franklin Gothic Medium" panose="020B0603020102020204" pitchFamily="34" charset="0"/>
              </a:rPr>
              <a:t>			      content text, </a:t>
            </a:r>
          </a:p>
          <a:p>
            <a:r>
              <a:rPr lang="en-US" dirty="0">
                <a:solidFill>
                  <a:srgbClr val="FF0000"/>
                </a:solidFill>
                <a:latin typeface="Franklin Gothic Medium" panose="020B0603020102020204" pitchFamily="34" charset="0"/>
              </a:rPr>
              <a:t>			      PRIMARY KEY(</a:t>
            </a:r>
            <a:r>
              <a:rPr lang="en-US" dirty="0" err="1">
                <a:solidFill>
                  <a:srgbClr val="FF0000"/>
                </a:solidFill>
                <a:latin typeface="Franklin Gothic Medium" panose="020B0603020102020204" pitchFamily="34" charset="0"/>
              </a:rPr>
              <a:t>blogId</a:t>
            </a:r>
            <a:r>
              <a:rPr lang="en-US" dirty="0">
                <a:solidFill>
                  <a:srgbClr val="FF0000"/>
                </a:solidFill>
                <a:latin typeface="Franklin Gothic Medium" panose="020B0603020102020204" pitchFamily="34" charset="0"/>
              </a:rPr>
              <a:t>, time1, time2));</a:t>
            </a:r>
          </a:p>
          <a:p>
            <a:endParaRPr lang="en-US" dirty="0">
              <a:solidFill>
                <a:srgbClr val="FF0000"/>
              </a:solidFill>
              <a:latin typeface="Franklin Gothic Medium" panose="020B0603020102020204" pitchFamily="34" charset="0"/>
            </a:endParaRPr>
          </a:p>
          <a:p>
            <a:r>
              <a:rPr lang="en-US" dirty="0">
                <a:latin typeface="Franklin Gothic Medium" panose="020B0603020102020204" pitchFamily="34" charset="0"/>
              </a:rPr>
              <a:t>To execute the following query:</a:t>
            </a:r>
          </a:p>
          <a:p>
            <a:endParaRPr lang="en-US" dirty="0">
              <a:solidFill>
                <a:srgbClr val="FF0000"/>
              </a:solidFill>
              <a:latin typeface="Franklin Gothic Medium" panose="020B0603020102020204" pitchFamily="34" charset="0"/>
            </a:endParaRPr>
          </a:p>
          <a:p>
            <a:r>
              <a:rPr lang="en-US" dirty="0">
                <a:solidFill>
                  <a:srgbClr val="FF0000"/>
                </a:solidFill>
                <a:latin typeface="Franklin Gothic Medium" panose="020B0603020102020204" pitchFamily="34" charset="0"/>
              </a:rPr>
              <a:t>	</a:t>
            </a:r>
            <a:r>
              <a:rPr lang="en-US" dirty="0">
                <a:latin typeface="Franklin Gothic Medium" panose="020B0603020102020204" pitchFamily="34" charset="0"/>
              </a:rPr>
              <a:t> </a:t>
            </a:r>
            <a:r>
              <a:rPr lang="en-US" b="1" dirty="0">
                <a:solidFill>
                  <a:srgbClr val="FF0000"/>
                </a:solidFill>
                <a:latin typeface="Franklin Gothic Medium" panose="020B0603020102020204" pitchFamily="34" charset="0"/>
              </a:rPr>
              <a:t>SELECT * FROM blogs;</a:t>
            </a:r>
          </a:p>
        </p:txBody>
      </p:sp>
    </p:spTree>
    <p:extLst>
      <p:ext uri="{BB962C8B-B14F-4D97-AF65-F5344CB8AC3E}">
        <p14:creationId xmlns:p14="http://schemas.microsoft.com/office/powerpoint/2010/main" val="2205863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Franklin Gothic Medium" panose="020B0603020102020204" pitchFamily="34" charset="0"/>
              </a:rPr>
              <a:t>Why ALLOW FILTERING?</a:t>
            </a:r>
          </a:p>
        </p:txBody>
      </p:sp>
      <p:sp>
        <p:nvSpPr>
          <p:cNvPr id="3" name="Text Placeholder 2"/>
          <p:cNvSpPr>
            <a:spLocks noGrp="1"/>
          </p:cNvSpPr>
          <p:nvPr>
            <p:ph type="body" idx="1"/>
          </p:nvPr>
        </p:nvSpPr>
        <p:spPr>
          <a:xfrm>
            <a:off x="457200" y="1981200"/>
            <a:ext cx="11135032" cy="3800168"/>
          </a:xfrm>
        </p:spPr>
        <p:txBody>
          <a:bodyPr>
            <a:normAutofit fontScale="92500" lnSpcReduction="10000"/>
          </a:bodyPr>
          <a:lstStyle/>
          <a:p>
            <a:r>
              <a:rPr lang="en-US" sz="2600" dirty="0">
                <a:latin typeface="Franklin Gothic Medium" panose="020B0603020102020204" pitchFamily="34" charset="0"/>
              </a:rPr>
              <a:t>If you now want only the data at a specified time1</a:t>
            </a:r>
          </a:p>
          <a:p>
            <a:endParaRPr lang="en-US" sz="2600" dirty="0">
              <a:latin typeface="Franklin Gothic Medium" panose="020B0603020102020204" pitchFamily="34" charset="0"/>
            </a:endParaRPr>
          </a:p>
          <a:p>
            <a:r>
              <a:rPr lang="en-US" sz="2600" dirty="0">
                <a:latin typeface="Franklin Gothic Medium" panose="020B0603020102020204" pitchFamily="34" charset="0"/>
              </a:rPr>
              <a:t>	</a:t>
            </a:r>
            <a:r>
              <a:rPr lang="en-US" sz="2600" dirty="0">
                <a:solidFill>
                  <a:srgbClr val="FF0000"/>
                </a:solidFill>
                <a:latin typeface="Franklin Gothic Medium" panose="020B0603020102020204" pitchFamily="34" charset="0"/>
              </a:rPr>
              <a:t> SELECT * FROM blogs WHERE time1 = 1418306451235;</a:t>
            </a:r>
          </a:p>
          <a:p>
            <a:endParaRPr lang="en-US" sz="2600" dirty="0">
              <a:solidFill>
                <a:srgbClr val="FF0000"/>
              </a:solidFill>
              <a:latin typeface="Franklin Gothic Medium" panose="020B0603020102020204" pitchFamily="34" charset="0"/>
            </a:endParaRPr>
          </a:p>
          <a:p>
            <a:r>
              <a:rPr lang="en-US" sz="2600" dirty="0">
                <a:latin typeface="Franklin Gothic Medium" panose="020B0603020102020204" pitchFamily="34" charset="0"/>
              </a:rPr>
              <a:t>In response, you will receive the following error message:</a:t>
            </a:r>
          </a:p>
          <a:p>
            <a:endParaRPr lang="en-US" sz="2600" dirty="0">
              <a:latin typeface="Franklin Gothic Medium" panose="020B0603020102020204" pitchFamily="34" charset="0"/>
            </a:endParaRPr>
          </a:p>
          <a:p>
            <a:r>
              <a:rPr lang="en-US" sz="2600" i="1" dirty="0">
                <a:solidFill>
                  <a:srgbClr val="00B0F0"/>
                </a:solidFill>
                <a:latin typeface="Franklin Gothic Medium" panose="020B0603020102020204" pitchFamily="34" charset="0"/>
              </a:rPr>
              <a:t>Bad Request: Cannot execute this query as it might involve data filtering and thus may have unpredictable performance. If you want to execute this query despite the performance unpredictability, use ALLOW FILTERING.</a:t>
            </a:r>
          </a:p>
          <a:p>
            <a:endParaRPr lang="en-US" b="1" i="1" dirty="0">
              <a:solidFill>
                <a:srgbClr val="00B0F0"/>
              </a:solidFill>
            </a:endParaRPr>
          </a:p>
        </p:txBody>
      </p:sp>
    </p:spTree>
    <p:extLst>
      <p:ext uri="{BB962C8B-B14F-4D97-AF65-F5344CB8AC3E}">
        <p14:creationId xmlns:p14="http://schemas.microsoft.com/office/powerpoint/2010/main" val="42101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1692"/>
          </a:xfrm>
        </p:spPr>
        <p:txBody>
          <a:bodyPr>
            <a:normAutofit/>
          </a:bodyPr>
          <a:lstStyle/>
          <a:p>
            <a:r>
              <a:rPr lang="en-US" sz="3200" dirty="0">
                <a:latin typeface="Franklin Gothic Medium" panose="020B0603020102020204" pitchFamily="34" charset="0"/>
              </a:rPr>
              <a:t>Why ALLOW FILTERING?</a:t>
            </a:r>
          </a:p>
        </p:txBody>
      </p:sp>
      <p:sp>
        <p:nvSpPr>
          <p:cNvPr id="3" name="Text Placeholder 2"/>
          <p:cNvSpPr>
            <a:spLocks noGrp="1"/>
          </p:cNvSpPr>
          <p:nvPr>
            <p:ph type="body" idx="1"/>
          </p:nvPr>
        </p:nvSpPr>
        <p:spPr>
          <a:xfrm>
            <a:off x="457200" y="1548580"/>
            <a:ext cx="11282516" cy="4944293"/>
          </a:xfrm>
        </p:spPr>
        <p:txBody>
          <a:bodyPr>
            <a:normAutofit fontScale="32500" lnSpcReduction="20000"/>
          </a:bodyPr>
          <a:lstStyle/>
          <a:p>
            <a:r>
              <a:rPr lang="en-US" sz="6200" dirty="0">
                <a:latin typeface="Franklin Gothic Medium" panose="020B0603020102020204" pitchFamily="34" charset="0"/>
              </a:rPr>
              <a:t>Cassandra knows that it might not be able to execute the query in an efficient way.</a:t>
            </a:r>
          </a:p>
          <a:p>
            <a:endParaRPr lang="en-US" sz="6200" dirty="0">
              <a:latin typeface="Franklin Gothic Medium" panose="020B0603020102020204" pitchFamily="34" charset="0"/>
            </a:endParaRPr>
          </a:p>
          <a:p>
            <a:r>
              <a:rPr lang="en-US" sz="6200" dirty="0">
                <a:latin typeface="Franklin Gothic Medium" panose="020B0603020102020204" pitchFamily="34" charset="0"/>
              </a:rPr>
              <a:t> It is therefore warning you: “Be careful. Executing this query as such might not be a good idea</a:t>
            </a:r>
          </a:p>
          <a:p>
            <a:r>
              <a:rPr lang="en-US" sz="6200" dirty="0">
                <a:latin typeface="Franklin Gothic Medium" panose="020B0603020102020204" pitchFamily="34" charset="0"/>
              </a:rPr>
              <a:t> as it can use a lot of your computing resources”.</a:t>
            </a:r>
          </a:p>
          <a:p>
            <a:endParaRPr lang="en-US" sz="6200" i="1" dirty="0">
              <a:solidFill>
                <a:srgbClr val="00B0F0"/>
              </a:solidFill>
              <a:latin typeface="Franklin Gothic Medium" panose="020B0603020102020204" pitchFamily="34" charset="0"/>
            </a:endParaRPr>
          </a:p>
          <a:p>
            <a:r>
              <a:rPr lang="en-US" sz="6200" dirty="0">
                <a:solidFill>
                  <a:srgbClr val="FF0000"/>
                </a:solidFill>
                <a:latin typeface="Franklin Gothic Medium" panose="020B0603020102020204" pitchFamily="34" charset="0"/>
              </a:rPr>
              <a:t>The only way Cassandra can execute this query is by retrieving all the rows from the table blogs and then by filtering out the ones which do not have the requested value for the time1 column.</a:t>
            </a:r>
          </a:p>
          <a:p>
            <a:endParaRPr lang="en-US" sz="6200" i="1" dirty="0">
              <a:solidFill>
                <a:srgbClr val="FF0000"/>
              </a:solidFill>
              <a:latin typeface="Franklin Gothic Medium" panose="020B0603020102020204" pitchFamily="34" charset="0"/>
            </a:endParaRPr>
          </a:p>
          <a:p>
            <a:endParaRPr lang="en-US" sz="6200" i="1" dirty="0">
              <a:solidFill>
                <a:srgbClr val="FF0000"/>
              </a:solidFill>
              <a:latin typeface="Franklin Gothic Medium" panose="020B0603020102020204" pitchFamily="34" charset="0"/>
            </a:endParaRPr>
          </a:p>
          <a:p>
            <a:r>
              <a:rPr lang="en-US" sz="6200" dirty="0">
                <a:solidFill>
                  <a:srgbClr val="FF0000"/>
                </a:solidFill>
                <a:latin typeface="Franklin Gothic Medium" panose="020B0603020102020204" pitchFamily="34" charset="0"/>
              </a:rPr>
              <a:t> 	SELECT * FROM blogs WHERE time1 = 1418306451235 </a:t>
            </a:r>
            <a:r>
              <a:rPr lang="en-US" sz="6200" dirty="0">
                <a:solidFill>
                  <a:srgbClr val="00B0F0"/>
                </a:solidFill>
                <a:latin typeface="Franklin Gothic Medium" panose="020B0603020102020204" pitchFamily="34" charset="0"/>
              </a:rPr>
              <a:t>ALLOW FILTERING</a:t>
            </a:r>
            <a:r>
              <a:rPr lang="en-US" sz="6200" dirty="0">
                <a:solidFill>
                  <a:srgbClr val="FF0000"/>
                </a:solidFill>
                <a:latin typeface="Franklin Gothic Medium" panose="020B0603020102020204" pitchFamily="34" charset="0"/>
              </a:rPr>
              <a:t>; </a:t>
            </a:r>
          </a:p>
          <a:p>
            <a:endParaRPr lang="en-US" sz="6200" i="1" dirty="0">
              <a:solidFill>
                <a:srgbClr val="FF0000"/>
              </a:solidFill>
              <a:latin typeface="Franklin Gothic Medium" panose="020B0603020102020204" pitchFamily="34" charset="0"/>
            </a:endParaRPr>
          </a:p>
          <a:p>
            <a:endParaRPr lang="en-US" dirty="0"/>
          </a:p>
          <a:p>
            <a:endParaRPr lang="en-US" dirty="0"/>
          </a:p>
          <a:p>
            <a:r>
              <a:rPr lang="en-US" dirty="0"/>
              <a:t>	</a:t>
            </a:r>
          </a:p>
        </p:txBody>
      </p:sp>
    </p:spTree>
    <p:extLst>
      <p:ext uri="{BB962C8B-B14F-4D97-AF65-F5344CB8AC3E}">
        <p14:creationId xmlns:p14="http://schemas.microsoft.com/office/powerpoint/2010/main" val="3702783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6967-57D2-49CD-BEFE-F601C8F25144}"/>
              </a:ext>
            </a:extLst>
          </p:cNvPr>
          <p:cNvSpPr>
            <a:spLocks noGrp="1"/>
          </p:cNvSpPr>
          <p:nvPr>
            <p:ph type="title"/>
          </p:nvPr>
        </p:nvSpPr>
        <p:spPr/>
        <p:txBody>
          <a:bodyPr/>
          <a:lstStyle/>
          <a:p>
            <a:r>
              <a:rPr lang="en-US" dirty="0">
                <a:latin typeface="Franklin Gothic Medium" panose="020B0603020102020204" pitchFamily="34" charset="0"/>
              </a:rPr>
              <a:t>Why ALLOW FILTERING?</a:t>
            </a:r>
            <a:endParaRPr lang="en-IN" dirty="0"/>
          </a:p>
        </p:txBody>
      </p:sp>
      <p:sp>
        <p:nvSpPr>
          <p:cNvPr id="3" name="Content Placeholder 2">
            <a:extLst>
              <a:ext uri="{FF2B5EF4-FFF2-40B4-BE49-F238E27FC236}">
                <a16:creationId xmlns:a16="http://schemas.microsoft.com/office/drawing/2014/main" id="{DB26CA27-8D4A-49D4-80A7-68266B328AF7}"/>
              </a:ext>
            </a:extLst>
          </p:cNvPr>
          <p:cNvSpPr>
            <a:spLocks noGrp="1"/>
          </p:cNvSpPr>
          <p:nvPr>
            <p:ph idx="1"/>
          </p:nvPr>
        </p:nvSpPr>
        <p:spPr>
          <a:xfrm>
            <a:off x="838200" y="1578077"/>
            <a:ext cx="10515600" cy="4598886"/>
          </a:xfrm>
        </p:spPr>
        <p:txBody>
          <a:bodyPr/>
          <a:lstStyle/>
          <a:p>
            <a:r>
              <a:rPr lang="en-IN" dirty="0"/>
              <a:t>If your table contains for example a 1 million rows and 95% of them have the requested value for the time1 column, the query will still be relatively efficient and you should use ALLOW FILTERING.</a:t>
            </a:r>
          </a:p>
          <a:p>
            <a:r>
              <a:rPr lang="en-IN" dirty="0"/>
              <a:t>On the other hand, if your table contains 1 million rows and only 2 rows contain the requested value for the time1 column, your query is extremely inefficient. Cassandra will load 999, 998 rows for nothing. If the query is often used, it is probably better to add an index on the time1 column.</a:t>
            </a:r>
          </a:p>
          <a:p>
            <a:endParaRPr lang="en-IN" dirty="0"/>
          </a:p>
        </p:txBody>
      </p:sp>
    </p:spTree>
    <p:extLst>
      <p:ext uri="{BB962C8B-B14F-4D97-AF65-F5344CB8AC3E}">
        <p14:creationId xmlns:p14="http://schemas.microsoft.com/office/powerpoint/2010/main" val="526132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8791-2865-4D22-8762-5FD5EE61B2A7}"/>
              </a:ext>
            </a:extLst>
          </p:cNvPr>
          <p:cNvSpPr>
            <a:spLocks noGrp="1"/>
          </p:cNvSpPr>
          <p:nvPr>
            <p:ph type="title"/>
          </p:nvPr>
        </p:nvSpPr>
        <p:spPr/>
        <p:txBody>
          <a:bodyPr/>
          <a:lstStyle/>
          <a:p>
            <a:r>
              <a:rPr lang="en-IN" dirty="0">
                <a:latin typeface="Franklin Gothic Medium" panose="020B0603020102020204" pitchFamily="34" charset="0"/>
              </a:rPr>
              <a:t>Making</a:t>
            </a:r>
            <a:r>
              <a:rPr lang="en-IN" dirty="0"/>
              <a:t> </a:t>
            </a:r>
            <a:r>
              <a:rPr lang="en-IN" dirty="0">
                <a:latin typeface="Franklin Gothic Medium" panose="020B0603020102020204" pitchFamily="34" charset="0"/>
              </a:rPr>
              <a:t>Right Choice</a:t>
            </a:r>
          </a:p>
        </p:txBody>
      </p:sp>
      <p:sp>
        <p:nvSpPr>
          <p:cNvPr id="3" name="Content Placeholder 2">
            <a:extLst>
              <a:ext uri="{FF2B5EF4-FFF2-40B4-BE49-F238E27FC236}">
                <a16:creationId xmlns:a16="http://schemas.microsoft.com/office/drawing/2014/main" id="{968C41D4-AAE2-4164-AA67-22A8D42B6E4B}"/>
              </a:ext>
            </a:extLst>
          </p:cNvPr>
          <p:cNvSpPr>
            <a:spLocks noGrp="1"/>
          </p:cNvSpPr>
          <p:nvPr>
            <p:ph idx="1"/>
          </p:nvPr>
        </p:nvSpPr>
        <p:spPr/>
        <p:txBody>
          <a:bodyPr/>
          <a:lstStyle/>
          <a:p>
            <a:r>
              <a:rPr lang="en-IN" dirty="0"/>
              <a:t>When your query is rejected by Cassandra because it needs filtering, you should resist the urge to just add ALLOW FILTERING to it. You should think about your data, your model and what you are trying to do. You always have multiple options.</a:t>
            </a:r>
          </a:p>
          <a:p>
            <a:pPr marL="0" indent="0">
              <a:buNone/>
            </a:pPr>
            <a:endParaRPr lang="en-IN" dirty="0"/>
          </a:p>
          <a:p>
            <a:r>
              <a:rPr lang="en-IN" dirty="0"/>
              <a:t>You can change your data model, add an index, use another table or use ALLOW FILTERING.</a:t>
            </a:r>
          </a:p>
          <a:p>
            <a:endParaRPr lang="en-IN" dirty="0"/>
          </a:p>
        </p:txBody>
      </p:sp>
    </p:spTree>
    <p:extLst>
      <p:ext uri="{BB962C8B-B14F-4D97-AF65-F5344CB8AC3E}">
        <p14:creationId xmlns:p14="http://schemas.microsoft.com/office/powerpoint/2010/main" val="135616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6999"/>
          </a:xfrm>
        </p:spPr>
        <p:txBody>
          <a:bodyPr>
            <a:normAutofit fontScale="90000"/>
          </a:bodyPr>
          <a:lstStyle/>
          <a:p>
            <a:r>
              <a:rPr lang="en-US" sz="3200" dirty="0">
                <a:latin typeface="Franklin Gothic Medium" panose="020B0603020102020204" pitchFamily="34" charset="0"/>
              </a:rPr>
              <a:t>Companies successfully deployed Cassandra</a:t>
            </a:r>
          </a:p>
        </p:txBody>
      </p:sp>
      <p:sp>
        <p:nvSpPr>
          <p:cNvPr id="3" name="Text Placeholder 2"/>
          <p:cNvSpPr>
            <a:spLocks noGrp="1"/>
          </p:cNvSpPr>
          <p:nvPr>
            <p:ph type="body" idx="1"/>
          </p:nvPr>
        </p:nvSpPr>
        <p:spPr>
          <a:xfrm>
            <a:off x="916939" y="1140586"/>
            <a:ext cx="10358120" cy="276999"/>
          </a:xfrm>
        </p:spPr>
        <p:txBody>
          <a:bodyPr>
            <a:noAutofit/>
          </a:bodyPr>
          <a:lstStyle/>
          <a:p>
            <a:r>
              <a:rPr lang="en" sz="2400" dirty="0">
                <a:latin typeface="Franklin Gothic Medium" panose="020B0603020102020204" pitchFamily="34" charset="0"/>
              </a:rPr>
              <a:t>Hulu</a:t>
            </a:r>
            <a:endParaRPr lang="en-US" sz="2400" dirty="0">
              <a:latin typeface="Franklin Gothic Medium" panose="020B0603020102020204" pitchFamily="34" charset="0"/>
            </a:endParaRPr>
          </a:p>
        </p:txBody>
      </p:sp>
      <p:pic>
        <p:nvPicPr>
          <p:cNvPr id="4" name="Shape 155"/>
          <p:cNvPicPr preferRelativeResize="0"/>
          <p:nvPr/>
        </p:nvPicPr>
        <p:blipFill>
          <a:blip r:embed="rId2"/>
          <a:stretch>
            <a:fillRect/>
          </a:stretch>
        </p:blipFill>
        <p:spPr>
          <a:xfrm>
            <a:off x="6705600" y="1609575"/>
            <a:ext cx="2590799" cy="1695450"/>
          </a:xfrm>
          <a:prstGeom prst="rect">
            <a:avLst/>
          </a:prstGeom>
        </p:spPr>
      </p:pic>
      <p:sp>
        <p:nvSpPr>
          <p:cNvPr id="5" name="Rectangle 4"/>
          <p:cNvSpPr/>
          <p:nvPr/>
        </p:nvSpPr>
        <p:spPr>
          <a:xfrm>
            <a:off x="533400" y="1609575"/>
            <a:ext cx="5029200" cy="5262979"/>
          </a:xfrm>
          <a:prstGeom prst="rect">
            <a:avLst/>
          </a:prstGeom>
        </p:spPr>
        <p:txBody>
          <a:bodyPr wrap="square">
            <a:spAutoFit/>
          </a:bodyPr>
          <a:lstStyle/>
          <a:p>
            <a:pPr marL="457200" lvl="0" indent="-419100">
              <a:buClr>
                <a:srgbClr val="000000"/>
              </a:buClr>
              <a:buSzPct val="166666"/>
              <a:buFont typeface="Arial"/>
              <a:buChar char="•"/>
            </a:pPr>
            <a:r>
              <a:rPr lang="en" sz="2000" dirty="0">
                <a:latin typeface="Franklin Gothic Medium" panose="020B0603020102020204" pitchFamily="34" charset="0"/>
              </a:rPr>
              <a:t>a website and a</a:t>
            </a:r>
            <a:r>
              <a:rPr lang="en-US" sz="2000" dirty="0">
                <a:latin typeface="Franklin Gothic Medium" panose="020B0603020102020204" pitchFamily="34" charset="0"/>
              </a:rPr>
              <a:t> </a:t>
            </a:r>
            <a:r>
              <a:rPr lang="en" sz="2000" dirty="0">
                <a:latin typeface="Franklin Gothic Medium" panose="020B0603020102020204" pitchFamily="34" charset="0"/>
              </a:rPr>
              <a:t>subscription service offering on-demand streaming video media</a:t>
            </a:r>
            <a:endParaRPr lang="en-US" sz="2000" dirty="0">
              <a:latin typeface="Franklin Gothic Medium" panose="020B0603020102020204" pitchFamily="34" charset="0"/>
            </a:endParaRPr>
          </a:p>
          <a:p>
            <a:pPr marL="457200" lvl="0" indent="-419100">
              <a:buClr>
                <a:srgbClr val="000000"/>
              </a:buClr>
              <a:buSzPct val="166666"/>
              <a:buFont typeface="Arial"/>
              <a:buChar char="•"/>
            </a:pPr>
            <a:endParaRPr lang="en-US" sz="2000" dirty="0">
              <a:latin typeface="Franklin Gothic Medium" panose="020B0603020102020204" pitchFamily="34" charset="0"/>
            </a:endParaRPr>
          </a:p>
          <a:p>
            <a:pPr marL="457200" indent="-419100">
              <a:buClr>
                <a:srgbClr val="000000"/>
              </a:buClr>
              <a:buSzPct val="166666"/>
              <a:buFont typeface="Arial"/>
              <a:buChar char="•"/>
            </a:pPr>
            <a:r>
              <a:rPr lang="en" sz="2000" dirty="0">
                <a:latin typeface="Franklin Gothic Medium" panose="020B0603020102020204" pitchFamily="34" charset="0"/>
              </a:rPr>
              <a:t>~30 million unique viewers per month</a:t>
            </a:r>
          </a:p>
          <a:p>
            <a:pPr marL="457200" indent="-419100">
              <a:buClr>
                <a:srgbClr val="000000"/>
              </a:buClr>
              <a:buSzPct val="166666"/>
              <a:buFont typeface="Arial"/>
              <a:buChar char="•"/>
            </a:pPr>
            <a:endParaRPr lang="en" sz="2000" dirty="0">
              <a:latin typeface="Franklin Gothic Medium" panose="020B0603020102020204" pitchFamily="34" charset="0"/>
            </a:endParaRPr>
          </a:p>
          <a:p>
            <a:pPr marL="457200" lvl="0" indent="-419100">
              <a:buClr>
                <a:srgbClr val="000000"/>
              </a:buClr>
              <a:buSzPct val="166666"/>
              <a:buFont typeface="Arial"/>
              <a:buChar char="•"/>
            </a:pPr>
            <a:r>
              <a:rPr lang="en" sz="2000" b="1" dirty="0">
                <a:solidFill>
                  <a:srgbClr val="FF0000"/>
                </a:solidFill>
                <a:latin typeface="Franklin Gothic Medium" panose="020B0603020102020204" pitchFamily="34" charset="0"/>
              </a:rPr>
              <a:t>Why Cassandra?</a:t>
            </a:r>
          </a:p>
          <a:p>
            <a:pPr marL="38100" lvl="0">
              <a:buClr>
                <a:srgbClr val="000000"/>
              </a:buClr>
              <a:buSzPct val="166666"/>
            </a:pPr>
            <a:endParaRPr lang="en" sz="2000" b="1" dirty="0">
              <a:solidFill>
                <a:srgbClr val="FF0000"/>
              </a:solidFill>
              <a:latin typeface="Franklin Gothic Medium" panose="020B0603020102020204" pitchFamily="34" charset="0"/>
            </a:endParaRPr>
          </a:p>
          <a:p>
            <a:pPr marL="457200" lvl="0" indent="-419100">
              <a:buClr>
                <a:srgbClr val="000000"/>
              </a:buClr>
              <a:buSzPct val="166666"/>
              <a:buFont typeface="Arial"/>
              <a:buChar char="•"/>
            </a:pPr>
            <a:r>
              <a:rPr lang="en" sz="2000" dirty="0">
                <a:latin typeface="Franklin Gothic Medium" panose="020B0603020102020204" pitchFamily="34" charset="0"/>
              </a:rPr>
              <a:t>need for Availability</a:t>
            </a:r>
          </a:p>
          <a:p>
            <a:pPr marL="457200" lvl="0" indent="-419100">
              <a:buClr>
                <a:srgbClr val="000000"/>
              </a:buClr>
              <a:buSzPct val="166666"/>
              <a:buFont typeface="Arial"/>
              <a:buChar char="•"/>
            </a:pPr>
            <a:r>
              <a:rPr lang="en" sz="2000" dirty="0">
                <a:latin typeface="Franklin Gothic Medium" panose="020B0603020102020204" pitchFamily="34" charset="0"/>
              </a:rPr>
              <a:t>need for </a:t>
            </a:r>
            <a:r>
              <a:rPr lang="en-US" sz="2000" dirty="0">
                <a:latin typeface="Franklin Gothic Medium" panose="020B0603020102020204" pitchFamily="34" charset="0"/>
              </a:rPr>
              <a:t>S</a:t>
            </a:r>
            <a:r>
              <a:rPr lang="en" sz="2000" dirty="0">
                <a:latin typeface="Franklin Gothic Medium" panose="020B0603020102020204" pitchFamily="34" charset="0"/>
              </a:rPr>
              <a:t>calability</a:t>
            </a:r>
            <a:endParaRPr lang="en-US" sz="2000" dirty="0">
              <a:latin typeface="Franklin Gothic Medium" panose="020B0603020102020204" pitchFamily="34" charset="0"/>
            </a:endParaRPr>
          </a:p>
          <a:p>
            <a:pPr marL="457200" lvl="0" indent="-419100">
              <a:buClr>
                <a:srgbClr val="000000"/>
              </a:buClr>
              <a:buSzPct val="166666"/>
              <a:buFont typeface="Arial"/>
              <a:buChar char="•"/>
            </a:pPr>
            <a:r>
              <a:rPr lang="en" sz="2000" dirty="0">
                <a:latin typeface="Franklin Gothic Medium" panose="020B0603020102020204" pitchFamily="34" charset="0"/>
              </a:rPr>
              <a:t>Good Performance</a:t>
            </a:r>
          </a:p>
          <a:p>
            <a:pPr marL="457200" lvl="0" indent="-419100">
              <a:buClr>
                <a:srgbClr val="000000"/>
              </a:buClr>
              <a:buSzPct val="166666"/>
              <a:buFont typeface="Arial"/>
              <a:buChar char="•"/>
            </a:pPr>
            <a:r>
              <a:rPr lang="en" sz="2000" dirty="0">
                <a:latin typeface="Franklin Gothic Medium" panose="020B0603020102020204" pitchFamily="34" charset="0"/>
              </a:rPr>
              <a:t>Nearly Linear Scalability</a:t>
            </a:r>
          </a:p>
          <a:p>
            <a:pPr marL="457200" lvl="0" indent="-419100">
              <a:buClr>
                <a:srgbClr val="000000"/>
              </a:buClr>
              <a:buSzPct val="166666"/>
              <a:buFont typeface="Arial"/>
              <a:buChar char="•"/>
            </a:pPr>
            <a:r>
              <a:rPr lang="en" sz="2000" dirty="0">
                <a:latin typeface="Franklin Gothic Medium" panose="020B0603020102020204" pitchFamily="34" charset="0"/>
              </a:rPr>
              <a:t>Geo-Replication</a:t>
            </a:r>
          </a:p>
          <a:p>
            <a:pPr marL="457200" lvl="0" indent="-419100">
              <a:buClr>
                <a:srgbClr val="000000"/>
              </a:buClr>
              <a:buSzPct val="166666"/>
              <a:buFont typeface="Arial"/>
              <a:buChar char="•"/>
            </a:pPr>
            <a:r>
              <a:rPr lang="en" sz="2000" dirty="0">
                <a:latin typeface="Franklin Gothic Medium" panose="020B0603020102020204" pitchFamily="34" charset="0"/>
              </a:rPr>
              <a:t>Minimal Maintenance Requirements</a:t>
            </a:r>
          </a:p>
          <a:p>
            <a:pPr marL="38100" lvl="0" indent="0">
              <a:buClr>
                <a:srgbClr val="000000"/>
              </a:buClr>
              <a:buSzPct val="166666"/>
              <a:buNone/>
            </a:pPr>
            <a:endParaRPr lang="en" sz="2000" dirty="0">
              <a:latin typeface="Franklin Gothic Medium" panose="020B0603020102020204" pitchFamily="34" charset="0"/>
            </a:endParaRPr>
          </a:p>
          <a:p>
            <a:pPr marL="457200" indent="-419100">
              <a:buClr>
                <a:srgbClr val="000000"/>
              </a:buClr>
              <a:buSzPct val="166666"/>
              <a:buFont typeface="Arial"/>
              <a:buChar char="•"/>
            </a:pPr>
            <a:endParaRPr lang="en" dirty="0"/>
          </a:p>
          <a:p>
            <a:pPr marL="457200" lvl="0" indent="-419100">
              <a:buClr>
                <a:srgbClr val="000000"/>
              </a:buClr>
              <a:buSzPct val="166666"/>
              <a:buFont typeface="Arial"/>
              <a:buChar char="•"/>
            </a:pPr>
            <a:endParaRPr lang="en" dirty="0"/>
          </a:p>
        </p:txBody>
      </p:sp>
    </p:spTree>
    <p:extLst>
      <p:ext uri="{BB962C8B-B14F-4D97-AF65-F5344CB8AC3E}">
        <p14:creationId xmlns:p14="http://schemas.microsoft.com/office/powerpoint/2010/main" val="3761207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8395" y="3001677"/>
            <a:ext cx="3779540" cy="492443"/>
          </a:xfrm>
          <a:prstGeom prst="rect">
            <a:avLst/>
          </a:prstGeom>
        </p:spPr>
        <p:txBody>
          <a:bodyPr vert="horz" wrap="square" lIns="0" tIns="0" rIns="0" bIns="0" rtlCol="0">
            <a:spAutoFit/>
          </a:bodyPr>
          <a:lstStyle/>
          <a:p>
            <a:pPr marL="12700">
              <a:lnSpc>
                <a:spcPct val="100000"/>
              </a:lnSpc>
            </a:pPr>
            <a:r>
              <a:rPr sz="3200" dirty="0">
                <a:latin typeface="Franklin Gothic Medium" panose="020B0603020102020204" pitchFamily="34" charset="0"/>
              </a:rPr>
              <a:t>Collections</a:t>
            </a:r>
          </a:p>
        </p:txBody>
      </p:sp>
      <p:sp>
        <p:nvSpPr>
          <p:cNvPr id="3" name="object 3"/>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55883"/>
            <a:ext cx="10515600" cy="492443"/>
          </a:xfrm>
          <a:prstGeom prst="rect">
            <a:avLst/>
          </a:prstGeom>
        </p:spPr>
        <p:txBody>
          <a:bodyPr vert="horz" wrap="square" lIns="0" tIns="0" rIns="0" bIns="0" rtlCol="0">
            <a:spAutoFit/>
          </a:bodyPr>
          <a:lstStyle/>
          <a:p>
            <a:pPr marL="428625">
              <a:lnSpc>
                <a:spcPct val="100000"/>
              </a:lnSpc>
            </a:pPr>
            <a:r>
              <a:rPr sz="3200" dirty="0">
                <a:latin typeface="Franklin Gothic Medium" panose="020B0603020102020204" pitchFamily="34" charset="0"/>
              </a:rPr>
              <a:t>C</a:t>
            </a:r>
            <a:r>
              <a:rPr sz="3200" spc="-10" dirty="0">
                <a:latin typeface="Franklin Gothic Medium" panose="020B0603020102020204" pitchFamily="34" charset="0"/>
              </a:rPr>
              <a:t>o</a:t>
            </a:r>
            <a:r>
              <a:rPr sz="3200" dirty="0">
                <a:latin typeface="Franklin Gothic Medium" panose="020B0603020102020204" pitchFamily="34" charset="0"/>
              </a:rPr>
              <a:t>llec</a:t>
            </a:r>
            <a:r>
              <a:rPr sz="3200" spc="-10" dirty="0">
                <a:latin typeface="Franklin Gothic Medium" panose="020B0603020102020204" pitchFamily="34" charset="0"/>
              </a:rPr>
              <a:t>t</a:t>
            </a:r>
            <a:r>
              <a:rPr sz="3200" spc="-5" dirty="0">
                <a:latin typeface="Franklin Gothic Medium" panose="020B0603020102020204" pitchFamily="34" charset="0"/>
              </a:rPr>
              <a:t>ions</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806246" y="1017109"/>
            <a:ext cx="10515599" cy="5340308"/>
          </a:xfrm>
          <a:prstGeom prst="rect">
            <a:avLst/>
          </a:prstGeom>
        </p:spPr>
        <p:txBody>
          <a:bodyPr vert="horz" wrap="square" lIns="0" tIns="0" rIns="0" bIns="0" rtlCol="0">
            <a:spAutoFit/>
          </a:bodyPr>
          <a:lstStyle/>
          <a:p>
            <a:pPr marL="12700">
              <a:lnSpc>
                <a:spcPct val="100000"/>
              </a:lnSpc>
            </a:pPr>
            <a:r>
              <a:rPr sz="2400" i="1" spc="-5" dirty="0">
                <a:latin typeface="Franklin Gothic Medium" panose="020B0603020102020204" pitchFamily="34" charset="0"/>
                <a:cs typeface="Trebuchet MS"/>
              </a:rPr>
              <a:t>When </a:t>
            </a:r>
            <a:r>
              <a:rPr sz="2400" i="1" dirty="0">
                <a:latin typeface="Franklin Gothic Medium" panose="020B0603020102020204" pitchFamily="34" charset="0"/>
                <a:cs typeface="Trebuchet MS"/>
              </a:rPr>
              <a:t>to use</a:t>
            </a:r>
            <a:r>
              <a:rPr sz="2400" i="1" spc="-90" dirty="0">
                <a:latin typeface="Franklin Gothic Medium" panose="020B0603020102020204" pitchFamily="34" charset="0"/>
                <a:cs typeface="Trebuchet MS"/>
              </a:rPr>
              <a:t> </a:t>
            </a:r>
            <a:r>
              <a:rPr sz="2400" i="1" spc="-5" dirty="0">
                <a:latin typeface="Franklin Gothic Medium" panose="020B0603020102020204" pitchFamily="34" charset="0"/>
                <a:cs typeface="Trebuchet MS"/>
              </a:rPr>
              <a:t>collection?</a:t>
            </a:r>
            <a:endParaRPr sz="2400" dirty="0">
              <a:latin typeface="Franklin Gothic Medium" panose="020B0603020102020204" pitchFamily="34" charset="0"/>
              <a:cs typeface="Trebuchet MS"/>
            </a:endParaRPr>
          </a:p>
          <a:p>
            <a:pPr marL="12700" marR="5080">
              <a:lnSpc>
                <a:spcPct val="106800"/>
              </a:lnSpc>
              <a:spcBef>
                <a:spcPts val="810"/>
              </a:spcBef>
            </a:pPr>
            <a:r>
              <a:rPr sz="2400" spc="-5" dirty="0">
                <a:latin typeface="Franklin Gothic Medium" panose="020B0603020102020204" pitchFamily="34" charset="0"/>
                <a:cs typeface="Trebuchet MS"/>
              </a:rPr>
              <a:t>Use </a:t>
            </a:r>
            <a:r>
              <a:rPr sz="2400" spc="-10" dirty="0">
                <a:latin typeface="Franklin Gothic Medium" panose="020B0603020102020204" pitchFamily="34" charset="0"/>
                <a:cs typeface="Trebuchet MS"/>
              </a:rPr>
              <a:t>collection </a:t>
            </a:r>
            <a:r>
              <a:rPr sz="2400" spc="-5" dirty="0">
                <a:latin typeface="Franklin Gothic Medium" panose="020B0603020102020204" pitchFamily="34" charset="0"/>
                <a:cs typeface="Trebuchet MS"/>
              </a:rPr>
              <a:t>when </a:t>
            </a:r>
            <a:r>
              <a:rPr sz="2400" dirty="0">
                <a:latin typeface="Franklin Gothic Medium" panose="020B0603020102020204" pitchFamily="34" charset="0"/>
                <a:cs typeface="Trebuchet MS"/>
              </a:rPr>
              <a:t>it is </a:t>
            </a:r>
            <a:r>
              <a:rPr sz="2400" spc="-5" dirty="0">
                <a:latin typeface="Franklin Gothic Medium" panose="020B0603020102020204" pitchFamily="34" charset="0"/>
                <a:cs typeface="Trebuchet MS"/>
              </a:rPr>
              <a:t>required to store or denormalize </a:t>
            </a:r>
            <a:r>
              <a:rPr sz="2400" dirty="0">
                <a:latin typeface="Franklin Gothic Medium" panose="020B0603020102020204" pitchFamily="34" charset="0"/>
                <a:cs typeface="Trebuchet MS"/>
              </a:rPr>
              <a:t>a </a:t>
            </a:r>
            <a:r>
              <a:rPr sz="2400" spc="-5" dirty="0">
                <a:latin typeface="Franklin Gothic Medium" panose="020B0603020102020204" pitchFamily="34" charset="0"/>
                <a:cs typeface="Trebuchet MS"/>
              </a:rPr>
              <a:t>small amount </a:t>
            </a:r>
            <a:r>
              <a:rPr sz="2400" spc="5" dirty="0">
                <a:latin typeface="Franklin Gothic Medium" panose="020B0603020102020204" pitchFamily="34" charset="0"/>
                <a:cs typeface="Trebuchet MS"/>
              </a:rPr>
              <a:t>of  </a:t>
            </a:r>
            <a:r>
              <a:rPr sz="2400" spc="-5" dirty="0">
                <a:latin typeface="Franklin Gothic Medium" panose="020B0603020102020204" pitchFamily="34" charset="0"/>
                <a:cs typeface="Trebuchet MS"/>
              </a:rPr>
              <a:t>data.</a:t>
            </a:r>
            <a:endParaRPr sz="2400" dirty="0">
              <a:latin typeface="Franklin Gothic Medium" panose="020B0603020102020204" pitchFamily="34" charset="0"/>
              <a:cs typeface="Trebuchet MS"/>
            </a:endParaRPr>
          </a:p>
          <a:p>
            <a:pPr>
              <a:lnSpc>
                <a:spcPct val="100000"/>
              </a:lnSpc>
            </a:pPr>
            <a:endParaRPr sz="2400" dirty="0">
              <a:latin typeface="Franklin Gothic Medium" panose="020B0603020102020204" pitchFamily="34" charset="0"/>
              <a:cs typeface="Times New Roman"/>
            </a:endParaRPr>
          </a:p>
          <a:p>
            <a:pPr>
              <a:lnSpc>
                <a:spcPct val="100000"/>
              </a:lnSpc>
              <a:spcBef>
                <a:spcPts val="43"/>
              </a:spcBef>
            </a:pPr>
            <a:endParaRPr sz="2400" dirty="0">
              <a:latin typeface="Franklin Gothic Medium" panose="020B0603020102020204" pitchFamily="34" charset="0"/>
              <a:cs typeface="Times New Roman"/>
            </a:endParaRPr>
          </a:p>
          <a:p>
            <a:pPr marL="12700">
              <a:lnSpc>
                <a:spcPct val="100000"/>
              </a:lnSpc>
            </a:pPr>
            <a:r>
              <a:rPr sz="2400" i="1" spc="-5" dirty="0">
                <a:latin typeface="Franklin Gothic Medium" panose="020B0603020102020204" pitchFamily="34" charset="0"/>
                <a:cs typeface="Trebuchet MS"/>
              </a:rPr>
              <a:t>What </a:t>
            </a:r>
            <a:r>
              <a:rPr sz="2400" i="1" dirty="0">
                <a:latin typeface="Franklin Gothic Medium" panose="020B0603020102020204" pitchFamily="34" charset="0"/>
                <a:cs typeface="Trebuchet MS"/>
              </a:rPr>
              <a:t>is the limit </a:t>
            </a:r>
            <a:r>
              <a:rPr sz="2400" i="1" spc="-5" dirty="0">
                <a:latin typeface="Franklin Gothic Medium" panose="020B0603020102020204" pitchFamily="34" charset="0"/>
                <a:cs typeface="Trebuchet MS"/>
              </a:rPr>
              <a:t>on </a:t>
            </a:r>
            <a:r>
              <a:rPr sz="2400" i="1" dirty="0">
                <a:latin typeface="Franklin Gothic Medium" panose="020B0603020102020204" pitchFamily="34" charset="0"/>
                <a:cs typeface="Trebuchet MS"/>
              </a:rPr>
              <a:t>the </a:t>
            </a:r>
            <a:r>
              <a:rPr sz="2400" i="1" spc="-5" dirty="0">
                <a:latin typeface="Franklin Gothic Medium" panose="020B0603020102020204" pitchFamily="34" charset="0"/>
                <a:cs typeface="Trebuchet MS"/>
              </a:rPr>
              <a:t>values of </a:t>
            </a:r>
            <a:r>
              <a:rPr sz="2400" i="1" dirty="0">
                <a:latin typeface="Franklin Gothic Medium" panose="020B0603020102020204" pitchFamily="34" charset="0"/>
                <a:cs typeface="Trebuchet MS"/>
              </a:rPr>
              <a:t>items in a</a:t>
            </a:r>
            <a:r>
              <a:rPr sz="2400" i="1" spc="-130" dirty="0">
                <a:latin typeface="Franklin Gothic Medium" panose="020B0603020102020204" pitchFamily="34" charset="0"/>
                <a:cs typeface="Trebuchet MS"/>
              </a:rPr>
              <a:t> </a:t>
            </a:r>
            <a:r>
              <a:rPr sz="2400" i="1" spc="-5" dirty="0">
                <a:latin typeface="Franklin Gothic Medium" panose="020B0603020102020204" pitchFamily="34" charset="0"/>
                <a:cs typeface="Trebuchet MS"/>
              </a:rPr>
              <a:t>collection?</a:t>
            </a:r>
            <a:endParaRPr sz="2400" dirty="0">
              <a:latin typeface="Franklin Gothic Medium" panose="020B0603020102020204" pitchFamily="34" charset="0"/>
              <a:cs typeface="Trebuchet MS"/>
            </a:endParaRPr>
          </a:p>
          <a:p>
            <a:pPr marL="12700">
              <a:lnSpc>
                <a:spcPct val="100000"/>
              </a:lnSpc>
              <a:spcBef>
                <a:spcPts val="944"/>
              </a:spcBef>
            </a:pPr>
            <a:r>
              <a:rPr sz="2400" dirty="0">
                <a:latin typeface="Franklin Gothic Medium" panose="020B0603020102020204" pitchFamily="34" charset="0"/>
                <a:cs typeface="Trebuchet MS"/>
              </a:rPr>
              <a:t>The </a:t>
            </a:r>
            <a:r>
              <a:rPr sz="2400" spc="-5" dirty="0">
                <a:latin typeface="Franklin Gothic Medium" panose="020B0603020102020204" pitchFamily="34" charset="0"/>
                <a:cs typeface="Trebuchet MS"/>
              </a:rPr>
              <a:t>values of items </a:t>
            </a:r>
            <a:r>
              <a:rPr sz="2400" dirty="0">
                <a:latin typeface="Franklin Gothic Medium" panose="020B0603020102020204" pitchFamily="34" charset="0"/>
                <a:cs typeface="Trebuchet MS"/>
              </a:rPr>
              <a:t>in a </a:t>
            </a:r>
            <a:r>
              <a:rPr sz="2400" spc="-5" dirty="0">
                <a:latin typeface="Franklin Gothic Medium" panose="020B0603020102020204" pitchFamily="34" charset="0"/>
                <a:cs typeface="Trebuchet MS"/>
              </a:rPr>
              <a:t>collection are </a:t>
            </a:r>
            <a:r>
              <a:rPr sz="2400" dirty="0">
                <a:latin typeface="Franklin Gothic Medium" panose="020B0603020102020204" pitchFamily="34" charset="0"/>
                <a:cs typeface="Trebuchet MS"/>
              </a:rPr>
              <a:t>limited </a:t>
            </a:r>
            <a:r>
              <a:rPr sz="2400" spc="-5" dirty="0">
                <a:latin typeface="Franklin Gothic Medium" panose="020B0603020102020204" pitchFamily="34" charset="0"/>
                <a:cs typeface="Trebuchet MS"/>
              </a:rPr>
              <a:t>to</a:t>
            </a:r>
            <a:r>
              <a:rPr sz="2400" spc="-55"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64K.</a:t>
            </a:r>
            <a:endParaRPr sz="2400" dirty="0">
              <a:latin typeface="Franklin Gothic Medium" panose="020B0603020102020204" pitchFamily="34" charset="0"/>
              <a:cs typeface="Trebuchet MS"/>
            </a:endParaRPr>
          </a:p>
          <a:p>
            <a:pPr>
              <a:lnSpc>
                <a:spcPct val="100000"/>
              </a:lnSpc>
            </a:pPr>
            <a:endParaRPr sz="2400" dirty="0">
              <a:latin typeface="Franklin Gothic Medium" panose="020B0603020102020204" pitchFamily="34" charset="0"/>
              <a:cs typeface="Times New Roman"/>
            </a:endParaRPr>
          </a:p>
          <a:p>
            <a:pPr>
              <a:lnSpc>
                <a:spcPct val="100000"/>
              </a:lnSpc>
              <a:spcBef>
                <a:spcPts val="46"/>
              </a:spcBef>
            </a:pPr>
            <a:endParaRPr sz="2400" dirty="0">
              <a:latin typeface="Franklin Gothic Medium" panose="020B0603020102020204" pitchFamily="34" charset="0"/>
              <a:cs typeface="Times New Roman"/>
            </a:endParaRPr>
          </a:p>
          <a:p>
            <a:pPr marL="12700">
              <a:lnSpc>
                <a:spcPct val="100000"/>
              </a:lnSpc>
            </a:pPr>
            <a:r>
              <a:rPr sz="2400" i="1" spc="-5" dirty="0">
                <a:latin typeface="Franklin Gothic Medium" panose="020B0603020102020204" pitchFamily="34" charset="0"/>
                <a:cs typeface="Trebuchet MS"/>
              </a:rPr>
              <a:t>Where </a:t>
            </a:r>
            <a:r>
              <a:rPr sz="2400" i="1" dirty="0">
                <a:latin typeface="Franklin Gothic Medium" panose="020B0603020102020204" pitchFamily="34" charset="0"/>
                <a:cs typeface="Trebuchet MS"/>
              </a:rPr>
              <a:t>to use</a:t>
            </a:r>
            <a:r>
              <a:rPr sz="2400" i="1" spc="-90" dirty="0">
                <a:latin typeface="Franklin Gothic Medium" panose="020B0603020102020204" pitchFamily="34" charset="0"/>
                <a:cs typeface="Trebuchet MS"/>
              </a:rPr>
              <a:t> </a:t>
            </a:r>
            <a:r>
              <a:rPr sz="2400" i="1" spc="-5" dirty="0">
                <a:latin typeface="Franklin Gothic Medium" panose="020B0603020102020204" pitchFamily="34" charset="0"/>
                <a:cs typeface="Trebuchet MS"/>
              </a:rPr>
              <a:t>collections?</a:t>
            </a:r>
            <a:endParaRPr sz="2400" dirty="0">
              <a:latin typeface="Franklin Gothic Medium" panose="020B0603020102020204" pitchFamily="34" charset="0"/>
              <a:cs typeface="Trebuchet MS"/>
            </a:endParaRPr>
          </a:p>
          <a:p>
            <a:pPr marL="12700">
              <a:lnSpc>
                <a:spcPct val="100000"/>
              </a:lnSpc>
              <a:spcBef>
                <a:spcPts val="944"/>
              </a:spcBef>
            </a:pPr>
            <a:r>
              <a:rPr sz="2400" spc="-5" dirty="0">
                <a:latin typeface="Franklin Gothic Medium" panose="020B0603020102020204" pitchFamily="34" charset="0"/>
                <a:cs typeface="Trebuchet MS"/>
              </a:rPr>
              <a:t>Collections can </a:t>
            </a:r>
            <a:r>
              <a:rPr sz="2400" dirty="0">
                <a:latin typeface="Franklin Gothic Medium" panose="020B0603020102020204" pitchFamily="34" charset="0"/>
                <a:cs typeface="Trebuchet MS"/>
              </a:rPr>
              <a:t>be </a:t>
            </a:r>
            <a:r>
              <a:rPr sz="2400" spc="-5" dirty="0">
                <a:latin typeface="Franklin Gothic Medium" panose="020B0603020102020204" pitchFamily="34" charset="0"/>
                <a:cs typeface="Trebuchet MS"/>
              </a:rPr>
              <a:t>used when you need to store the</a:t>
            </a:r>
            <a:r>
              <a:rPr sz="2400" spc="-10"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following:</a:t>
            </a:r>
            <a:endParaRPr sz="2400" dirty="0">
              <a:latin typeface="Franklin Gothic Medium" panose="020B0603020102020204" pitchFamily="34" charset="0"/>
              <a:cs typeface="Trebuchet MS"/>
            </a:endParaRPr>
          </a:p>
          <a:p>
            <a:pPr marL="742950" indent="-273050">
              <a:lnSpc>
                <a:spcPct val="100000"/>
              </a:lnSpc>
              <a:spcBef>
                <a:spcPts val="950"/>
              </a:spcBef>
              <a:buAutoNum type="arabicPeriod"/>
              <a:tabLst>
                <a:tab pos="742950" algn="l"/>
              </a:tabLst>
            </a:pPr>
            <a:r>
              <a:rPr sz="2400" spc="-20" dirty="0">
                <a:latin typeface="Franklin Gothic Medium" panose="020B0603020102020204" pitchFamily="34" charset="0"/>
                <a:cs typeface="Trebuchet MS"/>
              </a:rPr>
              <a:t>Phone </a:t>
            </a:r>
            <a:r>
              <a:rPr sz="2400" spc="-5" dirty="0">
                <a:latin typeface="Franklin Gothic Medium" panose="020B0603020102020204" pitchFamily="34" charset="0"/>
                <a:cs typeface="Trebuchet MS"/>
              </a:rPr>
              <a:t>numbers of</a:t>
            </a:r>
            <a:r>
              <a:rPr sz="2400" spc="-45"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users.</a:t>
            </a:r>
            <a:endParaRPr sz="2400" dirty="0">
              <a:latin typeface="Franklin Gothic Medium" panose="020B0603020102020204" pitchFamily="34" charset="0"/>
              <a:cs typeface="Trebuchet MS"/>
            </a:endParaRPr>
          </a:p>
          <a:p>
            <a:pPr marL="742950" indent="-273050">
              <a:lnSpc>
                <a:spcPct val="100000"/>
              </a:lnSpc>
              <a:spcBef>
                <a:spcPts val="155"/>
              </a:spcBef>
              <a:buAutoNum type="arabicPeriod"/>
              <a:tabLst>
                <a:tab pos="742950" algn="l"/>
              </a:tabLst>
            </a:pPr>
            <a:r>
              <a:rPr sz="2400" dirty="0">
                <a:latin typeface="Franklin Gothic Medium" panose="020B0603020102020204" pitchFamily="34" charset="0"/>
                <a:cs typeface="Trebuchet MS"/>
              </a:rPr>
              <a:t>Email ids </a:t>
            </a:r>
            <a:r>
              <a:rPr sz="2400" spc="-5" dirty="0">
                <a:latin typeface="Franklin Gothic Medium" panose="020B0603020102020204" pitchFamily="34" charset="0"/>
                <a:cs typeface="Trebuchet MS"/>
              </a:rPr>
              <a:t>of</a:t>
            </a:r>
            <a:r>
              <a:rPr sz="2400" spc="-114" dirty="0">
                <a:latin typeface="Franklin Gothic Medium" panose="020B0603020102020204" pitchFamily="34" charset="0"/>
                <a:cs typeface="Trebuchet MS"/>
              </a:rPr>
              <a:t> </a:t>
            </a:r>
            <a:r>
              <a:rPr sz="2400" spc="-5" dirty="0">
                <a:latin typeface="Franklin Gothic Medium" panose="020B0603020102020204" pitchFamily="34" charset="0"/>
                <a:cs typeface="Trebuchet MS"/>
              </a:rPr>
              <a:t>users.</a:t>
            </a:r>
            <a:endParaRPr sz="2400" dirty="0">
              <a:latin typeface="Franklin Gothic Medium" panose="020B0603020102020204" pitchFamily="34" charset="0"/>
              <a:cs typeface="Trebuchet M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3200" dirty="0">
                <a:latin typeface="Franklin Gothic Medium" panose="020B0603020102020204" pitchFamily="34" charset="0"/>
              </a:rPr>
              <a:t>Different Collections</a:t>
            </a:r>
          </a:p>
        </p:txBody>
      </p:sp>
      <p:sp>
        <p:nvSpPr>
          <p:cNvPr id="3" name="Text Placeholder 2"/>
          <p:cNvSpPr>
            <a:spLocks noGrp="1"/>
          </p:cNvSpPr>
          <p:nvPr>
            <p:ph type="body" idx="1"/>
          </p:nvPr>
        </p:nvSpPr>
        <p:spPr>
          <a:xfrm>
            <a:off x="304800" y="1143000"/>
            <a:ext cx="10889226" cy="4756355"/>
          </a:xfrm>
        </p:spPr>
        <p:txBody>
          <a:bodyPr>
            <a:noAutofit/>
          </a:bodyPr>
          <a:lstStyle/>
          <a:p>
            <a:r>
              <a:rPr lang="en-US" sz="2000" dirty="0">
                <a:solidFill>
                  <a:srgbClr val="FF0000"/>
                </a:solidFill>
                <a:latin typeface="Franklin Gothic Medium" panose="020B0603020102020204" pitchFamily="34" charset="0"/>
              </a:rPr>
              <a:t>SET collection</a:t>
            </a:r>
          </a:p>
          <a:p>
            <a:endParaRPr lang="en-US" sz="2000" dirty="0">
              <a:latin typeface="Franklin Gothic Medium" panose="020B0603020102020204" pitchFamily="34" charset="0"/>
            </a:endParaRPr>
          </a:p>
          <a:p>
            <a:r>
              <a:rPr lang="en-US" sz="2000" dirty="0">
                <a:latin typeface="Franklin Gothic Medium" panose="020B0603020102020204" pitchFamily="34" charset="0"/>
              </a:rPr>
              <a:t>	A column of type set consists of unordered unique values.</a:t>
            </a:r>
          </a:p>
          <a:p>
            <a:endParaRPr lang="en-US" sz="2000" dirty="0">
              <a:latin typeface="Franklin Gothic Medium" panose="020B0603020102020204" pitchFamily="34" charset="0"/>
            </a:endParaRPr>
          </a:p>
          <a:p>
            <a:r>
              <a:rPr lang="en-US" sz="2000" dirty="0">
                <a:solidFill>
                  <a:srgbClr val="FF0000"/>
                </a:solidFill>
                <a:latin typeface="Franklin Gothic Medium" panose="020B0603020102020204" pitchFamily="34" charset="0"/>
              </a:rPr>
              <a:t>LIST collection</a:t>
            </a:r>
          </a:p>
          <a:p>
            <a:endParaRPr lang="en-US" sz="2000" dirty="0">
              <a:solidFill>
                <a:srgbClr val="FF0000"/>
              </a:solidFill>
              <a:latin typeface="Franklin Gothic Medium" panose="020B0603020102020204" pitchFamily="34" charset="0"/>
            </a:endParaRPr>
          </a:p>
          <a:p>
            <a:r>
              <a:rPr lang="en-US" sz="2000" dirty="0">
                <a:solidFill>
                  <a:srgbClr val="FF0000"/>
                </a:solidFill>
                <a:latin typeface="Franklin Gothic Medium" panose="020B0603020102020204" pitchFamily="34" charset="0"/>
              </a:rPr>
              <a:t>	</a:t>
            </a:r>
            <a:r>
              <a:rPr lang="en-US" sz="2000" dirty="0">
                <a:solidFill>
                  <a:schemeClr val="tx1"/>
                </a:solidFill>
                <a:latin typeface="Franklin Gothic Medium" panose="020B0603020102020204" pitchFamily="34" charset="0"/>
              </a:rPr>
              <a:t>When the order of elements is required we can use list. List allows to store the same values multiple times.</a:t>
            </a:r>
          </a:p>
          <a:p>
            <a:endParaRPr lang="en-US" sz="2000" dirty="0">
              <a:solidFill>
                <a:schemeClr val="tx1"/>
              </a:solidFill>
              <a:latin typeface="Franklin Gothic Medium" panose="020B0603020102020204" pitchFamily="34" charset="0"/>
            </a:endParaRPr>
          </a:p>
          <a:p>
            <a:r>
              <a:rPr lang="en-US" sz="2000" dirty="0">
                <a:solidFill>
                  <a:srgbClr val="FF0000"/>
                </a:solidFill>
                <a:latin typeface="Franklin Gothic Medium" panose="020B0603020102020204" pitchFamily="34" charset="0"/>
              </a:rPr>
              <a:t>MAP collection</a:t>
            </a:r>
          </a:p>
          <a:p>
            <a:endParaRPr lang="en-US" sz="2000" dirty="0">
              <a:solidFill>
                <a:schemeClr val="tx1"/>
              </a:solidFill>
              <a:latin typeface="Franklin Gothic Medium" panose="020B0603020102020204" pitchFamily="34" charset="0"/>
            </a:endParaRPr>
          </a:p>
          <a:p>
            <a:r>
              <a:rPr lang="en-US" sz="2000" dirty="0">
                <a:solidFill>
                  <a:schemeClr val="tx1"/>
                </a:solidFill>
                <a:latin typeface="Franklin Gothic Medium" panose="020B0603020102020204" pitchFamily="34" charset="0"/>
              </a:rPr>
              <a:t>	Map is used to map one thing to another. A map is a pair of typed values. </a:t>
            </a:r>
          </a:p>
          <a:p>
            <a:endParaRPr lang="en-US" sz="2000" dirty="0">
              <a:solidFill>
                <a:schemeClr val="tx1"/>
              </a:solidFill>
              <a:latin typeface="Franklin Gothic Medium" panose="020B0603020102020204" pitchFamily="34" charset="0"/>
            </a:endParaRPr>
          </a:p>
          <a:p>
            <a:r>
              <a:rPr lang="en-US" sz="2000" dirty="0">
                <a:solidFill>
                  <a:schemeClr val="tx1"/>
                </a:solidFill>
                <a:latin typeface="Franklin Gothic Medium" panose="020B0603020102020204" pitchFamily="34" charset="0"/>
              </a:rPr>
              <a:t>	Each element of the map is stored as a Cassandra column.</a:t>
            </a:r>
          </a:p>
        </p:txBody>
      </p:sp>
    </p:spTree>
    <p:extLst>
      <p:ext uri="{BB962C8B-B14F-4D97-AF65-F5344CB8AC3E}">
        <p14:creationId xmlns:p14="http://schemas.microsoft.com/office/powerpoint/2010/main" val="4170173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09" y="588168"/>
            <a:ext cx="6204929" cy="492443"/>
          </a:xfrm>
          <a:prstGeom prst="rect">
            <a:avLst/>
          </a:prstGeom>
        </p:spPr>
        <p:txBody>
          <a:bodyPr vert="horz" wrap="square" lIns="0" tIns="0" rIns="0" bIns="0" rtlCol="0">
            <a:spAutoFit/>
          </a:bodyPr>
          <a:lstStyle/>
          <a:p>
            <a:pPr marL="12700">
              <a:lnSpc>
                <a:spcPct val="100000"/>
              </a:lnSpc>
            </a:pPr>
            <a:r>
              <a:rPr sz="3200" spc="-5" dirty="0">
                <a:latin typeface="Franklin Gothic Medium" panose="020B0603020102020204" pitchFamily="34" charset="0"/>
              </a:rPr>
              <a:t>Collections </a:t>
            </a:r>
            <a:r>
              <a:rPr sz="3200" dirty="0">
                <a:latin typeface="Franklin Gothic Medium" panose="020B0603020102020204" pitchFamily="34" charset="0"/>
              </a:rPr>
              <a:t>-</a:t>
            </a:r>
            <a:r>
              <a:rPr sz="3200" spc="-50" dirty="0">
                <a:latin typeface="Franklin Gothic Medium" panose="020B0603020102020204" pitchFamily="34" charset="0"/>
              </a:rPr>
              <a:t> </a:t>
            </a:r>
            <a:r>
              <a:rPr sz="3200" spc="-5" dirty="0">
                <a:latin typeface="Franklin Gothic Medium" panose="020B0603020102020204" pitchFamily="34" charset="0"/>
              </a:rPr>
              <a:t>Set</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783276" y="2200909"/>
            <a:ext cx="9820813" cy="1477328"/>
          </a:xfrm>
          <a:prstGeom prst="rect">
            <a:avLst/>
          </a:prstGeom>
        </p:spPr>
        <p:txBody>
          <a:bodyPr vert="horz" wrap="square" lIns="0" tIns="0" rIns="0" bIns="0" rtlCol="0">
            <a:spAutoFit/>
          </a:bodyPr>
          <a:lstStyle/>
          <a:p>
            <a:pPr marL="12700">
              <a:lnSpc>
                <a:spcPct val="100000"/>
              </a:lnSpc>
            </a:pPr>
            <a:r>
              <a:rPr sz="2400" spc="-114" dirty="0">
                <a:solidFill>
                  <a:srgbClr val="404040"/>
                </a:solidFill>
                <a:latin typeface="Franklin Gothic Medium" panose="020B0603020102020204" pitchFamily="34" charset="0"/>
                <a:cs typeface="Trebuchet MS"/>
              </a:rPr>
              <a:t>To </a:t>
            </a:r>
            <a:r>
              <a:rPr sz="2400" spc="-5" dirty="0">
                <a:solidFill>
                  <a:srgbClr val="404040"/>
                </a:solidFill>
                <a:latin typeface="Franklin Gothic Medium" panose="020B0603020102020204" pitchFamily="34" charset="0"/>
                <a:cs typeface="Trebuchet MS"/>
              </a:rPr>
              <a:t>alter the </a:t>
            </a:r>
            <a:r>
              <a:rPr sz="2400" dirty="0">
                <a:solidFill>
                  <a:srgbClr val="404040"/>
                </a:solidFill>
                <a:latin typeface="Franklin Gothic Medium" panose="020B0603020102020204" pitchFamily="34" charset="0"/>
                <a:cs typeface="Trebuchet MS"/>
              </a:rPr>
              <a:t>schema </a:t>
            </a:r>
            <a:r>
              <a:rPr sz="2400" spc="-5" dirty="0">
                <a:solidFill>
                  <a:srgbClr val="404040"/>
                </a:solidFill>
                <a:latin typeface="Franklin Gothic Medium" panose="020B0603020102020204" pitchFamily="34" charset="0"/>
                <a:cs typeface="Trebuchet MS"/>
              </a:rPr>
              <a:t>for the table “student_info” </a:t>
            </a:r>
            <a:r>
              <a:rPr sz="2400" dirty="0">
                <a:solidFill>
                  <a:srgbClr val="404040"/>
                </a:solidFill>
                <a:latin typeface="Franklin Gothic Medium" panose="020B0603020102020204" pitchFamily="34" charset="0"/>
                <a:cs typeface="Trebuchet MS"/>
              </a:rPr>
              <a:t>to add </a:t>
            </a:r>
            <a:r>
              <a:rPr sz="2400" spc="-5" dirty="0">
                <a:solidFill>
                  <a:srgbClr val="404040"/>
                </a:solidFill>
                <a:latin typeface="Franklin Gothic Medium" panose="020B0603020102020204" pitchFamily="34" charset="0"/>
                <a:cs typeface="Trebuchet MS"/>
              </a:rPr>
              <a:t>a column</a:t>
            </a:r>
            <a:r>
              <a:rPr sz="2400" spc="210" dirty="0">
                <a:solidFill>
                  <a:srgbClr val="404040"/>
                </a:solidFill>
                <a:latin typeface="Franklin Gothic Medium" panose="020B0603020102020204" pitchFamily="34" charset="0"/>
                <a:cs typeface="Trebuchet MS"/>
              </a:rPr>
              <a:t> </a:t>
            </a:r>
            <a:r>
              <a:rPr sz="2400" spc="-5" dirty="0">
                <a:solidFill>
                  <a:srgbClr val="404040"/>
                </a:solidFill>
                <a:latin typeface="Franklin Gothic Medium" panose="020B0603020102020204" pitchFamily="34" charset="0"/>
                <a:cs typeface="Trebuchet MS"/>
              </a:rPr>
              <a:t>“hobbies”.</a:t>
            </a:r>
            <a:endParaRPr sz="2400" dirty="0">
              <a:latin typeface="Franklin Gothic Medium" panose="020B0603020102020204" pitchFamily="34" charset="0"/>
              <a:cs typeface="Trebuchet MS"/>
            </a:endParaRPr>
          </a:p>
          <a:p>
            <a:pPr>
              <a:lnSpc>
                <a:spcPct val="100000"/>
              </a:lnSpc>
            </a:pPr>
            <a:endParaRPr sz="2400" dirty="0">
              <a:latin typeface="Franklin Gothic Medium" panose="020B0603020102020204" pitchFamily="34" charset="0"/>
              <a:cs typeface="Times New Roman"/>
            </a:endParaRPr>
          </a:p>
          <a:p>
            <a:pPr>
              <a:lnSpc>
                <a:spcPct val="100000"/>
              </a:lnSpc>
              <a:spcBef>
                <a:spcPts val="12"/>
              </a:spcBef>
            </a:pPr>
            <a:endParaRPr sz="2400" dirty="0">
              <a:latin typeface="Franklin Gothic Medium" panose="020B0603020102020204" pitchFamily="34" charset="0"/>
              <a:cs typeface="Times New Roman"/>
            </a:endParaRPr>
          </a:p>
          <a:p>
            <a:pPr marL="12700">
              <a:lnSpc>
                <a:spcPct val="100000"/>
              </a:lnSpc>
            </a:pPr>
            <a:r>
              <a:rPr sz="2400" spc="-30" dirty="0">
                <a:solidFill>
                  <a:srgbClr val="00B0F0"/>
                </a:solidFill>
                <a:latin typeface="Franklin Gothic Medium" panose="020B0603020102020204" pitchFamily="34" charset="0"/>
                <a:cs typeface="Trebuchet MS"/>
              </a:rPr>
              <a:t>ALTER </a:t>
            </a:r>
            <a:r>
              <a:rPr sz="2400" spc="-40" dirty="0">
                <a:solidFill>
                  <a:srgbClr val="00B0F0"/>
                </a:solidFill>
                <a:latin typeface="Franklin Gothic Medium" panose="020B0603020102020204" pitchFamily="34" charset="0"/>
                <a:cs typeface="Trebuchet MS"/>
              </a:rPr>
              <a:t>TABLE </a:t>
            </a:r>
            <a:r>
              <a:rPr sz="2400" spc="-5" dirty="0">
                <a:solidFill>
                  <a:srgbClr val="FF0000"/>
                </a:solidFill>
                <a:latin typeface="Franklin Gothic Medium" panose="020B0603020102020204" pitchFamily="34" charset="0"/>
                <a:cs typeface="Trebuchet MS"/>
              </a:rPr>
              <a:t>student_info </a:t>
            </a:r>
            <a:r>
              <a:rPr sz="2400" spc="-5" dirty="0">
                <a:solidFill>
                  <a:srgbClr val="00B0F0"/>
                </a:solidFill>
                <a:latin typeface="Franklin Gothic Medium" panose="020B0603020102020204" pitchFamily="34" charset="0"/>
                <a:cs typeface="Trebuchet MS"/>
              </a:rPr>
              <a:t>ADD</a:t>
            </a:r>
            <a:r>
              <a:rPr sz="2400" spc="-5" dirty="0">
                <a:solidFill>
                  <a:srgbClr val="FF0000"/>
                </a:solidFill>
                <a:latin typeface="Franklin Gothic Medium" panose="020B0603020102020204" pitchFamily="34" charset="0"/>
                <a:cs typeface="Trebuchet MS"/>
              </a:rPr>
              <a:t> hobbies</a:t>
            </a:r>
            <a:r>
              <a:rPr sz="2400" spc="-60" dirty="0">
                <a:solidFill>
                  <a:srgbClr val="FF0000"/>
                </a:solidFill>
                <a:latin typeface="Franklin Gothic Medium" panose="020B0603020102020204" pitchFamily="34" charset="0"/>
                <a:cs typeface="Trebuchet MS"/>
              </a:rPr>
              <a:t> </a:t>
            </a:r>
            <a:r>
              <a:rPr sz="2400" spc="-5" dirty="0">
                <a:solidFill>
                  <a:srgbClr val="00B0F0"/>
                </a:solidFill>
                <a:latin typeface="Franklin Gothic Medium" panose="020B0603020102020204" pitchFamily="34" charset="0"/>
                <a:cs typeface="Trebuchet MS"/>
              </a:rPr>
              <a:t>set&lt;text&gt;;</a:t>
            </a:r>
            <a:endParaRPr sz="2400" dirty="0">
              <a:solidFill>
                <a:srgbClr val="00B0F0"/>
              </a:solidFill>
              <a:latin typeface="Franklin Gothic Medium" panose="020B0603020102020204" pitchFamily="34" charset="0"/>
              <a:cs typeface="Trebuchet M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88168"/>
            <a:ext cx="7075084" cy="492443"/>
          </a:xfrm>
          <a:prstGeom prst="rect">
            <a:avLst/>
          </a:prstGeom>
        </p:spPr>
        <p:txBody>
          <a:bodyPr vert="horz" wrap="square" lIns="0" tIns="0" rIns="0" bIns="0" rtlCol="0">
            <a:spAutoFit/>
          </a:bodyPr>
          <a:lstStyle/>
          <a:p>
            <a:pPr marL="12700">
              <a:lnSpc>
                <a:spcPct val="100000"/>
              </a:lnSpc>
            </a:pPr>
            <a:r>
              <a:rPr sz="3200" spc="-5" dirty="0">
                <a:latin typeface="Franklin Gothic Medium" panose="020B0603020102020204" pitchFamily="34" charset="0"/>
              </a:rPr>
              <a:t>Collections </a:t>
            </a:r>
            <a:r>
              <a:rPr sz="3200" dirty="0">
                <a:latin typeface="Franklin Gothic Medium" panose="020B0603020102020204" pitchFamily="34" charset="0"/>
              </a:rPr>
              <a:t>-</a:t>
            </a:r>
            <a:r>
              <a:rPr sz="3200" spc="-50" dirty="0">
                <a:latin typeface="Franklin Gothic Medium" panose="020B0603020102020204" pitchFamily="34" charset="0"/>
              </a:rPr>
              <a:t> </a:t>
            </a:r>
            <a:r>
              <a:rPr sz="3200" spc="-5" dirty="0">
                <a:latin typeface="Franklin Gothic Medium" panose="020B0603020102020204" pitchFamily="34" charset="0"/>
              </a:rPr>
              <a:t>Set</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756310" y="2200909"/>
            <a:ext cx="10378722" cy="2215991"/>
          </a:xfrm>
          <a:prstGeom prst="rect">
            <a:avLst/>
          </a:prstGeom>
        </p:spPr>
        <p:txBody>
          <a:bodyPr vert="horz" wrap="square" lIns="0" tIns="0" rIns="0" bIns="0" rtlCol="0">
            <a:spAutoFit/>
          </a:bodyPr>
          <a:lstStyle/>
          <a:p>
            <a:pPr marL="12700" marR="5080">
              <a:lnSpc>
                <a:spcPct val="100000"/>
              </a:lnSpc>
            </a:pPr>
            <a:r>
              <a:rPr sz="2400" spc="-114" dirty="0">
                <a:solidFill>
                  <a:srgbClr val="404040"/>
                </a:solidFill>
                <a:latin typeface="Franklin Gothic Medium" panose="020B0603020102020204" pitchFamily="34" charset="0"/>
                <a:cs typeface="Trebuchet MS"/>
              </a:rPr>
              <a:t>To </a:t>
            </a:r>
            <a:r>
              <a:rPr sz="2400" dirty="0">
                <a:solidFill>
                  <a:srgbClr val="404040"/>
                </a:solidFill>
                <a:latin typeface="Franklin Gothic Medium" panose="020B0603020102020204" pitchFamily="34" charset="0"/>
                <a:cs typeface="Trebuchet MS"/>
              </a:rPr>
              <a:t>update </a:t>
            </a:r>
            <a:r>
              <a:rPr sz="2400" spc="-5" dirty="0">
                <a:solidFill>
                  <a:srgbClr val="404040"/>
                </a:solidFill>
                <a:latin typeface="Franklin Gothic Medium" panose="020B0603020102020204" pitchFamily="34" charset="0"/>
                <a:cs typeface="Trebuchet MS"/>
              </a:rPr>
              <a:t>the table “student_info” </a:t>
            </a:r>
            <a:r>
              <a:rPr sz="2400" dirty="0">
                <a:solidFill>
                  <a:srgbClr val="404040"/>
                </a:solidFill>
                <a:latin typeface="Franklin Gothic Medium" panose="020B0603020102020204" pitchFamily="34" charset="0"/>
                <a:cs typeface="Trebuchet MS"/>
              </a:rPr>
              <a:t>to </a:t>
            </a:r>
            <a:r>
              <a:rPr sz="2400" spc="-5" dirty="0">
                <a:solidFill>
                  <a:srgbClr val="404040"/>
                </a:solidFill>
                <a:latin typeface="Franklin Gothic Medium" panose="020B0603020102020204" pitchFamily="34" charset="0"/>
                <a:cs typeface="Trebuchet MS"/>
              </a:rPr>
              <a:t>provide the values </a:t>
            </a:r>
            <a:r>
              <a:rPr sz="2400" spc="-10" dirty="0">
                <a:solidFill>
                  <a:srgbClr val="404040"/>
                </a:solidFill>
                <a:latin typeface="Franklin Gothic Medium" panose="020B0603020102020204" pitchFamily="34" charset="0"/>
                <a:cs typeface="Trebuchet MS"/>
              </a:rPr>
              <a:t>for </a:t>
            </a:r>
            <a:r>
              <a:rPr sz="2400" spc="-5" dirty="0">
                <a:solidFill>
                  <a:srgbClr val="404040"/>
                </a:solidFill>
                <a:latin typeface="Franklin Gothic Medium" panose="020B0603020102020204" pitchFamily="34" charset="0"/>
                <a:cs typeface="Trebuchet MS"/>
              </a:rPr>
              <a:t>“hobbies” </a:t>
            </a:r>
            <a:r>
              <a:rPr sz="2400" spc="-10" dirty="0">
                <a:solidFill>
                  <a:srgbClr val="404040"/>
                </a:solidFill>
                <a:latin typeface="Franklin Gothic Medium" panose="020B0603020102020204" pitchFamily="34" charset="0"/>
                <a:cs typeface="Trebuchet MS"/>
              </a:rPr>
              <a:t>for </a:t>
            </a:r>
            <a:r>
              <a:rPr sz="2400" spc="-5" dirty="0">
                <a:solidFill>
                  <a:srgbClr val="404040"/>
                </a:solidFill>
                <a:latin typeface="Franklin Gothic Medium" panose="020B0603020102020204" pitchFamily="34" charset="0"/>
                <a:cs typeface="Trebuchet MS"/>
              </a:rPr>
              <a:t>the  student with </a:t>
            </a:r>
            <a:r>
              <a:rPr sz="2400" spc="-20" dirty="0">
                <a:solidFill>
                  <a:srgbClr val="404040"/>
                </a:solidFill>
                <a:latin typeface="Franklin Gothic Medium" panose="020B0603020102020204" pitchFamily="34" charset="0"/>
                <a:cs typeface="Trebuchet MS"/>
              </a:rPr>
              <a:t>Rollno</a:t>
            </a:r>
            <a:r>
              <a:rPr sz="2400" spc="-55" dirty="0">
                <a:solidFill>
                  <a:srgbClr val="404040"/>
                </a:solidFill>
                <a:latin typeface="Franklin Gothic Medium" panose="020B0603020102020204" pitchFamily="34" charset="0"/>
                <a:cs typeface="Trebuchet MS"/>
              </a:rPr>
              <a:t> </a:t>
            </a:r>
            <a:r>
              <a:rPr sz="2400" dirty="0">
                <a:solidFill>
                  <a:srgbClr val="404040"/>
                </a:solidFill>
                <a:latin typeface="Franklin Gothic Medium" panose="020B0603020102020204" pitchFamily="34" charset="0"/>
                <a:cs typeface="Trebuchet MS"/>
              </a:rPr>
              <a:t>=1.</a:t>
            </a:r>
            <a:endParaRPr sz="2400" dirty="0">
              <a:latin typeface="Franklin Gothic Medium" panose="020B0603020102020204" pitchFamily="34" charset="0"/>
              <a:cs typeface="Trebuchet MS"/>
            </a:endParaRPr>
          </a:p>
          <a:p>
            <a:pPr>
              <a:lnSpc>
                <a:spcPct val="100000"/>
              </a:lnSpc>
            </a:pPr>
            <a:endParaRPr sz="2400" dirty="0">
              <a:latin typeface="Franklin Gothic Medium" panose="020B0603020102020204" pitchFamily="34" charset="0"/>
              <a:cs typeface="Times New Roman"/>
            </a:endParaRPr>
          </a:p>
          <a:p>
            <a:pPr>
              <a:lnSpc>
                <a:spcPct val="100000"/>
              </a:lnSpc>
              <a:spcBef>
                <a:spcPts val="12"/>
              </a:spcBef>
            </a:pPr>
            <a:endParaRPr sz="2400" dirty="0">
              <a:latin typeface="Franklin Gothic Medium" panose="020B0603020102020204" pitchFamily="34" charset="0"/>
              <a:cs typeface="Times New Roman"/>
            </a:endParaRPr>
          </a:p>
          <a:p>
            <a:pPr marL="12700">
              <a:lnSpc>
                <a:spcPct val="100000"/>
              </a:lnSpc>
            </a:pPr>
            <a:r>
              <a:rPr sz="2400" b="1" spc="-30" dirty="0">
                <a:solidFill>
                  <a:srgbClr val="FF0000"/>
                </a:solidFill>
                <a:latin typeface="Franklin Gothic Medium" panose="020B0603020102020204" pitchFamily="34" charset="0"/>
                <a:cs typeface="Trebuchet MS"/>
              </a:rPr>
              <a:t>UPDATE</a:t>
            </a:r>
            <a:r>
              <a:rPr sz="2400" b="1" spc="-55" dirty="0">
                <a:solidFill>
                  <a:srgbClr val="FF0000"/>
                </a:solidFill>
                <a:latin typeface="Franklin Gothic Medium" panose="020B0603020102020204" pitchFamily="34" charset="0"/>
                <a:cs typeface="Trebuchet MS"/>
              </a:rPr>
              <a:t> </a:t>
            </a:r>
            <a:r>
              <a:rPr sz="2400" b="1" spc="-5" dirty="0" err="1">
                <a:solidFill>
                  <a:srgbClr val="FF0000"/>
                </a:solidFill>
                <a:latin typeface="Franklin Gothic Medium" panose="020B0603020102020204" pitchFamily="34" charset="0"/>
                <a:cs typeface="Trebuchet MS"/>
              </a:rPr>
              <a:t>student_info</a:t>
            </a:r>
            <a:r>
              <a:rPr lang="en-IN" sz="2400" b="1" spc="-5" dirty="0">
                <a:solidFill>
                  <a:srgbClr val="FF0000"/>
                </a:solidFill>
                <a:latin typeface="Franklin Gothic Medium" panose="020B0603020102020204" pitchFamily="34" charset="0"/>
                <a:cs typeface="Trebuchet MS"/>
              </a:rPr>
              <a:t> </a:t>
            </a:r>
            <a:r>
              <a:rPr sz="2400" b="1" spc="-5" dirty="0">
                <a:solidFill>
                  <a:srgbClr val="FF0000"/>
                </a:solidFill>
                <a:latin typeface="Franklin Gothic Medium" panose="020B0603020102020204" pitchFamily="34" charset="0"/>
                <a:cs typeface="Trebuchet MS"/>
              </a:rPr>
              <a:t>SET hobbies </a:t>
            </a:r>
            <a:r>
              <a:rPr sz="2400" b="1" dirty="0">
                <a:solidFill>
                  <a:srgbClr val="FF0000"/>
                </a:solidFill>
                <a:latin typeface="Franklin Gothic Medium" panose="020B0603020102020204" pitchFamily="34" charset="0"/>
                <a:cs typeface="Trebuchet MS"/>
              </a:rPr>
              <a:t>= </a:t>
            </a:r>
            <a:r>
              <a:rPr sz="2400" b="1" spc="-5" dirty="0">
                <a:solidFill>
                  <a:srgbClr val="FF0000"/>
                </a:solidFill>
                <a:latin typeface="Franklin Gothic Medium" panose="020B0603020102020204" pitchFamily="34" charset="0"/>
                <a:cs typeface="Trebuchet MS"/>
              </a:rPr>
              <a:t>hobbies </a:t>
            </a:r>
            <a:r>
              <a:rPr sz="2400" b="1" dirty="0">
                <a:solidFill>
                  <a:srgbClr val="FF0000"/>
                </a:solidFill>
                <a:latin typeface="Franklin Gothic Medium" panose="020B0603020102020204" pitchFamily="34" charset="0"/>
                <a:cs typeface="Trebuchet MS"/>
              </a:rPr>
              <a:t>+ </a:t>
            </a:r>
            <a:r>
              <a:rPr sz="2400" b="1" spc="-5" dirty="0">
                <a:solidFill>
                  <a:srgbClr val="FF0000"/>
                </a:solidFill>
                <a:latin typeface="Franklin Gothic Medium" panose="020B0603020102020204" pitchFamily="34" charset="0"/>
                <a:cs typeface="Trebuchet MS"/>
              </a:rPr>
              <a:t>{'Chess, </a:t>
            </a:r>
            <a:r>
              <a:rPr sz="2400" b="1" spc="-45" dirty="0">
                <a:solidFill>
                  <a:srgbClr val="FF0000"/>
                </a:solidFill>
                <a:latin typeface="Franklin Gothic Medium" panose="020B0603020102020204" pitchFamily="34" charset="0"/>
                <a:cs typeface="Trebuchet MS"/>
              </a:rPr>
              <a:t>Table </a:t>
            </a:r>
            <a:r>
              <a:rPr sz="2400" b="1" spc="-30" dirty="0">
                <a:solidFill>
                  <a:srgbClr val="FF0000"/>
                </a:solidFill>
                <a:latin typeface="Franklin Gothic Medium" panose="020B0603020102020204" pitchFamily="34" charset="0"/>
                <a:cs typeface="Trebuchet MS"/>
              </a:rPr>
              <a:t>Tennis'}  </a:t>
            </a:r>
            <a:r>
              <a:rPr sz="2400" b="1" dirty="0">
                <a:solidFill>
                  <a:srgbClr val="FF0000"/>
                </a:solidFill>
                <a:latin typeface="Franklin Gothic Medium" panose="020B0603020102020204" pitchFamily="34" charset="0"/>
                <a:cs typeface="Trebuchet MS"/>
              </a:rPr>
              <a:t>WHERE</a:t>
            </a:r>
            <a:r>
              <a:rPr sz="2400" b="1" spc="-80" dirty="0">
                <a:solidFill>
                  <a:srgbClr val="FF0000"/>
                </a:solidFill>
                <a:latin typeface="Franklin Gothic Medium" panose="020B0603020102020204" pitchFamily="34" charset="0"/>
                <a:cs typeface="Trebuchet MS"/>
              </a:rPr>
              <a:t> </a:t>
            </a:r>
            <a:r>
              <a:rPr sz="2400" b="1" spc="-5" dirty="0">
                <a:solidFill>
                  <a:srgbClr val="FF0000"/>
                </a:solidFill>
                <a:latin typeface="Franklin Gothic Medium" panose="020B0603020102020204" pitchFamily="34" charset="0"/>
                <a:cs typeface="Trebuchet MS"/>
              </a:rPr>
              <a:t>RollNo=1;</a:t>
            </a:r>
            <a:endParaRPr sz="2400" dirty="0">
              <a:solidFill>
                <a:srgbClr val="FF0000"/>
              </a:solidFill>
              <a:latin typeface="Franklin Gothic Medium" panose="020B0603020102020204" pitchFamily="34" charset="0"/>
              <a:cs typeface="Trebuchet M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88168"/>
            <a:ext cx="7045587" cy="492443"/>
          </a:xfrm>
          <a:prstGeom prst="rect">
            <a:avLst/>
          </a:prstGeom>
        </p:spPr>
        <p:txBody>
          <a:bodyPr vert="horz" wrap="square" lIns="0" tIns="0" rIns="0" bIns="0" rtlCol="0">
            <a:spAutoFit/>
          </a:bodyPr>
          <a:lstStyle/>
          <a:p>
            <a:pPr marL="12700">
              <a:lnSpc>
                <a:spcPct val="100000"/>
              </a:lnSpc>
            </a:pPr>
            <a:r>
              <a:rPr sz="3200" spc="-5" dirty="0">
                <a:latin typeface="Franklin Gothic Medium" panose="020B0603020102020204" pitchFamily="34" charset="0"/>
              </a:rPr>
              <a:t>Collections </a:t>
            </a:r>
            <a:r>
              <a:rPr sz="3200" dirty="0">
                <a:latin typeface="Franklin Gothic Medium" panose="020B0603020102020204" pitchFamily="34" charset="0"/>
              </a:rPr>
              <a:t>-</a:t>
            </a:r>
            <a:r>
              <a:rPr sz="3200" spc="-45" dirty="0">
                <a:latin typeface="Franklin Gothic Medium" panose="020B0603020102020204" pitchFamily="34" charset="0"/>
              </a:rPr>
              <a:t> </a:t>
            </a:r>
            <a:r>
              <a:rPr sz="3200" dirty="0">
                <a:latin typeface="Franklin Gothic Medium" panose="020B0603020102020204" pitchFamily="34" charset="0"/>
              </a:rPr>
              <a:t>List</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756310" y="2200909"/>
            <a:ext cx="10570451" cy="1846659"/>
          </a:xfrm>
          <a:prstGeom prst="rect">
            <a:avLst/>
          </a:prstGeom>
        </p:spPr>
        <p:txBody>
          <a:bodyPr vert="horz" wrap="square" lIns="0" tIns="0" rIns="0" bIns="0" rtlCol="0">
            <a:spAutoFit/>
          </a:bodyPr>
          <a:lstStyle/>
          <a:p>
            <a:pPr marL="12700">
              <a:lnSpc>
                <a:spcPct val="100000"/>
              </a:lnSpc>
            </a:pPr>
            <a:r>
              <a:rPr sz="2400" spc="-114" dirty="0">
                <a:solidFill>
                  <a:srgbClr val="404040"/>
                </a:solidFill>
                <a:latin typeface="Trebuchet MS"/>
                <a:cs typeface="Trebuchet MS"/>
              </a:rPr>
              <a:t>To </a:t>
            </a:r>
            <a:r>
              <a:rPr sz="2400" spc="-5" dirty="0">
                <a:solidFill>
                  <a:srgbClr val="404040"/>
                </a:solidFill>
                <a:latin typeface="Trebuchet MS"/>
                <a:cs typeface="Trebuchet MS"/>
              </a:rPr>
              <a:t>alter the </a:t>
            </a:r>
            <a:r>
              <a:rPr sz="2400" dirty="0">
                <a:solidFill>
                  <a:srgbClr val="404040"/>
                </a:solidFill>
                <a:latin typeface="Trebuchet MS"/>
                <a:cs typeface="Trebuchet MS"/>
              </a:rPr>
              <a:t>schema of </a:t>
            </a:r>
            <a:r>
              <a:rPr sz="2400" spc="-5" dirty="0">
                <a:solidFill>
                  <a:srgbClr val="404040"/>
                </a:solidFill>
                <a:latin typeface="Trebuchet MS"/>
                <a:cs typeface="Trebuchet MS"/>
              </a:rPr>
              <a:t>the table “student_info” </a:t>
            </a:r>
            <a:r>
              <a:rPr sz="2400" dirty="0">
                <a:solidFill>
                  <a:srgbClr val="404040"/>
                </a:solidFill>
                <a:latin typeface="Trebuchet MS"/>
                <a:cs typeface="Trebuchet MS"/>
              </a:rPr>
              <a:t>to add </a:t>
            </a:r>
            <a:r>
              <a:rPr sz="2400" spc="-5" dirty="0">
                <a:solidFill>
                  <a:srgbClr val="404040"/>
                </a:solidFill>
                <a:latin typeface="Trebuchet MS"/>
                <a:cs typeface="Trebuchet MS"/>
              </a:rPr>
              <a:t>a list column</a:t>
            </a:r>
            <a:r>
              <a:rPr sz="2400" spc="150" dirty="0">
                <a:solidFill>
                  <a:srgbClr val="404040"/>
                </a:solidFill>
                <a:latin typeface="Trebuchet MS"/>
                <a:cs typeface="Trebuchet MS"/>
              </a:rPr>
              <a:t> </a:t>
            </a:r>
            <a:r>
              <a:rPr sz="2400" dirty="0">
                <a:solidFill>
                  <a:srgbClr val="404040"/>
                </a:solidFill>
                <a:latin typeface="Trebuchet MS"/>
                <a:cs typeface="Trebuchet MS"/>
              </a:rPr>
              <a:t>“language”.</a:t>
            </a:r>
            <a:endParaRPr sz="2400" dirty="0">
              <a:latin typeface="Trebuchet MS"/>
              <a:cs typeface="Trebuchet MS"/>
            </a:endParaRPr>
          </a:p>
          <a:p>
            <a:pPr>
              <a:lnSpc>
                <a:spcPct val="100000"/>
              </a:lnSpc>
            </a:pPr>
            <a:endParaRPr sz="2400" dirty="0">
              <a:latin typeface="Times New Roman"/>
              <a:cs typeface="Times New Roman"/>
            </a:endParaRPr>
          </a:p>
          <a:p>
            <a:pPr>
              <a:lnSpc>
                <a:spcPct val="100000"/>
              </a:lnSpc>
              <a:spcBef>
                <a:spcPts val="12"/>
              </a:spcBef>
            </a:pPr>
            <a:endParaRPr sz="2400" dirty="0">
              <a:latin typeface="Times New Roman"/>
              <a:cs typeface="Times New Roman"/>
            </a:endParaRPr>
          </a:p>
          <a:p>
            <a:pPr marL="12700">
              <a:lnSpc>
                <a:spcPct val="100000"/>
              </a:lnSpc>
            </a:pPr>
            <a:r>
              <a:rPr sz="2400" b="1" spc="-30" dirty="0">
                <a:solidFill>
                  <a:srgbClr val="00B0F0"/>
                </a:solidFill>
                <a:latin typeface="Trebuchet MS"/>
                <a:cs typeface="Trebuchet MS"/>
              </a:rPr>
              <a:t>ALTER </a:t>
            </a:r>
            <a:r>
              <a:rPr sz="2400" b="1" spc="-40" dirty="0">
                <a:solidFill>
                  <a:srgbClr val="00B0F0"/>
                </a:solidFill>
                <a:latin typeface="Trebuchet MS"/>
                <a:cs typeface="Trebuchet MS"/>
              </a:rPr>
              <a:t>TABLE </a:t>
            </a:r>
            <a:r>
              <a:rPr sz="2400" b="1" spc="-5" dirty="0">
                <a:solidFill>
                  <a:srgbClr val="FF0000"/>
                </a:solidFill>
                <a:latin typeface="Trebuchet MS"/>
                <a:cs typeface="Trebuchet MS"/>
              </a:rPr>
              <a:t>student_info </a:t>
            </a:r>
            <a:r>
              <a:rPr sz="2400" b="1" spc="-5" dirty="0">
                <a:solidFill>
                  <a:srgbClr val="00B0F0"/>
                </a:solidFill>
                <a:latin typeface="Trebuchet MS"/>
                <a:cs typeface="Trebuchet MS"/>
              </a:rPr>
              <a:t>ADD </a:t>
            </a:r>
            <a:r>
              <a:rPr sz="2400" b="1" dirty="0">
                <a:solidFill>
                  <a:srgbClr val="FF0000"/>
                </a:solidFill>
                <a:latin typeface="Trebuchet MS"/>
                <a:cs typeface="Trebuchet MS"/>
              </a:rPr>
              <a:t>language</a:t>
            </a:r>
            <a:r>
              <a:rPr sz="2400" b="1" spc="-90" dirty="0">
                <a:solidFill>
                  <a:srgbClr val="FF0000"/>
                </a:solidFill>
                <a:latin typeface="Trebuchet MS"/>
                <a:cs typeface="Trebuchet MS"/>
              </a:rPr>
              <a:t> </a:t>
            </a:r>
            <a:r>
              <a:rPr sz="2400" b="1" spc="-5" dirty="0">
                <a:solidFill>
                  <a:srgbClr val="00B0F0"/>
                </a:solidFill>
                <a:latin typeface="Trebuchet MS"/>
                <a:cs typeface="Trebuchet MS"/>
              </a:rPr>
              <a:t>list&lt;text&gt;;</a:t>
            </a:r>
            <a:endParaRPr sz="2400" dirty="0">
              <a:solidFill>
                <a:srgbClr val="00B0F0"/>
              </a:solidFill>
              <a:latin typeface="Trebuchet MS"/>
              <a:cs typeface="Trebuchet M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423068"/>
            <a:ext cx="5039806" cy="492443"/>
          </a:xfrm>
          <a:prstGeom prst="rect">
            <a:avLst/>
          </a:prstGeom>
        </p:spPr>
        <p:txBody>
          <a:bodyPr vert="horz" wrap="square" lIns="0" tIns="0" rIns="0" bIns="0" rtlCol="0">
            <a:spAutoFit/>
          </a:bodyPr>
          <a:lstStyle/>
          <a:p>
            <a:pPr marL="12700">
              <a:lnSpc>
                <a:spcPct val="100000"/>
              </a:lnSpc>
            </a:pPr>
            <a:r>
              <a:rPr sz="3200" spc="-5" dirty="0">
                <a:latin typeface="Franklin Gothic Medium" panose="020B0603020102020204" pitchFamily="34" charset="0"/>
              </a:rPr>
              <a:t>Collections </a:t>
            </a:r>
            <a:r>
              <a:rPr sz="3200" dirty="0">
                <a:latin typeface="Franklin Gothic Medium" panose="020B0603020102020204" pitchFamily="34" charset="0"/>
              </a:rPr>
              <a:t>-</a:t>
            </a:r>
            <a:r>
              <a:rPr sz="3200" spc="-45" dirty="0">
                <a:latin typeface="Franklin Gothic Medium" panose="020B0603020102020204" pitchFamily="34" charset="0"/>
              </a:rPr>
              <a:t> </a:t>
            </a:r>
            <a:r>
              <a:rPr sz="3200" dirty="0">
                <a:latin typeface="Franklin Gothic Medium" panose="020B0603020102020204" pitchFamily="34" charset="0"/>
              </a:rPr>
              <a:t>List</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1120877" y="2200909"/>
            <a:ext cx="9586451" cy="2076466"/>
          </a:xfrm>
          <a:prstGeom prst="rect">
            <a:avLst/>
          </a:prstGeom>
        </p:spPr>
        <p:txBody>
          <a:bodyPr vert="horz" wrap="square" lIns="0" tIns="0" rIns="0" bIns="0" rtlCol="0">
            <a:spAutoFit/>
          </a:bodyPr>
          <a:lstStyle/>
          <a:p>
            <a:pPr marL="12700">
              <a:lnSpc>
                <a:spcPct val="100000"/>
              </a:lnSpc>
            </a:pPr>
            <a:r>
              <a:rPr sz="2000" spc="-114" dirty="0">
                <a:solidFill>
                  <a:srgbClr val="404040"/>
                </a:solidFill>
                <a:latin typeface="Franklin Gothic Medium" panose="020B0603020102020204" pitchFamily="34" charset="0"/>
                <a:cs typeface="Trebuchet MS"/>
              </a:rPr>
              <a:t>To </a:t>
            </a:r>
            <a:r>
              <a:rPr sz="2000" dirty="0">
                <a:solidFill>
                  <a:srgbClr val="404040"/>
                </a:solidFill>
                <a:latin typeface="Franklin Gothic Medium" panose="020B0603020102020204" pitchFamily="34" charset="0"/>
                <a:cs typeface="Trebuchet MS"/>
              </a:rPr>
              <a:t>update </a:t>
            </a:r>
            <a:r>
              <a:rPr sz="2000" spc="-5" dirty="0">
                <a:solidFill>
                  <a:srgbClr val="404040"/>
                </a:solidFill>
                <a:latin typeface="Franklin Gothic Medium" panose="020B0603020102020204" pitchFamily="34" charset="0"/>
                <a:cs typeface="Trebuchet MS"/>
              </a:rPr>
              <a:t>values in the list column, “language” of the table</a:t>
            </a:r>
            <a:r>
              <a:rPr sz="2000" spc="270" dirty="0">
                <a:solidFill>
                  <a:srgbClr val="404040"/>
                </a:solidFill>
                <a:latin typeface="Franklin Gothic Medium" panose="020B0603020102020204" pitchFamily="34" charset="0"/>
                <a:cs typeface="Trebuchet MS"/>
              </a:rPr>
              <a:t> </a:t>
            </a:r>
            <a:r>
              <a:rPr sz="2000" spc="-5" dirty="0">
                <a:solidFill>
                  <a:srgbClr val="404040"/>
                </a:solidFill>
                <a:latin typeface="Franklin Gothic Medium" panose="020B0603020102020204" pitchFamily="34" charset="0"/>
                <a:cs typeface="Trebuchet MS"/>
              </a:rPr>
              <a:t>“student_info”.</a:t>
            </a:r>
            <a:endParaRPr sz="2000" dirty="0">
              <a:latin typeface="Franklin Gothic Medium" panose="020B0603020102020204" pitchFamily="34" charset="0"/>
              <a:cs typeface="Trebuchet MS"/>
            </a:endParaRPr>
          </a:p>
          <a:p>
            <a:pPr>
              <a:lnSpc>
                <a:spcPct val="100000"/>
              </a:lnSpc>
            </a:pPr>
            <a:endParaRPr sz="2000" dirty="0">
              <a:latin typeface="Franklin Gothic Medium" panose="020B0603020102020204" pitchFamily="34" charset="0"/>
              <a:cs typeface="Times New Roman"/>
            </a:endParaRPr>
          </a:p>
          <a:p>
            <a:pPr>
              <a:lnSpc>
                <a:spcPct val="100000"/>
              </a:lnSpc>
              <a:spcBef>
                <a:spcPts val="12"/>
              </a:spcBef>
            </a:pPr>
            <a:endParaRPr sz="2000" dirty="0">
              <a:latin typeface="Franklin Gothic Medium" panose="020B0603020102020204" pitchFamily="34" charset="0"/>
              <a:cs typeface="Times New Roman"/>
            </a:endParaRPr>
          </a:p>
          <a:p>
            <a:pPr marL="12700">
              <a:lnSpc>
                <a:spcPct val="100000"/>
              </a:lnSpc>
            </a:pPr>
            <a:r>
              <a:rPr sz="2000" spc="-30" dirty="0">
                <a:solidFill>
                  <a:srgbClr val="FF0000"/>
                </a:solidFill>
                <a:latin typeface="Franklin Gothic Medium" panose="020B0603020102020204" pitchFamily="34" charset="0"/>
                <a:cs typeface="Trebuchet MS"/>
              </a:rPr>
              <a:t>UPDATE</a:t>
            </a:r>
            <a:r>
              <a:rPr sz="2000" spc="-35" dirty="0">
                <a:solidFill>
                  <a:srgbClr val="FF0000"/>
                </a:solidFill>
                <a:latin typeface="Franklin Gothic Medium" panose="020B0603020102020204" pitchFamily="34" charset="0"/>
                <a:cs typeface="Trebuchet MS"/>
              </a:rPr>
              <a:t> </a:t>
            </a:r>
            <a:r>
              <a:rPr sz="2000" spc="-5" dirty="0" err="1">
                <a:solidFill>
                  <a:srgbClr val="FF0000"/>
                </a:solidFill>
                <a:latin typeface="Franklin Gothic Medium" panose="020B0603020102020204" pitchFamily="34" charset="0"/>
                <a:cs typeface="Trebuchet MS"/>
              </a:rPr>
              <a:t>student_info</a:t>
            </a:r>
            <a:r>
              <a:rPr lang="en-IN" sz="2000" spc="-5" dirty="0">
                <a:solidFill>
                  <a:srgbClr val="FF0000"/>
                </a:solidFill>
                <a:latin typeface="Franklin Gothic Medium" panose="020B0603020102020204" pitchFamily="34" charset="0"/>
                <a:cs typeface="Trebuchet MS"/>
              </a:rPr>
              <a:t> </a:t>
            </a:r>
            <a:r>
              <a:rPr sz="2000" spc="-5" dirty="0">
                <a:solidFill>
                  <a:srgbClr val="FF0000"/>
                </a:solidFill>
                <a:latin typeface="Franklin Gothic Medium" panose="020B0603020102020204" pitchFamily="34" charset="0"/>
                <a:cs typeface="Trebuchet MS"/>
              </a:rPr>
              <a:t>SET </a:t>
            </a:r>
            <a:r>
              <a:rPr sz="2000" dirty="0">
                <a:solidFill>
                  <a:srgbClr val="FF0000"/>
                </a:solidFill>
                <a:latin typeface="Franklin Gothic Medium" panose="020B0603020102020204" pitchFamily="34" charset="0"/>
                <a:cs typeface="Trebuchet MS"/>
              </a:rPr>
              <a:t>language = language + </a:t>
            </a:r>
            <a:r>
              <a:rPr sz="2000" spc="-5" dirty="0">
                <a:solidFill>
                  <a:srgbClr val="FF0000"/>
                </a:solidFill>
                <a:latin typeface="Franklin Gothic Medium" panose="020B0603020102020204" pitchFamily="34" charset="0"/>
                <a:cs typeface="Trebuchet MS"/>
              </a:rPr>
              <a:t>['Hindi,</a:t>
            </a:r>
            <a:r>
              <a:rPr sz="2000" spc="-160" dirty="0">
                <a:solidFill>
                  <a:srgbClr val="FF0000"/>
                </a:solidFill>
                <a:latin typeface="Franklin Gothic Medium" panose="020B0603020102020204" pitchFamily="34" charset="0"/>
                <a:cs typeface="Trebuchet MS"/>
              </a:rPr>
              <a:t> </a:t>
            </a:r>
            <a:r>
              <a:rPr sz="2000" dirty="0">
                <a:solidFill>
                  <a:srgbClr val="FF0000"/>
                </a:solidFill>
                <a:latin typeface="Franklin Gothic Medium" panose="020B0603020102020204" pitchFamily="34" charset="0"/>
                <a:cs typeface="Trebuchet MS"/>
              </a:rPr>
              <a:t>English']  WHERE</a:t>
            </a:r>
            <a:r>
              <a:rPr sz="2000" spc="-80" dirty="0">
                <a:solidFill>
                  <a:srgbClr val="FF0000"/>
                </a:solidFill>
                <a:latin typeface="Franklin Gothic Medium" panose="020B0603020102020204" pitchFamily="34" charset="0"/>
                <a:cs typeface="Trebuchet MS"/>
              </a:rPr>
              <a:t> </a:t>
            </a:r>
            <a:r>
              <a:rPr sz="2000" spc="-5" dirty="0" err="1">
                <a:solidFill>
                  <a:srgbClr val="FF0000"/>
                </a:solidFill>
                <a:latin typeface="Franklin Gothic Medium" panose="020B0603020102020204" pitchFamily="34" charset="0"/>
                <a:cs typeface="Trebuchet MS"/>
              </a:rPr>
              <a:t>RollNo</a:t>
            </a:r>
            <a:r>
              <a:rPr sz="2000" spc="-5" dirty="0">
                <a:solidFill>
                  <a:srgbClr val="FF0000"/>
                </a:solidFill>
                <a:latin typeface="Franklin Gothic Medium" panose="020B0603020102020204" pitchFamily="34" charset="0"/>
                <a:cs typeface="Trebuchet MS"/>
              </a:rPr>
              <a:t>=1;</a:t>
            </a:r>
            <a:endParaRPr lang="en-US" sz="2000" spc="-5" dirty="0">
              <a:solidFill>
                <a:srgbClr val="FF0000"/>
              </a:solidFill>
              <a:latin typeface="Franklin Gothic Medium" panose="020B0603020102020204" pitchFamily="34" charset="0"/>
              <a:cs typeface="Trebuchet MS"/>
            </a:endParaRPr>
          </a:p>
          <a:p>
            <a:pPr marL="1383665" marR="2327275" indent="-457200">
              <a:lnSpc>
                <a:spcPct val="146100"/>
              </a:lnSpc>
              <a:spcBef>
                <a:spcPts val="15"/>
              </a:spcBef>
            </a:pPr>
            <a:endParaRPr lang="en-US" sz="2000" spc="-5" dirty="0">
              <a:solidFill>
                <a:srgbClr val="FF0000"/>
              </a:solidFill>
              <a:latin typeface="Franklin Gothic Medium" panose="020B0603020102020204" pitchFamily="34" charset="0"/>
              <a:cs typeface="Trebuchet MS"/>
            </a:endParaRPr>
          </a:p>
          <a:p>
            <a:pPr marL="1383665" marR="2327275" indent="-457200">
              <a:lnSpc>
                <a:spcPct val="146100"/>
              </a:lnSpc>
              <a:spcBef>
                <a:spcPts val="15"/>
              </a:spcBef>
            </a:pPr>
            <a:r>
              <a:rPr lang="en-US" sz="2000" spc="-5" dirty="0">
                <a:solidFill>
                  <a:srgbClr val="FF0000"/>
                </a:solidFill>
                <a:latin typeface="Franklin Gothic Medium" panose="020B0603020102020204" pitchFamily="34" charset="0"/>
                <a:cs typeface="Trebuchet MS"/>
              </a:rPr>
              <a:t>DELETE language[1] FROM </a:t>
            </a:r>
            <a:r>
              <a:rPr lang="en-US" sz="2000" spc="-5" dirty="0" err="1">
                <a:solidFill>
                  <a:srgbClr val="FF0000"/>
                </a:solidFill>
                <a:latin typeface="Franklin Gothic Medium" panose="020B0603020102020204" pitchFamily="34" charset="0"/>
                <a:cs typeface="Trebuchet MS"/>
              </a:rPr>
              <a:t>student_info</a:t>
            </a:r>
            <a:r>
              <a:rPr lang="en-US" sz="2000" spc="-5" dirty="0">
                <a:solidFill>
                  <a:srgbClr val="FF0000"/>
                </a:solidFill>
                <a:latin typeface="Franklin Gothic Medium" panose="020B0603020102020204" pitchFamily="34" charset="0"/>
                <a:cs typeface="Trebuchet MS"/>
              </a:rPr>
              <a:t> WHERE </a:t>
            </a:r>
            <a:r>
              <a:rPr lang="en-US" sz="2000" spc="-5" dirty="0" err="1">
                <a:solidFill>
                  <a:srgbClr val="FF0000"/>
                </a:solidFill>
                <a:latin typeface="Franklin Gothic Medium" panose="020B0603020102020204" pitchFamily="34" charset="0"/>
                <a:cs typeface="Trebuchet MS"/>
              </a:rPr>
              <a:t>rollno</a:t>
            </a:r>
            <a:r>
              <a:rPr lang="en-US" sz="2000" spc="-5" dirty="0">
                <a:solidFill>
                  <a:srgbClr val="FF0000"/>
                </a:solidFill>
                <a:latin typeface="Franklin Gothic Medium" panose="020B0603020102020204" pitchFamily="34" charset="0"/>
                <a:cs typeface="Trebuchet MS"/>
              </a:rPr>
              <a:t>=1;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09" y="598660"/>
            <a:ext cx="6234425" cy="492443"/>
          </a:xfrm>
          <a:prstGeom prst="rect">
            <a:avLst/>
          </a:prstGeom>
        </p:spPr>
        <p:txBody>
          <a:bodyPr vert="horz" wrap="square" lIns="0" tIns="0" rIns="0" bIns="0" rtlCol="0">
            <a:spAutoFit/>
          </a:bodyPr>
          <a:lstStyle/>
          <a:p>
            <a:pPr marL="12700">
              <a:lnSpc>
                <a:spcPct val="100000"/>
              </a:lnSpc>
            </a:pPr>
            <a:r>
              <a:rPr sz="3200" spc="-5" dirty="0">
                <a:latin typeface="Franklin Gothic Medium" panose="020B0603020102020204" pitchFamily="34" charset="0"/>
              </a:rPr>
              <a:t>Collections </a:t>
            </a:r>
            <a:r>
              <a:rPr sz="3200" dirty="0">
                <a:latin typeface="Franklin Gothic Medium" panose="020B0603020102020204" pitchFamily="34" charset="0"/>
              </a:rPr>
              <a:t>-</a:t>
            </a:r>
            <a:r>
              <a:rPr sz="3200" spc="-50" dirty="0">
                <a:latin typeface="Franklin Gothic Medium" panose="020B0603020102020204" pitchFamily="34" charset="0"/>
              </a:rPr>
              <a:t> </a:t>
            </a:r>
            <a:r>
              <a:rPr sz="3200" spc="-5" dirty="0">
                <a:latin typeface="Franklin Gothic Medium" panose="020B0603020102020204" pitchFamily="34" charset="0"/>
              </a:rPr>
              <a:t>Map</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756310" y="2200909"/>
            <a:ext cx="9980516" cy="1477328"/>
          </a:xfrm>
          <a:prstGeom prst="rect">
            <a:avLst/>
          </a:prstGeom>
        </p:spPr>
        <p:txBody>
          <a:bodyPr vert="horz" wrap="square" lIns="0" tIns="0" rIns="0" bIns="0" rtlCol="0">
            <a:spAutoFit/>
          </a:bodyPr>
          <a:lstStyle/>
          <a:p>
            <a:pPr marL="12700">
              <a:lnSpc>
                <a:spcPct val="100000"/>
              </a:lnSpc>
            </a:pPr>
            <a:r>
              <a:rPr sz="2400" spc="-114" dirty="0">
                <a:solidFill>
                  <a:srgbClr val="404040"/>
                </a:solidFill>
                <a:latin typeface="Franklin Gothic Medium" panose="020B0603020102020204" pitchFamily="34" charset="0"/>
                <a:cs typeface="Trebuchet MS"/>
              </a:rPr>
              <a:t>To </a:t>
            </a:r>
            <a:r>
              <a:rPr sz="2400" spc="-5" dirty="0">
                <a:solidFill>
                  <a:srgbClr val="404040"/>
                </a:solidFill>
                <a:latin typeface="Franklin Gothic Medium" panose="020B0603020102020204" pitchFamily="34" charset="0"/>
                <a:cs typeface="Trebuchet MS"/>
              </a:rPr>
              <a:t>alter </a:t>
            </a:r>
            <a:r>
              <a:rPr sz="2400" dirty="0">
                <a:solidFill>
                  <a:srgbClr val="404040"/>
                </a:solidFill>
                <a:latin typeface="Franklin Gothic Medium" panose="020B0603020102020204" pitchFamily="34" charset="0"/>
                <a:cs typeface="Trebuchet MS"/>
              </a:rPr>
              <a:t>the “users” </a:t>
            </a:r>
            <a:r>
              <a:rPr sz="2400" spc="-5" dirty="0">
                <a:solidFill>
                  <a:srgbClr val="404040"/>
                </a:solidFill>
                <a:latin typeface="Franklin Gothic Medium" panose="020B0603020102020204" pitchFamily="34" charset="0"/>
                <a:cs typeface="Trebuchet MS"/>
              </a:rPr>
              <a:t>table to </a:t>
            </a:r>
            <a:r>
              <a:rPr sz="2400" dirty="0">
                <a:solidFill>
                  <a:srgbClr val="404040"/>
                </a:solidFill>
                <a:latin typeface="Franklin Gothic Medium" panose="020B0603020102020204" pitchFamily="34" charset="0"/>
                <a:cs typeface="Trebuchet MS"/>
              </a:rPr>
              <a:t>add a map column</a:t>
            </a:r>
            <a:r>
              <a:rPr sz="2400" spc="5" dirty="0">
                <a:solidFill>
                  <a:srgbClr val="404040"/>
                </a:solidFill>
                <a:latin typeface="Franklin Gothic Medium" panose="020B0603020102020204" pitchFamily="34" charset="0"/>
                <a:cs typeface="Trebuchet MS"/>
              </a:rPr>
              <a:t> </a:t>
            </a:r>
            <a:r>
              <a:rPr sz="2400" dirty="0">
                <a:solidFill>
                  <a:srgbClr val="404040"/>
                </a:solidFill>
                <a:latin typeface="Franklin Gothic Medium" panose="020B0603020102020204" pitchFamily="34" charset="0"/>
                <a:cs typeface="Trebuchet MS"/>
              </a:rPr>
              <a:t>“todo”.</a:t>
            </a:r>
            <a:endParaRPr sz="2400" dirty="0">
              <a:latin typeface="Franklin Gothic Medium" panose="020B0603020102020204" pitchFamily="34" charset="0"/>
              <a:cs typeface="Trebuchet MS"/>
            </a:endParaRPr>
          </a:p>
          <a:p>
            <a:pPr>
              <a:lnSpc>
                <a:spcPct val="100000"/>
              </a:lnSpc>
            </a:pPr>
            <a:endParaRPr sz="2400" dirty="0">
              <a:latin typeface="Franklin Gothic Medium" panose="020B0603020102020204" pitchFamily="34" charset="0"/>
              <a:cs typeface="Times New Roman"/>
            </a:endParaRPr>
          </a:p>
          <a:p>
            <a:pPr>
              <a:lnSpc>
                <a:spcPct val="100000"/>
              </a:lnSpc>
              <a:spcBef>
                <a:spcPts val="12"/>
              </a:spcBef>
            </a:pPr>
            <a:endParaRPr sz="2400" dirty="0">
              <a:latin typeface="Franklin Gothic Medium" panose="020B0603020102020204" pitchFamily="34" charset="0"/>
              <a:cs typeface="Times New Roman"/>
            </a:endParaRPr>
          </a:p>
          <a:p>
            <a:pPr marL="12700">
              <a:lnSpc>
                <a:spcPct val="100000"/>
              </a:lnSpc>
            </a:pPr>
            <a:r>
              <a:rPr sz="2400" spc="-30" dirty="0">
                <a:solidFill>
                  <a:srgbClr val="FF0000"/>
                </a:solidFill>
                <a:latin typeface="Franklin Gothic Medium" panose="020B0603020102020204" pitchFamily="34" charset="0"/>
                <a:cs typeface="Trebuchet MS"/>
              </a:rPr>
              <a:t>ALTER </a:t>
            </a:r>
            <a:r>
              <a:rPr sz="2400" spc="-40" dirty="0">
                <a:solidFill>
                  <a:srgbClr val="FF0000"/>
                </a:solidFill>
                <a:latin typeface="Franklin Gothic Medium" panose="020B0603020102020204" pitchFamily="34" charset="0"/>
                <a:cs typeface="Trebuchet MS"/>
              </a:rPr>
              <a:t>TABLE</a:t>
            </a:r>
            <a:r>
              <a:rPr sz="2400" spc="-85" dirty="0">
                <a:solidFill>
                  <a:srgbClr val="FF0000"/>
                </a:solidFill>
                <a:latin typeface="Franklin Gothic Medium" panose="020B0603020102020204" pitchFamily="34" charset="0"/>
                <a:cs typeface="Trebuchet MS"/>
              </a:rPr>
              <a:t> </a:t>
            </a:r>
            <a:r>
              <a:rPr sz="2400" dirty="0">
                <a:solidFill>
                  <a:srgbClr val="FF0000"/>
                </a:solidFill>
                <a:latin typeface="Franklin Gothic Medium" panose="020B0603020102020204" pitchFamily="34" charset="0"/>
                <a:cs typeface="Trebuchet MS"/>
              </a:rPr>
              <a:t>users</a:t>
            </a:r>
            <a:r>
              <a:rPr lang="en-IN" sz="2400" dirty="0">
                <a:solidFill>
                  <a:srgbClr val="FF0000"/>
                </a:solidFill>
                <a:latin typeface="Franklin Gothic Medium" panose="020B0603020102020204" pitchFamily="34" charset="0"/>
                <a:cs typeface="Trebuchet MS"/>
              </a:rPr>
              <a:t> </a:t>
            </a:r>
            <a:r>
              <a:rPr sz="2400" spc="-5" dirty="0">
                <a:solidFill>
                  <a:srgbClr val="FF0000"/>
                </a:solidFill>
                <a:latin typeface="Franklin Gothic Medium" panose="020B0603020102020204" pitchFamily="34" charset="0"/>
                <a:cs typeface="Trebuchet MS"/>
              </a:rPr>
              <a:t>ADD todo </a:t>
            </a:r>
            <a:r>
              <a:rPr sz="2400" spc="-5" dirty="0">
                <a:solidFill>
                  <a:srgbClr val="00B0F0"/>
                </a:solidFill>
                <a:latin typeface="Franklin Gothic Medium" panose="020B0603020102020204" pitchFamily="34" charset="0"/>
                <a:cs typeface="Trebuchet MS"/>
              </a:rPr>
              <a:t>map&lt;timestamp,</a:t>
            </a:r>
            <a:r>
              <a:rPr sz="2400" spc="-15" dirty="0">
                <a:solidFill>
                  <a:srgbClr val="00B0F0"/>
                </a:solidFill>
                <a:latin typeface="Franklin Gothic Medium" panose="020B0603020102020204" pitchFamily="34" charset="0"/>
                <a:cs typeface="Trebuchet MS"/>
              </a:rPr>
              <a:t> </a:t>
            </a:r>
            <a:r>
              <a:rPr sz="2400" spc="-10" dirty="0">
                <a:solidFill>
                  <a:srgbClr val="00B0F0"/>
                </a:solidFill>
                <a:latin typeface="Franklin Gothic Medium" panose="020B0603020102020204" pitchFamily="34" charset="0"/>
                <a:cs typeface="Trebuchet MS"/>
              </a:rPr>
              <a:t>text&gt;;</a:t>
            </a:r>
            <a:endParaRPr sz="2400" dirty="0">
              <a:solidFill>
                <a:srgbClr val="00B0F0"/>
              </a:solidFill>
              <a:latin typeface="Franklin Gothic Medium" panose="020B0603020102020204" pitchFamily="34" charset="0"/>
              <a:cs typeface="Trebuchet M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0374" y="588168"/>
            <a:ext cx="5427406" cy="492443"/>
          </a:xfrm>
          <a:prstGeom prst="rect">
            <a:avLst/>
          </a:prstGeom>
        </p:spPr>
        <p:txBody>
          <a:bodyPr vert="horz" wrap="square" lIns="0" tIns="0" rIns="0" bIns="0" rtlCol="0">
            <a:spAutoFit/>
          </a:bodyPr>
          <a:lstStyle/>
          <a:p>
            <a:pPr marL="12700">
              <a:lnSpc>
                <a:spcPct val="100000"/>
              </a:lnSpc>
            </a:pPr>
            <a:r>
              <a:rPr sz="3200" spc="-5" dirty="0">
                <a:latin typeface="Franklin Gothic Medium" panose="020B0603020102020204" pitchFamily="34" charset="0"/>
              </a:rPr>
              <a:t>Collections </a:t>
            </a:r>
            <a:r>
              <a:rPr sz="3200" dirty="0">
                <a:latin typeface="Franklin Gothic Medium" panose="020B0603020102020204" pitchFamily="34" charset="0"/>
              </a:rPr>
              <a:t>-</a:t>
            </a:r>
            <a:r>
              <a:rPr sz="3200" spc="-50" dirty="0">
                <a:latin typeface="Franklin Gothic Medium" panose="020B0603020102020204" pitchFamily="34" charset="0"/>
              </a:rPr>
              <a:t> </a:t>
            </a:r>
            <a:r>
              <a:rPr sz="3200" spc="-5" dirty="0">
                <a:latin typeface="Franklin Gothic Medium" panose="020B0603020102020204" pitchFamily="34" charset="0"/>
              </a:rPr>
              <a:t>Map</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756310" y="2200909"/>
            <a:ext cx="9331587" cy="1846659"/>
          </a:xfrm>
          <a:prstGeom prst="rect">
            <a:avLst/>
          </a:prstGeom>
        </p:spPr>
        <p:txBody>
          <a:bodyPr vert="horz" wrap="square" lIns="0" tIns="0" rIns="0" bIns="0" rtlCol="0">
            <a:spAutoFit/>
          </a:bodyPr>
          <a:lstStyle/>
          <a:p>
            <a:pPr marL="12700">
              <a:lnSpc>
                <a:spcPct val="100000"/>
              </a:lnSpc>
            </a:pPr>
            <a:r>
              <a:rPr sz="2400" spc="-114" dirty="0">
                <a:solidFill>
                  <a:srgbClr val="404040"/>
                </a:solidFill>
                <a:latin typeface="Franklin Gothic Medium" panose="020B0603020102020204" pitchFamily="34" charset="0"/>
                <a:cs typeface="Trebuchet MS"/>
              </a:rPr>
              <a:t>To </a:t>
            </a:r>
            <a:r>
              <a:rPr sz="2400" spc="-5" dirty="0">
                <a:solidFill>
                  <a:srgbClr val="404040"/>
                </a:solidFill>
                <a:latin typeface="Franklin Gothic Medium" panose="020B0603020102020204" pitchFamily="34" charset="0"/>
                <a:cs typeface="Trebuchet MS"/>
              </a:rPr>
              <a:t>update the record </a:t>
            </a:r>
            <a:r>
              <a:rPr sz="2400" spc="-10" dirty="0">
                <a:solidFill>
                  <a:srgbClr val="404040"/>
                </a:solidFill>
                <a:latin typeface="Franklin Gothic Medium" panose="020B0603020102020204" pitchFamily="34" charset="0"/>
                <a:cs typeface="Trebuchet MS"/>
              </a:rPr>
              <a:t>for </a:t>
            </a:r>
            <a:r>
              <a:rPr sz="2400" spc="-5" dirty="0">
                <a:solidFill>
                  <a:srgbClr val="404040"/>
                </a:solidFill>
                <a:latin typeface="Franklin Gothic Medium" panose="020B0603020102020204" pitchFamily="34" charset="0"/>
                <a:cs typeface="Trebuchet MS"/>
              </a:rPr>
              <a:t>user </a:t>
            </a:r>
            <a:r>
              <a:rPr sz="2400" dirty="0">
                <a:solidFill>
                  <a:srgbClr val="404040"/>
                </a:solidFill>
                <a:latin typeface="Franklin Gothic Medium" panose="020B0603020102020204" pitchFamily="34" charset="0"/>
                <a:cs typeface="Trebuchet MS"/>
              </a:rPr>
              <a:t>(user_id </a:t>
            </a:r>
            <a:r>
              <a:rPr sz="2400" spc="-5" dirty="0">
                <a:solidFill>
                  <a:srgbClr val="404040"/>
                </a:solidFill>
                <a:latin typeface="Franklin Gothic Medium" panose="020B0603020102020204" pitchFamily="34" charset="0"/>
                <a:cs typeface="Trebuchet MS"/>
              </a:rPr>
              <a:t>= ‘AB’) in the “users”</a:t>
            </a:r>
            <a:r>
              <a:rPr sz="2400" spc="170" dirty="0">
                <a:solidFill>
                  <a:srgbClr val="404040"/>
                </a:solidFill>
                <a:latin typeface="Franklin Gothic Medium" panose="020B0603020102020204" pitchFamily="34" charset="0"/>
                <a:cs typeface="Trebuchet MS"/>
              </a:rPr>
              <a:t> </a:t>
            </a:r>
            <a:r>
              <a:rPr sz="2400" dirty="0">
                <a:solidFill>
                  <a:srgbClr val="404040"/>
                </a:solidFill>
                <a:latin typeface="Franklin Gothic Medium" panose="020B0603020102020204" pitchFamily="34" charset="0"/>
                <a:cs typeface="Trebuchet MS"/>
              </a:rPr>
              <a:t>table.</a:t>
            </a:r>
            <a:endParaRPr sz="2400" dirty="0">
              <a:latin typeface="Franklin Gothic Medium" panose="020B0603020102020204" pitchFamily="34" charset="0"/>
              <a:cs typeface="Trebuchet MS"/>
            </a:endParaRPr>
          </a:p>
          <a:p>
            <a:pPr>
              <a:lnSpc>
                <a:spcPct val="100000"/>
              </a:lnSpc>
            </a:pPr>
            <a:endParaRPr sz="2400" dirty="0">
              <a:latin typeface="Franklin Gothic Medium" panose="020B0603020102020204" pitchFamily="34" charset="0"/>
              <a:cs typeface="Times New Roman"/>
            </a:endParaRPr>
          </a:p>
          <a:p>
            <a:pPr>
              <a:lnSpc>
                <a:spcPct val="100000"/>
              </a:lnSpc>
              <a:spcBef>
                <a:spcPts val="12"/>
              </a:spcBef>
            </a:pPr>
            <a:endParaRPr sz="2400" dirty="0">
              <a:latin typeface="Franklin Gothic Medium" panose="020B0603020102020204" pitchFamily="34" charset="0"/>
              <a:cs typeface="Times New Roman"/>
            </a:endParaRPr>
          </a:p>
          <a:p>
            <a:pPr marL="12700">
              <a:lnSpc>
                <a:spcPct val="100000"/>
              </a:lnSpc>
            </a:pPr>
            <a:r>
              <a:rPr sz="2400" spc="-30" dirty="0">
                <a:solidFill>
                  <a:srgbClr val="FF0000"/>
                </a:solidFill>
                <a:latin typeface="Franklin Gothic Medium" panose="020B0603020102020204" pitchFamily="34" charset="0"/>
                <a:cs typeface="Trebuchet MS"/>
              </a:rPr>
              <a:t>UPDATE</a:t>
            </a:r>
            <a:r>
              <a:rPr sz="2400" spc="-85" dirty="0">
                <a:solidFill>
                  <a:srgbClr val="FF0000"/>
                </a:solidFill>
                <a:latin typeface="Franklin Gothic Medium" panose="020B0603020102020204" pitchFamily="34" charset="0"/>
                <a:cs typeface="Trebuchet MS"/>
              </a:rPr>
              <a:t> </a:t>
            </a:r>
            <a:r>
              <a:rPr sz="2400" dirty="0">
                <a:solidFill>
                  <a:srgbClr val="FF0000"/>
                </a:solidFill>
                <a:latin typeface="Franklin Gothic Medium" panose="020B0603020102020204" pitchFamily="34" charset="0"/>
                <a:cs typeface="Trebuchet MS"/>
              </a:rPr>
              <a:t>users</a:t>
            </a:r>
            <a:r>
              <a:rPr lang="en-IN" sz="2400" dirty="0">
                <a:solidFill>
                  <a:srgbClr val="FF0000"/>
                </a:solidFill>
                <a:latin typeface="Franklin Gothic Medium" panose="020B0603020102020204" pitchFamily="34" charset="0"/>
                <a:cs typeface="Trebuchet MS"/>
              </a:rPr>
              <a:t> </a:t>
            </a:r>
            <a:r>
              <a:rPr sz="2400" spc="-5" dirty="0">
                <a:solidFill>
                  <a:srgbClr val="FF0000"/>
                </a:solidFill>
                <a:latin typeface="Franklin Gothic Medium" panose="020B0603020102020204" pitchFamily="34" charset="0"/>
                <a:cs typeface="Trebuchet MS"/>
              </a:rPr>
              <a:t>SET </a:t>
            </a:r>
            <a:r>
              <a:rPr sz="2400" spc="-5" dirty="0" err="1">
                <a:solidFill>
                  <a:srgbClr val="FF0000"/>
                </a:solidFill>
                <a:latin typeface="Franklin Gothic Medium" panose="020B0603020102020204" pitchFamily="34" charset="0"/>
                <a:cs typeface="Trebuchet MS"/>
              </a:rPr>
              <a:t>todo</a:t>
            </a:r>
            <a:r>
              <a:rPr sz="2400" spc="-125" dirty="0">
                <a:solidFill>
                  <a:srgbClr val="FF0000"/>
                </a:solidFill>
                <a:latin typeface="Franklin Gothic Medium" panose="020B0603020102020204" pitchFamily="34" charset="0"/>
                <a:cs typeface="Trebuchet MS"/>
              </a:rPr>
              <a:t> </a:t>
            </a:r>
            <a:r>
              <a:rPr sz="2400" dirty="0">
                <a:solidFill>
                  <a:srgbClr val="FF0000"/>
                </a:solidFill>
                <a:latin typeface="Franklin Gothic Medium" panose="020B0603020102020204" pitchFamily="34" charset="0"/>
                <a:cs typeface="Trebuchet MS"/>
              </a:rPr>
              <a:t>=</a:t>
            </a:r>
            <a:r>
              <a:rPr lang="en-IN" sz="2400" dirty="0">
                <a:solidFill>
                  <a:srgbClr val="FF0000"/>
                </a:solidFill>
                <a:latin typeface="Franklin Gothic Medium" panose="020B0603020102020204" pitchFamily="34" charset="0"/>
                <a:cs typeface="Trebuchet MS"/>
              </a:rPr>
              <a:t> </a:t>
            </a:r>
            <a:r>
              <a:rPr sz="2400" dirty="0">
                <a:solidFill>
                  <a:srgbClr val="FF0000"/>
                </a:solidFill>
                <a:latin typeface="Franklin Gothic Medium" panose="020B0603020102020204" pitchFamily="34" charset="0"/>
                <a:cs typeface="Trebuchet MS"/>
              </a:rPr>
              <a:t>{ </a:t>
            </a:r>
            <a:r>
              <a:rPr sz="2400" spc="-5" dirty="0">
                <a:solidFill>
                  <a:srgbClr val="FF0000"/>
                </a:solidFill>
                <a:latin typeface="Franklin Gothic Medium" panose="020B0603020102020204" pitchFamily="34" charset="0"/>
                <a:cs typeface="Trebuchet MS"/>
              </a:rPr>
              <a:t>‘2014-9-24’: </a:t>
            </a:r>
            <a:r>
              <a:rPr sz="2400" spc="-10" dirty="0">
                <a:solidFill>
                  <a:srgbClr val="FF0000"/>
                </a:solidFill>
                <a:latin typeface="Franklin Gothic Medium" panose="020B0603020102020204" pitchFamily="34" charset="0"/>
                <a:cs typeface="Trebuchet MS"/>
              </a:rPr>
              <a:t>‘Cassandra </a:t>
            </a:r>
            <a:r>
              <a:rPr sz="2400" dirty="0">
                <a:solidFill>
                  <a:srgbClr val="FF0000"/>
                </a:solidFill>
                <a:latin typeface="Franklin Gothic Medium" panose="020B0603020102020204" pitchFamily="34" charset="0"/>
                <a:cs typeface="Trebuchet MS"/>
              </a:rPr>
              <a:t>Session’,  </a:t>
            </a:r>
            <a:r>
              <a:rPr sz="2400" spc="-5" dirty="0">
                <a:solidFill>
                  <a:srgbClr val="FF0000"/>
                </a:solidFill>
                <a:latin typeface="Franklin Gothic Medium" panose="020B0603020102020204" pitchFamily="34" charset="0"/>
                <a:cs typeface="Trebuchet MS"/>
              </a:rPr>
              <a:t>‘2014-10-2 </a:t>
            </a:r>
            <a:r>
              <a:rPr sz="2400" dirty="0">
                <a:solidFill>
                  <a:srgbClr val="FF0000"/>
                </a:solidFill>
                <a:latin typeface="Franklin Gothic Medium" panose="020B0603020102020204" pitchFamily="34" charset="0"/>
                <a:cs typeface="Trebuchet MS"/>
              </a:rPr>
              <a:t>12:00’ </a:t>
            </a:r>
            <a:r>
              <a:rPr sz="2400" spc="-5" dirty="0">
                <a:solidFill>
                  <a:srgbClr val="FF0000"/>
                </a:solidFill>
                <a:latin typeface="Franklin Gothic Medium" panose="020B0603020102020204" pitchFamily="34" charset="0"/>
                <a:cs typeface="Trebuchet MS"/>
              </a:rPr>
              <a:t>: ‘MongoDB </a:t>
            </a:r>
            <a:r>
              <a:rPr sz="2400" dirty="0">
                <a:solidFill>
                  <a:srgbClr val="FF0000"/>
                </a:solidFill>
                <a:latin typeface="Franklin Gothic Medium" panose="020B0603020102020204" pitchFamily="34" charset="0"/>
                <a:cs typeface="Trebuchet MS"/>
              </a:rPr>
              <a:t>Session’</a:t>
            </a:r>
            <a:r>
              <a:rPr sz="2400" spc="-245" dirty="0">
                <a:solidFill>
                  <a:srgbClr val="FF0000"/>
                </a:solidFill>
                <a:latin typeface="Franklin Gothic Medium" panose="020B0603020102020204" pitchFamily="34" charset="0"/>
                <a:cs typeface="Trebuchet MS"/>
              </a:rPr>
              <a:t> </a:t>
            </a:r>
            <a:r>
              <a:rPr sz="2400" dirty="0">
                <a:solidFill>
                  <a:srgbClr val="FF0000"/>
                </a:solidFill>
                <a:latin typeface="Franklin Gothic Medium" panose="020B0603020102020204" pitchFamily="34" charset="0"/>
                <a:cs typeface="Trebuchet MS"/>
              </a:rPr>
              <a:t>}</a:t>
            </a:r>
            <a:r>
              <a:rPr lang="en-IN" sz="2400" dirty="0">
                <a:solidFill>
                  <a:srgbClr val="FF0000"/>
                </a:solidFill>
                <a:latin typeface="Franklin Gothic Medium" panose="020B0603020102020204" pitchFamily="34" charset="0"/>
                <a:cs typeface="Trebuchet MS"/>
              </a:rPr>
              <a:t> </a:t>
            </a:r>
            <a:r>
              <a:rPr sz="2400" spc="-5" dirty="0">
                <a:solidFill>
                  <a:srgbClr val="FF0000"/>
                </a:solidFill>
                <a:latin typeface="Franklin Gothic Medium" panose="020B0603020102020204" pitchFamily="34" charset="0"/>
                <a:cs typeface="Trebuchet MS"/>
              </a:rPr>
              <a:t>WHERE user_id </a:t>
            </a:r>
            <a:r>
              <a:rPr sz="2400" dirty="0">
                <a:solidFill>
                  <a:srgbClr val="FF0000"/>
                </a:solidFill>
                <a:latin typeface="Franklin Gothic Medium" panose="020B0603020102020204" pitchFamily="34" charset="0"/>
                <a:cs typeface="Trebuchet MS"/>
              </a:rPr>
              <a:t>=</a:t>
            </a:r>
            <a:r>
              <a:rPr sz="2400" spc="-40" dirty="0">
                <a:solidFill>
                  <a:srgbClr val="FF0000"/>
                </a:solidFill>
                <a:latin typeface="Franklin Gothic Medium" panose="020B0603020102020204" pitchFamily="34" charset="0"/>
                <a:cs typeface="Trebuchet MS"/>
              </a:rPr>
              <a:t> </a:t>
            </a:r>
            <a:r>
              <a:rPr sz="2400" spc="-5" dirty="0">
                <a:solidFill>
                  <a:srgbClr val="FF0000"/>
                </a:solidFill>
                <a:latin typeface="Franklin Gothic Medium" panose="020B0603020102020204" pitchFamily="34" charset="0"/>
                <a:cs typeface="Trebuchet MS"/>
              </a:rPr>
              <a:t>‘AB’;</a:t>
            </a:r>
            <a:endParaRPr sz="2400" dirty="0">
              <a:solidFill>
                <a:srgbClr val="FF0000"/>
              </a:solidFill>
              <a:latin typeface="Franklin Gothic Medium" panose="020B0603020102020204" pitchFamily="34" charset="0"/>
              <a:cs typeface="Trebuchet M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9778"/>
          </a:xfrm>
        </p:spPr>
        <p:txBody>
          <a:bodyPr>
            <a:noAutofit/>
          </a:bodyPr>
          <a:lstStyle/>
          <a:p>
            <a:r>
              <a:rPr lang="en-US" sz="3200" dirty="0">
                <a:latin typeface="Franklin Gothic Medium" panose="020B0603020102020204" pitchFamily="34" charset="0"/>
              </a:rPr>
              <a:t>More Practice on Collections</a:t>
            </a:r>
          </a:p>
        </p:txBody>
      </p:sp>
      <p:sp>
        <p:nvSpPr>
          <p:cNvPr id="3" name="Text Placeholder 2"/>
          <p:cNvSpPr>
            <a:spLocks noGrp="1"/>
          </p:cNvSpPr>
          <p:nvPr>
            <p:ph type="body" idx="1"/>
          </p:nvPr>
        </p:nvSpPr>
        <p:spPr>
          <a:xfrm>
            <a:off x="380999" y="884904"/>
            <a:ext cx="11152239" cy="5206180"/>
          </a:xfrm>
        </p:spPr>
        <p:txBody>
          <a:bodyPr>
            <a:normAutofit fontScale="70000" lnSpcReduction="20000"/>
          </a:bodyPr>
          <a:lstStyle/>
          <a:p>
            <a:r>
              <a:rPr lang="en-US" sz="3200" dirty="0">
                <a:latin typeface="Franklin Gothic Medium" panose="020B0603020102020204" pitchFamily="34" charset="0"/>
              </a:rPr>
              <a:t>1. TO create a table “ users” with an “emails” column. Email column type as SET.</a:t>
            </a:r>
          </a:p>
          <a:p>
            <a:endParaRPr lang="en-US" sz="3200" dirty="0">
              <a:latin typeface="Franklin Gothic Medium" panose="020B0603020102020204" pitchFamily="34" charset="0"/>
            </a:endParaRPr>
          </a:p>
          <a:p>
            <a:r>
              <a:rPr lang="en-US" sz="3200" dirty="0">
                <a:latin typeface="Franklin Gothic Medium" panose="020B0603020102020204" pitchFamily="34" charset="0"/>
              </a:rPr>
              <a:t>2. To insert values into the “ emails” column of the “ users” table.</a:t>
            </a:r>
          </a:p>
          <a:p>
            <a:endParaRPr lang="en-US" sz="3200" dirty="0">
              <a:latin typeface="Franklin Gothic Medium" panose="020B0603020102020204" pitchFamily="34" charset="0"/>
            </a:endParaRPr>
          </a:p>
          <a:p>
            <a:r>
              <a:rPr lang="en-US" sz="3200" dirty="0">
                <a:latin typeface="Franklin Gothic Medium" panose="020B0603020102020204" pitchFamily="34" charset="0"/>
              </a:rPr>
              <a:t>3. Add an element to a set using the UPDATE command and the addition (+) operator.</a:t>
            </a:r>
          </a:p>
          <a:p>
            <a:endParaRPr lang="en-US" sz="3200" dirty="0">
              <a:latin typeface="Franklin Gothic Medium" panose="020B0603020102020204" pitchFamily="34" charset="0"/>
            </a:endParaRPr>
          </a:p>
          <a:p>
            <a:r>
              <a:rPr lang="en-US" sz="3200" dirty="0">
                <a:latin typeface="Franklin Gothic Medium" panose="020B0603020102020204" pitchFamily="34" charset="0"/>
              </a:rPr>
              <a:t>4. To remove an element from a set using the subtraction (-) operator.</a:t>
            </a:r>
          </a:p>
          <a:p>
            <a:endParaRPr lang="en-US" sz="3200" dirty="0">
              <a:latin typeface="Franklin Gothic Medium" panose="020B0603020102020204" pitchFamily="34" charset="0"/>
            </a:endParaRPr>
          </a:p>
          <a:p>
            <a:r>
              <a:rPr lang="en-US" sz="3200" dirty="0">
                <a:latin typeface="Franklin Gothic Medium" panose="020B0603020102020204" pitchFamily="34" charset="0"/>
              </a:rPr>
              <a:t>	</a:t>
            </a:r>
            <a:r>
              <a:rPr lang="en-US" sz="3200" dirty="0">
                <a:solidFill>
                  <a:srgbClr val="FF0000"/>
                </a:solidFill>
                <a:latin typeface="Franklin Gothic Medium" panose="020B0603020102020204" pitchFamily="34" charset="0"/>
              </a:rPr>
              <a:t>UPDATE users SET emails= emails-{XX@gmail.com} WHERE </a:t>
            </a:r>
            <a:r>
              <a:rPr lang="en-US" sz="3200" dirty="0" err="1">
                <a:solidFill>
                  <a:srgbClr val="FF0000"/>
                </a:solidFill>
                <a:latin typeface="Franklin Gothic Medium" panose="020B0603020102020204" pitchFamily="34" charset="0"/>
              </a:rPr>
              <a:t>user_id</a:t>
            </a:r>
            <a:r>
              <a:rPr lang="en-US" sz="3200" dirty="0">
                <a:solidFill>
                  <a:srgbClr val="FF0000"/>
                </a:solidFill>
                <a:latin typeface="Franklin Gothic Medium" panose="020B0603020102020204" pitchFamily="34" charset="0"/>
              </a:rPr>
              <a:t>=‘XX’; </a:t>
            </a:r>
          </a:p>
          <a:p>
            <a:endParaRPr lang="en-US" sz="3200" dirty="0">
              <a:solidFill>
                <a:srgbClr val="FF0000"/>
              </a:solidFill>
              <a:latin typeface="Franklin Gothic Medium" panose="020B0603020102020204" pitchFamily="34" charset="0"/>
            </a:endParaRPr>
          </a:p>
          <a:p>
            <a:r>
              <a:rPr lang="en-US" sz="3200" dirty="0">
                <a:solidFill>
                  <a:schemeClr val="tx1"/>
                </a:solidFill>
                <a:latin typeface="Franklin Gothic Medium" panose="020B0603020102020204" pitchFamily="34" charset="0"/>
              </a:rPr>
              <a:t>5. To alter the users table to add a column, “top places of type list. </a:t>
            </a:r>
          </a:p>
          <a:p>
            <a:endParaRPr lang="en-US" sz="3200" dirty="0">
              <a:solidFill>
                <a:srgbClr val="FF0000"/>
              </a:solidFill>
              <a:latin typeface="Franklin Gothic Medium" panose="020B0603020102020204" pitchFamily="34" charset="0"/>
            </a:endParaRPr>
          </a:p>
          <a:p>
            <a:r>
              <a:rPr lang="en-US" sz="3200" dirty="0">
                <a:solidFill>
                  <a:schemeClr val="tx1"/>
                </a:solidFill>
                <a:latin typeface="Franklin Gothic Medium" panose="020B0603020102020204" pitchFamily="34" charset="0"/>
              </a:rPr>
              <a:t>Note:</a:t>
            </a:r>
          </a:p>
          <a:p>
            <a:r>
              <a:rPr lang="en-US" sz="3200" dirty="0">
                <a:solidFill>
                  <a:srgbClr val="FF0000"/>
                </a:solidFill>
                <a:latin typeface="Franklin Gothic Medium" panose="020B0603020102020204" pitchFamily="34" charset="0"/>
              </a:rPr>
              <a:t>   	To append  use + operator.</a:t>
            </a:r>
            <a:endParaRPr lang="en-US" sz="3200" dirty="0">
              <a:latin typeface="Franklin Gothic Medium" panose="020B0603020102020204" pitchFamily="34" charset="0"/>
            </a:endParaRPr>
          </a:p>
          <a:p>
            <a:endParaRPr lang="en-US" dirty="0"/>
          </a:p>
        </p:txBody>
      </p:sp>
    </p:spTree>
    <p:extLst>
      <p:ext uri="{BB962C8B-B14F-4D97-AF65-F5344CB8AC3E}">
        <p14:creationId xmlns:p14="http://schemas.microsoft.com/office/powerpoint/2010/main" val="380588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Franklin Gothic Medium" panose="020B0603020102020204" pitchFamily="34" charset="0"/>
              </a:rPr>
              <a:t>Companies successfully deployed Cassandra</a:t>
            </a:r>
          </a:p>
        </p:txBody>
      </p:sp>
      <p:sp>
        <p:nvSpPr>
          <p:cNvPr id="3" name="Text Placeholder 2"/>
          <p:cNvSpPr>
            <a:spLocks noGrp="1"/>
          </p:cNvSpPr>
          <p:nvPr>
            <p:ph type="body" idx="1"/>
          </p:nvPr>
        </p:nvSpPr>
        <p:spPr>
          <a:xfrm>
            <a:off x="304800" y="1690688"/>
            <a:ext cx="10970259" cy="3603983"/>
          </a:xfrm>
        </p:spPr>
        <p:txBody>
          <a:bodyPr>
            <a:normAutofit/>
          </a:bodyPr>
          <a:lstStyle/>
          <a:p>
            <a:pPr marL="285750" indent="-285750">
              <a:buFont typeface="Arial" pitchFamily="34" charset="0"/>
              <a:buChar char="•"/>
            </a:pPr>
            <a:r>
              <a:rPr lang="en-US" dirty="0"/>
              <a:t> </a:t>
            </a:r>
            <a:r>
              <a:rPr lang="en-US" dirty="0">
                <a:latin typeface="Franklin Gothic Medium" panose="020B0603020102020204" pitchFamily="34" charset="0"/>
              </a:rPr>
              <a:t>Twitter</a:t>
            </a:r>
          </a:p>
          <a:p>
            <a:pPr marL="285750" indent="-285750">
              <a:buFont typeface="Arial" pitchFamily="34" charset="0"/>
              <a:buChar char="•"/>
            </a:pPr>
            <a:r>
              <a:rPr lang="en-US" dirty="0">
                <a:latin typeface="Franklin Gothic Medium" panose="020B0603020102020204" pitchFamily="34" charset="0"/>
              </a:rPr>
              <a:t>Cisco</a:t>
            </a:r>
          </a:p>
          <a:p>
            <a:pPr marL="285750" indent="-285750">
              <a:buFont typeface="Arial" pitchFamily="34" charset="0"/>
              <a:buChar char="•"/>
            </a:pPr>
            <a:r>
              <a:rPr lang="en-US" dirty="0">
                <a:latin typeface="Franklin Gothic Medium" panose="020B0603020102020204" pitchFamily="34" charset="0"/>
              </a:rPr>
              <a:t>Adobe</a:t>
            </a:r>
          </a:p>
          <a:p>
            <a:pPr marL="285750" indent="-285750">
              <a:buFont typeface="Arial" pitchFamily="34" charset="0"/>
              <a:buChar char="•"/>
            </a:pPr>
            <a:r>
              <a:rPr lang="en-US" dirty="0">
                <a:latin typeface="Franklin Gothic Medium" panose="020B0603020102020204" pitchFamily="34" charset="0"/>
              </a:rPr>
              <a:t>eBay</a:t>
            </a:r>
          </a:p>
          <a:p>
            <a:pPr marL="285750" indent="-285750">
              <a:buFont typeface="Arial" pitchFamily="34" charset="0"/>
              <a:buChar char="•"/>
            </a:pPr>
            <a:r>
              <a:rPr lang="en-US" dirty="0">
                <a:latin typeface="Franklin Gothic Medium" panose="020B0603020102020204" pitchFamily="34" charset="0"/>
              </a:rPr>
              <a:t>Rack space</a:t>
            </a:r>
          </a:p>
        </p:txBody>
      </p:sp>
    </p:spTree>
    <p:extLst>
      <p:ext uri="{BB962C8B-B14F-4D97-AF65-F5344CB8AC3E}">
        <p14:creationId xmlns:p14="http://schemas.microsoft.com/office/powerpoint/2010/main" val="12012509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2294"/>
          </a:xfrm>
        </p:spPr>
        <p:txBody>
          <a:bodyPr>
            <a:normAutofit fontScale="90000"/>
          </a:bodyPr>
          <a:lstStyle/>
          <a:p>
            <a:r>
              <a:rPr lang="en-US" sz="3200" dirty="0">
                <a:latin typeface="Franklin Gothic Medium" panose="020B0603020102020204" pitchFamily="34" charset="0"/>
              </a:rPr>
              <a:t>COUNTER</a:t>
            </a:r>
          </a:p>
        </p:txBody>
      </p:sp>
      <p:sp>
        <p:nvSpPr>
          <p:cNvPr id="3" name="Text Placeholder 2"/>
          <p:cNvSpPr>
            <a:spLocks noGrp="1"/>
          </p:cNvSpPr>
          <p:nvPr>
            <p:ph type="body" idx="1"/>
          </p:nvPr>
        </p:nvSpPr>
        <p:spPr>
          <a:xfrm>
            <a:off x="533399" y="1143000"/>
            <a:ext cx="10515599" cy="5349874"/>
          </a:xfrm>
        </p:spPr>
        <p:txBody>
          <a:bodyPr>
            <a:normAutofit fontScale="40000" lnSpcReduction="20000"/>
          </a:bodyPr>
          <a:lstStyle/>
          <a:p>
            <a:r>
              <a:rPr lang="en-US" dirty="0"/>
              <a:t> </a:t>
            </a:r>
            <a:r>
              <a:rPr lang="en-US" sz="5100" dirty="0">
                <a:latin typeface="Franklin Gothic Medium" panose="020B0603020102020204" pitchFamily="34" charset="0"/>
              </a:rPr>
              <a:t>A counter is a special column that is changed in increments. </a:t>
            </a:r>
          </a:p>
          <a:p>
            <a:endParaRPr lang="en-US" sz="5100" dirty="0">
              <a:latin typeface="Franklin Gothic Medium" panose="020B0603020102020204" pitchFamily="34" charset="0"/>
            </a:endParaRPr>
          </a:p>
          <a:p>
            <a:endParaRPr lang="en-US" sz="5100" dirty="0">
              <a:latin typeface="Franklin Gothic Medium" panose="020B0603020102020204" pitchFamily="34" charset="0"/>
            </a:endParaRPr>
          </a:p>
          <a:p>
            <a:r>
              <a:rPr lang="en-US" sz="5100" dirty="0">
                <a:latin typeface="Franklin Gothic Medium" panose="020B0603020102020204" pitchFamily="34" charset="0"/>
              </a:rPr>
              <a:t>For example we may need a counter column to count the number of times a particular book is issued from the library by the student. </a:t>
            </a:r>
          </a:p>
          <a:p>
            <a:endParaRPr lang="en-US" sz="5100" dirty="0">
              <a:latin typeface="Franklin Gothic Medium" panose="020B0603020102020204" pitchFamily="34" charset="0"/>
            </a:endParaRPr>
          </a:p>
          <a:p>
            <a:r>
              <a:rPr lang="en-US" sz="5100" dirty="0">
                <a:solidFill>
                  <a:srgbClr val="FF0000"/>
                </a:solidFill>
                <a:latin typeface="Franklin Gothic Medium" panose="020B0603020102020204" pitchFamily="34" charset="0"/>
              </a:rPr>
              <a:t>Step1:</a:t>
            </a:r>
          </a:p>
          <a:p>
            <a:endParaRPr lang="en-US" sz="5100" dirty="0">
              <a:latin typeface="Franklin Gothic Medium" panose="020B0603020102020204" pitchFamily="34" charset="0"/>
            </a:endParaRPr>
          </a:p>
          <a:p>
            <a:pPr marL="0" indent="0">
              <a:buNone/>
            </a:pPr>
            <a:r>
              <a:rPr lang="en-US" sz="5100" dirty="0">
                <a:latin typeface="Franklin Gothic Medium" panose="020B0603020102020204" pitchFamily="34" charset="0"/>
              </a:rPr>
              <a:t>	CREATE TABLE </a:t>
            </a:r>
            <a:r>
              <a:rPr lang="en-US" sz="5100" dirty="0" err="1">
                <a:latin typeface="Franklin Gothic Medium" panose="020B0603020102020204" pitchFamily="34" charset="0"/>
              </a:rPr>
              <a:t>library_book</a:t>
            </a:r>
            <a:r>
              <a:rPr lang="en-US" sz="5100" dirty="0">
                <a:latin typeface="Franklin Gothic Medium" panose="020B0603020102020204" pitchFamily="34" charset="0"/>
              </a:rPr>
              <a:t> ( </a:t>
            </a:r>
            <a:r>
              <a:rPr lang="en-US" sz="5100" dirty="0">
                <a:solidFill>
                  <a:srgbClr val="FF0000"/>
                </a:solidFill>
                <a:latin typeface="Franklin Gothic Medium" panose="020B0603020102020204" pitchFamily="34" charset="0"/>
              </a:rPr>
              <a:t>Counter_ value counter,</a:t>
            </a:r>
          </a:p>
          <a:p>
            <a:pPr marL="0" indent="0">
              <a:buNone/>
            </a:pPr>
            <a:r>
              <a:rPr lang="en-US" sz="5100" dirty="0">
                <a:latin typeface="Franklin Gothic Medium" panose="020B0603020102020204" pitchFamily="34" charset="0"/>
              </a:rPr>
              <a:t>				     </a:t>
            </a:r>
            <a:r>
              <a:rPr lang="en-US" sz="5100" dirty="0" err="1">
                <a:latin typeface="Franklin Gothic Medium" panose="020B0603020102020204" pitchFamily="34" charset="0"/>
              </a:rPr>
              <a:t>Book_Name</a:t>
            </a:r>
            <a:r>
              <a:rPr lang="en-US" sz="5100" dirty="0">
                <a:latin typeface="Franklin Gothic Medium" panose="020B0603020102020204" pitchFamily="34" charset="0"/>
              </a:rPr>
              <a:t> </a:t>
            </a:r>
            <a:r>
              <a:rPr lang="en-US" sz="5100" dirty="0" err="1">
                <a:latin typeface="Franklin Gothic Medium" panose="020B0603020102020204" pitchFamily="34" charset="0"/>
              </a:rPr>
              <a:t>varchar</a:t>
            </a:r>
            <a:r>
              <a:rPr lang="en-US" sz="5100" dirty="0">
                <a:latin typeface="Franklin Gothic Medium" panose="020B0603020102020204" pitchFamily="34" charset="0"/>
              </a:rPr>
              <a:t>,</a:t>
            </a:r>
          </a:p>
          <a:p>
            <a:pPr marL="0" indent="0">
              <a:buNone/>
            </a:pPr>
            <a:r>
              <a:rPr lang="en-US" sz="5100" dirty="0">
                <a:latin typeface="Franklin Gothic Medium" panose="020B0603020102020204" pitchFamily="34" charset="0"/>
              </a:rPr>
              <a:t>				     </a:t>
            </a:r>
            <a:r>
              <a:rPr lang="en-US" sz="5100" dirty="0" err="1">
                <a:latin typeface="Franklin Gothic Medium" panose="020B0603020102020204" pitchFamily="34" charset="0"/>
              </a:rPr>
              <a:t>stud_name</a:t>
            </a:r>
            <a:r>
              <a:rPr lang="en-US" sz="5100" dirty="0">
                <a:latin typeface="Franklin Gothic Medium" panose="020B0603020102020204" pitchFamily="34" charset="0"/>
              </a:rPr>
              <a:t> </a:t>
            </a:r>
            <a:r>
              <a:rPr lang="en-US" sz="5100" dirty="0" err="1">
                <a:latin typeface="Franklin Gothic Medium" panose="020B0603020102020204" pitchFamily="34" charset="0"/>
              </a:rPr>
              <a:t>varchar</a:t>
            </a:r>
            <a:r>
              <a:rPr lang="en-US" sz="5100" dirty="0">
                <a:latin typeface="Franklin Gothic Medium" panose="020B0603020102020204" pitchFamily="34" charset="0"/>
              </a:rPr>
              <a:t>,</a:t>
            </a:r>
          </a:p>
          <a:p>
            <a:pPr marL="0" indent="0">
              <a:buNone/>
            </a:pPr>
            <a:r>
              <a:rPr lang="en-US" sz="5100" dirty="0">
                <a:latin typeface="Franklin Gothic Medium" panose="020B0603020102020204" pitchFamily="34" charset="0"/>
              </a:rPr>
              <a:t>				     PRIMARY KEY(</a:t>
            </a:r>
            <a:r>
              <a:rPr lang="en-US" sz="5100" dirty="0" err="1">
                <a:latin typeface="Franklin Gothic Medium" panose="020B0603020102020204" pitchFamily="34" charset="0"/>
              </a:rPr>
              <a:t>Book_Name</a:t>
            </a:r>
            <a:r>
              <a:rPr lang="en-US" sz="5100" dirty="0">
                <a:latin typeface="Franklin Gothic Medium" panose="020B0603020102020204" pitchFamily="34" charset="0"/>
              </a:rPr>
              <a:t>, </a:t>
            </a:r>
            <a:r>
              <a:rPr lang="en-US" sz="5100" dirty="0" err="1">
                <a:latin typeface="Franklin Gothic Medium" panose="020B0603020102020204" pitchFamily="34" charset="0"/>
              </a:rPr>
              <a:t>stud_name</a:t>
            </a:r>
            <a:r>
              <a:rPr lang="en-US" sz="5100" dirty="0">
                <a:latin typeface="Franklin Gothic Medium" panose="020B0603020102020204" pitchFamily="34" charset="0"/>
              </a:rPr>
              <a:t>)</a:t>
            </a:r>
          </a:p>
          <a:p>
            <a:pPr marL="0" indent="0">
              <a:buNone/>
            </a:pPr>
            <a:r>
              <a:rPr lang="en-US" sz="5100" dirty="0">
                <a:latin typeface="Franklin Gothic Medium" panose="020B0603020102020204" pitchFamily="34" charset="0"/>
              </a:rPr>
              <a:t>					);</a:t>
            </a:r>
          </a:p>
          <a:p>
            <a:pPr marL="0" indent="0">
              <a:buNone/>
            </a:pPr>
            <a:endParaRPr lang="en-US" sz="5100" dirty="0">
              <a:latin typeface="Franklin Gothic Medium" panose="020B0603020102020204" pitchFamily="34" charset="0"/>
            </a:endParaRPr>
          </a:p>
          <a:p>
            <a:endParaRPr lang="en-US" sz="5100" dirty="0">
              <a:latin typeface="Franklin Gothic Medium" panose="020B0603020102020204" pitchFamily="34" charset="0"/>
            </a:endParaRPr>
          </a:p>
          <a:p>
            <a:r>
              <a:rPr lang="en-US" sz="5100" dirty="0">
                <a:latin typeface="Franklin Gothic Medium" panose="020B0603020102020204" pitchFamily="34" charset="0"/>
              </a:rPr>
              <a:t>				</a:t>
            </a:r>
            <a:r>
              <a:rPr lang="en-US" dirty="0"/>
              <a:t>	</a:t>
            </a:r>
          </a:p>
        </p:txBody>
      </p:sp>
    </p:spTree>
    <p:extLst>
      <p:ext uri="{BB962C8B-B14F-4D97-AF65-F5344CB8AC3E}">
        <p14:creationId xmlns:p14="http://schemas.microsoft.com/office/powerpoint/2010/main" val="38265555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95313"/>
          </a:xfrm>
        </p:spPr>
        <p:txBody>
          <a:bodyPr>
            <a:normAutofit fontScale="90000"/>
          </a:bodyPr>
          <a:lstStyle/>
          <a:p>
            <a:r>
              <a:rPr lang="en-US" sz="3200" dirty="0">
                <a:latin typeface="Franklin Gothic Medium" panose="020B0603020102020204" pitchFamily="34" charset="0"/>
              </a:rPr>
              <a:t>COUNTER</a:t>
            </a:r>
          </a:p>
        </p:txBody>
      </p:sp>
      <p:sp>
        <p:nvSpPr>
          <p:cNvPr id="3" name="Text Placeholder 2"/>
          <p:cNvSpPr>
            <a:spLocks noGrp="1"/>
          </p:cNvSpPr>
          <p:nvPr>
            <p:ph type="body" idx="1"/>
          </p:nvPr>
        </p:nvSpPr>
        <p:spPr>
          <a:xfrm>
            <a:off x="685800" y="752168"/>
            <a:ext cx="10980174" cy="5928851"/>
          </a:xfrm>
        </p:spPr>
        <p:txBody>
          <a:bodyPr>
            <a:normAutofit fontScale="55000" lnSpcReduction="20000"/>
          </a:bodyPr>
          <a:lstStyle/>
          <a:p>
            <a:r>
              <a:rPr lang="en-US" sz="4200" dirty="0">
                <a:solidFill>
                  <a:srgbClr val="FF0000"/>
                </a:solidFill>
                <a:latin typeface="Franklin Gothic Medium" panose="020B0603020102020204" pitchFamily="34" charset="0"/>
              </a:rPr>
              <a:t>Step2:</a:t>
            </a:r>
          </a:p>
          <a:p>
            <a:endParaRPr lang="en-US" sz="4200" dirty="0">
              <a:solidFill>
                <a:srgbClr val="FF0000"/>
              </a:solidFill>
              <a:latin typeface="Franklin Gothic Medium" panose="020B0603020102020204" pitchFamily="34" charset="0"/>
            </a:endParaRPr>
          </a:p>
          <a:p>
            <a:pPr marL="0" indent="0">
              <a:buNone/>
            </a:pPr>
            <a:r>
              <a:rPr lang="en-US" sz="4200" dirty="0">
                <a:solidFill>
                  <a:srgbClr val="FF0000"/>
                </a:solidFill>
                <a:latin typeface="Franklin Gothic Medium" panose="020B0603020102020204" pitchFamily="34" charset="0"/>
              </a:rPr>
              <a:t>	</a:t>
            </a:r>
            <a:r>
              <a:rPr lang="en-US" sz="4200" dirty="0">
                <a:solidFill>
                  <a:schemeClr val="tx1"/>
                </a:solidFill>
                <a:latin typeface="Franklin Gothic Medium" panose="020B0603020102020204" pitchFamily="34" charset="0"/>
              </a:rPr>
              <a:t>UPDATE </a:t>
            </a:r>
            <a:r>
              <a:rPr lang="en-US" sz="4200" dirty="0" err="1">
                <a:solidFill>
                  <a:schemeClr val="tx1"/>
                </a:solidFill>
                <a:latin typeface="Franklin Gothic Medium" panose="020B0603020102020204" pitchFamily="34" charset="0"/>
              </a:rPr>
              <a:t>library_book</a:t>
            </a:r>
            <a:r>
              <a:rPr lang="en-US" sz="4200" dirty="0">
                <a:solidFill>
                  <a:schemeClr val="tx1"/>
                </a:solidFill>
                <a:latin typeface="Franklin Gothic Medium" panose="020B0603020102020204" pitchFamily="34" charset="0"/>
              </a:rPr>
              <a:t> </a:t>
            </a:r>
            <a:r>
              <a:rPr lang="en-US" sz="4200" dirty="0">
                <a:solidFill>
                  <a:srgbClr val="00B0F0"/>
                </a:solidFill>
                <a:latin typeface="Franklin Gothic Medium" panose="020B0603020102020204" pitchFamily="34" charset="0"/>
              </a:rPr>
              <a:t>SET </a:t>
            </a:r>
            <a:r>
              <a:rPr lang="en-US" sz="4200" dirty="0" err="1">
                <a:solidFill>
                  <a:srgbClr val="00B0F0"/>
                </a:solidFill>
                <a:latin typeface="Franklin Gothic Medium" panose="020B0603020102020204" pitchFamily="34" charset="0"/>
              </a:rPr>
              <a:t>counter_value</a:t>
            </a:r>
            <a:r>
              <a:rPr lang="en-US" sz="4200" dirty="0">
                <a:solidFill>
                  <a:srgbClr val="00B0F0"/>
                </a:solidFill>
                <a:latin typeface="Franklin Gothic Medium" panose="020B0603020102020204" pitchFamily="34" charset="0"/>
              </a:rPr>
              <a:t>=counter_value+1 </a:t>
            </a:r>
            <a:r>
              <a:rPr lang="en-US" sz="4200" dirty="0">
                <a:solidFill>
                  <a:schemeClr val="tx1"/>
                </a:solidFill>
                <a:latin typeface="Franklin Gothic Medium" panose="020B0603020102020204" pitchFamily="34" charset="0"/>
              </a:rPr>
              <a:t>	WHERE </a:t>
            </a:r>
            <a:r>
              <a:rPr lang="en-US" sz="4200" dirty="0" err="1">
                <a:solidFill>
                  <a:schemeClr val="tx1"/>
                </a:solidFill>
                <a:latin typeface="Franklin Gothic Medium" panose="020B0603020102020204" pitchFamily="34" charset="0"/>
              </a:rPr>
              <a:t>Book_Name</a:t>
            </a:r>
            <a:r>
              <a:rPr lang="en-US" sz="4200" dirty="0">
                <a:solidFill>
                  <a:schemeClr val="tx1"/>
                </a:solidFill>
                <a:latin typeface="Franklin Gothic Medium" panose="020B0603020102020204" pitchFamily="34" charset="0"/>
              </a:rPr>
              <a:t>=‘Business Analytics’ </a:t>
            </a:r>
            <a:r>
              <a:rPr lang="en-US" sz="4200" dirty="0">
                <a:solidFill>
                  <a:srgbClr val="00B0F0"/>
                </a:solidFill>
                <a:latin typeface="Franklin Gothic Medium" panose="020B0603020102020204" pitchFamily="34" charset="0"/>
              </a:rPr>
              <a:t>AND</a:t>
            </a:r>
            <a:r>
              <a:rPr lang="en-US" sz="4200" dirty="0">
                <a:solidFill>
                  <a:schemeClr val="tx1"/>
                </a:solidFill>
                <a:latin typeface="Franklin Gothic Medium" panose="020B0603020102020204" pitchFamily="34" charset="0"/>
              </a:rPr>
              <a:t> </a:t>
            </a:r>
            <a:r>
              <a:rPr lang="en-US" sz="4200" dirty="0" err="1">
                <a:solidFill>
                  <a:schemeClr val="tx1"/>
                </a:solidFill>
                <a:latin typeface="Franklin Gothic Medium" panose="020B0603020102020204" pitchFamily="34" charset="0"/>
              </a:rPr>
              <a:t>stud_name</a:t>
            </a:r>
            <a:r>
              <a:rPr lang="en-US" sz="4200" dirty="0">
                <a:solidFill>
                  <a:schemeClr val="tx1"/>
                </a:solidFill>
                <a:latin typeface="Franklin Gothic Medium" panose="020B0603020102020204" pitchFamily="34" charset="0"/>
              </a:rPr>
              <a:t>=‘jeet’;</a:t>
            </a:r>
          </a:p>
          <a:p>
            <a:endParaRPr lang="en-US" sz="4200" dirty="0">
              <a:solidFill>
                <a:schemeClr val="tx1"/>
              </a:solidFill>
              <a:latin typeface="Franklin Gothic Medium" panose="020B0603020102020204" pitchFamily="34" charset="0"/>
            </a:endParaRPr>
          </a:p>
          <a:p>
            <a:r>
              <a:rPr lang="en-US" sz="4200" dirty="0">
                <a:solidFill>
                  <a:srgbClr val="FF0000"/>
                </a:solidFill>
                <a:latin typeface="Franklin Gothic Medium" panose="020B0603020102020204" pitchFamily="34" charset="0"/>
              </a:rPr>
              <a:t>Step 3: </a:t>
            </a:r>
            <a:r>
              <a:rPr lang="en-US" sz="4200" dirty="0">
                <a:solidFill>
                  <a:schemeClr val="tx1"/>
                </a:solidFill>
                <a:latin typeface="Franklin Gothic Medium" panose="020B0603020102020204" pitchFamily="34" charset="0"/>
              </a:rPr>
              <a:t>Increase the value of counter</a:t>
            </a:r>
          </a:p>
          <a:p>
            <a:pPr marL="0" indent="0">
              <a:buNone/>
            </a:pPr>
            <a:r>
              <a:rPr lang="en-US" sz="4200" dirty="0">
                <a:solidFill>
                  <a:schemeClr val="tx1"/>
                </a:solidFill>
                <a:latin typeface="Franklin Gothic Medium" panose="020B0603020102020204" pitchFamily="34" charset="0"/>
              </a:rPr>
              <a:t>	</a:t>
            </a:r>
          </a:p>
          <a:p>
            <a:r>
              <a:rPr lang="en-US" sz="4200" dirty="0">
                <a:solidFill>
                  <a:schemeClr val="tx1"/>
                </a:solidFill>
                <a:latin typeface="Franklin Gothic Medium" panose="020B0603020102020204" pitchFamily="34" charset="0"/>
              </a:rPr>
              <a:t>	UPDATE </a:t>
            </a:r>
            <a:r>
              <a:rPr lang="en-US" sz="4200" dirty="0" err="1">
                <a:solidFill>
                  <a:schemeClr val="tx1"/>
                </a:solidFill>
                <a:latin typeface="Franklin Gothic Medium" panose="020B0603020102020204" pitchFamily="34" charset="0"/>
              </a:rPr>
              <a:t>library_book</a:t>
            </a:r>
            <a:r>
              <a:rPr lang="en-US" sz="4200" dirty="0">
                <a:solidFill>
                  <a:schemeClr val="tx1"/>
                </a:solidFill>
                <a:latin typeface="Franklin Gothic Medium" panose="020B0603020102020204" pitchFamily="34" charset="0"/>
              </a:rPr>
              <a:t> </a:t>
            </a:r>
            <a:r>
              <a:rPr lang="en-US" sz="4200" dirty="0">
                <a:solidFill>
                  <a:srgbClr val="00B0F0"/>
                </a:solidFill>
                <a:latin typeface="Franklin Gothic Medium" panose="020B0603020102020204" pitchFamily="34" charset="0"/>
              </a:rPr>
              <a:t>SET </a:t>
            </a:r>
            <a:r>
              <a:rPr lang="en-US" sz="4200" dirty="0" err="1">
                <a:solidFill>
                  <a:srgbClr val="00B0F0"/>
                </a:solidFill>
                <a:latin typeface="Franklin Gothic Medium" panose="020B0603020102020204" pitchFamily="34" charset="0"/>
              </a:rPr>
              <a:t>counter_value</a:t>
            </a:r>
            <a:r>
              <a:rPr lang="en-US" sz="4200" dirty="0">
                <a:solidFill>
                  <a:srgbClr val="00B0F0"/>
                </a:solidFill>
                <a:latin typeface="Franklin Gothic Medium" panose="020B0603020102020204" pitchFamily="34" charset="0"/>
              </a:rPr>
              <a:t>=counter_value+1  </a:t>
            </a:r>
            <a:r>
              <a:rPr lang="en-US" sz="4200" dirty="0">
                <a:solidFill>
                  <a:schemeClr val="tx1"/>
                </a:solidFill>
                <a:latin typeface="Franklin Gothic Medium" panose="020B0603020102020204" pitchFamily="34" charset="0"/>
              </a:rPr>
              <a:t>WHERE </a:t>
            </a:r>
            <a:r>
              <a:rPr lang="en-US" sz="4200" dirty="0" err="1">
                <a:solidFill>
                  <a:schemeClr val="tx1"/>
                </a:solidFill>
                <a:latin typeface="Franklin Gothic Medium" panose="020B0603020102020204" pitchFamily="34" charset="0"/>
              </a:rPr>
              <a:t>Book_Name</a:t>
            </a:r>
            <a:r>
              <a:rPr lang="en-US" sz="4200" dirty="0">
                <a:solidFill>
                  <a:schemeClr val="tx1"/>
                </a:solidFill>
                <a:latin typeface="Franklin Gothic Medium" panose="020B0603020102020204" pitchFamily="34" charset="0"/>
              </a:rPr>
              <a:t>=‘Business Analytics’ </a:t>
            </a:r>
            <a:r>
              <a:rPr lang="en-US" sz="4200" dirty="0">
                <a:solidFill>
                  <a:srgbClr val="00B0F0"/>
                </a:solidFill>
                <a:latin typeface="Franklin Gothic Medium" panose="020B0603020102020204" pitchFamily="34" charset="0"/>
              </a:rPr>
              <a:t>AND</a:t>
            </a:r>
            <a:r>
              <a:rPr lang="en-US" sz="4200" dirty="0">
                <a:solidFill>
                  <a:schemeClr val="tx1"/>
                </a:solidFill>
                <a:latin typeface="Franklin Gothic Medium" panose="020B0603020102020204" pitchFamily="34" charset="0"/>
              </a:rPr>
              <a:t> </a:t>
            </a:r>
            <a:r>
              <a:rPr lang="en-US" sz="4200" dirty="0" err="1">
                <a:solidFill>
                  <a:schemeClr val="tx1"/>
                </a:solidFill>
                <a:latin typeface="Franklin Gothic Medium" panose="020B0603020102020204" pitchFamily="34" charset="0"/>
              </a:rPr>
              <a:t>stud_name</a:t>
            </a:r>
            <a:r>
              <a:rPr lang="en-US" sz="4200" dirty="0">
                <a:solidFill>
                  <a:schemeClr val="tx1"/>
                </a:solidFill>
                <a:latin typeface="Franklin Gothic Medium" panose="020B0603020102020204" pitchFamily="34" charset="0"/>
              </a:rPr>
              <a:t>=‘</a:t>
            </a:r>
            <a:r>
              <a:rPr lang="en-US" sz="4200" dirty="0" err="1">
                <a:solidFill>
                  <a:schemeClr val="tx1"/>
                </a:solidFill>
                <a:latin typeface="Franklin Gothic Medium" panose="020B0603020102020204" pitchFamily="34" charset="0"/>
              </a:rPr>
              <a:t>shann</a:t>
            </a:r>
            <a:r>
              <a:rPr lang="en-US" sz="4200" dirty="0">
                <a:solidFill>
                  <a:schemeClr val="tx1"/>
                </a:solidFill>
                <a:latin typeface="Franklin Gothic Medium" panose="020B0603020102020204" pitchFamily="34" charset="0"/>
              </a:rPr>
              <a:t>’;</a:t>
            </a:r>
          </a:p>
          <a:p>
            <a:r>
              <a:rPr lang="en-US" sz="4200" dirty="0">
                <a:solidFill>
                  <a:srgbClr val="FF0000"/>
                </a:solidFill>
                <a:latin typeface="Franklin Gothic Medium" panose="020B0603020102020204" pitchFamily="34" charset="0"/>
              </a:rPr>
              <a:t>Step 4: </a:t>
            </a:r>
          </a:p>
          <a:p>
            <a:endParaRPr lang="en-US" sz="4200" dirty="0">
              <a:solidFill>
                <a:schemeClr val="tx1"/>
              </a:solidFill>
              <a:latin typeface="Franklin Gothic Medium" panose="020B0603020102020204" pitchFamily="34" charset="0"/>
            </a:endParaRPr>
          </a:p>
          <a:p>
            <a:r>
              <a:rPr lang="en-US" sz="4200" dirty="0">
                <a:solidFill>
                  <a:schemeClr val="tx1"/>
                </a:solidFill>
                <a:latin typeface="Franklin Gothic Medium" panose="020B0603020102020204" pitchFamily="34" charset="0"/>
              </a:rPr>
              <a:t>	UPDATE </a:t>
            </a:r>
            <a:r>
              <a:rPr lang="en-US" sz="4200" dirty="0" err="1">
                <a:solidFill>
                  <a:schemeClr val="tx1"/>
                </a:solidFill>
                <a:latin typeface="Franklin Gothic Medium" panose="020B0603020102020204" pitchFamily="34" charset="0"/>
              </a:rPr>
              <a:t>library_book</a:t>
            </a:r>
            <a:r>
              <a:rPr lang="en-US" sz="4200" dirty="0">
                <a:solidFill>
                  <a:schemeClr val="tx1"/>
                </a:solidFill>
                <a:latin typeface="Franklin Gothic Medium" panose="020B0603020102020204" pitchFamily="34" charset="0"/>
              </a:rPr>
              <a:t> </a:t>
            </a:r>
            <a:r>
              <a:rPr lang="en-US" sz="4200" dirty="0">
                <a:solidFill>
                  <a:srgbClr val="00B0F0"/>
                </a:solidFill>
                <a:latin typeface="Franklin Gothic Medium" panose="020B0603020102020204" pitchFamily="34" charset="0"/>
              </a:rPr>
              <a:t>SET </a:t>
            </a:r>
            <a:r>
              <a:rPr lang="en-US" sz="4200" dirty="0" err="1">
                <a:solidFill>
                  <a:srgbClr val="00B0F0"/>
                </a:solidFill>
                <a:latin typeface="Franklin Gothic Medium" panose="020B0603020102020204" pitchFamily="34" charset="0"/>
              </a:rPr>
              <a:t>counter_value</a:t>
            </a:r>
            <a:r>
              <a:rPr lang="en-US" sz="4200" dirty="0">
                <a:solidFill>
                  <a:srgbClr val="00B0F0"/>
                </a:solidFill>
                <a:latin typeface="Franklin Gothic Medium" panose="020B0603020102020204" pitchFamily="34" charset="0"/>
              </a:rPr>
              <a:t>=counter_value+1  </a:t>
            </a:r>
            <a:r>
              <a:rPr lang="en-US" sz="4200" dirty="0">
                <a:solidFill>
                  <a:schemeClr val="tx1"/>
                </a:solidFill>
                <a:latin typeface="Franklin Gothic Medium" panose="020B0603020102020204" pitchFamily="34" charset="0"/>
              </a:rPr>
              <a:t>WHERE </a:t>
            </a:r>
            <a:r>
              <a:rPr lang="en-US" sz="4200" dirty="0" err="1">
                <a:solidFill>
                  <a:schemeClr val="tx1"/>
                </a:solidFill>
                <a:latin typeface="Franklin Gothic Medium" panose="020B0603020102020204" pitchFamily="34" charset="0"/>
              </a:rPr>
              <a:t>Book_Name</a:t>
            </a:r>
            <a:r>
              <a:rPr lang="en-US" sz="4200" dirty="0">
                <a:solidFill>
                  <a:schemeClr val="tx1"/>
                </a:solidFill>
                <a:latin typeface="Franklin Gothic Medium" panose="020B0603020102020204" pitchFamily="34" charset="0"/>
              </a:rPr>
              <a:t>=‘Business Analytics’ </a:t>
            </a:r>
            <a:r>
              <a:rPr lang="en-US" sz="4200" dirty="0">
                <a:solidFill>
                  <a:srgbClr val="00B0F0"/>
                </a:solidFill>
                <a:latin typeface="Franklin Gothic Medium" panose="020B0603020102020204" pitchFamily="34" charset="0"/>
              </a:rPr>
              <a:t>AND</a:t>
            </a:r>
            <a:r>
              <a:rPr lang="en-US" sz="4200" dirty="0">
                <a:solidFill>
                  <a:schemeClr val="tx1"/>
                </a:solidFill>
                <a:latin typeface="Franklin Gothic Medium" panose="020B0603020102020204" pitchFamily="34" charset="0"/>
              </a:rPr>
              <a:t> </a:t>
            </a:r>
            <a:r>
              <a:rPr lang="en-US" sz="4200" dirty="0" err="1">
                <a:solidFill>
                  <a:schemeClr val="tx1"/>
                </a:solidFill>
                <a:latin typeface="Franklin Gothic Medium" panose="020B0603020102020204" pitchFamily="34" charset="0"/>
              </a:rPr>
              <a:t>stud_name</a:t>
            </a:r>
            <a:r>
              <a:rPr lang="en-US" sz="4200" dirty="0">
                <a:solidFill>
                  <a:schemeClr val="tx1"/>
                </a:solidFill>
                <a:latin typeface="Franklin Gothic Medium" panose="020B0603020102020204" pitchFamily="34" charset="0"/>
              </a:rPr>
              <a:t>=‘jeet’;</a:t>
            </a:r>
          </a:p>
          <a:p>
            <a:endParaRPr lang="en-US" sz="4200" dirty="0">
              <a:solidFill>
                <a:schemeClr val="tx1"/>
              </a:solidFill>
              <a:latin typeface="Franklin Gothic Medium" panose="020B0603020102020204" pitchFamily="34" charset="0"/>
            </a:endParaRPr>
          </a:p>
          <a:p>
            <a:endParaRPr lang="en-US" sz="4200" dirty="0">
              <a:solidFill>
                <a:schemeClr val="tx1"/>
              </a:solidFill>
              <a:latin typeface="Franklin Gothic Medium" panose="020B0603020102020204" pitchFamily="34" charset="0"/>
            </a:endParaRPr>
          </a:p>
          <a:p>
            <a:r>
              <a:rPr lang="en-US" dirty="0">
                <a:solidFill>
                  <a:srgbClr val="FF0000"/>
                </a:solidFill>
              </a:rPr>
              <a:t> </a:t>
            </a:r>
          </a:p>
        </p:txBody>
      </p:sp>
    </p:spTree>
    <p:extLst>
      <p:ext uri="{BB962C8B-B14F-4D97-AF65-F5344CB8AC3E}">
        <p14:creationId xmlns:p14="http://schemas.microsoft.com/office/powerpoint/2010/main" val="33535374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2825" y="3001677"/>
            <a:ext cx="6446581" cy="492443"/>
          </a:xfrm>
          <a:prstGeom prst="rect">
            <a:avLst/>
          </a:prstGeom>
        </p:spPr>
        <p:txBody>
          <a:bodyPr vert="horz" wrap="square" lIns="0" tIns="0" rIns="0" bIns="0" rtlCol="0">
            <a:spAutoFit/>
          </a:bodyPr>
          <a:lstStyle/>
          <a:p>
            <a:pPr marL="12700">
              <a:lnSpc>
                <a:spcPct val="100000"/>
              </a:lnSpc>
            </a:pPr>
            <a:r>
              <a:rPr sz="3200" spc="-25" dirty="0">
                <a:latin typeface="Franklin Gothic Medium" panose="020B0603020102020204" pitchFamily="34" charset="0"/>
              </a:rPr>
              <a:t>Time </a:t>
            </a:r>
            <a:r>
              <a:rPr sz="3200" spc="-160" dirty="0">
                <a:latin typeface="Franklin Gothic Medium" panose="020B0603020102020204" pitchFamily="34" charset="0"/>
              </a:rPr>
              <a:t>To</a:t>
            </a:r>
            <a:r>
              <a:rPr sz="3200" spc="-114" dirty="0">
                <a:latin typeface="Franklin Gothic Medium" panose="020B0603020102020204" pitchFamily="34" charset="0"/>
              </a:rPr>
              <a:t> </a:t>
            </a:r>
            <a:r>
              <a:rPr sz="3200" spc="-5" dirty="0">
                <a:latin typeface="Franklin Gothic Medium" panose="020B0603020102020204" pitchFamily="34" charset="0"/>
              </a:rPr>
              <a:t>Live</a:t>
            </a:r>
          </a:p>
        </p:txBody>
      </p:sp>
      <p:sp>
        <p:nvSpPr>
          <p:cNvPr id="3" name="object 3"/>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887" y="781685"/>
            <a:ext cx="10852913" cy="492443"/>
          </a:xfrm>
          <a:prstGeom prst="rect">
            <a:avLst/>
          </a:prstGeom>
        </p:spPr>
        <p:txBody>
          <a:bodyPr vert="horz" wrap="square" lIns="0" tIns="0" rIns="0" bIns="0" rtlCol="0">
            <a:spAutoFit/>
          </a:bodyPr>
          <a:lstStyle/>
          <a:p>
            <a:pPr marL="12700">
              <a:lnSpc>
                <a:spcPct val="100000"/>
              </a:lnSpc>
            </a:pPr>
            <a:r>
              <a:rPr sz="3200" spc="-25" dirty="0">
                <a:latin typeface="Franklin Gothic Medium" panose="020B0603020102020204" pitchFamily="34" charset="0"/>
              </a:rPr>
              <a:t>Time </a:t>
            </a:r>
            <a:r>
              <a:rPr sz="3200" spc="-160" dirty="0">
                <a:latin typeface="Franklin Gothic Medium" panose="020B0603020102020204" pitchFamily="34" charset="0"/>
              </a:rPr>
              <a:t>To</a:t>
            </a:r>
            <a:r>
              <a:rPr sz="3200" spc="-114" dirty="0">
                <a:latin typeface="Franklin Gothic Medium" panose="020B0603020102020204" pitchFamily="34" charset="0"/>
              </a:rPr>
              <a:t> </a:t>
            </a:r>
            <a:r>
              <a:rPr sz="3200" spc="-5" dirty="0">
                <a:latin typeface="Franklin Gothic Medium" panose="020B0603020102020204" pitchFamily="34" charset="0"/>
              </a:rPr>
              <a:t>Live</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500887" y="1399727"/>
            <a:ext cx="10852912" cy="3361690"/>
          </a:xfrm>
          <a:prstGeom prst="rect">
            <a:avLst/>
          </a:prstGeom>
        </p:spPr>
        <p:txBody>
          <a:bodyPr vert="horz" wrap="square" lIns="0" tIns="0" rIns="0" bIns="0" rtlCol="0">
            <a:spAutoFit/>
          </a:bodyPr>
          <a:lstStyle/>
          <a:p>
            <a:pPr marL="12700" marR="297180">
              <a:lnSpc>
                <a:spcPct val="107200"/>
              </a:lnSpc>
            </a:pPr>
            <a:r>
              <a:rPr sz="2000" dirty="0">
                <a:latin typeface="Franklin Gothic Medium" panose="020B0603020102020204" pitchFamily="34" charset="0"/>
                <a:cs typeface="Times New Roman"/>
              </a:rPr>
              <a:t>Data in a column, other than a counter </a:t>
            </a:r>
            <a:r>
              <a:rPr sz="2000" spc="-5" dirty="0">
                <a:latin typeface="Franklin Gothic Medium" panose="020B0603020102020204" pitchFamily="34" charset="0"/>
                <a:cs typeface="Times New Roman"/>
              </a:rPr>
              <a:t>column, </a:t>
            </a:r>
            <a:r>
              <a:rPr sz="2000" dirty="0">
                <a:latin typeface="Franklin Gothic Medium" panose="020B0603020102020204" pitchFamily="34" charset="0"/>
                <a:cs typeface="Times New Roman"/>
              </a:rPr>
              <a:t>can have an optional expiration period</a:t>
            </a:r>
            <a:r>
              <a:rPr sz="2000" spc="-120" dirty="0">
                <a:latin typeface="Franklin Gothic Medium" panose="020B0603020102020204" pitchFamily="34" charset="0"/>
                <a:cs typeface="Times New Roman"/>
              </a:rPr>
              <a:t> </a:t>
            </a:r>
            <a:r>
              <a:rPr sz="2000" dirty="0">
                <a:latin typeface="Franklin Gothic Medium" panose="020B0603020102020204" pitchFamily="34" charset="0"/>
                <a:cs typeface="Times New Roman"/>
              </a:rPr>
              <a:t>called  TTL </a:t>
            </a:r>
            <a:r>
              <a:rPr sz="2000" spc="-5" dirty="0">
                <a:latin typeface="Franklin Gothic Medium" panose="020B0603020102020204" pitchFamily="34" charset="0"/>
                <a:cs typeface="Times New Roman"/>
              </a:rPr>
              <a:t>(time </a:t>
            </a:r>
            <a:r>
              <a:rPr sz="2000" dirty="0">
                <a:latin typeface="Franklin Gothic Medium" panose="020B0603020102020204" pitchFamily="34" charset="0"/>
                <a:cs typeface="Times New Roman"/>
              </a:rPr>
              <a:t>to live). The client request </a:t>
            </a:r>
            <a:r>
              <a:rPr sz="2000" spc="-10" dirty="0">
                <a:latin typeface="Franklin Gothic Medium" panose="020B0603020102020204" pitchFamily="34" charset="0"/>
                <a:cs typeface="Times New Roman"/>
              </a:rPr>
              <a:t>may </a:t>
            </a:r>
            <a:r>
              <a:rPr sz="2000" dirty="0">
                <a:latin typeface="Franklin Gothic Medium" panose="020B0603020102020204" pitchFamily="34" charset="0"/>
                <a:cs typeface="Times New Roman"/>
              </a:rPr>
              <a:t>specify a TTL value for the data. The TTL </a:t>
            </a:r>
            <a:r>
              <a:rPr sz="2000" spc="-5" dirty="0">
                <a:latin typeface="Franklin Gothic Medium" panose="020B0603020102020204" pitchFamily="34" charset="0"/>
                <a:cs typeface="Times New Roman"/>
              </a:rPr>
              <a:t>is  </a:t>
            </a:r>
            <a:r>
              <a:rPr sz="2000" dirty="0">
                <a:latin typeface="Franklin Gothic Medium" panose="020B0603020102020204" pitchFamily="34" charset="0"/>
                <a:cs typeface="Times New Roman"/>
              </a:rPr>
              <a:t>specified in</a:t>
            </a:r>
            <a:r>
              <a:rPr sz="2000" spc="-80" dirty="0">
                <a:latin typeface="Franklin Gothic Medium" panose="020B0603020102020204" pitchFamily="34" charset="0"/>
                <a:cs typeface="Times New Roman"/>
              </a:rPr>
              <a:t> </a:t>
            </a:r>
            <a:r>
              <a:rPr sz="2000" spc="-5" dirty="0">
                <a:latin typeface="Franklin Gothic Medium" panose="020B0603020102020204" pitchFamily="34" charset="0"/>
                <a:cs typeface="Times New Roman"/>
              </a:rPr>
              <a:t>seconds.</a:t>
            </a:r>
            <a:endParaRPr sz="2000" dirty="0">
              <a:latin typeface="Franklin Gothic Medium" panose="020B0603020102020204" pitchFamily="34" charset="0"/>
              <a:cs typeface="Times New Roman"/>
            </a:endParaRPr>
          </a:p>
          <a:p>
            <a:pPr>
              <a:lnSpc>
                <a:spcPct val="100000"/>
              </a:lnSpc>
            </a:pPr>
            <a:endParaRPr sz="2000" dirty="0">
              <a:latin typeface="Franklin Gothic Medium" panose="020B0603020102020204" pitchFamily="34" charset="0"/>
              <a:cs typeface="Times New Roman"/>
            </a:endParaRPr>
          </a:p>
          <a:p>
            <a:pPr>
              <a:lnSpc>
                <a:spcPct val="100000"/>
              </a:lnSpc>
              <a:spcBef>
                <a:spcPts val="13"/>
              </a:spcBef>
            </a:pPr>
            <a:endParaRPr sz="2000" dirty="0">
              <a:latin typeface="Franklin Gothic Medium" panose="020B0603020102020204" pitchFamily="34" charset="0"/>
              <a:cs typeface="Times New Roman"/>
            </a:endParaRPr>
          </a:p>
          <a:p>
            <a:pPr marL="12700">
              <a:lnSpc>
                <a:spcPct val="100000"/>
              </a:lnSpc>
              <a:tabLst>
                <a:tab pos="1854835" algn="l"/>
              </a:tabLst>
            </a:pPr>
            <a:r>
              <a:rPr sz="2000" spc="-35" dirty="0">
                <a:solidFill>
                  <a:srgbClr val="FF0000"/>
                </a:solidFill>
                <a:latin typeface="Franklin Gothic Medium" panose="020B0603020102020204" pitchFamily="34" charset="0"/>
                <a:cs typeface="Trebuchet MS"/>
              </a:rPr>
              <a:t>CREATE  </a:t>
            </a:r>
            <a:r>
              <a:rPr sz="2000" dirty="0">
                <a:solidFill>
                  <a:srgbClr val="FF0000"/>
                </a:solidFill>
                <a:latin typeface="Franklin Gothic Medium" panose="020B0603020102020204" pitchFamily="34" charset="0"/>
                <a:cs typeface="Trebuchet MS"/>
              </a:rPr>
              <a:t> </a:t>
            </a:r>
            <a:r>
              <a:rPr sz="2000" spc="-40" dirty="0">
                <a:solidFill>
                  <a:srgbClr val="FF0000"/>
                </a:solidFill>
                <a:latin typeface="Franklin Gothic Medium" panose="020B0603020102020204" pitchFamily="34" charset="0"/>
                <a:cs typeface="Trebuchet MS"/>
              </a:rPr>
              <a:t>TABLE	</a:t>
            </a:r>
            <a:r>
              <a:rPr sz="2000" dirty="0" err="1">
                <a:solidFill>
                  <a:srgbClr val="FF0000"/>
                </a:solidFill>
                <a:latin typeface="Franklin Gothic Medium" panose="020B0603020102020204" pitchFamily="34" charset="0"/>
                <a:cs typeface="Trebuchet MS"/>
              </a:rPr>
              <a:t>userlogin</a:t>
            </a:r>
            <a:r>
              <a:rPr sz="2000" dirty="0">
                <a:solidFill>
                  <a:srgbClr val="FF0000"/>
                </a:solidFill>
                <a:latin typeface="Franklin Gothic Medium" panose="020B0603020102020204" pitchFamily="34" charset="0"/>
                <a:cs typeface="Trebuchet MS"/>
              </a:rPr>
              <a:t>(</a:t>
            </a:r>
            <a:r>
              <a:rPr lang="en-IN" sz="2000" dirty="0">
                <a:solidFill>
                  <a:srgbClr val="FF0000"/>
                </a:solidFill>
                <a:latin typeface="Franklin Gothic Medium" panose="020B0603020102020204" pitchFamily="34" charset="0"/>
                <a:cs typeface="Trebuchet MS"/>
              </a:rPr>
              <a:t> </a:t>
            </a:r>
            <a:r>
              <a:rPr sz="2000" dirty="0" err="1">
                <a:solidFill>
                  <a:srgbClr val="FF0000"/>
                </a:solidFill>
                <a:latin typeface="Franklin Gothic Medium" panose="020B0603020102020204" pitchFamily="34" charset="0"/>
                <a:cs typeface="Trebuchet MS"/>
              </a:rPr>
              <a:t>userid</a:t>
            </a:r>
            <a:r>
              <a:rPr sz="2000" dirty="0">
                <a:solidFill>
                  <a:srgbClr val="FF0000"/>
                </a:solidFill>
                <a:latin typeface="Franklin Gothic Medium" panose="020B0603020102020204" pitchFamily="34" charset="0"/>
                <a:cs typeface="Trebuchet MS"/>
              </a:rPr>
              <a:t> int </a:t>
            </a:r>
            <a:r>
              <a:rPr sz="2000" spc="-5" dirty="0">
                <a:solidFill>
                  <a:srgbClr val="FF0000"/>
                </a:solidFill>
                <a:latin typeface="Franklin Gothic Medium" panose="020B0603020102020204" pitchFamily="34" charset="0"/>
                <a:cs typeface="Trebuchet MS"/>
              </a:rPr>
              <a:t>primary </a:t>
            </a:r>
            <a:r>
              <a:rPr sz="2000" spc="-60" dirty="0">
                <a:solidFill>
                  <a:srgbClr val="FF0000"/>
                </a:solidFill>
                <a:latin typeface="Franklin Gothic Medium" panose="020B0603020102020204" pitchFamily="34" charset="0"/>
                <a:cs typeface="Trebuchet MS"/>
              </a:rPr>
              <a:t>key, </a:t>
            </a:r>
            <a:r>
              <a:rPr sz="2000" dirty="0">
                <a:solidFill>
                  <a:srgbClr val="FF0000"/>
                </a:solidFill>
                <a:latin typeface="Franklin Gothic Medium" panose="020B0603020102020204" pitchFamily="34" charset="0"/>
                <a:cs typeface="Trebuchet MS"/>
              </a:rPr>
              <a:t>password</a:t>
            </a:r>
            <a:r>
              <a:rPr sz="2000" spc="-55" dirty="0">
                <a:solidFill>
                  <a:srgbClr val="FF0000"/>
                </a:solidFill>
                <a:latin typeface="Franklin Gothic Medium" panose="020B0603020102020204" pitchFamily="34" charset="0"/>
                <a:cs typeface="Trebuchet MS"/>
              </a:rPr>
              <a:t> </a:t>
            </a:r>
            <a:r>
              <a:rPr sz="2000" spc="-5" dirty="0">
                <a:solidFill>
                  <a:srgbClr val="FF0000"/>
                </a:solidFill>
                <a:latin typeface="Franklin Gothic Medium" panose="020B0603020102020204" pitchFamily="34" charset="0"/>
                <a:cs typeface="Trebuchet MS"/>
              </a:rPr>
              <a:t>text</a:t>
            </a:r>
            <a:r>
              <a:rPr lang="en-IN" sz="2000" spc="-5" dirty="0">
                <a:solidFill>
                  <a:srgbClr val="FF0000"/>
                </a:solidFill>
                <a:latin typeface="Franklin Gothic Medium" panose="020B0603020102020204" pitchFamily="34" charset="0"/>
                <a:cs typeface="Trebuchet MS"/>
              </a:rPr>
              <a:t> </a:t>
            </a:r>
            <a:r>
              <a:rPr sz="2000" spc="-5" dirty="0">
                <a:solidFill>
                  <a:srgbClr val="FF0000"/>
                </a:solidFill>
                <a:latin typeface="Franklin Gothic Medium" panose="020B0603020102020204" pitchFamily="34" charset="0"/>
                <a:cs typeface="Trebuchet MS"/>
              </a:rPr>
              <a:t>);</a:t>
            </a:r>
            <a:endParaRPr sz="2000" dirty="0">
              <a:solidFill>
                <a:srgbClr val="FF0000"/>
              </a:solidFill>
              <a:latin typeface="Franklin Gothic Medium" panose="020B0603020102020204" pitchFamily="34" charset="0"/>
              <a:cs typeface="Trebuchet MS"/>
            </a:endParaRPr>
          </a:p>
          <a:p>
            <a:pPr marL="12700" marR="5080">
              <a:lnSpc>
                <a:spcPts val="5770"/>
              </a:lnSpc>
              <a:spcBef>
                <a:spcPts val="745"/>
              </a:spcBef>
              <a:tabLst>
                <a:tab pos="5048250" algn="l"/>
              </a:tabLst>
            </a:pPr>
            <a:r>
              <a:rPr sz="2000" spc="-20" dirty="0">
                <a:solidFill>
                  <a:srgbClr val="FF0000"/>
                </a:solidFill>
                <a:latin typeface="Franklin Gothic Medium" panose="020B0603020102020204" pitchFamily="34" charset="0"/>
                <a:cs typeface="Trebuchet MS"/>
              </a:rPr>
              <a:t>INSERT  </a:t>
            </a:r>
            <a:r>
              <a:rPr sz="2000" spc="-35" dirty="0">
                <a:solidFill>
                  <a:srgbClr val="FF0000"/>
                </a:solidFill>
                <a:latin typeface="Franklin Gothic Medium" panose="020B0603020102020204" pitchFamily="34" charset="0"/>
                <a:cs typeface="Trebuchet MS"/>
              </a:rPr>
              <a:t>INTO  </a:t>
            </a:r>
            <a:r>
              <a:rPr sz="2000" dirty="0">
                <a:solidFill>
                  <a:srgbClr val="FF0000"/>
                </a:solidFill>
                <a:latin typeface="Franklin Gothic Medium" panose="020B0603020102020204" pitchFamily="34" charset="0"/>
                <a:cs typeface="Trebuchet MS"/>
              </a:rPr>
              <a:t>userlogin</a:t>
            </a:r>
            <a:r>
              <a:rPr sz="2000" spc="-204" dirty="0">
                <a:solidFill>
                  <a:srgbClr val="FF0000"/>
                </a:solidFill>
                <a:latin typeface="Franklin Gothic Medium" panose="020B0603020102020204" pitchFamily="34" charset="0"/>
                <a:cs typeface="Trebuchet MS"/>
              </a:rPr>
              <a:t> </a:t>
            </a:r>
            <a:r>
              <a:rPr sz="2000" dirty="0">
                <a:solidFill>
                  <a:srgbClr val="FF0000"/>
                </a:solidFill>
                <a:latin typeface="Franklin Gothic Medium" panose="020B0603020102020204" pitchFamily="34" charset="0"/>
                <a:cs typeface="Trebuchet MS"/>
              </a:rPr>
              <a:t>(userid,</a:t>
            </a:r>
            <a:r>
              <a:rPr sz="2000" spc="295" dirty="0">
                <a:solidFill>
                  <a:srgbClr val="FF0000"/>
                </a:solidFill>
                <a:latin typeface="Franklin Gothic Medium" panose="020B0603020102020204" pitchFamily="34" charset="0"/>
                <a:cs typeface="Trebuchet MS"/>
              </a:rPr>
              <a:t> </a:t>
            </a:r>
            <a:r>
              <a:rPr sz="2000" dirty="0">
                <a:solidFill>
                  <a:srgbClr val="FF0000"/>
                </a:solidFill>
                <a:latin typeface="Franklin Gothic Medium" panose="020B0603020102020204" pitchFamily="34" charset="0"/>
                <a:cs typeface="Trebuchet MS"/>
              </a:rPr>
              <a:t>password)	</a:t>
            </a:r>
            <a:r>
              <a:rPr sz="2000" spc="-30" dirty="0">
                <a:solidFill>
                  <a:srgbClr val="FF0000"/>
                </a:solidFill>
                <a:latin typeface="Franklin Gothic Medium" panose="020B0603020102020204" pitchFamily="34" charset="0"/>
                <a:cs typeface="Trebuchet MS"/>
              </a:rPr>
              <a:t>VALUES </a:t>
            </a:r>
            <a:r>
              <a:rPr sz="2000" spc="-5" dirty="0">
                <a:solidFill>
                  <a:srgbClr val="FF0000"/>
                </a:solidFill>
                <a:latin typeface="Franklin Gothic Medium" panose="020B0603020102020204" pitchFamily="34" charset="0"/>
                <a:cs typeface="Trebuchet MS"/>
              </a:rPr>
              <a:t>(1,'infy') USING</a:t>
            </a:r>
            <a:r>
              <a:rPr sz="2000" spc="-55" dirty="0">
                <a:solidFill>
                  <a:srgbClr val="FF0000"/>
                </a:solidFill>
                <a:latin typeface="Franklin Gothic Medium" panose="020B0603020102020204" pitchFamily="34" charset="0"/>
                <a:cs typeface="Trebuchet MS"/>
              </a:rPr>
              <a:t> </a:t>
            </a:r>
            <a:r>
              <a:rPr sz="2000" dirty="0">
                <a:solidFill>
                  <a:srgbClr val="FF0000"/>
                </a:solidFill>
                <a:latin typeface="Franklin Gothic Medium" panose="020B0603020102020204" pitchFamily="34" charset="0"/>
                <a:cs typeface="Trebuchet MS"/>
              </a:rPr>
              <a:t>TTL</a:t>
            </a:r>
            <a:r>
              <a:rPr sz="2000" spc="-100" dirty="0">
                <a:solidFill>
                  <a:srgbClr val="FF0000"/>
                </a:solidFill>
                <a:latin typeface="Franklin Gothic Medium" panose="020B0603020102020204" pitchFamily="34" charset="0"/>
                <a:cs typeface="Trebuchet MS"/>
              </a:rPr>
              <a:t> </a:t>
            </a:r>
            <a:r>
              <a:rPr sz="2000" dirty="0">
                <a:solidFill>
                  <a:srgbClr val="FF0000"/>
                </a:solidFill>
                <a:latin typeface="Franklin Gothic Medium" panose="020B0603020102020204" pitchFamily="34" charset="0"/>
                <a:cs typeface="Trebuchet MS"/>
              </a:rPr>
              <a:t>30;  </a:t>
            </a:r>
            <a:r>
              <a:rPr sz="2000" spc="-5" dirty="0">
                <a:solidFill>
                  <a:srgbClr val="FF0000"/>
                </a:solidFill>
                <a:latin typeface="Franklin Gothic Medium" panose="020B0603020102020204" pitchFamily="34" charset="0"/>
                <a:cs typeface="Trebuchet MS"/>
              </a:rPr>
              <a:t>SELECT </a:t>
            </a:r>
            <a:r>
              <a:rPr sz="2000" dirty="0">
                <a:solidFill>
                  <a:srgbClr val="FF0000"/>
                </a:solidFill>
                <a:latin typeface="Franklin Gothic Medium" panose="020B0603020102020204" pitchFamily="34" charset="0"/>
                <a:cs typeface="Trebuchet MS"/>
              </a:rPr>
              <a:t>TTL</a:t>
            </a:r>
            <a:r>
              <a:rPr lang="en-IN" sz="2000" dirty="0">
                <a:solidFill>
                  <a:srgbClr val="FF0000"/>
                </a:solidFill>
                <a:latin typeface="Franklin Gothic Medium" panose="020B0603020102020204" pitchFamily="34" charset="0"/>
                <a:cs typeface="Trebuchet MS"/>
              </a:rPr>
              <a:t> </a:t>
            </a:r>
            <a:r>
              <a:rPr sz="2000" spc="-5" dirty="0">
                <a:solidFill>
                  <a:srgbClr val="FF0000"/>
                </a:solidFill>
                <a:latin typeface="Franklin Gothic Medium" panose="020B0603020102020204" pitchFamily="34" charset="0"/>
                <a:cs typeface="Trebuchet MS"/>
              </a:rPr>
              <a:t>(password)</a:t>
            </a:r>
            <a:r>
              <a:rPr lang="en-IN" sz="2000" spc="-5" dirty="0">
                <a:solidFill>
                  <a:srgbClr val="FF0000"/>
                </a:solidFill>
                <a:latin typeface="Franklin Gothic Medium" panose="020B0603020102020204" pitchFamily="34" charset="0"/>
                <a:cs typeface="Trebuchet MS"/>
              </a:rPr>
              <a:t> </a:t>
            </a:r>
            <a:r>
              <a:rPr sz="2000" spc="-5" dirty="0">
                <a:solidFill>
                  <a:srgbClr val="FF0000"/>
                </a:solidFill>
                <a:latin typeface="Franklin Gothic Medium" panose="020B0603020102020204" pitchFamily="34" charset="0"/>
                <a:cs typeface="Trebuchet MS"/>
              </a:rPr>
              <a:t>FROM</a:t>
            </a:r>
            <a:r>
              <a:rPr sz="2000" spc="-70" dirty="0">
                <a:solidFill>
                  <a:srgbClr val="FF0000"/>
                </a:solidFill>
                <a:latin typeface="Franklin Gothic Medium" panose="020B0603020102020204" pitchFamily="34" charset="0"/>
                <a:cs typeface="Trebuchet MS"/>
              </a:rPr>
              <a:t> </a:t>
            </a:r>
            <a:r>
              <a:rPr sz="2000" dirty="0" err="1">
                <a:solidFill>
                  <a:srgbClr val="FF0000"/>
                </a:solidFill>
                <a:latin typeface="Franklin Gothic Medium" panose="020B0603020102020204" pitchFamily="34" charset="0"/>
                <a:cs typeface="Trebuchet MS"/>
              </a:rPr>
              <a:t>userlogin</a:t>
            </a:r>
            <a:r>
              <a:rPr lang="en-IN" sz="2000" dirty="0">
                <a:solidFill>
                  <a:srgbClr val="FF0000"/>
                </a:solidFill>
                <a:latin typeface="Franklin Gothic Medium" panose="020B0603020102020204" pitchFamily="34" charset="0"/>
                <a:cs typeface="Trebuchet MS"/>
              </a:rPr>
              <a:t> </a:t>
            </a:r>
            <a:r>
              <a:rPr sz="2000" dirty="0">
                <a:solidFill>
                  <a:srgbClr val="FF0000"/>
                </a:solidFill>
                <a:latin typeface="Franklin Gothic Medium" panose="020B0603020102020204" pitchFamily="34" charset="0"/>
                <a:cs typeface="Trebuchet MS"/>
              </a:rPr>
              <a:t>WHERE</a:t>
            </a:r>
            <a:r>
              <a:rPr sz="2000" spc="-95" dirty="0">
                <a:solidFill>
                  <a:srgbClr val="FF0000"/>
                </a:solidFill>
                <a:latin typeface="Franklin Gothic Medium" panose="020B0603020102020204" pitchFamily="34" charset="0"/>
                <a:cs typeface="Trebuchet MS"/>
              </a:rPr>
              <a:t> </a:t>
            </a:r>
            <a:r>
              <a:rPr sz="2000" dirty="0">
                <a:solidFill>
                  <a:srgbClr val="FF0000"/>
                </a:solidFill>
                <a:latin typeface="Franklin Gothic Medium" panose="020B0603020102020204" pitchFamily="34" charset="0"/>
                <a:cs typeface="Trebuchet MS"/>
              </a:rPr>
              <a:t>userid=1;</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Franklin Gothic Medium" panose="020B0603020102020204" pitchFamily="34" charset="0"/>
              </a:rPr>
              <a:t>ALTER COMMAND</a:t>
            </a:r>
          </a:p>
        </p:txBody>
      </p:sp>
      <p:sp>
        <p:nvSpPr>
          <p:cNvPr id="3" name="Text Placeholder 2"/>
          <p:cNvSpPr>
            <a:spLocks noGrp="1"/>
          </p:cNvSpPr>
          <p:nvPr>
            <p:ph type="body" idx="1"/>
          </p:nvPr>
        </p:nvSpPr>
        <p:spPr>
          <a:xfrm>
            <a:off x="685800" y="2079523"/>
            <a:ext cx="10358120" cy="4041057"/>
          </a:xfrm>
        </p:spPr>
        <p:txBody>
          <a:bodyPr>
            <a:normAutofit fontScale="85000" lnSpcReduction="20000"/>
          </a:bodyPr>
          <a:lstStyle/>
          <a:p>
            <a:pPr marL="0" indent="0">
              <a:buNone/>
            </a:pPr>
            <a:r>
              <a:rPr lang="en-US" b="1" dirty="0"/>
              <a:t> </a:t>
            </a:r>
            <a:r>
              <a:rPr lang="en-US" sz="2600" dirty="0">
                <a:latin typeface="Franklin Gothic Medium" panose="020B0603020102020204" pitchFamily="34" charset="0"/>
              </a:rPr>
              <a:t>Alter command can be used to change the structure of the table/column.</a:t>
            </a:r>
          </a:p>
          <a:p>
            <a:pPr marL="0" indent="0">
              <a:buNone/>
            </a:pPr>
            <a:endParaRPr lang="en-US" sz="2600" dirty="0">
              <a:latin typeface="Franklin Gothic Medium" panose="020B0603020102020204" pitchFamily="34" charset="0"/>
            </a:endParaRPr>
          </a:p>
          <a:p>
            <a:pPr marL="0" indent="0">
              <a:buNone/>
            </a:pPr>
            <a:r>
              <a:rPr lang="en-US" sz="2600" dirty="0">
                <a:latin typeface="Franklin Gothic Medium" panose="020B0603020102020204" pitchFamily="34" charset="0"/>
              </a:rPr>
              <a:t>	</a:t>
            </a:r>
            <a:r>
              <a:rPr lang="en-US" sz="2600" dirty="0">
                <a:solidFill>
                  <a:srgbClr val="FF0000"/>
                </a:solidFill>
                <a:latin typeface="Franklin Gothic Medium" panose="020B0603020102020204" pitchFamily="34" charset="0"/>
              </a:rPr>
              <a:t>1</a:t>
            </a:r>
            <a:r>
              <a:rPr lang="en-US" sz="2600" dirty="0">
                <a:latin typeface="Franklin Gothic Medium" panose="020B0603020102020204" pitchFamily="34" charset="0"/>
              </a:rPr>
              <a:t>. </a:t>
            </a:r>
            <a:r>
              <a:rPr lang="en-US" sz="2600" dirty="0">
                <a:solidFill>
                  <a:srgbClr val="FF0000"/>
                </a:solidFill>
                <a:latin typeface="Franklin Gothic Medium" panose="020B0603020102020204" pitchFamily="34" charset="0"/>
              </a:rPr>
              <a:t>Change the type of the column.</a:t>
            </a:r>
          </a:p>
          <a:p>
            <a:pPr marL="0" indent="0">
              <a:buNone/>
            </a:pPr>
            <a:endParaRPr lang="en-US" sz="2600" dirty="0">
              <a:solidFill>
                <a:srgbClr val="FF0000"/>
              </a:solidFill>
              <a:latin typeface="Franklin Gothic Medium" panose="020B0603020102020204" pitchFamily="34" charset="0"/>
            </a:endParaRPr>
          </a:p>
          <a:p>
            <a:pPr marL="0" indent="0">
              <a:buNone/>
            </a:pPr>
            <a:r>
              <a:rPr lang="en-US" sz="2600" dirty="0">
                <a:solidFill>
                  <a:srgbClr val="FF0000"/>
                </a:solidFill>
                <a:latin typeface="Franklin Gothic Medium" panose="020B0603020102020204" pitchFamily="34" charset="0"/>
              </a:rPr>
              <a:t>		</a:t>
            </a:r>
            <a:r>
              <a:rPr lang="en-US" sz="2600" dirty="0">
                <a:solidFill>
                  <a:srgbClr val="00B0F0"/>
                </a:solidFill>
                <a:latin typeface="Franklin Gothic Medium" panose="020B0603020102020204" pitchFamily="34" charset="0"/>
              </a:rPr>
              <a:t>ALTER TABLE sample ALTER </a:t>
            </a:r>
            <a:r>
              <a:rPr lang="en-US" sz="2600" dirty="0" err="1">
                <a:solidFill>
                  <a:srgbClr val="00B0F0"/>
                </a:solidFill>
                <a:latin typeface="Franklin Gothic Medium" panose="020B0603020102020204" pitchFamily="34" charset="0"/>
              </a:rPr>
              <a:t>sampleid</a:t>
            </a:r>
            <a:r>
              <a:rPr lang="en-US" sz="2600" dirty="0">
                <a:solidFill>
                  <a:srgbClr val="00B0F0"/>
                </a:solidFill>
                <a:latin typeface="Franklin Gothic Medium" panose="020B0603020102020204" pitchFamily="34" charset="0"/>
              </a:rPr>
              <a:t> TYPE </a:t>
            </a:r>
            <a:r>
              <a:rPr lang="en-US" sz="2600" dirty="0" err="1">
                <a:solidFill>
                  <a:srgbClr val="00B0F0"/>
                </a:solidFill>
                <a:latin typeface="Franklin Gothic Medium" panose="020B0603020102020204" pitchFamily="34" charset="0"/>
              </a:rPr>
              <a:t>int</a:t>
            </a:r>
            <a:r>
              <a:rPr lang="en-US" sz="2600" dirty="0">
                <a:solidFill>
                  <a:srgbClr val="00B0F0"/>
                </a:solidFill>
                <a:latin typeface="Franklin Gothic Medium" panose="020B0603020102020204" pitchFamily="34" charset="0"/>
              </a:rPr>
              <a:t>; </a:t>
            </a:r>
          </a:p>
          <a:p>
            <a:pPr marL="0" indent="0">
              <a:buNone/>
            </a:pPr>
            <a:endParaRPr lang="en-US" sz="2600" dirty="0">
              <a:solidFill>
                <a:srgbClr val="FF0000"/>
              </a:solidFill>
              <a:latin typeface="Franklin Gothic Medium" panose="020B0603020102020204" pitchFamily="34" charset="0"/>
            </a:endParaRPr>
          </a:p>
          <a:p>
            <a:pPr marL="0" indent="0">
              <a:buNone/>
            </a:pPr>
            <a:r>
              <a:rPr lang="en-US" sz="2600" dirty="0">
                <a:solidFill>
                  <a:srgbClr val="FF0000"/>
                </a:solidFill>
                <a:latin typeface="Franklin Gothic Medium" panose="020B0603020102020204" pitchFamily="34" charset="0"/>
              </a:rPr>
              <a:t>	2. To delete a column.</a:t>
            </a:r>
          </a:p>
          <a:p>
            <a:pPr marL="0" indent="0">
              <a:buNone/>
            </a:pPr>
            <a:endParaRPr lang="en-US" sz="2600" dirty="0">
              <a:solidFill>
                <a:srgbClr val="FF0000"/>
              </a:solidFill>
              <a:latin typeface="Franklin Gothic Medium" panose="020B0603020102020204" pitchFamily="34" charset="0"/>
            </a:endParaRPr>
          </a:p>
          <a:p>
            <a:pPr marL="0" indent="0">
              <a:buNone/>
            </a:pPr>
            <a:r>
              <a:rPr lang="en-US" sz="2600" dirty="0">
                <a:solidFill>
                  <a:srgbClr val="FF0000"/>
                </a:solidFill>
                <a:latin typeface="Franklin Gothic Medium" panose="020B0603020102020204" pitchFamily="34" charset="0"/>
              </a:rPr>
              <a:t>		</a:t>
            </a:r>
            <a:r>
              <a:rPr lang="en-US" sz="2600" dirty="0">
                <a:solidFill>
                  <a:srgbClr val="00B0F0"/>
                </a:solidFill>
                <a:latin typeface="Franklin Gothic Medium" panose="020B0603020102020204" pitchFamily="34" charset="0"/>
              </a:rPr>
              <a:t>ALTER TABLE sample DROP </a:t>
            </a:r>
            <a:r>
              <a:rPr lang="en-US" sz="2600" dirty="0" err="1">
                <a:solidFill>
                  <a:srgbClr val="00B0F0"/>
                </a:solidFill>
                <a:latin typeface="Franklin Gothic Medium" panose="020B0603020102020204" pitchFamily="34" charset="0"/>
              </a:rPr>
              <a:t>sampleid</a:t>
            </a:r>
            <a:r>
              <a:rPr lang="en-US" sz="2600" dirty="0">
                <a:solidFill>
                  <a:srgbClr val="00B0F0"/>
                </a:solidFill>
                <a:latin typeface="Franklin Gothic Medium" panose="020B0603020102020204" pitchFamily="34" charset="0"/>
              </a:rPr>
              <a:t>; </a:t>
            </a:r>
          </a:p>
          <a:p>
            <a:pPr marL="0" indent="0">
              <a:buNone/>
            </a:pPr>
            <a:endParaRPr lang="en-US" sz="2600" dirty="0">
              <a:solidFill>
                <a:srgbClr val="00B0F0"/>
              </a:solidFill>
              <a:latin typeface="Franklin Gothic Medium" panose="020B0603020102020204" pitchFamily="34" charset="0"/>
            </a:endParaRPr>
          </a:p>
          <a:p>
            <a:r>
              <a:rPr lang="en-US" b="1" dirty="0">
                <a:solidFill>
                  <a:srgbClr val="00B0F0"/>
                </a:solidFill>
              </a:rPr>
              <a:t>	</a:t>
            </a:r>
            <a:endParaRPr lang="en-US" b="1" dirty="0">
              <a:solidFill>
                <a:srgbClr val="FF0000"/>
              </a:solidFill>
            </a:endParaRPr>
          </a:p>
          <a:p>
            <a:endParaRPr lang="en-US" dirty="0"/>
          </a:p>
          <a:p>
            <a:endParaRPr lang="en-US" dirty="0"/>
          </a:p>
        </p:txBody>
      </p:sp>
    </p:spTree>
    <p:extLst>
      <p:ext uri="{BB962C8B-B14F-4D97-AF65-F5344CB8AC3E}">
        <p14:creationId xmlns:p14="http://schemas.microsoft.com/office/powerpoint/2010/main" val="8846902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Franklin Gothic Medium" panose="020B0603020102020204" pitchFamily="34" charset="0"/>
              </a:rPr>
              <a:t>DROP command</a:t>
            </a:r>
          </a:p>
        </p:txBody>
      </p:sp>
      <p:sp>
        <p:nvSpPr>
          <p:cNvPr id="3" name="Text Placeholder 2"/>
          <p:cNvSpPr>
            <a:spLocks noGrp="1"/>
          </p:cNvSpPr>
          <p:nvPr>
            <p:ph type="body" idx="1"/>
          </p:nvPr>
        </p:nvSpPr>
        <p:spPr>
          <a:xfrm>
            <a:off x="762000" y="1690688"/>
            <a:ext cx="10513059" cy="3795712"/>
          </a:xfrm>
        </p:spPr>
        <p:txBody>
          <a:bodyPr>
            <a:normAutofit fontScale="32500" lnSpcReduction="20000"/>
          </a:bodyPr>
          <a:lstStyle/>
          <a:p>
            <a:pPr marL="0" indent="0">
              <a:buNone/>
            </a:pPr>
            <a:r>
              <a:rPr lang="en-US" dirty="0"/>
              <a:t>	</a:t>
            </a:r>
            <a:r>
              <a:rPr lang="en-US" sz="7400" dirty="0">
                <a:latin typeface="Franklin Gothic Medium" panose="020B0603020102020204" pitchFamily="34" charset="0"/>
              </a:rPr>
              <a:t>Drop a table</a:t>
            </a:r>
          </a:p>
          <a:p>
            <a:pPr marL="0" indent="0">
              <a:buNone/>
            </a:pPr>
            <a:endParaRPr lang="en-US" sz="7400" dirty="0">
              <a:latin typeface="Franklin Gothic Medium" panose="020B0603020102020204" pitchFamily="34" charset="0"/>
            </a:endParaRPr>
          </a:p>
          <a:p>
            <a:pPr marL="0" indent="0">
              <a:buNone/>
            </a:pPr>
            <a:r>
              <a:rPr lang="en-US" sz="7400" dirty="0">
                <a:latin typeface="Franklin Gothic Medium" panose="020B0603020102020204" pitchFamily="34" charset="0"/>
              </a:rPr>
              <a:t>		</a:t>
            </a:r>
            <a:r>
              <a:rPr lang="en-US" sz="7400" dirty="0">
                <a:solidFill>
                  <a:srgbClr val="FF0000"/>
                </a:solidFill>
                <a:latin typeface="Franklin Gothic Medium" panose="020B0603020102020204" pitchFamily="34" charset="0"/>
              </a:rPr>
              <a:t>DROP COLUMNFAMILY  </a:t>
            </a:r>
            <a:r>
              <a:rPr lang="en-US" sz="7400" dirty="0">
                <a:latin typeface="Franklin Gothic Medium" panose="020B0603020102020204" pitchFamily="34" charset="0"/>
              </a:rPr>
              <a:t>Table name ; </a:t>
            </a:r>
          </a:p>
          <a:p>
            <a:pPr marL="0" indent="0">
              <a:buNone/>
            </a:pPr>
            <a:endParaRPr lang="en-US" sz="7400" dirty="0">
              <a:latin typeface="Franklin Gothic Medium" panose="020B0603020102020204" pitchFamily="34" charset="0"/>
            </a:endParaRPr>
          </a:p>
          <a:p>
            <a:pPr marL="0" indent="0">
              <a:buNone/>
            </a:pPr>
            <a:r>
              <a:rPr lang="en-US" sz="7400" dirty="0">
                <a:latin typeface="Franklin Gothic Medium" panose="020B0603020102020204" pitchFamily="34" charset="0"/>
              </a:rPr>
              <a:t>	Drop a data base</a:t>
            </a:r>
          </a:p>
          <a:p>
            <a:pPr marL="0" indent="0">
              <a:buNone/>
            </a:pPr>
            <a:endParaRPr lang="en-US" sz="7400" dirty="0">
              <a:latin typeface="Franklin Gothic Medium" panose="020B0603020102020204" pitchFamily="34" charset="0"/>
            </a:endParaRPr>
          </a:p>
          <a:p>
            <a:pPr marL="0" indent="0">
              <a:buNone/>
            </a:pPr>
            <a:r>
              <a:rPr lang="en-US" sz="7400" dirty="0">
                <a:latin typeface="Franklin Gothic Medium" panose="020B0603020102020204" pitchFamily="34" charset="0"/>
              </a:rPr>
              <a:t>		</a:t>
            </a:r>
            <a:r>
              <a:rPr lang="en-US" sz="7400" dirty="0">
                <a:solidFill>
                  <a:srgbClr val="FF0000"/>
                </a:solidFill>
                <a:latin typeface="Franklin Gothic Medium" panose="020B0603020102020204" pitchFamily="34" charset="0"/>
              </a:rPr>
              <a:t>DROP KEYSPACE  </a:t>
            </a:r>
            <a:r>
              <a:rPr lang="en-US" sz="7400" dirty="0" err="1">
                <a:solidFill>
                  <a:schemeClr val="tx1"/>
                </a:solidFill>
                <a:latin typeface="Franklin Gothic Medium" panose="020B0603020102020204" pitchFamily="34" charset="0"/>
              </a:rPr>
              <a:t>Keyspace</a:t>
            </a:r>
            <a:r>
              <a:rPr lang="en-US" sz="7400" dirty="0">
                <a:solidFill>
                  <a:schemeClr val="tx1"/>
                </a:solidFill>
                <a:latin typeface="Franklin Gothic Medium" panose="020B0603020102020204" pitchFamily="34" charset="0"/>
              </a:rPr>
              <a:t> name</a:t>
            </a:r>
            <a:r>
              <a:rPr lang="en-US" sz="7400" dirty="0">
                <a:latin typeface="Franklin Gothic Medium" panose="020B0603020102020204" pitchFamily="34" charset="0"/>
              </a:rPr>
              <a:t>; </a:t>
            </a:r>
          </a:p>
          <a:p>
            <a:pPr marL="0" indent="0">
              <a:buNone/>
            </a:pPr>
            <a:endParaRPr lang="en-US" sz="7400" dirty="0">
              <a:latin typeface="Franklin Gothic Medium" panose="020B0603020102020204" pitchFamily="34" charset="0"/>
            </a:endParaRPr>
          </a:p>
          <a:p>
            <a:pPr marL="0" indent="0">
              <a:buNone/>
            </a:pPr>
            <a:r>
              <a:rPr lang="en-US" sz="7400" dirty="0">
                <a:latin typeface="Franklin Gothic Medium" panose="020B0603020102020204" pitchFamily="34" charset="0"/>
              </a:rPr>
              <a:t>		</a:t>
            </a:r>
          </a:p>
        </p:txBody>
      </p:sp>
    </p:spTree>
    <p:extLst>
      <p:ext uri="{BB962C8B-B14F-4D97-AF65-F5344CB8AC3E}">
        <p14:creationId xmlns:p14="http://schemas.microsoft.com/office/powerpoint/2010/main" val="23681611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59555" y="3279902"/>
            <a:ext cx="4994510" cy="492443"/>
          </a:xfrm>
          <a:prstGeom prst="rect">
            <a:avLst/>
          </a:prstGeom>
        </p:spPr>
        <p:txBody>
          <a:bodyPr vert="horz" wrap="square" lIns="0" tIns="0" rIns="0" bIns="0" rtlCol="0">
            <a:spAutoFit/>
          </a:bodyPr>
          <a:lstStyle/>
          <a:p>
            <a:pPr marL="12700">
              <a:lnSpc>
                <a:spcPct val="100000"/>
              </a:lnSpc>
            </a:pPr>
            <a:r>
              <a:rPr sz="3200" dirty="0">
                <a:latin typeface="Franklin Gothic Medium" panose="020B0603020102020204" pitchFamily="34" charset="0"/>
                <a:cs typeface="Trebuchet MS"/>
              </a:rPr>
              <a:t>Export </a:t>
            </a:r>
            <a:r>
              <a:rPr sz="3200" spc="-5" dirty="0">
                <a:latin typeface="Franklin Gothic Medium" panose="020B0603020102020204" pitchFamily="34" charset="0"/>
                <a:cs typeface="Trebuchet MS"/>
              </a:rPr>
              <a:t>to</a:t>
            </a:r>
            <a:r>
              <a:rPr sz="3200" spc="-100" dirty="0">
                <a:latin typeface="Franklin Gothic Medium" panose="020B0603020102020204" pitchFamily="34" charset="0"/>
                <a:cs typeface="Trebuchet MS"/>
              </a:rPr>
              <a:t> </a:t>
            </a:r>
            <a:r>
              <a:rPr sz="3200" dirty="0">
                <a:latin typeface="Franklin Gothic Medium" panose="020B0603020102020204" pitchFamily="34" charset="0"/>
                <a:cs typeface="Trebuchet MS"/>
              </a:rPr>
              <a:t>CSV</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12700">
              <a:lnSpc>
                <a:spcPct val="100000"/>
              </a:lnSpc>
            </a:pPr>
            <a:r>
              <a:rPr sz="3200" dirty="0">
                <a:latin typeface="Franklin Gothic Medium" panose="020B0603020102020204" pitchFamily="34" charset="0"/>
              </a:rPr>
              <a:t>Export data </a:t>
            </a:r>
            <a:r>
              <a:rPr sz="3200" spc="-5" dirty="0">
                <a:latin typeface="Franklin Gothic Medium" panose="020B0603020102020204" pitchFamily="34" charset="0"/>
              </a:rPr>
              <a:t>to </a:t>
            </a:r>
            <a:r>
              <a:rPr sz="3200" dirty="0">
                <a:latin typeface="Franklin Gothic Medium" panose="020B0603020102020204" pitchFamily="34" charset="0"/>
              </a:rPr>
              <a:t>a </a:t>
            </a:r>
            <a:r>
              <a:rPr sz="3200" spc="-5" dirty="0">
                <a:latin typeface="Franklin Gothic Medium" panose="020B0603020102020204" pitchFamily="34" charset="0"/>
              </a:rPr>
              <a:t>CSV</a:t>
            </a:r>
            <a:r>
              <a:rPr sz="3200" spc="-95" dirty="0">
                <a:latin typeface="Franklin Gothic Medium" panose="020B0603020102020204" pitchFamily="34" charset="0"/>
              </a:rPr>
              <a:t> </a:t>
            </a:r>
            <a:r>
              <a:rPr sz="3200" spc="-10" dirty="0">
                <a:latin typeface="Franklin Gothic Medium" panose="020B0603020102020204" pitchFamily="34" charset="0"/>
              </a:rPr>
              <a:t>file</a:t>
            </a:r>
          </a:p>
        </p:txBody>
      </p:sp>
      <p:sp>
        <p:nvSpPr>
          <p:cNvPr id="5" name="object 5"/>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500887" y="1398650"/>
            <a:ext cx="10515600" cy="635239"/>
          </a:xfrm>
          <a:prstGeom prst="rect">
            <a:avLst/>
          </a:prstGeom>
        </p:spPr>
        <p:txBody>
          <a:bodyPr vert="horz" wrap="square" lIns="0" tIns="0" rIns="0" bIns="0" rtlCol="0">
            <a:spAutoFit/>
          </a:bodyPr>
          <a:lstStyle/>
          <a:p>
            <a:pPr marL="12700" marR="5080">
              <a:lnSpc>
                <a:spcPct val="107000"/>
              </a:lnSpc>
            </a:pPr>
            <a:r>
              <a:rPr sz="2000" dirty="0">
                <a:latin typeface="Franklin Gothic Medium" panose="020B0603020102020204" pitchFamily="34" charset="0"/>
                <a:cs typeface="Trebuchet MS"/>
              </a:rPr>
              <a:t>Export the contents of the table/column family </a:t>
            </a:r>
            <a:r>
              <a:rPr sz="2000" spc="-5" dirty="0">
                <a:latin typeface="Franklin Gothic Medium" panose="020B0603020102020204" pitchFamily="34" charset="0"/>
                <a:cs typeface="Trebuchet MS"/>
              </a:rPr>
              <a:t>“elearninglists” </a:t>
            </a:r>
            <a:r>
              <a:rPr sz="2000" dirty="0">
                <a:latin typeface="Franklin Gothic Medium" panose="020B0603020102020204" pitchFamily="34" charset="0"/>
                <a:cs typeface="Trebuchet MS"/>
              </a:rPr>
              <a:t>present</a:t>
            </a:r>
            <a:r>
              <a:rPr sz="2000" spc="-235" dirty="0">
                <a:latin typeface="Franklin Gothic Medium" panose="020B0603020102020204" pitchFamily="34" charset="0"/>
                <a:cs typeface="Trebuchet MS"/>
              </a:rPr>
              <a:t> </a:t>
            </a:r>
            <a:r>
              <a:rPr sz="2000" dirty="0">
                <a:latin typeface="Franklin Gothic Medium" panose="020B0603020102020204" pitchFamily="34" charset="0"/>
                <a:cs typeface="Trebuchet MS"/>
              </a:rPr>
              <a:t>in  the “students” database to a CSV file</a:t>
            </a:r>
            <a:r>
              <a:rPr sz="2000" spc="-125" dirty="0">
                <a:latin typeface="Franklin Gothic Medium" panose="020B0603020102020204" pitchFamily="34" charset="0"/>
                <a:cs typeface="Trebuchet MS"/>
              </a:rPr>
              <a:t> </a:t>
            </a:r>
            <a:r>
              <a:rPr sz="2000" spc="-5" dirty="0">
                <a:latin typeface="Franklin Gothic Medium" panose="020B0603020102020204" pitchFamily="34" charset="0"/>
                <a:cs typeface="Trebuchet MS"/>
              </a:rPr>
              <a:t>(d:\elearninglists.csv).</a:t>
            </a:r>
            <a:endParaRPr sz="2000" dirty="0">
              <a:latin typeface="Franklin Gothic Medium" panose="020B0603020102020204" pitchFamily="34" charset="0"/>
              <a:cs typeface="Trebuchet MS"/>
            </a:endParaRPr>
          </a:p>
        </p:txBody>
      </p:sp>
      <p:sp>
        <p:nvSpPr>
          <p:cNvPr id="4" name="object 4"/>
          <p:cNvSpPr txBox="1"/>
          <p:nvPr/>
        </p:nvSpPr>
        <p:spPr>
          <a:xfrm>
            <a:off x="500887" y="3029584"/>
            <a:ext cx="10852913" cy="641985"/>
          </a:xfrm>
          <a:prstGeom prst="rect">
            <a:avLst/>
          </a:prstGeom>
        </p:spPr>
        <p:txBody>
          <a:bodyPr vert="horz" wrap="square" lIns="0" tIns="0" rIns="0" bIns="0" rtlCol="0">
            <a:spAutoFit/>
          </a:bodyPr>
          <a:lstStyle/>
          <a:p>
            <a:pPr marL="12700">
              <a:lnSpc>
                <a:spcPct val="100000"/>
              </a:lnSpc>
            </a:pPr>
            <a:r>
              <a:rPr sz="2000" b="1" dirty="0">
                <a:solidFill>
                  <a:srgbClr val="FF0000"/>
                </a:solidFill>
                <a:latin typeface="Franklin Gothic Medium" panose="020B0603020102020204" pitchFamily="34" charset="0"/>
                <a:cs typeface="Trebuchet MS"/>
              </a:rPr>
              <a:t>COPY </a:t>
            </a:r>
            <a:r>
              <a:rPr sz="2000" b="1" spc="-5" dirty="0">
                <a:solidFill>
                  <a:srgbClr val="FF0000"/>
                </a:solidFill>
                <a:latin typeface="Franklin Gothic Medium" panose="020B0603020102020204" pitchFamily="34" charset="0"/>
                <a:cs typeface="Trebuchet MS"/>
              </a:rPr>
              <a:t>elearninglists (id, </a:t>
            </a:r>
            <a:r>
              <a:rPr sz="2000" b="1" spc="-20" dirty="0">
                <a:solidFill>
                  <a:srgbClr val="FF0000"/>
                </a:solidFill>
                <a:latin typeface="Franklin Gothic Medium" panose="020B0603020102020204" pitchFamily="34" charset="0"/>
                <a:cs typeface="Trebuchet MS"/>
              </a:rPr>
              <a:t>course_order, </a:t>
            </a:r>
            <a:r>
              <a:rPr sz="2000" b="1" dirty="0">
                <a:solidFill>
                  <a:srgbClr val="FF0000"/>
                </a:solidFill>
                <a:latin typeface="Franklin Gothic Medium" panose="020B0603020102020204" pitchFamily="34" charset="0"/>
                <a:cs typeface="Trebuchet MS"/>
              </a:rPr>
              <a:t>course_id, </a:t>
            </a:r>
            <a:r>
              <a:rPr sz="2000" b="1" spc="-20" dirty="0">
                <a:solidFill>
                  <a:srgbClr val="FF0000"/>
                </a:solidFill>
                <a:latin typeface="Franklin Gothic Medium" panose="020B0603020102020204" pitchFamily="34" charset="0"/>
                <a:cs typeface="Trebuchet MS"/>
              </a:rPr>
              <a:t>courseowner, </a:t>
            </a:r>
            <a:r>
              <a:rPr sz="2000" b="1" spc="-5" dirty="0">
                <a:solidFill>
                  <a:srgbClr val="FF0000"/>
                </a:solidFill>
                <a:latin typeface="Franklin Gothic Medium" panose="020B0603020102020204" pitchFamily="34" charset="0"/>
                <a:cs typeface="Trebuchet MS"/>
              </a:rPr>
              <a:t>title)</a:t>
            </a:r>
            <a:r>
              <a:rPr sz="2000" b="1" spc="-85" dirty="0">
                <a:solidFill>
                  <a:srgbClr val="FF0000"/>
                </a:solidFill>
                <a:latin typeface="Franklin Gothic Medium" panose="020B0603020102020204" pitchFamily="34" charset="0"/>
                <a:cs typeface="Trebuchet MS"/>
              </a:rPr>
              <a:t> </a:t>
            </a:r>
            <a:r>
              <a:rPr sz="2000" b="1" spc="-60" dirty="0">
                <a:solidFill>
                  <a:srgbClr val="FF0000"/>
                </a:solidFill>
                <a:latin typeface="Franklin Gothic Medium" panose="020B0603020102020204" pitchFamily="34" charset="0"/>
                <a:cs typeface="Trebuchet MS"/>
              </a:rPr>
              <a:t>TO</a:t>
            </a:r>
            <a:endParaRPr sz="2000" dirty="0">
              <a:solidFill>
                <a:srgbClr val="FF0000"/>
              </a:solidFill>
              <a:latin typeface="Franklin Gothic Medium" panose="020B0603020102020204" pitchFamily="34" charset="0"/>
              <a:cs typeface="Trebuchet MS"/>
            </a:endParaRPr>
          </a:p>
          <a:p>
            <a:pPr marL="12700">
              <a:lnSpc>
                <a:spcPct val="100000"/>
              </a:lnSpc>
              <a:spcBef>
                <a:spcPts val="170"/>
              </a:spcBef>
            </a:pPr>
            <a:r>
              <a:rPr sz="2000" b="1" spc="-5" dirty="0">
                <a:solidFill>
                  <a:srgbClr val="FF0000"/>
                </a:solidFill>
                <a:latin typeface="Franklin Gothic Medium" panose="020B0603020102020204" pitchFamily="34" charset="0"/>
                <a:cs typeface="Trebuchet MS"/>
              </a:rPr>
              <a:t>'d:\elearninglists.csv';</a:t>
            </a:r>
            <a:endParaRPr sz="2000" dirty="0">
              <a:solidFill>
                <a:srgbClr val="FF0000"/>
              </a:solidFill>
              <a:latin typeface="Franklin Gothic Medium" panose="020B0603020102020204" pitchFamily="34" charset="0"/>
              <a:cs typeface="Trebuchet M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81501" y="3279902"/>
            <a:ext cx="4671117" cy="492443"/>
          </a:xfrm>
          <a:prstGeom prst="rect">
            <a:avLst/>
          </a:prstGeom>
        </p:spPr>
        <p:txBody>
          <a:bodyPr vert="horz" wrap="square" lIns="0" tIns="0" rIns="0" bIns="0" rtlCol="0">
            <a:spAutoFit/>
          </a:bodyPr>
          <a:lstStyle/>
          <a:p>
            <a:pPr marL="12700">
              <a:lnSpc>
                <a:spcPct val="100000"/>
              </a:lnSpc>
            </a:pPr>
            <a:r>
              <a:rPr sz="3200" dirty="0">
                <a:latin typeface="Franklin Gothic Medium" panose="020B0603020102020204" pitchFamily="34" charset="0"/>
                <a:cs typeface="Trebuchet MS"/>
              </a:rPr>
              <a:t>Import </a:t>
            </a:r>
            <a:r>
              <a:rPr sz="3200" spc="-5" dirty="0">
                <a:latin typeface="Franklin Gothic Medium" panose="020B0603020102020204" pitchFamily="34" charset="0"/>
                <a:cs typeface="Trebuchet MS"/>
              </a:rPr>
              <a:t>from</a:t>
            </a:r>
            <a:r>
              <a:rPr sz="3200" spc="-90" dirty="0">
                <a:latin typeface="Franklin Gothic Medium" panose="020B0603020102020204" pitchFamily="34" charset="0"/>
                <a:cs typeface="Trebuchet MS"/>
              </a:rPr>
              <a:t> </a:t>
            </a:r>
            <a:r>
              <a:rPr sz="3200" dirty="0">
                <a:latin typeface="Franklin Gothic Medium" panose="020B0603020102020204" pitchFamily="34" charset="0"/>
                <a:cs typeface="Trebuchet MS"/>
              </a:rPr>
              <a:t>CSV</a:t>
            </a:r>
          </a:p>
        </p:txBody>
      </p:sp>
      <p:sp>
        <p:nvSpPr>
          <p:cNvPr id="4" name="object 4"/>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81685"/>
            <a:ext cx="10515600" cy="492443"/>
          </a:xfrm>
          <a:prstGeom prst="rect">
            <a:avLst/>
          </a:prstGeom>
        </p:spPr>
        <p:txBody>
          <a:bodyPr vert="horz" wrap="square" lIns="0" tIns="0" rIns="0" bIns="0" rtlCol="0">
            <a:spAutoFit/>
          </a:bodyPr>
          <a:lstStyle/>
          <a:p>
            <a:pPr marL="12700">
              <a:lnSpc>
                <a:spcPct val="100000"/>
              </a:lnSpc>
            </a:pPr>
            <a:r>
              <a:rPr sz="3200" dirty="0">
                <a:latin typeface="Franklin Gothic Medium" panose="020B0603020102020204" pitchFamily="34" charset="0"/>
              </a:rPr>
              <a:t>Import data </a:t>
            </a:r>
            <a:r>
              <a:rPr sz="3200" spc="-5" dirty="0">
                <a:latin typeface="Franklin Gothic Medium" panose="020B0603020102020204" pitchFamily="34" charset="0"/>
              </a:rPr>
              <a:t>from </a:t>
            </a:r>
            <a:r>
              <a:rPr sz="3200" dirty="0">
                <a:latin typeface="Franklin Gothic Medium" panose="020B0603020102020204" pitchFamily="34" charset="0"/>
              </a:rPr>
              <a:t>a CSV</a:t>
            </a:r>
            <a:r>
              <a:rPr sz="3200" spc="-130" dirty="0">
                <a:latin typeface="Franklin Gothic Medium" panose="020B0603020102020204" pitchFamily="34" charset="0"/>
              </a:rPr>
              <a:t> </a:t>
            </a:r>
            <a:r>
              <a:rPr sz="3200" dirty="0">
                <a:latin typeface="Franklin Gothic Medium" panose="020B0603020102020204" pitchFamily="34" charset="0"/>
              </a:rPr>
              <a:t>file</a:t>
            </a:r>
          </a:p>
        </p:txBody>
      </p:sp>
      <p:sp>
        <p:nvSpPr>
          <p:cNvPr id="5" name="object 5"/>
          <p:cNvSpPr txBox="1">
            <a:spLocks noGrp="1"/>
          </p:cNvSpPr>
          <p:nvPr>
            <p:ph type="ftr" sz="quarter" idx="5"/>
          </p:nvPr>
        </p:nvSpPr>
        <p:spPr>
          <a:xfrm>
            <a:off x="154939" y="6426200"/>
            <a:ext cx="3905885" cy="333375"/>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N"/>
              <a:t>Big Data and Analytics </a:t>
            </a:r>
            <a:r>
              <a:rPr lang="en-IN" spc="-5"/>
              <a:t>by </a:t>
            </a:r>
            <a:r>
              <a:rPr lang="en-IN"/>
              <a:t>Seema Acharya and </a:t>
            </a:r>
            <a:r>
              <a:rPr lang="en-IN" spc="-5"/>
              <a:t>Subhashini</a:t>
            </a:r>
            <a:r>
              <a:rPr lang="en-IN" spc="-155"/>
              <a:t> </a:t>
            </a:r>
            <a:r>
              <a:rPr lang="en-IN" spc="-5"/>
              <a:t>Chellappan</a:t>
            </a:r>
          </a:p>
          <a:p>
            <a:pPr marL="12700"/>
            <a:r>
              <a:rPr lang="en-IN" spc="-5"/>
              <a:t>Copyright </a:t>
            </a:r>
            <a:r>
              <a:rPr lang="en-IN"/>
              <a:t>2015, WILEY </a:t>
            </a:r>
            <a:r>
              <a:rPr lang="en-IN" spc="-5"/>
              <a:t>INDIA PVT.</a:t>
            </a:r>
            <a:r>
              <a:rPr lang="en-IN" spc="-70"/>
              <a:t> </a:t>
            </a:r>
            <a:r>
              <a:rPr lang="en-IN"/>
              <a:t>LTD.</a:t>
            </a:r>
            <a:endParaRPr dirty="0"/>
          </a:p>
        </p:txBody>
      </p:sp>
      <p:sp>
        <p:nvSpPr>
          <p:cNvPr id="3" name="object 3"/>
          <p:cNvSpPr txBox="1"/>
          <p:nvPr/>
        </p:nvSpPr>
        <p:spPr>
          <a:xfrm>
            <a:off x="500886" y="1411985"/>
            <a:ext cx="10852913" cy="738664"/>
          </a:xfrm>
          <a:prstGeom prst="rect">
            <a:avLst/>
          </a:prstGeom>
        </p:spPr>
        <p:txBody>
          <a:bodyPr vert="horz" wrap="square" lIns="0" tIns="0" rIns="0" bIns="0" rtlCol="0">
            <a:spAutoFit/>
          </a:bodyPr>
          <a:lstStyle/>
          <a:p>
            <a:pPr marL="12700" marR="5080">
              <a:lnSpc>
                <a:spcPct val="100000"/>
              </a:lnSpc>
            </a:pPr>
            <a:r>
              <a:rPr sz="2400" spc="-125" dirty="0">
                <a:latin typeface="Franklin Gothic Medium" panose="020B0603020102020204" pitchFamily="34" charset="0"/>
                <a:cs typeface="Trebuchet MS"/>
              </a:rPr>
              <a:t>To </a:t>
            </a:r>
            <a:r>
              <a:rPr sz="2400" dirty="0">
                <a:latin typeface="Franklin Gothic Medium" panose="020B0603020102020204" pitchFamily="34" charset="0"/>
                <a:cs typeface="Trebuchet MS"/>
              </a:rPr>
              <a:t>import data from “D:\elearninglists.csv” into the table </a:t>
            </a:r>
            <a:r>
              <a:rPr sz="2400" spc="-5" dirty="0">
                <a:latin typeface="Franklin Gothic Medium" panose="020B0603020102020204" pitchFamily="34" charset="0"/>
                <a:cs typeface="Trebuchet MS"/>
              </a:rPr>
              <a:t>“elearninglists”  </a:t>
            </a:r>
            <a:r>
              <a:rPr sz="2400" dirty="0">
                <a:latin typeface="Franklin Gothic Medium" panose="020B0603020102020204" pitchFamily="34" charset="0"/>
                <a:cs typeface="Trebuchet MS"/>
              </a:rPr>
              <a:t>present in the “students”</a:t>
            </a:r>
            <a:r>
              <a:rPr sz="2400" spc="-165" dirty="0">
                <a:latin typeface="Franklin Gothic Medium" panose="020B0603020102020204" pitchFamily="34" charset="0"/>
                <a:cs typeface="Trebuchet MS"/>
              </a:rPr>
              <a:t> </a:t>
            </a:r>
            <a:r>
              <a:rPr sz="2400" dirty="0">
                <a:latin typeface="Franklin Gothic Medium" panose="020B0603020102020204" pitchFamily="34" charset="0"/>
                <a:cs typeface="Trebuchet MS"/>
              </a:rPr>
              <a:t>database.</a:t>
            </a:r>
          </a:p>
        </p:txBody>
      </p:sp>
      <p:sp>
        <p:nvSpPr>
          <p:cNvPr id="4" name="object 4"/>
          <p:cNvSpPr txBox="1"/>
          <p:nvPr/>
        </p:nvSpPr>
        <p:spPr>
          <a:xfrm>
            <a:off x="500887" y="2876930"/>
            <a:ext cx="11017603" cy="621030"/>
          </a:xfrm>
          <a:prstGeom prst="rect">
            <a:avLst/>
          </a:prstGeom>
        </p:spPr>
        <p:txBody>
          <a:bodyPr vert="horz" wrap="square" lIns="0" tIns="0" rIns="0" bIns="0" rtlCol="0">
            <a:spAutoFit/>
          </a:bodyPr>
          <a:lstStyle/>
          <a:p>
            <a:pPr marL="12700">
              <a:lnSpc>
                <a:spcPct val="100000"/>
              </a:lnSpc>
            </a:pPr>
            <a:r>
              <a:rPr sz="2000" dirty="0">
                <a:solidFill>
                  <a:srgbClr val="FF0000"/>
                </a:solidFill>
                <a:latin typeface="Franklin Gothic Medium" panose="020B0603020102020204" pitchFamily="34" charset="0"/>
                <a:cs typeface="Trebuchet MS"/>
              </a:rPr>
              <a:t>COPY </a:t>
            </a:r>
            <a:r>
              <a:rPr sz="2000" spc="-5" dirty="0">
                <a:solidFill>
                  <a:srgbClr val="FF0000"/>
                </a:solidFill>
                <a:latin typeface="Franklin Gothic Medium" panose="020B0603020102020204" pitchFamily="34" charset="0"/>
                <a:cs typeface="Trebuchet MS"/>
              </a:rPr>
              <a:t>elearninglists (id, </a:t>
            </a:r>
            <a:r>
              <a:rPr sz="2000" spc="-20" dirty="0">
                <a:solidFill>
                  <a:srgbClr val="FF0000"/>
                </a:solidFill>
                <a:latin typeface="Franklin Gothic Medium" panose="020B0603020102020204" pitchFamily="34" charset="0"/>
                <a:cs typeface="Trebuchet MS"/>
              </a:rPr>
              <a:t>course_order, </a:t>
            </a:r>
            <a:r>
              <a:rPr sz="2000" dirty="0">
                <a:solidFill>
                  <a:srgbClr val="FF0000"/>
                </a:solidFill>
                <a:latin typeface="Franklin Gothic Medium" panose="020B0603020102020204" pitchFamily="34" charset="0"/>
                <a:cs typeface="Trebuchet MS"/>
              </a:rPr>
              <a:t>course_id, </a:t>
            </a:r>
            <a:r>
              <a:rPr sz="2000" spc="-20" dirty="0">
                <a:solidFill>
                  <a:srgbClr val="FF0000"/>
                </a:solidFill>
                <a:latin typeface="Franklin Gothic Medium" panose="020B0603020102020204" pitchFamily="34" charset="0"/>
                <a:cs typeface="Trebuchet MS"/>
              </a:rPr>
              <a:t>courseowner,</a:t>
            </a:r>
            <a:r>
              <a:rPr sz="2000" spc="-60" dirty="0">
                <a:solidFill>
                  <a:srgbClr val="FF0000"/>
                </a:solidFill>
                <a:latin typeface="Franklin Gothic Medium" panose="020B0603020102020204" pitchFamily="34" charset="0"/>
                <a:cs typeface="Trebuchet MS"/>
              </a:rPr>
              <a:t> </a:t>
            </a:r>
            <a:r>
              <a:rPr sz="2000" spc="-5" dirty="0">
                <a:solidFill>
                  <a:srgbClr val="FF0000"/>
                </a:solidFill>
                <a:latin typeface="Franklin Gothic Medium" panose="020B0603020102020204" pitchFamily="34" charset="0"/>
                <a:cs typeface="Trebuchet MS"/>
              </a:rPr>
              <a:t>title)</a:t>
            </a:r>
            <a:endParaRPr sz="2000" dirty="0">
              <a:solidFill>
                <a:srgbClr val="FF0000"/>
              </a:solidFill>
              <a:latin typeface="Franklin Gothic Medium" panose="020B0603020102020204" pitchFamily="34" charset="0"/>
              <a:cs typeface="Trebuchet MS"/>
            </a:endParaRPr>
          </a:p>
          <a:p>
            <a:pPr marL="12700">
              <a:lnSpc>
                <a:spcPct val="100000"/>
              </a:lnSpc>
            </a:pPr>
            <a:r>
              <a:rPr sz="2000" spc="-5" dirty="0">
                <a:solidFill>
                  <a:srgbClr val="FF0000"/>
                </a:solidFill>
                <a:latin typeface="Franklin Gothic Medium" panose="020B0603020102020204" pitchFamily="34" charset="0"/>
                <a:cs typeface="Trebuchet MS"/>
              </a:rPr>
              <a:t>FROM</a:t>
            </a:r>
            <a:r>
              <a:rPr sz="2000" spc="10" dirty="0">
                <a:solidFill>
                  <a:srgbClr val="FF0000"/>
                </a:solidFill>
                <a:latin typeface="Franklin Gothic Medium" panose="020B0603020102020204" pitchFamily="34" charset="0"/>
                <a:cs typeface="Trebuchet MS"/>
              </a:rPr>
              <a:t> </a:t>
            </a:r>
            <a:r>
              <a:rPr sz="2000" spc="-5" dirty="0">
                <a:solidFill>
                  <a:srgbClr val="FF0000"/>
                </a:solidFill>
                <a:latin typeface="Franklin Gothic Medium" panose="020B0603020102020204" pitchFamily="34" charset="0"/>
                <a:cs typeface="Trebuchet MS"/>
              </a:rPr>
              <a:t>'d:\elearninglists.csv';</a:t>
            </a:r>
            <a:endParaRPr sz="2000" dirty="0">
              <a:solidFill>
                <a:srgbClr val="FF0000"/>
              </a:solidFill>
              <a:latin typeface="Franklin Gothic Medium" panose="020B0603020102020204" pitchFamily="34" charset="0"/>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4F2CB4-3FF1-443D-93B6-B4FBFAC122C8}"/>
              </a:ext>
            </a:extLst>
          </p:cNvPr>
          <p:cNvSpPr>
            <a:spLocks noGrp="1"/>
          </p:cNvSpPr>
          <p:nvPr>
            <p:ph type="ctrTitle"/>
          </p:nvPr>
        </p:nvSpPr>
        <p:spPr/>
        <p:txBody>
          <a:bodyPr>
            <a:normAutofit/>
          </a:bodyPr>
          <a:lstStyle/>
          <a:p>
            <a:r>
              <a:rPr lang="en-IN" sz="3200" dirty="0">
                <a:latin typeface="Franklin Gothic Medium" panose="020B0603020102020204" pitchFamily="34" charset="0"/>
              </a:rPr>
              <a:t>Features of Cassandra</a:t>
            </a:r>
          </a:p>
        </p:txBody>
      </p:sp>
    </p:spTree>
    <p:extLst>
      <p:ext uri="{BB962C8B-B14F-4D97-AF65-F5344CB8AC3E}">
        <p14:creationId xmlns:p14="http://schemas.microsoft.com/office/powerpoint/2010/main" val="41959665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Franklin Gothic Medium" panose="020B0603020102020204" pitchFamily="34" charset="0"/>
              </a:rPr>
              <a:t>IMPORT from STDIN</a:t>
            </a:r>
          </a:p>
        </p:txBody>
      </p:sp>
      <p:sp>
        <p:nvSpPr>
          <p:cNvPr id="3" name="Text Placeholder 2"/>
          <p:cNvSpPr>
            <a:spLocks noGrp="1"/>
          </p:cNvSpPr>
          <p:nvPr>
            <p:ph type="body" idx="1"/>
          </p:nvPr>
        </p:nvSpPr>
        <p:spPr>
          <a:xfrm>
            <a:off x="381000" y="1858297"/>
            <a:ext cx="10589259" cy="4129548"/>
          </a:xfrm>
        </p:spPr>
        <p:txBody>
          <a:bodyPr>
            <a:normAutofit fontScale="70000" lnSpcReduction="20000"/>
          </a:bodyPr>
          <a:lstStyle/>
          <a:p>
            <a:r>
              <a:rPr lang="en-US" dirty="0"/>
              <a:t>		</a:t>
            </a:r>
          </a:p>
          <a:p>
            <a:endParaRPr lang="en-US" dirty="0"/>
          </a:p>
          <a:p>
            <a:pPr marL="0" indent="0">
              <a:buNone/>
            </a:pPr>
            <a:endParaRPr lang="en-US" dirty="0"/>
          </a:p>
          <a:p>
            <a:pPr marL="0" indent="0">
              <a:buNone/>
            </a:pPr>
            <a:r>
              <a:rPr lang="en-US" sz="3600" dirty="0">
                <a:latin typeface="Franklin Gothic Medium" panose="020B0603020102020204" pitchFamily="34" charset="0"/>
              </a:rPr>
              <a:t>COPY persons (id, </a:t>
            </a:r>
            <a:r>
              <a:rPr lang="en-US" sz="3600" dirty="0" err="1">
                <a:latin typeface="Franklin Gothic Medium" panose="020B0603020102020204" pitchFamily="34" charset="0"/>
              </a:rPr>
              <a:t>fname</a:t>
            </a:r>
            <a:r>
              <a:rPr lang="en-US" sz="3600" dirty="0">
                <a:latin typeface="Franklin Gothic Medium" panose="020B0603020102020204" pitchFamily="34" charset="0"/>
              </a:rPr>
              <a:t>, </a:t>
            </a:r>
            <a:r>
              <a:rPr lang="en-US" sz="3600" dirty="0" err="1">
                <a:latin typeface="Franklin Gothic Medium" panose="020B0603020102020204" pitchFamily="34" charset="0"/>
              </a:rPr>
              <a:t>lname</a:t>
            </a:r>
            <a:r>
              <a:rPr lang="en-US" sz="3600" dirty="0">
                <a:latin typeface="Franklin Gothic Medium" panose="020B0603020102020204" pitchFamily="34" charset="0"/>
              </a:rPr>
              <a:t>)  FROM STDIN; </a:t>
            </a:r>
          </a:p>
          <a:p>
            <a:pPr marL="0" indent="0">
              <a:buNone/>
            </a:pPr>
            <a:endParaRPr lang="en-US" sz="3600" dirty="0">
              <a:latin typeface="Franklin Gothic Medium" panose="020B0603020102020204" pitchFamily="34" charset="0"/>
            </a:endParaRPr>
          </a:p>
          <a:p>
            <a:pPr marL="0" indent="0">
              <a:buNone/>
            </a:pPr>
            <a:endParaRPr lang="en-US" sz="3600" dirty="0">
              <a:latin typeface="Franklin Gothic Medium" panose="020B0603020102020204" pitchFamily="34" charset="0"/>
            </a:endParaRPr>
          </a:p>
          <a:p>
            <a:pPr marL="0" indent="0">
              <a:buNone/>
            </a:pPr>
            <a:endParaRPr lang="en-US" sz="3600" dirty="0">
              <a:latin typeface="Franklin Gothic Medium" panose="020B0603020102020204" pitchFamily="34" charset="0"/>
            </a:endParaRPr>
          </a:p>
          <a:p>
            <a:pPr marL="0" indent="0">
              <a:buNone/>
            </a:pPr>
            <a:r>
              <a:rPr lang="en-US" sz="3600" dirty="0">
                <a:solidFill>
                  <a:srgbClr val="0070C0"/>
                </a:solidFill>
                <a:latin typeface="Franklin Gothic Medium" panose="020B0603020102020204" pitchFamily="34" charset="0"/>
              </a:rPr>
              <a:t>EXPORT from STDOUT</a:t>
            </a:r>
          </a:p>
          <a:p>
            <a:pPr marL="0" indent="0">
              <a:buNone/>
            </a:pPr>
            <a:endParaRPr lang="en-US" sz="3600" dirty="0">
              <a:solidFill>
                <a:srgbClr val="0070C0"/>
              </a:solidFill>
              <a:latin typeface="Franklin Gothic Medium" panose="020B0603020102020204" pitchFamily="34" charset="0"/>
            </a:endParaRPr>
          </a:p>
          <a:p>
            <a:pPr marL="0" indent="0">
              <a:buNone/>
            </a:pPr>
            <a:r>
              <a:rPr lang="en-US" sz="3600" dirty="0">
                <a:solidFill>
                  <a:srgbClr val="0070C0"/>
                </a:solidFill>
                <a:latin typeface="Franklin Gothic Medium" panose="020B0603020102020204" pitchFamily="34" charset="0"/>
              </a:rPr>
              <a:t>		</a:t>
            </a:r>
            <a:r>
              <a:rPr lang="en-US" sz="3600" dirty="0">
                <a:solidFill>
                  <a:schemeClr val="tx1"/>
                </a:solidFill>
                <a:latin typeface="Franklin Gothic Medium" panose="020B0603020102020204" pitchFamily="34" charset="0"/>
              </a:rPr>
              <a:t>COPY </a:t>
            </a:r>
            <a:r>
              <a:rPr lang="en-US" sz="3600" dirty="0" err="1">
                <a:solidFill>
                  <a:schemeClr val="tx1"/>
                </a:solidFill>
                <a:latin typeface="Franklin Gothic Medium" panose="020B0603020102020204" pitchFamily="34" charset="0"/>
              </a:rPr>
              <a:t>elearninglists</a:t>
            </a:r>
            <a:r>
              <a:rPr lang="en-US" sz="3600" dirty="0">
                <a:solidFill>
                  <a:schemeClr val="tx1"/>
                </a:solidFill>
                <a:latin typeface="Franklin Gothic Medium" panose="020B0603020102020204" pitchFamily="34" charset="0"/>
              </a:rPr>
              <a:t> (id, course id, title, owner) TO STDOUT; </a:t>
            </a:r>
          </a:p>
          <a:p>
            <a:endParaRPr lang="en-US" sz="3600" dirty="0">
              <a:latin typeface="Franklin Gothic Medium" panose="020B0603020102020204" pitchFamily="34" charset="0"/>
            </a:endParaRPr>
          </a:p>
          <a:p>
            <a:endParaRPr lang="en-US" b="1" dirty="0"/>
          </a:p>
        </p:txBody>
      </p:sp>
    </p:spTree>
    <p:extLst>
      <p:ext uri="{BB962C8B-B14F-4D97-AF65-F5344CB8AC3E}">
        <p14:creationId xmlns:p14="http://schemas.microsoft.com/office/powerpoint/2010/main" val="2902567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859" y="282011"/>
            <a:ext cx="10515600" cy="1325563"/>
          </a:xfrm>
        </p:spPr>
        <p:txBody>
          <a:bodyPr>
            <a:normAutofit/>
          </a:bodyPr>
          <a:lstStyle/>
          <a:p>
            <a:r>
              <a:rPr lang="en-US" sz="3200" dirty="0">
                <a:latin typeface="Franklin Gothic Medium" panose="020B0603020102020204" pitchFamily="34" charset="0"/>
              </a:rPr>
              <a:t>Querying System Tables</a:t>
            </a:r>
          </a:p>
        </p:txBody>
      </p:sp>
      <p:sp>
        <p:nvSpPr>
          <p:cNvPr id="3" name="Text Placeholder 2"/>
          <p:cNvSpPr>
            <a:spLocks noGrp="1"/>
          </p:cNvSpPr>
          <p:nvPr>
            <p:ph type="body" idx="1"/>
          </p:nvPr>
        </p:nvSpPr>
        <p:spPr>
          <a:xfrm>
            <a:off x="685800" y="2308013"/>
            <a:ext cx="10589259" cy="2942413"/>
          </a:xfrm>
        </p:spPr>
        <p:txBody>
          <a:bodyPr>
            <a:normAutofit/>
          </a:bodyPr>
          <a:lstStyle/>
          <a:p>
            <a:pPr marL="342900" indent="-342900">
              <a:buAutoNum type="arabicPeriod"/>
            </a:pPr>
            <a:r>
              <a:rPr lang="en-US" dirty="0">
                <a:latin typeface="Franklin Gothic Medium" panose="020B0603020102020204" pitchFamily="34" charset="0"/>
              </a:rPr>
              <a:t>SELECT * FROM </a:t>
            </a:r>
            <a:r>
              <a:rPr lang="en-US" dirty="0" err="1">
                <a:latin typeface="Franklin Gothic Medium" panose="020B0603020102020204" pitchFamily="34" charset="0"/>
              </a:rPr>
              <a:t>system.schema_keyspaces</a:t>
            </a:r>
            <a:r>
              <a:rPr lang="en-US" dirty="0">
                <a:latin typeface="Franklin Gothic Medium" panose="020B0603020102020204" pitchFamily="34" charset="0"/>
              </a:rPr>
              <a:t>; </a:t>
            </a:r>
          </a:p>
          <a:p>
            <a:pPr marL="342900" indent="-342900">
              <a:buAutoNum type="arabicPeriod"/>
            </a:pPr>
            <a:endParaRPr lang="en-US" dirty="0">
              <a:latin typeface="Franklin Gothic Medium" panose="020B0603020102020204" pitchFamily="34" charset="0"/>
            </a:endParaRPr>
          </a:p>
          <a:p>
            <a:pPr marL="342900" indent="-342900">
              <a:buAutoNum type="arabicPeriod"/>
            </a:pPr>
            <a:r>
              <a:rPr lang="en-US" dirty="0">
                <a:latin typeface="Franklin Gothic Medium" panose="020B0603020102020204" pitchFamily="34" charset="0"/>
              </a:rPr>
              <a:t>SELECT * FROM </a:t>
            </a:r>
            <a:r>
              <a:rPr lang="en-US" dirty="0" err="1">
                <a:latin typeface="Franklin Gothic Medium" panose="020B0603020102020204" pitchFamily="34" charset="0"/>
              </a:rPr>
              <a:t>system.schema_columnfamilies</a:t>
            </a:r>
            <a:r>
              <a:rPr lang="en-US" dirty="0">
                <a:latin typeface="Franklin Gothic Medium" panose="020B0603020102020204" pitchFamily="34" charset="0"/>
              </a:rPr>
              <a:t>; </a:t>
            </a:r>
          </a:p>
          <a:p>
            <a:pPr marL="342900" indent="-342900">
              <a:buAutoNum type="arabicPeriod"/>
            </a:pPr>
            <a:endParaRPr lang="en-US" dirty="0">
              <a:latin typeface="Franklin Gothic Medium" panose="020B0603020102020204" pitchFamily="34" charset="0"/>
            </a:endParaRPr>
          </a:p>
          <a:p>
            <a:pPr marL="342900" indent="-342900">
              <a:buFontTx/>
              <a:buAutoNum type="arabicPeriod"/>
            </a:pPr>
            <a:r>
              <a:rPr lang="en-US" dirty="0">
                <a:latin typeface="Franklin Gothic Medium" panose="020B0603020102020204" pitchFamily="34" charset="0"/>
              </a:rPr>
              <a:t>SELECT * FROM </a:t>
            </a:r>
            <a:r>
              <a:rPr lang="en-US" dirty="0" err="1">
                <a:latin typeface="Franklin Gothic Medium" panose="020B0603020102020204" pitchFamily="34" charset="0"/>
              </a:rPr>
              <a:t>system.schema_column</a:t>
            </a:r>
            <a:r>
              <a:rPr lang="en-US" dirty="0">
                <a:latin typeface="Franklin Gothic Medium" panose="020B0603020102020204" pitchFamily="34" charset="0"/>
              </a:rPr>
              <a:t>; </a:t>
            </a:r>
          </a:p>
          <a:p>
            <a:pPr marL="342900" indent="-342900">
              <a:buFontTx/>
              <a:buAutoNum type="arabicPeriod"/>
            </a:pPr>
            <a:endParaRPr lang="en-US" dirty="0">
              <a:latin typeface="Franklin Gothic Medium" panose="020B0603020102020204" pitchFamily="34" charset="0"/>
            </a:endParaRPr>
          </a:p>
          <a:p>
            <a:pPr marL="342900" indent="-342900">
              <a:buFontTx/>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3464468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5533"/>
          </a:xfrm>
        </p:spPr>
        <p:txBody>
          <a:bodyPr>
            <a:noAutofit/>
          </a:bodyPr>
          <a:lstStyle/>
          <a:p>
            <a:r>
              <a:rPr lang="en-US" sz="3200" dirty="0">
                <a:latin typeface="Franklin Gothic Medium" panose="020B0603020102020204" pitchFamily="34" charset="0"/>
              </a:rPr>
              <a:t>Peer to Peer Network</a:t>
            </a:r>
          </a:p>
        </p:txBody>
      </p:sp>
      <p:sp>
        <p:nvSpPr>
          <p:cNvPr id="3" name="Text Placeholder 2"/>
          <p:cNvSpPr>
            <a:spLocks noGrp="1"/>
          </p:cNvSpPr>
          <p:nvPr>
            <p:ph type="body" idx="1"/>
          </p:nvPr>
        </p:nvSpPr>
        <p:spPr>
          <a:xfrm>
            <a:off x="685801" y="1140586"/>
            <a:ext cx="10667999" cy="3877985"/>
          </a:xfrm>
        </p:spPr>
        <p:txBody>
          <a:bodyPr>
            <a:normAutofit fontScale="77500" lnSpcReduction="20000"/>
          </a:bodyPr>
          <a:lstStyle/>
          <a:p>
            <a:pPr marL="285750" indent="-285750" algn="just">
              <a:buFont typeface="Arial" pitchFamily="34" charset="0"/>
              <a:buChar char="•"/>
            </a:pPr>
            <a:r>
              <a:rPr lang="en-US" dirty="0">
                <a:latin typeface="Franklin Gothic Medium" panose="020B0603020102020204" pitchFamily="34" charset="0"/>
              </a:rPr>
              <a:t>Cassandra is designed to distribute and manage large data loads across multiple nodes in a cluster.</a:t>
            </a:r>
          </a:p>
          <a:p>
            <a:pPr marL="285750" indent="-285750" algn="just">
              <a:buFont typeface="Arial" pitchFamily="34" charset="0"/>
              <a:buChar char="•"/>
            </a:pPr>
            <a:endParaRPr lang="en-US" dirty="0">
              <a:latin typeface="Franklin Gothic Medium" panose="020B0603020102020204" pitchFamily="34" charset="0"/>
            </a:endParaRPr>
          </a:p>
          <a:p>
            <a:pPr marL="285750" indent="-285750" algn="just">
              <a:buFont typeface="Arial" pitchFamily="34" charset="0"/>
              <a:buChar char="•"/>
            </a:pPr>
            <a:r>
              <a:rPr lang="en-US" dirty="0">
                <a:latin typeface="Franklin Gothic Medium" panose="020B0603020102020204" pitchFamily="34" charset="0"/>
              </a:rPr>
              <a:t>Does not have Master Slave architecture( no SOP)</a:t>
            </a:r>
          </a:p>
          <a:p>
            <a:pPr marL="285750" indent="-285750" algn="just">
              <a:buFont typeface="Arial" pitchFamily="34" charset="0"/>
              <a:buChar char="•"/>
            </a:pPr>
            <a:endParaRPr lang="en-US" dirty="0">
              <a:latin typeface="Franklin Gothic Medium" panose="020B0603020102020204" pitchFamily="34" charset="0"/>
            </a:endParaRPr>
          </a:p>
          <a:p>
            <a:pPr marL="285750" indent="-285750" algn="just">
              <a:buFont typeface="Arial" pitchFamily="34" charset="0"/>
              <a:buChar char="•"/>
            </a:pPr>
            <a:r>
              <a:rPr lang="en-US" dirty="0">
                <a:latin typeface="Franklin Gothic Medium" panose="020B0603020102020204" pitchFamily="34" charset="0"/>
              </a:rPr>
              <a:t>A node in Cassandra is structurally identical to any other node.</a:t>
            </a:r>
          </a:p>
          <a:p>
            <a:pPr marL="285750" indent="-285750" algn="just">
              <a:buFont typeface="Arial" pitchFamily="34" charset="0"/>
              <a:buChar char="•"/>
            </a:pPr>
            <a:endParaRPr lang="en-US" dirty="0">
              <a:latin typeface="Franklin Gothic Medium" panose="020B0603020102020204" pitchFamily="34" charset="0"/>
            </a:endParaRPr>
          </a:p>
          <a:p>
            <a:pPr marL="285750" indent="-285750" algn="just">
              <a:buFont typeface="Arial" pitchFamily="34" charset="0"/>
              <a:buChar char="•"/>
            </a:pPr>
            <a:r>
              <a:rPr lang="en-US" dirty="0">
                <a:latin typeface="Franklin Gothic Medium" panose="020B0603020102020204" pitchFamily="34" charset="0"/>
              </a:rPr>
              <a:t>In case any node fails, it definitely impacts the throughput.</a:t>
            </a:r>
          </a:p>
          <a:p>
            <a:pPr marL="285750" indent="-285750" algn="just">
              <a:buFont typeface="Arial" pitchFamily="34" charset="0"/>
              <a:buChar char="•"/>
            </a:pPr>
            <a:endParaRPr lang="en-US" dirty="0">
              <a:latin typeface="Franklin Gothic Medium" panose="020B0603020102020204" pitchFamily="34" charset="0"/>
            </a:endParaRPr>
          </a:p>
          <a:p>
            <a:pPr marL="285750" indent="-285750" algn="just">
              <a:buFont typeface="Arial" pitchFamily="34" charset="0"/>
              <a:buChar char="•"/>
            </a:pPr>
            <a:r>
              <a:rPr lang="en-US" dirty="0">
                <a:latin typeface="Franklin Gothic Medium" panose="020B0603020102020204" pitchFamily="34" charset="0"/>
              </a:rPr>
              <a:t>However incase of graceful degradation where everything does not come crashing at any given instant owing to node failure</a:t>
            </a:r>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4" name="Shape 285"/>
          <p:cNvPicPr preferRelativeResize="0"/>
          <p:nvPr/>
        </p:nvPicPr>
        <p:blipFill>
          <a:blip r:embed="rId2"/>
          <a:stretch>
            <a:fillRect/>
          </a:stretch>
        </p:blipFill>
        <p:spPr>
          <a:xfrm>
            <a:off x="5891980" y="4631540"/>
            <a:ext cx="4419600" cy="2324739"/>
          </a:xfrm>
          <a:prstGeom prst="rect">
            <a:avLst/>
          </a:prstGeom>
        </p:spPr>
      </p:pic>
    </p:spTree>
    <p:extLst>
      <p:ext uri="{BB962C8B-B14F-4D97-AF65-F5344CB8AC3E}">
        <p14:creationId xmlns:p14="http://schemas.microsoft.com/office/powerpoint/2010/main" val="2587358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5169</Words>
  <Application>Microsoft Office PowerPoint</Application>
  <PresentationFormat>Widescreen</PresentationFormat>
  <Paragraphs>770</Paragraphs>
  <Slides>81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Calibri</vt:lpstr>
      <vt:lpstr>Calibri Light</vt:lpstr>
      <vt:lpstr>Courier New</vt:lpstr>
      <vt:lpstr>Franklin Gothic Medium</vt:lpstr>
      <vt:lpstr>Times New Roman</vt:lpstr>
      <vt:lpstr>Trebuchet MS</vt:lpstr>
      <vt:lpstr>Office Theme</vt:lpstr>
      <vt:lpstr>Introduction to Cassandra</vt:lpstr>
      <vt:lpstr>Apache Cassandra</vt:lpstr>
      <vt:lpstr>Features Of Cassandra</vt:lpstr>
      <vt:lpstr>Companies successfully deployed Cassandra</vt:lpstr>
      <vt:lpstr>Companies successfully deployed Cassandra</vt:lpstr>
      <vt:lpstr>Companies successfully deployed Cassandra</vt:lpstr>
      <vt:lpstr>Companies successfully deployed Cassandra</vt:lpstr>
      <vt:lpstr>Features of Cassandra</vt:lpstr>
      <vt:lpstr>Peer to Peer Network</vt:lpstr>
      <vt:lpstr> Gossip Protocol  and Failure Detection </vt:lpstr>
      <vt:lpstr>Gossip Protocol</vt:lpstr>
      <vt:lpstr>Failure Detection- Anti-Entropy and Read Repair</vt:lpstr>
      <vt:lpstr>Failure Detection- Anti-Entropy and Read Repair</vt:lpstr>
      <vt:lpstr>Partitioner</vt:lpstr>
      <vt:lpstr>Replication </vt:lpstr>
      <vt:lpstr>Two different Replication strategies</vt:lpstr>
      <vt:lpstr>Replication </vt:lpstr>
      <vt:lpstr>Writes in Cassandra</vt:lpstr>
      <vt:lpstr>Writes in Cassandra</vt:lpstr>
      <vt:lpstr>Hinted Handoffs</vt:lpstr>
      <vt:lpstr>Read Operation</vt:lpstr>
      <vt:lpstr>Tunable Consistency</vt:lpstr>
      <vt:lpstr>Read Consistency</vt:lpstr>
      <vt:lpstr>Read Consistency</vt:lpstr>
      <vt:lpstr>Write Consistency</vt:lpstr>
      <vt:lpstr>Cassandra Data model</vt:lpstr>
      <vt:lpstr>Data Model</vt:lpstr>
      <vt:lpstr>Data Model</vt:lpstr>
      <vt:lpstr>Data Model</vt:lpstr>
      <vt:lpstr>Cassandra data model </vt:lpstr>
      <vt:lpstr>Cassandra Row</vt:lpstr>
      <vt:lpstr>Key Space</vt:lpstr>
      <vt:lpstr>Facebook Inbox Search</vt:lpstr>
      <vt:lpstr>Comparison with MySQL</vt:lpstr>
      <vt:lpstr>Cassandra Query Language</vt:lpstr>
      <vt:lpstr>Starting cqlsh </vt:lpstr>
      <vt:lpstr>cqlsh commands </vt:lpstr>
      <vt:lpstr>CQL Data types</vt:lpstr>
      <vt:lpstr>CQL Data Definition Commands </vt:lpstr>
      <vt:lpstr>CQL Data Manipulation Commands </vt:lpstr>
      <vt:lpstr>CQL Clauses </vt:lpstr>
      <vt:lpstr>CRUD - Keyspace</vt:lpstr>
      <vt:lpstr>To Describe existing key spaces</vt:lpstr>
      <vt:lpstr>CRUD – Create Table</vt:lpstr>
      <vt:lpstr>CRUD - Insert</vt:lpstr>
      <vt:lpstr>CRUD - Select</vt:lpstr>
      <vt:lpstr>CRUD – Create Index</vt:lpstr>
      <vt:lpstr>Other operators</vt:lpstr>
      <vt:lpstr>CRUD – Update</vt:lpstr>
      <vt:lpstr>Update Primary Key </vt:lpstr>
      <vt:lpstr>Updating more than one column of  a row</vt:lpstr>
      <vt:lpstr>Update a column in several rows at once:</vt:lpstr>
      <vt:lpstr>CRUD – Delete</vt:lpstr>
      <vt:lpstr>Delete Row from table </vt:lpstr>
      <vt:lpstr>Why ALLOW FILTERING? </vt:lpstr>
      <vt:lpstr>Why ALLOW FILTERING?</vt:lpstr>
      <vt:lpstr>Why ALLOW FILTERING?</vt:lpstr>
      <vt:lpstr>Why ALLOW FILTERING?</vt:lpstr>
      <vt:lpstr>Making Right Choice</vt:lpstr>
      <vt:lpstr>Collections</vt:lpstr>
      <vt:lpstr>Collections</vt:lpstr>
      <vt:lpstr>Different Collections</vt:lpstr>
      <vt:lpstr>Collections - Set</vt:lpstr>
      <vt:lpstr>Collections - Set</vt:lpstr>
      <vt:lpstr>Collections - List</vt:lpstr>
      <vt:lpstr>Collections - List</vt:lpstr>
      <vt:lpstr>Collections - Map</vt:lpstr>
      <vt:lpstr>Collections - Map</vt:lpstr>
      <vt:lpstr>More Practice on Collections</vt:lpstr>
      <vt:lpstr>COUNTER</vt:lpstr>
      <vt:lpstr>COUNTER</vt:lpstr>
      <vt:lpstr>Time To Live</vt:lpstr>
      <vt:lpstr>Time To Live</vt:lpstr>
      <vt:lpstr>ALTER COMMAND</vt:lpstr>
      <vt:lpstr>DROP command</vt:lpstr>
      <vt:lpstr>PowerPoint Presentation</vt:lpstr>
      <vt:lpstr>Export data to a CSV file</vt:lpstr>
      <vt:lpstr>PowerPoint Presentation</vt:lpstr>
      <vt:lpstr>Import data from a CSV file</vt:lpstr>
      <vt:lpstr>IMPORT from STDIN</vt:lpstr>
      <vt:lpstr>Querying System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Cassandra</dc:title>
  <dc:creator>subibaski</dc:creator>
  <cp:lastModifiedBy>subibaski</cp:lastModifiedBy>
  <cp:revision>78</cp:revision>
  <dcterms:created xsi:type="dcterms:W3CDTF">2019-11-18T04:14:48Z</dcterms:created>
  <dcterms:modified xsi:type="dcterms:W3CDTF">2020-03-04T05:24:18Z</dcterms:modified>
</cp:coreProperties>
</file>