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58" r:id="rId4"/>
    <p:sldId id="26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6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AEAC8-1030-4854-8A3D-A2DA3DD02E2B}" type="datetimeFigureOut">
              <a:rPr lang="en-US" smtClean="0"/>
              <a:pPr/>
              <a:t>12/23/2019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BE6FD-958D-4298-9DF5-73425FA8EC3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BATCH NO:                   PRESENTED DATE:</a:t>
            </a:r>
            <a:endParaRPr lang="en-IN"/>
          </a:p>
        </p:txBody>
      </p:sp>
      <p:sp>
        <p:nvSpPr>
          <p:cNvPr id="6" name="Header Placeholder 5"/>
          <p:cNvSpPr>
            <a:spLocks noGrp="1"/>
          </p:cNvSpPr>
          <p:nvPr>
            <p:ph type="hdr" sz="quarter" idx="12"/>
          </p:nvPr>
        </p:nvSpPr>
        <p:spPr/>
        <p:txBody>
          <a:bodyPr/>
          <a:lstStyle/>
          <a:p>
            <a:r>
              <a:rPr lang="en-IN" smtClean="0"/>
              <a:t>REVIEW-I</a:t>
            </a:r>
            <a:endParaRPr lang="en-IN"/>
          </a:p>
        </p:txBody>
      </p:sp>
    </p:spTree>
    <p:extLst>
      <p:ext uri="{BB962C8B-B14F-4D97-AF65-F5344CB8AC3E}">
        <p14:creationId xmlns=""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r>
              <a:rPr lang="en-IN" smtClean="0"/>
              <a:t>REVIEW-I</a:t>
            </a:r>
            <a:endParaRPr lang="en-IN"/>
          </a:p>
        </p:txBody>
      </p:sp>
      <p:sp>
        <p:nvSpPr>
          <p:cNvPr id="5" name="Footer Placeholder 4"/>
          <p:cNvSpPr>
            <a:spLocks noGrp="1"/>
          </p:cNvSpPr>
          <p:nvPr>
            <p:ph type="ftr" sz="quarter" idx="11"/>
          </p:nvPr>
        </p:nvSpPr>
        <p:spPr/>
        <p:txBody>
          <a:bodyPr/>
          <a:lstStyle/>
          <a:p>
            <a:r>
              <a:rPr lang="en-IN" smtClean="0"/>
              <a:t>BATCH NO:                   PRESENTED DATE:</a:t>
            </a:r>
            <a:endParaRPr lang="en-IN"/>
          </a:p>
        </p:txBody>
      </p:sp>
      <p:sp>
        <p:nvSpPr>
          <p:cNvPr id="6" name="Slide Number Placeholder 5"/>
          <p:cNvSpPr>
            <a:spLocks noGrp="1"/>
          </p:cNvSpPr>
          <p:nvPr>
            <p:ph type="sldNum" sz="quarter" idx="12"/>
          </p:nvPr>
        </p:nvSpPr>
        <p:spPr/>
        <p:txBody>
          <a:bodyPr/>
          <a:lstStyle/>
          <a:p>
            <a:fld id="{20769F63-365D-4A0A-B033-A46EF4671CBB}"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EBABA-3F18-44BA-949B-25D2BFC1790E}" type="datetimeFigureOut">
              <a:rPr lang="en-US" smtClean="0"/>
              <a:pPr/>
              <a:t>12/23/2019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5D5DB-7C64-4229-A099-610186237D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BABA-3F18-44BA-949B-25D2BFC1790E}" type="datetimeFigureOut">
              <a:rPr lang="en-US" smtClean="0"/>
              <a:pPr/>
              <a:t>12/23/2019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5D5DB-7C64-4229-A099-610186237D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 xmlns:a14="http://schemas.microsoft.com/office/drawing/2010/main" val="0"/>
              </a:ext>
            </a:extLst>
          </a:blip>
          <a:srcRect/>
          <a:stretch>
            <a:fillRect/>
          </a:stretch>
        </p:blipFill>
        <p:spPr bwMode="auto">
          <a:xfrm>
            <a:off x="1979712" y="214290"/>
            <a:ext cx="5040560" cy="1342502"/>
          </a:xfrm>
          <a:prstGeom prst="rect">
            <a:avLst/>
          </a:prstGeom>
          <a:noFill/>
          <a:ln>
            <a:noFill/>
          </a:ln>
        </p:spPr>
      </p:pic>
      <p:sp>
        <p:nvSpPr>
          <p:cNvPr id="4" name="Rectangle 3"/>
          <p:cNvSpPr/>
          <p:nvPr/>
        </p:nvSpPr>
        <p:spPr>
          <a:xfrm>
            <a:off x="755576" y="1700808"/>
            <a:ext cx="7848872" cy="1661993"/>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SCHOOL OF </a:t>
            </a:r>
            <a:r>
              <a:rPr lang="en-US" sz="1600" b="1" dirty="0" smtClean="0">
                <a:latin typeface="Times New Roman" pitchFamily="18" charset="0"/>
                <a:ea typeface="Verdana" pitchFamily="34" charset="0"/>
                <a:cs typeface="Times New Roman" pitchFamily="18" charset="0"/>
              </a:rPr>
              <a:t>COMPUTING</a:t>
            </a:r>
          </a:p>
          <a:p>
            <a:pPr algn="ctr"/>
            <a:r>
              <a:rPr lang="en-US" sz="1600" b="1" dirty="0">
                <a:latin typeface="Times New Roman" pitchFamily="18" charset="0"/>
                <a:ea typeface="Verdana" pitchFamily="34" charset="0"/>
                <a:cs typeface="Times New Roman" pitchFamily="18" charset="0"/>
              </a:rPr>
              <a:t>DEPARTMENT OF COMPUTER SCIENCE &amp; </a:t>
            </a:r>
            <a:r>
              <a:rPr lang="en-US" sz="1600" b="1" dirty="0" smtClean="0">
                <a:latin typeface="Times New Roman" pitchFamily="18" charset="0"/>
                <a:ea typeface="Verdana" pitchFamily="34" charset="0"/>
                <a:cs typeface="Times New Roman" pitchFamily="18" charset="0"/>
              </a:rPr>
              <a:t>ENGINEERING</a:t>
            </a:r>
          </a:p>
          <a:p>
            <a:pPr algn="ctr"/>
            <a:r>
              <a:rPr lang="en-US" sz="1600" b="1" dirty="0" smtClean="0">
                <a:latin typeface="Times New Roman" pitchFamily="18" charset="0"/>
                <a:ea typeface="Verdana" pitchFamily="34" charset="0"/>
                <a:cs typeface="Times New Roman" pitchFamily="18" charset="0"/>
              </a:rPr>
              <a:t>1156CS601- MINOR PROJECT</a:t>
            </a:r>
          </a:p>
          <a:p>
            <a:pPr algn="ctr"/>
            <a:r>
              <a:rPr lang="en-US" sz="1600" b="1" dirty="0" smtClean="0">
                <a:latin typeface="Times New Roman" pitchFamily="18" charset="0"/>
                <a:ea typeface="Verdana" pitchFamily="34" charset="0"/>
                <a:cs typeface="Times New Roman" pitchFamily="18" charset="0"/>
              </a:rPr>
              <a:t>SUMMER  SEMESTER(2019-2020) </a:t>
            </a:r>
          </a:p>
          <a:p>
            <a:pPr algn="ctr"/>
            <a:r>
              <a:rPr lang="en-US" sz="1600" b="1" dirty="0" smtClean="0">
                <a:latin typeface="Times New Roman" pitchFamily="18" charset="0"/>
                <a:ea typeface="Verdana" pitchFamily="34" charset="0"/>
                <a:cs typeface="Times New Roman" pitchFamily="18" charset="0"/>
              </a:rPr>
              <a:t> FINAL REVIEW</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smtClean="0">
                <a:latin typeface="Times New Roman" pitchFamily="18" charset="0"/>
                <a:cs typeface="Times New Roman" pitchFamily="18" charset="0"/>
              </a:rPr>
              <a:t>“SUBSIDY RATE PREDICTION FOR AGRICULTURAL CROP”</a:t>
            </a:r>
            <a:endParaRPr lang="en-IN" sz="2000" dirty="0"/>
          </a:p>
        </p:txBody>
      </p:sp>
      <p:sp>
        <p:nvSpPr>
          <p:cNvPr id="8" name="Rectangle 7"/>
          <p:cNvSpPr/>
          <p:nvPr/>
        </p:nvSpPr>
        <p:spPr>
          <a:xfrm>
            <a:off x="4286248" y="4869160"/>
            <a:ext cx="4641728" cy="1169551"/>
          </a:xfrm>
          <a:prstGeom prst="rect">
            <a:avLst/>
          </a:prstGeom>
        </p:spPr>
        <p:txBody>
          <a:bodyPr wrap="square">
            <a:spAutoFit/>
          </a:bodyPr>
          <a:lstStyle/>
          <a:p>
            <a:r>
              <a:rPr lang="en-IN" sz="1400" b="1" dirty="0" smtClean="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1. </a:t>
            </a:r>
            <a:r>
              <a:rPr lang="en-IN" sz="1400" b="1" dirty="0" err="1" smtClean="0">
                <a:latin typeface="Times New Roman" pitchFamily="18" charset="0"/>
                <a:cs typeface="Times New Roman" pitchFamily="18" charset="0"/>
              </a:rPr>
              <a:t>Tanguturi</a:t>
            </a:r>
            <a:r>
              <a:rPr lang="en-IN" sz="1400" b="1"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Abhinay</a:t>
            </a:r>
            <a:r>
              <a:rPr lang="en-IN" sz="1400" b="1" dirty="0" smtClean="0">
                <a:latin typeface="Times New Roman" pitchFamily="18" charset="0"/>
                <a:cs typeface="Times New Roman" pitchFamily="18" charset="0"/>
              </a:rPr>
              <a:t>          (VTU7240)(16UECD0064)</a:t>
            </a:r>
          </a:p>
          <a:p>
            <a:r>
              <a:rPr lang="en-IN" sz="1400" b="1" dirty="0" smtClean="0">
                <a:latin typeface="Times New Roman" pitchFamily="18" charset="0"/>
                <a:cs typeface="Times New Roman" pitchFamily="18" charset="0"/>
              </a:rPr>
              <a:t>2. </a:t>
            </a:r>
            <a:r>
              <a:rPr lang="en-IN" sz="1400" b="1" dirty="0" err="1" smtClean="0">
                <a:latin typeface="Times New Roman" pitchFamily="18" charset="0"/>
                <a:cs typeface="Times New Roman" pitchFamily="18" charset="0"/>
              </a:rPr>
              <a:t>Nanabolu</a:t>
            </a:r>
            <a:r>
              <a:rPr lang="en-IN" sz="1400" b="1"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Manideep</a:t>
            </a:r>
            <a:r>
              <a:rPr lang="en-IN" sz="1400" b="1" dirty="0" smtClean="0">
                <a:latin typeface="Times New Roman" pitchFamily="18" charset="0"/>
                <a:cs typeface="Times New Roman" pitchFamily="18" charset="0"/>
              </a:rPr>
              <a:t>        (VTU7254)(16UECD0046)</a:t>
            </a:r>
          </a:p>
          <a:p>
            <a:r>
              <a:rPr lang="en-IN" sz="1400" b="1" dirty="0" smtClean="0">
                <a:latin typeface="Times New Roman" pitchFamily="18" charset="0"/>
                <a:cs typeface="Times New Roman" pitchFamily="18" charset="0"/>
              </a:rPr>
              <a:t>3. K </a:t>
            </a:r>
            <a:r>
              <a:rPr lang="en-IN" sz="1400" b="1" dirty="0" err="1" smtClean="0">
                <a:latin typeface="Times New Roman" pitchFamily="18" charset="0"/>
                <a:cs typeface="Times New Roman" pitchFamily="18" charset="0"/>
              </a:rPr>
              <a:t>Vamsi</a:t>
            </a:r>
            <a:r>
              <a:rPr lang="en-IN" sz="1400" b="1" dirty="0" smtClean="0">
                <a:latin typeface="Times New Roman" pitchFamily="18" charset="0"/>
                <a:cs typeface="Times New Roman" pitchFamily="18" charset="0"/>
              </a:rPr>
              <a:t> Krishna Reddy (VTU7228)(16UECD0032)</a:t>
            </a:r>
          </a:p>
        </p:txBody>
      </p:sp>
      <p:sp>
        <p:nvSpPr>
          <p:cNvPr id="9" name="Rectangle 8"/>
          <p:cNvSpPr/>
          <p:nvPr/>
        </p:nvSpPr>
        <p:spPr>
          <a:xfrm>
            <a:off x="557808" y="4831998"/>
            <a:ext cx="2843808" cy="738664"/>
          </a:xfrm>
          <a:prstGeom prst="rect">
            <a:avLst/>
          </a:prstGeom>
        </p:spPr>
        <p:txBody>
          <a:bodyPr wrap="square">
            <a:spAutoFit/>
          </a:bodyPr>
          <a:lstStyle/>
          <a:p>
            <a:r>
              <a:rPr lang="en-IN" sz="1400" b="1" dirty="0" smtClean="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err="1" smtClean="0">
                <a:latin typeface="Times New Roman" pitchFamily="18" charset="0"/>
                <a:cs typeface="Times New Roman" pitchFamily="18" charset="0"/>
              </a:rPr>
              <a:t>Dr.R.Kavitha</a:t>
            </a:r>
            <a:endParaRPr lang="en-IN" sz="1400" b="1" dirty="0" smtClean="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227093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857232"/>
            <a:ext cx="8229600" cy="5268931"/>
          </a:xfrm>
        </p:spPr>
        <p:txBody>
          <a:bodyPr>
            <a:normAutofit/>
          </a:bodyPr>
          <a:lstStyle/>
          <a:p>
            <a:pPr algn="just"/>
            <a:r>
              <a:rPr lang="en-IN" sz="2000" b="1" dirty="0" smtClean="0">
                <a:latin typeface="Times New Roman" pitchFamily="18" charset="0"/>
                <a:cs typeface="Times New Roman" pitchFamily="18" charset="0"/>
              </a:rPr>
              <a:t>Dr. </a:t>
            </a:r>
            <a:r>
              <a:rPr lang="en-IN" sz="2000" b="1" dirty="0" err="1" smtClean="0">
                <a:latin typeface="Times New Roman" pitchFamily="18" charset="0"/>
                <a:cs typeface="Times New Roman" pitchFamily="18" charset="0"/>
              </a:rPr>
              <a:t>Meenu</a:t>
            </a:r>
            <a:r>
              <a:rPr lang="en-IN" sz="2000" b="1" dirty="0" smtClean="0">
                <a:latin typeface="Times New Roman" pitchFamily="18" charset="0"/>
                <a:cs typeface="Times New Roman" pitchFamily="18" charset="0"/>
              </a:rPr>
              <a:t> Jain, ”Minimum Support Prices in India”, 2019, Indian Journal of Applied Sciences.</a:t>
            </a:r>
          </a:p>
          <a:p>
            <a:pPr lvl="1" algn="just"/>
            <a:r>
              <a:rPr lang="en-IN" sz="2000" dirty="0" smtClean="0">
                <a:latin typeface="Times New Roman" pitchFamily="18" charset="0"/>
                <a:cs typeface="Times New Roman" pitchFamily="18" charset="0"/>
              </a:rPr>
              <a:t>The need of MSP is that our population is increasing at less than 1 % while food production is growing at more than 3% which leads to fall in prices and income of the farmers.</a:t>
            </a:r>
          </a:p>
          <a:p>
            <a:pPr lvl="1" algn="just">
              <a:buNone/>
            </a:pPr>
            <a:endParaRPr lang="en-IN" sz="2000"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Riplav</a:t>
            </a:r>
            <a:r>
              <a:rPr lang="en-IN" sz="2000" b="1" dirty="0" smtClean="0">
                <a:latin typeface="Times New Roman" pitchFamily="18" charset="0"/>
                <a:cs typeface="Times New Roman" pitchFamily="18" charset="0"/>
              </a:rPr>
              <a:t> Jain, </a:t>
            </a:r>
            <a:r>
              <a:rPr lang="en-IN" sz="2000" b="1" dirty="0" err="1" smtClean="0">
                <a:latin typeface="Times New Roman" pitchFamily="18" charset="0"/>
                <a:cs typeface="Times New Roman" pitchFamily="18" charset="0"/>
              </a:rPr>
              <a:t>Yash</a:t>
            </a:r>
            <a:r>
              <a:rPr lang="en-IN" sz="2000" b="1" dirty="0" smtClean="0">
                <a:latin typeface="Times New Roman" pitchFamily="18" charset="0"/>
                <a:cs typeface="Times New Roman" pitchFamily="18" charset="0"/>
              </a:rPr>
              <a:t> Jain, </a:t>
            </a:r>
            <a:r>
              <a:rPr lang="en-IN" sz="2000" b="1" dirty="0" err="1" smtClean="0">
                <a:latin typeface="Times New Roman" pitchFamily="18" charset="0"/>
                <a:cs typeface="Times New Roman" pitchFamily="18" charset="0"/>
              </a:rPr>
              <a:t>Manjunath</a:t>
            </a:r>
            <a:r>
              <a:rPr lang="en-IN" sz="2000" b="1" dirty="0" smtClean="0">
                <a:latin typeface="Times New Roman" pitchFamily="18" charset="0"/>
                <a:cs typeface="Times New Roman" pitchFamily="18" charset="0"/>
              </a:rPr>
              <a:t> C R , ” Estimating of Minimum Support Price (MSP) of Crops Using Data Analysis”, 2018,International Journal for Research in Applied Science &amp; Engineering Technology.</a:t>
            </a:r>
          </a:p>
          <a:p>
            <a:pPr lvl="1" algn="just"/>
            <a:r>
              <a:rPr lang="en-IN" sz="2000" dirty="0" smtClean="0">
                <a:latin typeface="Times New Roman" pitchFamily="18" charset="0"/>
                <a:cs typeface="Times New Roman" pitchFamily="18" charset="0"/>
              </a:rPr>
              <a:t>This study focuses on the method of estimating MSP based on 2018 budget proposed by the government where MSP is 50% more than the weighted average cost of the production .</a:t>
            </a:r>
          </a:p>
          <a:p>
            <a:pPr lvl="1" algn="just"/>
            <a:endParaRPr lang="en-IN" sz="2000" dirty="0" smtClean="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endParaRPr lang="en-IN" sz="2000" dirty="0"/>
          </a:p>
        </p:txBody>
      </p:sp>
      <p:sp>
        <p:nvSpPr>
          <p:cNvPr id="4" name="Footer Placeholder 3"/>
          <p:cNvSpPr>
            <a:spLocks noGrp="1"/>
          </p:cNvSpPr>
          <p:nvPr>
            <p:ph type="ftr" sz="quarter" idx="11"/>
          </p:nvPr>
        </p:nvSpPr>
        <p:spPr>
          <a:xfrm>
            <a:off x="3071802" y="6381750"/>
            <a:ext cx="4252914" cy="476250"/>
          </a:xfrm>
        </p:spPr>
        <p:txBody>
          <a:bodyPr/>
          <a:lstStyle/>
          <a:p>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ARCHITECTURE DIAGRAM</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endParaRPr lang="en-IN" sz="2400" dirty="0"/>
          </a:p>
        </p:txBody>
      </p:sp>
      <p:sp>
        <p:nvSpPr>
          <p:cNvPr id="4" name="Footer Placeholder 3"/>
          <p:cNvSpPr>
            <a:spLocks noGrp="1"/>
          </p:cNvSpPr>
          <p:nvPr>
            <p:ph type="ftr" sz="quarter" idx="11"/>
          </p:nvPr>
        </p:nvSpPr>
        <p:spPr>
          <a:xfrm>
            <a:off x="2571736" y="6215082"/>
            <a:ext cx="4467228" cy="476250"/>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grpSp>
        <p:nvGrpSpPr>
          <p:cNvPr id="1026" name="Group 2"/>
          <p:cNvGrpSpPr>
            <a:grpSpLocks/>
          </p:cNvGrpSpPr>
          <p:nvPr/>
        </p:nvGrpSpPr>
        <p:grpSpPr bwMode="auto">
          <a:xfrm>
            <a:off x="928662" y="1357298"/>
            <a:ext cx="7589862" cy="4608526"/>
            <a:chOff x="453" y="1462"/>
            <a:chExt cx="10102" cy="5113"/>
          </a:xfrm>
        </p:grpSpPr>
        <p:cxnSp>
          <p:nvCxnSpPr>
            <p:cNvPr id="1027" name="AutoShape 3"/>
            <p:cNvCxnSpPr>
              <a:cxnSpLocks noChangeShapeType="1"/>
            </p:cNvCxnSpPr>
            <p:nvPr/>
          </p:nvCxnSpPr>
          <p:spPr bwMode="auto">
            <a:xfrm>
              <a:off x="9822" y="4501"/>
              <a:ext cx="0" cy="1284"/>
            </a:xfrm>
            <a:prstGeom prst="straightConnector1">
              <a:avLst/>
            </a:prstGeom>
            <a:noFill/>
            <a:ln w="9525">
              <a:solidFill>
                <a:srgbClr val="000000"/>
              </a:solidFill>
              <a:round/>
              <a:headEnd/>
              <a:tailEnd type="triangle" w="med" len="med"/>
            </a:ln>
          </p:spPr>
        </p:cxnSp>
        <p:sp>
          <p:nvSpPr>
            <p:cNvPr id="10" name="Rectangle 4"/>
            <p:cNvSpPr>
              <a:spLocks noChangeArrowheads="1"/>
            </p:cNvSpPr>
            <p:nvPr/>
          </p:nvSpPr>
          <p:spPr bwMode="auto">
            <a:xfrm>
              <a:off x="9047" y="5785"/>
              <a:ext cx="1508" cy="790"/>
            </a:xfrm>
            <a:prstGeom prst="rect">
              <a:avLst/>
            </a:prstGeom>
            <a:solidFill>
              <a:srgbClr val="FFFFFF"/>
            </a:solid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Location for Selling the Crop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5"/>
            <p:cNvSpPr>
              <a:spLocks noChangeArrowheads="1"/>
            </p:cNvSpPr>
            <p:nvPr/>
          </p:nvSpPr>
          <p:spPr bwMode="auto">
            <a:xfrm>
              <a:off x="8985" y="3689"/>
              <a:ext cx="1509" cy="767"/>
            </a:xfrm>
            <a:prstGeom prst="rect">
              <a:avLst/>
            </a:prstGeom>
            <a:solidFill>
              <a:srgbClr val="FFFFFF"/>
            </a:solid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Predicted Subsidy 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 name="AutoShape 6"/>
            <p:cNvCxnSpPr>
              <a:cxnSpLocks noChangeShapeType="1"/>
            </p:cNvCxnSpPr>
            <p:nvPr/>
          </p:nvCxnSpPr>
          <p:spPr bwMode="auto">
            <a:xfrm>
              <a:off x="7992" y="4088"/>
              <a:ext cx="993" cy="0"/>
            </a:xfrm>
            <a:prstGeom prst="straightConnector1">
              <a:avLst/>
            </a:prstGeom>
            <a:noFill/>
            <a:ln w="9525">
              <a:solidFill>
                <a:srgbClr val="000000"/>
              </a:solidFill>
              <a:round/>
              <a:headEnd/>
              <a:tailEnd type="triangle" w="med" len="med"/>
            </a:ln>
          </p:spPr>
        </p:cxnSp>
        <p:sp>
          <p:nvSpPr>
            <p:cNvPr id="1031" name="Rectangle 7"/>
            <p:cNvSpPr>
              <a:spLocks noChangeArrowheads="1"/>
            </p:cNvSpPr>
            <p:nvPr/>
          </p:nvSpPr>
          <p:spPr bwMode="auto">
            <a:xfrm>
              <a:off x="6613" y="1462"/>
              <a:ext cx="1073" cy="725"/>
            </a:xfrm>
            <a:prstGeom prst="rect">
              <a:avLst/>
            </a:prstGeom>
            <a:solidFill>
              <a:srgbClr val="FFFFFF"/>
            </a:solid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Input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 name="AutoShape 8"/>
            <p:cNvCxnSpPr>
              <a:cxnSpLocks noChangeShapeType="1"/>
            </p:cNvCxnSpPr>
            <p:nvPr/>
          </p:nvCxnSpPr>
          <p:spPr bwMode="auto">
            <a:xfrm>
              <a:off x="7075" y="2187"/>
              <a:ext cx="1" cy="857"/>
            </a:xfrm>
            <a:prstGeom prst="straightConnector1">
              <a:avLst/>
            </a:prstGeom>
            <a:noFill/>
            <a:ln w="9525">
              <a:solidFill>
                <a:srgbClr val="000000"/>
              </a:solidFill>
              <a:round/>
              <a:headEnd/>
              <a:tailEnd type="triangle" w="med" len="med"/>
            </a:ln>
          </p:spPr>
        </p:cxnSp>
        <p:sp>
          <p:nvSpPr>
            <p:cNvPr id="14" name="Rectangle 9"/>
            <p:cNvSpPr>
              <a:spLocks noChangeArrowheads="1"/>
            </p:cNvSpPr>
            <p:nvPr/>
          </p:nvSpPr>
          <p:spPr bwMode="auto">
            <a:xfrm>
              <a:off x="453" y="2541"/>
              <a:ext cx="7539" cy="2850"/>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 name="Group 10"/>
            <p:cNvGrpSpPr>
              <a:grpSpLocks/>
            </p:cNvGrpSpPr>
            <p:nvPr/>
          </p:nvGrpSpPr>
          <p:grpSpPr bwMode="auto">
            <a:xfrm>
              <a:off x="679" y="2980"/>
              <a:ext cx="7007" cy="2180"/>
              <a:chOff x="679" y="2980"/>
              <a:chExt cx="7007" cy="2180"/>
            </a:xfrm>
          </p:grpSpPr>
          <p:cxnSp>
            <p:nvCxnSpPr>
              <p:cNvPr id="16" name="AutoShape 11"/>
              <p:cNvCxnSpPr>
                <a:cxnSpLocks noChangeShapeType="1"/>
              </p:cNvCxnSpPr>
              <p:nvPr/>
            </p:nvCxnSpPr>
            <p:spPr bwMode="auto">
              <a:xfrm>
                <a:off x="5725" y="4066"/>
                <a:ext cx="562" cy="0"/>
              </a:xfrm>
              <a:prstGeom prst="straightConnector1">
                <a:avLst/>
              </a:prstGeom>
              <a:noFill/>
              <a:ln w="9525">
                <a:solidFill>
                  <a:srgbClr val="000000"/>
                </a:solidFill>
                <a:round/>
                <a:headEnd/>
                <a:tailEnd type="triangle" w="med" len="med"/>
              </a:ln>
            </p:spPr>
          </p:cxnSp>
          <p:cxnSp>
            <p:nvCxnSpPr>
              <p:cNvPr id="17" name="AutoShape 12"/>
              <p:cNvCxnSpPr>
                <a:cxnSpLocks noChangeShapeType="1"/>
              </p:cNvCxnSpPr>
              <p:nvPr/>
            </p:nvCxnSpPr>
            <p:spPr bwMode="auto">
              <a:xfrm flipV="1">
                <a:off x="2835" y="4103"/>
                <a:ext cx="734" cy="19"/>
              </a:xfrm>
              <a:prstGeom prst="straightConnector1">
                <a:avLst/>
              </a:prstGeom>
              <a:noFill/>
              <a:ln w="9525">
                <a:solidFill>
                  <a:srgbClr val="000000"/>
                </a:solidFill>
                <a:round/>
                <a:headEnd/>
                <a:tailEnd type="triangle" w="med" len="med"/>
              </a:ln>
            </p:spPr>
          </p:cxnSp>
          <p:sp>
            <p:nvSpPr>
              <p:cNvPr id="18" name="Rectangle 13"/>
              <p:cNvSpPr>
                <a:spLocks noChangeArrowheads="1"/>
              </p:cNvSpPr>
              <p:nvPr/>
            </p:nvSpPr>
            <p:spPr bwMode="auto">
              <a:xfrm>
                <a:off x="6287" y="3044"/>
                <a:ext cx="1399" cy="2116"/>
              </a:xfrm>
              <a:prstGeom prst="rect">
                <a:avLst/>
              </a:prstGeom>
              <a:solidFill>
                <a:srgbClr val="FFFFFF"/>
              </a:solid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Regression       Algorithm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 name="Group 14"/>
              <p:cNvGrpSpPr>
                <a:grpSpLocks/>
              </p:cNvGrpSpPr>
              <p:nvPr/>
            </p:nvGrpSpPr>
            <p:grpSpPr bwMode="auto">
              <a:xfrm>
                <a:off x="679" y="2980"/>
                <a:ext cx="2156" cy="2171"/>
                <a:chOff x="1022" y="1600"/>
                <a:chExt cx="2156" cy="2171"/>
              </a:xfrm>
            </p:grpSpPr>
            <p:sp>
              <p:nvSpPr>
                <p:cNvPr id="1039" name="Rectangle 15"/>
                <p:cNvSpPr>
                  <a:spLocks noChangeArrowheads="1"/>
                </p:cNvSpPr>
                <p:nvPr/>
              </p:nvSpPr>
              <p:spPr bwMode="auto">
                <a:xfrm>
                  <a:off x="1022" y="1600"/>
                  <a:ext cx="2156" cy="2171"/>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Data Processing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6"/>
                <p:cNvSpPr>
                  <a:spLocks noChangeArrowheads="1"/>
                </p:cNvSpPr>
                <p:nvPr/>
              </p:nvSpPr>
              <p:spPr bwMode="auto">
                <a:xfrm>
                  <a:off x="1234" y="2168"/>
                  <a:ext cx="1791" cy="422"/>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Data Collection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 name="AutoShape 17"/>
                <p:cNvCxnSpPr>
                  <a:cxnSpLocks noChangeShapeType="1"/>
                </p:cNvCxnSpPr>
                <p:nvPr/>
              </p:nvCxnSpPr>
              <p:spPr bwMode="auto">
                <a:xfrm>
                  <a:off x="2096" y="2590"/>
                  <a:ext cx="0" cy="572"/>
                </a:xfrm>
                <a:prstGeom prst="straightConnector1">
                  <a:avLst/>
                </a:prstGeom>
                <a:noFill/>
                <a:ln w="9525">
                  <a:solidFill>
                    <a:srgbClr val="000000"/>
                  </a:solidFill>
                  <a:round/>
                  <a:headEnd/>
                  <a:tailEnd type="triangle" w="med" len="med"/>
                </a:ln>
              </p:spPr>
            </p:cxnSp>
            <p:sp>
              <p:nvSpPr>
                <p:cNvPr id="26" name="Rectangle 18"/>
                <p:cNvSpPr>
                  <a:spLocks noChangeArrowheads="1"/>
                </p:cNvSpPr>
                <p:nvPr/>
              </p:nvSpPr>
              <p:spPr bwMode="auto">
                <a:xfrm>
                  <a:off x="1316" y="3180"/>
                  <a:ext cx="1709" cy="422"/>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Pre-Processing</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20" name="Group 19"/>
              <p:cNvGrpSpPr>
                <a:grpSpLocks/>
              </p:cNvGrpSpPr>
              <p:nvPr/>
            </p:nvGrpSpPr>
            <p:grpSpPr bwMode="auto">
              <a:xfrm>
                <a:off x="3569" y="2989"/>
                <a:ext cx="2156" cy="2171"/>
                <a:chOff x="3569" y="2989"/>
                <a:chExt cx="2156" cy="2171"/>
              </a:xfrm>
            </p:grpSpPr>
            <p:sp>
              <p:nvSpPr>
                <p:cNvPr id="21" name="Rectangle 20"/>
                <p:cNvSpPr>
                  <a:spLocks noChangeArrowheads="1"/>
                </p:cNvSpPr>
                <p:nvPr/>
              </p:nvSpPr>
              <p:spPr bwMode="auto">
                <a:xfrm>
                  <a:off x="3569" y="2989"/>
                  <a:ext cx="2156" cy="2171"/>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Data Evaluation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 name="Group 21"/>
                <p:cNvGrpSpPr>
                  <a:grpSpLocks/>
                </p:cNvGrpSpPr>
                <p:nvPr/>
              </p:nvGrpSpPr>
              <p:grpSpPr bwMode="auto">
                <a:xfrm>
                  <a:off x="3699" y="3362"/>
                  <a:ext cx="1675" cy="1620"/>
                  <a:chOff x="3699" y="3362"/>
                  <a:chExt cx="1675" cy="1620"/>
                </a:xfrm>
              </p:grpSpPr>
              <p:sp>
                <p:nvSpPr>
                  <p:cNvPr id="1046" name="Rectangle 22"/>
                  <p:cNvSpPr>
                    <a:spLocks noChangeArrowheads="1"/>
                  </p:cNvSpPr>
                  <p:nvPr/>
                </p:nvSpPr>
                <p:spPr bwMode="auto">
                  <a:xfrm>
                    <a:off x="3776" y="3362"/>
                    <a:ext cx="1583" cy="472"/>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Trained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3699" y="4510"/>
                    <a:ext cx="1675" cy="472"/>
                  </a:xfrm>
                  <a:prstGeom prst="rect">
                    <a:avLst/>
                  </a:prstGeom>
                  <a:no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Testing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8" name="AutoShape 24"/>
                  <p:cNvCxnSpPr>
                    <a:cxnSpLocks noChangeShapeType="1"/>
                  </p:cNvCxnSpPr>
                  <p:nvPr/>
                </p:nvCxnSpPr>
                <p:spPr bwMode="auto">
                  <a:xfrm>
                    <a:off x="4516" y="3834"/>
                    <a:ext cx="0" cy="676"/>
                  </a:xfrm>
                  <a:prstGeom prst="straightConnector1">
                    <a:avLst/>
                  </a:prstGeom>
                  <a:noFill/>
                  <a:ln w="9525">
                    <a:solidFill>
                      <a:srgbClr val="000000"/>
                    </a:solidFill>
                    <a:round/>
                    <a:headEnd/>
                    <a:tailEnd type="triangle" w="med" len="med"/>
                  </a:ln>
                </p:spPr>
              </p:cxnSp>
            </p:grpSp>
          </p:gr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DATA FLOW DIAGRAM</a:t>
            </a:r>
            <a:endParaRPr lang="en-IN" sz="2400" b="1" dirty="0">
              <a:latin typeface="Times New Roman" pitchFamily="18" charset="0"/>
              <a:cs typeface="Times New Roman" pitchFamily="18" charset="0"/>
            </a:endParaRPr>
          </a:p>
        </p:txBody>
      </p:sp>
      <p:sp>
        <p:nvSpPr>
          <p:cNvPr id="27" name="Content Placeholder 26"/>
          <p:cNvSpPr>
            <a:spLocks noGrp="1"/>
          </p:cNvSpPr>
          <p:nvPr>
            <p:ph idx="1"/>
          </p:nvPr>
        </p:nvSpPr>
        <p:spPr>
          <a:xfrm>
            <a:off x="785786" y="1447800"/>
            <a:ext cx="8147902" cy="4800600"/>
          </a:xfrm>
        </p:spPr>
        <p:txBody>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sz="1600" dirty="0" smtClean="0"/>
          </a:p>
          <a:p>
            <a:pPr>
              <a:buNone/>
            </a:pPr>
            <a:r>
              <a:rPr lang="en-IN" sz="1600" dirty="0" smtClean="0"/>
              <a:t>	      </a:t>
            </a:r>
            <a:r>
              <a:rPr lang="en-IN" sz="1400" dirty="0" smtClean="0">
                <a:latin typeface="Times New Roman" pitchFamily="18" charset="0"/>
                <a:cs typeface="Times New Roman" pitchFamily="18" charset="0"/>
              </a:rPr>
              <a:t>Training Data                                       Testing Data                                                Input Data</a:t>
            </a:r>
            <a:endParaRPr lang="en-IN" sz="1600" dirty="0">
              <a:latin typeface="Times New Roman" pitchFamily="18" charset="0"/>
              <a:cs typeface="Times New Roman" pitchFamily="18" charset="0"/>
            </a:endParaRPr>
          </a:p>
        </p:txBody>
      </p:sp>
      <p:sp>
        <p:nvSpPr>
          <p:cNvPr id="2" name="Footer Placeholder 1"/>
          <p:cNvSpPr>
            <a:spLocks noGrp="1"/>
          </p:cNvSpPr>
          <p:nvPr>
            <p:ph type="ftr" sz="quarter" idx="11"/>
          </p:nvPr>
        </p:nvSpPr>
        <p:spPr>
          <a:xfrm>
            <a:off x="3000364" y="6381750"/>
            <a:ext cx="4538666" cy="476250"/>
          </a:xfrm>
        </p:spPr>
        <p:txBody>
          <a:bodyPr/>
          <a:lstStyle/>
          <a:p>
            <a:endParaRPr lang="en-IN" dirty="0"/>
          </a:p>
        </p:txBody>
      </p:sp>
      <p:sp>
        <p:nvSpPr>
          <p:cNvPr id="3" name="Slide Number Placeholder 2"/>
          <p:cNvSpPr>
            <a:spLocks noGrp="1"/>
          </p:cNvSpPr>
          <p:nvPr>
            <p:ph type="sldNum" sz="quarter" idx="12"/>
          </p:nvPr>
        </p:nvSpPr>
        <p:spPr/>
        <p:txBody>
          <a:bodyPr/>
          <a:lstStyle/>
          <a:p>
            <a:endParaRPr lang="en-IN" dirty="0"/>
          </a:p>
        </p:txBody>
      </p:sp>
      <p:grpSp>
        <p:nvGrpSpPr>
          <p:cNvPr id="2050" name="Group 2"/>
          <p:cNvGrpSpPr>
            <a:grpSpLocks/>
          </p:cNvGrpSpPr>
          <p:nvPr/>
        </p:nvGrpSpPr>
        <p:grpSpPr bwMode="auto">
          <a:xfrm>
            <a:off x="1357290" y="2214554"/>
            <a:ext cx="7358114" cy="3500462"/>
            <a:chOff x="891" y="8094"/>
            <a:chExt cx="8662" cy="4589"/>
          </a:xfrm>
        </p:grpSpPr>
        <p:sp>
          <p:nvSpPr>
            <p:cNvPr id="2051" name="AutoShape 3"/>
            <p:cNvSpPr>
              <a:spLocks noChangeArrowheads="1"/>
            </p:cNvSpPr>
            <p:nvPr/>
          </p:nvSpPr>
          <p:spPr bwMode="auto">
            <a:xfrm>
              <a:off x="4419" y="9795"/>
              <a:ext cx="1802" cy="1519"/>
            </a:xfrm>
            <a:prstGeom prst="flowChartConnector">
              <a:avLst/>
            </a:prstGeom>
            <a:solidFill>
              <a:srgbClr val="FFFFFF"/>
            </a:solidFill>
            <a:ln w="31750">
              <a:solidFill>
                <a:srgbClr val="9BBB59"/>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Regression Algorithm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2" name="AutoShape 4"/>
            <p:cNvCxnSpPr>
              <a:cxnSpLocks noChangeShapeType="1"/>
            </p:cNvCxnSpPr>
            <p:nvPr/>
          </p:nvCxnSpPr>
          <p:spPr bwMode="auto">
            <a:xfrm flipV="1">
              <a:off x="5342" y="11300"/>
              <a:ext cx="1" cy="707"/>
            </a:xfrm>
            <a:prstGeom prst="straightConnector1">
              <a:avLst/>
            </a:prstGeom>
            <a:noFill/>
            <a:ln w="9525">
              <a:solidFill>
                <a:srgbClr val="FF0000"/>
              </a:solidFill>
              <a:round/>
              <a:headEnd/>
              <a:tailEnd type="triangle" w="med" len="med"/>
            </a:ln>
          </p:spPr>
        </p:cxnSp>
        <p:cxnSp>
          <p:nvCxnSpPr>
            <p:cNvPr id="2053" name="AutoShape 5"/>
            <p:cNvCxnSpPr>
              <a:cxnSpLocks noChangeShapeType="1"/>
            </p:cNvCxnSpPr>
            <p:nvPr/>
          </p:nvCxnSpPr>
          <p:spPr bwMode="auto">
            <a:xfrm flipV="1">
              <a:off x="1597" y="10428"/>
              <a:ext cx="2829" cy="1579"/>
            </a:xfrm>
            <a:prstGeom prst="bentConnector3">
              <a:avLst>
                <a:gd name="adj1" fmla="val 49981"/>
              </a:avLst>
            </a:prstGeom>
            <a:noFill/>
            <a:ln w="9525">
              <a:solidFill>
                <a:srgbClr val="FF0000"/>
              </a:solidFill>
              <a:miter lim="800000"/>
              <a:headEnd/>
              <a:tailEnd type="triangle" w="med" len="med"/>
            </a:ln>
          </p:spPr>
        </p:cxnSp>
        <p:cxnSp>
          <p:nvCxnSpPr>
            <p:cNvPr id="2054" name="AutoShape 6"/>
            <p:cNvCxnSpPr>
              <a:cxnSpLocks noChangeShapeType="1"/>
            </p:cNvCxnSpPr>
            <p:nvPr/>
          </p:nvCxnSpPr>
          <p:spPr bwMode="auto">
            <a:xfrm rot="10800000">
              <a:off x="2582" y="8856"/>
              <a:ext cx="1956" cy="1255"/>
            </a:xfrm>
            <a:prstGeom prst="bentConnector3">
              <a:avLst>
                <a:gd name="adj1" fmla="val 50000"/>
              </a:avLst>
            </a:prstGeom>
            <a:noFill/>
            <a:ln w="9525">
              <a:solidFill>
                <a:srgbClr val="FF0000"/>
              </a:solidFill>
              <a:miter lim="800000"/>
              <a:headEnd/>
              <a:tailEnd type="triangle" w="med" len="med"/>
            </a:ln>
          </p:spPr>
        </p:cxnSp>
        <p:sp>
          <p:nvSpPr>
            <p:cNvPr id="2055" name="Rectangle 7"/>
            <p:cNvSpPr>
              <a:spLocks noChangeArrowheads="1"/>
            </p:cNvSpPr>
            <p:nvPr/>
          </p:nvSpPr>
          <p:spPr bwMode="auto">
            <a:xfrm>
              <a:off x="891" y="8260"/>
              <a:ext cx="1691" cy="1150"/>
            </a:xfrm>
            <a:prstGeom prst="rect">
              <a:avLst/>
            </a:prstGeom>
            <a:solidFill>
              <a:srgbClr val="FFFFFF"/>
            </a:solidFill>
            <a:ln w="3175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Predicted Subsidy 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5725" y="8094"/>
              <a:ext cx="1691" cy="1150"/>
            </a:xfrm>
            <a:prstGeom prst="rect">
              <a:avLst/>
            </a:prstGeom>
            <a:solidFill>
              <a:srgbClr val="FFFFFF"/>
            </a:solidFill>
            <a:ln w="3175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Location for Selling the Crop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7" name="AutoShape 9"/>
            <p:cNvCxnSpPr>
              <a:cxnSpLocks noChangeShapeType="1"/>
            </p:cNvCxnSpPr>
            <p:nvPr/>
          </p:nvCxnSpPr>
          <p:spPr bwMode="auto">
            <a:xfrm rot="10800000">
              <a:off x="6287" y="10428"/>
              <a:ext cx="2329" cy="1579"/>
            </a:xfrm>
            <a:prstGeom prst="bentConnector3">
              <a:avLst>
                <a:gd name="adj1" fmla="val 49977"/>
              </a:avLst>
            </a:prstGeom>
            <a:noFill/>
            <a:ln w="9525">
              <a:solidFill>
                <a:srgbClr val="FF0000"/>
              </a:solidFill>
              <a:miter lim="800000"/>
              <a:headEnd/>
              <a:tailEnd type="triangle" w="med" len="med"/>
            </a:ln>
          </p:spPr>
        </p:cxnSp>
        <p:cxnSp>
          <p:nvCxnSpPr>
            <p:cNvPr id="2058" name="AutoShape 10"/>
            <p:cNvCxnSpPr>
              <a:cxnSpLocks noChangeShapeType="1"/>
            </p:cNvCxnSpPr>
            <p:nvPr/>
          </p:nvCxnSpPr>
          <p:spPr bwMode="auto">
            <a:xfrm>
              <a:off x="2582" y="8578"/>
              <a:ext cx="3136" cy="0"/>
            </a:xfrm>
            <a:prstGeom prst="straightConnector1">
              <a:avLst/>
            </a:prstGeom>
            <a:noFill/>
            <a:ln w="9525">
              <a:solidFill>
                <a:srgbClr val="FF0000"/>
              </a:solidFill>
              <a:round/>
              <a:headEnd/>
              <a:tailEnd type="triangle" w="med" len="med"/>
            </a:ln>
          </p:spPr>
        </p:cxnSp>
        <p:grpSp>
          <p:nvGrpSpPr>
            <p:cNvPr id="2059" name="Group 11"/>
            <p:cNvGrpSpPr>
              <a:grpSpLocks/>
            </p:cNvGrpSpPr>
            <p:nvPr/>
          </p:nvGrpSpPr>
          <p:grpSpPr bwMode="auto">
            <a:xfrm>
              <a:off x="973" y="12007"/>
              <a:ext cx="2478" cy="669"/>
              <a:chOff x="1525" y="7530"/>
              <a:chExt cx="2478" cy="669"/>
            </a:xfrm>
          </p:grpSpPr>
          <p:cxnSp>
            <p:nvCxnSpPr>
              <p:cNvPr id="2060" name="AutoShape 12"/>
              <p:cNvCxnSpPr>
                <a:cxnSpLocks noChangeShapeType="1"/>
              </p:cNvCxnSpPr>
              <p:nvPr/>
            </p:nvCxnSpPr>
            <p:spPr bwMode="auto">
              <a:xfrm>
                <a:off x="1532" y="7530"/>
                <a:ext cx="2471" cy="0"/>
              </a:xfrm>
              <a:prstGeom prst="straightConnector1">
                <a:avLst/>
              </a:prstGeom>
              <a:noFill/>
              <a:ln w="31750">
                <a:solidFill>
                  <a:srgbClr val="8064A2"/>
                </a:solidFill>
                <a:round/>
                <a:headEnd/>
                <a:tailEnd/>
              </a:ln>
              <a:effectLst/>
            </p:spPr>
          </p:cxnSp>
          <p:cxnSp>
            <p:nvCxnSpPr>
              <p:cNvPr id="2061" name="AutoShape 13"/>
              <p:cNvCxnSpPr>
                <a:cxnSpLocks noChangeShapeType="1"/>
              </p:cNvCxnSpPr>
              <p:nvPr/>
            </p:nvCxnSpPr>
            <p:spPr bwMode="auto">
              <a:xfrm>
                <a:off x="1525" y="8199"/>
                <a:ext cx="2471" cy="0"/>
              </a:xfrm>
              <a:prstGeom prst="straightConnector1">
                <a:avLst/>
              </a:prstGeom>
              <a:noFill/>
              <a:ln w="31750">
                <a:solidFill>
                  <a:srgbClr val="8064A2"/>
                </a:solidFill>
                <a:round/>
                <a:headEnd/>
                <a:tailEnd/>
              </a:ln>
              <a:effectLst/>
            </p:spPr>
          </p:cxnSp>
        </p:grpSp>
        <p:grpSp>
          <p:nvGrpSpPr>
            <p:cNvPr id="2062" name="Group 14"/>
            <p:cNvGrpSpPr>
              <a:grpSpLocks/>
            </p:cNvGrpSpPr>
            <p:nvPr/>
          </p:nvGrpSpPr>
          <p:grpSpPr bwMode="auto">
            <a:xfrm>
              <a:off x="4167" y="12014"/>
              <a:ext cx="2478" cy="669"/>
              <a:chOff x="1525" y="7530"/>
              <a:chExt cx="2478" cy="669"/>
            </a:xfrm>
          </p:grpSpPr>
          <p:cxnSp>
            <p:nvCxnSpPr>
              <p:cNvPr id="2063" name="AutoShape 15"/>
              <p:cNvCxnSpPr>
                <a:cxnSpLocks noChangeShapeType="1"/>
              </p:cNvCxnSpPr>
              <p:nvPr/>
            </p:nvCxnSpPr>
            <p:spPr bwMode="auto">
              <a:xfrm>
                <a:off x="1532" y="7530"/>
                <a:ext cx="2471" cy="0"/>
              </a:xfrm>
              <a:prstGeom prst="straightConnector1">
                <a:avLst/>
              </a:prstGeom>
              <a:noFill/>
              <a:ln w="31750">
                <a:solidFill>
                  <a:srgbClr val="8064A2"/>
                </a:solidFill>
                <a:round/>
                <a:headEnd/>
                <a:tailEnd/>
              </a:ln>
              <a:effectLst/>
            </p:spPr>
          </p:cxnSp>
          <p:cxnSp>
            <p:nvCxnSpPr>
              <p:cNvPr id="2064" name="AutoShape 16"/>
              <p:cNvCxnSpPr>
                <a:cxnSpLocks noChangeShapeType="1"/>
              </p:cNvCxnSpPr>
              <p:nvPr/>
            </p:nvCxnSpPr>
            <p:spPr bwMode="auto">
              <a:xfrm>
                <a:off x="1525" y="8199"/>
                <a:ext cx="2471" cy="0"/>
              </a:xfrm>
              <a:prstGeom prst="straightConnector1">
                <a:avLst/>
              </a:prstGeom>
              <a:noFill/>
              <a:ln w="31750">
                <a:solidFill>
                  <a:srgbClr val="8064A2"/>
                </a:solidFill>
                <a:round/>
                <a:headEnd/>
                <a:tailEnd/>
              </a:ln>
              <a:effectLst/>
            </p:spPr>
          </p:cxnSp>
        </p:grpSp>
        <p:grpSp>
          <p:nvGrpSpPr>
            <p:cNvPr id="2065" name="Group 17"/>
            <p:cNvGrpSpPr>
              <a:grpSpLocks/>
            </p:cNvGrpSpPr>
            <p:nvPr/>
          </p:nvGrpSpPr>
          <p:grpSpPr bwMode="auto">
            <a:xfrm>
              <a:off x="7075" y="12007"/>
              <a:ext cx="2478" cy="669"/>
              <a:chOff x="1525" y="7530"/>
              <a:chExt cx="2478" cy="669"/>
            </a:xfrm>
          </p:grpSpPr>
          <p:cxnSp>
            <p:nvCxnSpPr>
              <p:cNvPr id="2066" name="AutoShape 18"/>
              <p:cNvCxnSpPr>
                <a:cxnSpLocks noChangeShapeType="1"/>
              </p:cNvCxnSpPr>
              <p:nvPr/>
            </p:nvCxnSpPr>
            <p:spPr bwMode="auto">
              <a:xfrm>
                <a:off x="1532" y="7530"/>
                <a:ext cx="2471" cy="0"/>
              </a:xfrm>
              <a:prstGeom prst="straightConnector1">
                <a:avLst/>
              </a:prstGeom>
              <a:noFill/>
              <a:ln w="31750">
                <a:solidFill>
                  <a:srgbClr val="8064A2"/>
                </a:solidFill>
                <a:round/>
                <a:headEnd/>
                <a:tailEnd/>
              </a:ln>
              <a:effectLst/>
            </p:spPr>
          </p:cxnSp>
          <p:cxnSp>
            <p:nvCxnSpPr>
              <p:cNvPr id="2067" name="AutoShape 19"/>
              <p:cNvCxnSpPr>
                <a:cxnSpLocks noChangeShapeType="1"/>
              </p:cNvCxnSpPr>
              <p:nvPr/>
            </p:nvCxnSpPr>
            <p:spPr bwMode="auto">
              <a:xfrm>
                <a:off x="1525" y="8199"/>
                <a:ext cx="2471" cy="0"/>
              </a:xfrm>
              <a:prstGeom prst="straightConnector1">
                <a:avLst/>
              </a:prstGeom>
              <a:noFill/>
              <a:ln w="31750">
                <a:solidFill>
                  <a:srgbClr val="8064A2"/>
                </a:solidFill>
                <a:round/>
                <a:headEnd/>
                <a:tailEnd/>
              </a:ln>
              <a:effectLst/>
            </p:spPr>
          </p:cxn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Entity-Relationship Diagram</a:t>
            </a:r>
            <a:endParaRPr lang="en-IN" sz="2400" b="1" dirty="0">
              <a:latin typeface="Times New Roman" pitchFamily="18" charset="0"/>
              <a:cs typeface="Times New Roman" pitchFamily="18" charset="0"/>
            </a:endParaRPr>
          </a:p>
        </p:txBody>
      </p:sp>
      <p:sp>
        <p:nvSpPr>
          <p:cNvPr id="2" name="Footer Placeholder 1"/>
          <p:cNvSpPr>
            <a:spLocks noGrp="1"/>
          </p:cNvSpPr>
          <p:nvPr>
            <p:ph type="ftr" sz="quarter" idx="11"/>
          </p:nvPr>
        </p:nvSpPr>
        <p:spPr>
          <a:xfrm>
            <a:off x="3643306" y="6357958"/>
            <a:ext cx="4019568" cy="365125"/>
          </a:xfrm>
        </p:spPr>
        <p:txBody>
          <a:bodyPr/>
          <a:lstStyle/>
          <a:p>
            <a:endParaRPr lang="en-IN" dirty="0"/>
          </a:p>
        </p:txBody>
      </p:sp>
      <p:sp>
        <p:nvSpPr>
          <p:cNvPr id="3" name="Slide Number Placeholder 2"/>
          <p:cNvSpPr>
            <a:spLocks noGrp="1"/>
          </p:cNvSpPr>
          <p:nvPr>
            <p:ph type="sldNum" sz="quarter" idx="12"/>
          </p:nvPr>
        </p:nvSpPr>
        <p:spPr/>
        <p:txBody>
          <a:bodyPr/>
          <a:lstStyle/>
          <a:p>
            <a:endParaRPr lang="en-IN" dirty="0"/>
          </a:p>
        </p:txBody>
      </p:sp>
      <p:grpSp>
        <p:nvGrpSpPr>
          <p:cNvPr id="3074" name="Group 2"/>
          <p:cNvGrpSpPr>
            <a:grpSpLocks/>
          </p:cNvGrpSpPr>
          <p:nvPr/>
        </p:nvGrpSpPr>
        <p:grpSpPr bwMode="auto">
          <a:xfrm>
            <a:off x="785786" y="1428736"/>
            <a:ext cx="7332667" cy="4546600"/>
            <a:chOff x="492" y="283"/>
            <a:chExt cx="10648" cy="7160"/>
          </a:xfrm>
        </p:grpSpPr>
        <p:grpSp>
          <p:nvGrpSpPr>
            <p:cNvPr id="3075" name="Group 3"/>
            <p:cNvGrpSpPr>
              <a:grpSpLocks/>
            </p:cNvGrpSpPr>
            <p:nvPr/>
          </p:nvGrpSpPr>
          <p:grpSpPr bwMode="auto">
            <a:xfrm>
              <a:off x="492" y="283"/>
              <a:ext cx="6916" cy="4158"/>
              <a:chOff x="329" y="3079"/>
              <a:chExt cx="6916" cy="4158"/>
            </a:xfrm>
          </p:grpSpPr>
          <p:sp>
            <p:nvSpPr>
              <p:cNvPr id="3076" name="Rectangle 4"/>
              <p:cNvSpPr>
                <a:spLocks noChangeArrowheads="1"/>
              </p:cNvSpPr>
              <p:nvPr/>
            </p:nvSpPr>
            <p:spPr bwMode="auto">
              <a:xfrm>
                <a:off x="2718" y="4756"/>
                <a:ext cx="2089" cy="580"/>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Data set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Oval 5"/>
              <p:cNvSpPr>
                <a:spLocks noChangeArrowheads="1"/>
              </p:cNvSpPr>
              <p:nvPr/>
            </p:nvSpPr>
            <p:spPr bwMode="auto">
              <a:xfrm>
                <a:off x="507" y="3223"/>
                <a:ext cx="2150" cy="873"/>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Investment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Oval 6"/>
              <p:cNvSpPr>
                <a:spLocks noChangeArrowheads="1"/>
              </p:cNvSpPr>
              <p:nvPr/>
            </p:nvSpPr>
            <p:spPr bwMode="auto">
              <a:xfrm>
                <a:off x="2718" y="3079"/>
                <a:ext cx="2150" cy="873"/>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Crop Type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Oval 7"/>
              <p:cNvSpPr>
                <a:spLocks noChangeArrowheads="1"/>
              </p:cNvSpPr>
              <p:nvPr/>
            </p:nvSpPr>
            <p:spPr bwMode="auto">
              <a:xfrm>
                <a:off x="5095" y="3223"/>
                <a:ext cx="2150" cy="873"/>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Region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Oval 8"/>
              <p:cNvSpPr>
                <a:spLocks noChangeArrowheads="1"/>
              </p:cNvSpPr>
              <p:nvPr/>
            </p:nvSpPr>
            <p:spPr bwMode="auto">
              <a:xfrm>
                <a:off x="329" y="5912"/>
                <a:ext cx="2150" cy="873"/>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Crop Yield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Oval 9"/>
              <p:cNvSpPr>
                <a:spLocks noChangeArrowheads="1"/>
              </p:cNvSpPr>
              <p:nvPr/>
            </p:nvSpPr>
            <p:spPr bwMode="auto">
              <a:xfrm>
                <a:off x="2590" y="6202"/>
                <a:ext cx="2150" cy="1035"/>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Demand and Supply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Oval 10"/>
              <p:cNvSpPr>
                <a:spLocks noChangeArrowheads="1"/>
              </p:cNvSpPr>
              <p:nvPr/>
            </p:nvSpPr>
            <p:spPr bwMode="auto">
              <a:xfrm>
                <a:off x="5017" y="6050"/>
                <a:ext cx="2150" cy="1144"/>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Climatic Conditons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3" name="AutoShape 11"/>
              <p:cNvCxnSpPr>
                <a:cxnSpLocks noChangeShapeType="1"/>
              </p:cNvCxnSpPr>
              <p:nvPr/>
            </p:nvCxnSpPr>
            <p:spPr bwMode="auto">
              <a:xfrm>
                <a:off x="1540" y="4096"/>
                <a:ext cx="1198" cy="660"/>
              </a:xfrm>
              <a:prstGeom prst="straightConnector1">
                <a:avLst/>
              </a:prstGeom>
              <a:noFill/>
              <a:ln w="12700">
                <a:solidFill>
                  <a:srgbClr val="C00000"/>
                </a:solidFill>
                <a:round/>
                <a:headEnd/>
                <a:tailEnd/>
              </a:ln>
            </p:spPr>
          </p:cxnSp>
          <p:cxnSp>
            <p:nvCxnSpPr>
              <p:cNvPr id="3084" name="AutoShape 12"/>
              <p:cNvCxnSpPr>
                <a:cxnSpLocks noChangeShapeType="1"/>
              </p:cNvCxnSpPr>
              <p:nvPr/>
            </p:nvCxnSpPr>
            <p:spPr bwMode="auto">
              <a:xfrm>
                <a:off x="3690" y="3952"/>
                <a:ext cx="0" cy="804"/>
              </a:xfrm>
              <a:prstGeom prst="straightConnector1">
                <a:avLst/>
              </a:prstGeom>
              <a:noFill/>
              <a:ln w="12700">
                <a:solidFill>
                  <a:srgbClr val="C00000"/>
                </a:solidFill>
                <a:round/>
                <a:headEnd/>
                <a:tailEnd/>
              </a:ln>
            </p:spPr>
          </p:cxnSp>
          <p:cxnSp>
            <p:nvCxnSpPr>
              <p:cNvPr id="3085" name="AutoShape 13"/>
              <p:cNvCxnSpPr>
                <a:cxnSpLocks noChangeShapeType="1"/>
              </p:cNvCxnSpPr>
              <p:nvPr/>
            </p:nvCxnSpPr>
            <p:spPr bwMode="auto">
              <a:xfrm flipH="1">
                <a:off x="4807" y="4096"/>
                <a:ext cx="809" cy="660"/>
              </a:xfrm>
              <a:prstGeom prst="straightConnector1">
                <a:avLst/>
              </a:prstGeom>
              <a:noFill/>
              <a:ln w="12700">
                <a:solidFill>
                  <a:srgbClr val="C00000"/>
                </a:solidFill>
                <a:round/>
                <a:headEnd/>
                <a:tailEnd/>
              </a:ln>
            </p:spPr>
          </p:cxnSp>
          <p:cxnSp>
            <p:nvCxnSpPr>
              <p:cNvPr id="3086" name="AutoShape 14"/>
              <p:cNvCxnSpPr>
                <a:cxnSpLocks noChangeShapeType="1"/>
              </p:cNvCxnSpPr>
              <p:nvPr/>
            </p:nvCxnSpPr>
            <p:spPr bwMode="auto">
              <a:xfrm flipV="1">
                <a:off x="1753" y="5336"/>
                <a:ext cx="985" cy="574"/>
              </a:xfrm>
              <a:prstGeom prst="straightConnector1">
                <a:avLst/>
              </a:prstGeom>
              <a:noFill/>
              <a:ln w="12700">
                <a:solidFill>
                  <a:srgbClr val="C00000"/>
                </a:solidFill>
                <a:round/>
                <a:headEnd/>
                <a:tailEnd/>
              </a:ln>
            </p:spPr>
          </p:cxnSp>
          <p:cxnSp>
            <p:nvCxnSpPr>
              <p:cNvPr id="3087" name="AutoShape 15"/>
              <p:cNvCxnSpPr>
                <a:cxnSpLocks noChangeShapeType="1"/>
              </p:cNvCxnSpPr>
              <p:nvPr/>
            </p:nvCxnSpPr>
            <p:spPr bwMode="auto">
              <a:xfrm flipV="1">
                <a:off x="3686" y="5336"/>
                <a:ext cx="1" cy="866"/>
              </a:xfrm>
              <a:prstGeom prst="straightConnector1">
                <a:avLst/>
              </a:prstGeom>
              <a:noFill/>
              <a:ln w="12700">
                <a:solidFill>
                  <a:srgbClr val="C00000"/>
                </a:solidFill>
                <a:round/>
                <a:headEnd/>
                <a:tailEnd/>
              </a:ln>
            </p:spPr>
          </p:cxnSp>
          <p:cxnSp>
            <p:nvCxnSpPr>
              <p:cNvPr id="3088" name="AutoShape 16"/>
              <p:cNvCxnSpPr>
                <a:cxnSpLocks noChangeShapeType="1"/>
              </p:cNvCxnSpPr>
              <p:nvPr/>
            </p:nvCxnSpPr>
            <p:spPr bwMode="auto">
              <a:xfrm>
                <a:off x="4807" y="5340"/>
                <a:ext cx="1109" cy="710"/>
              </a:xfrm>
              <a:prstGeom prst="straightConnector1">
                <a:avLst/>
              </a:prstGeom>
              <a:noFill/>
              <a:ln w="12700">
                <a:solidFill>
                  <a:srgbClr val="C00000"/>
                </a:solidFill>
                <a:round/>
                <a:headEnd/>
                <a:tailEnd/>
              </a:ln>
            </p:spPr>
          </p:cxnSp>
        </p:grpSp>
        <p:cxnSp>
          <p:nvCxnSpPr>
            <p:cNvPr id="3089" name="AutoShape 17"/>
            <p:cNvCxnSpPr>
              <a:cxnSpLocks noChangeShapeType="1"/>
            </p:cNvCxnSpPr>
            <p:nvPr/>
          </p:nvCxnSpPr>
          <p:spPr bwMode="auto">
            <a:xfrm>
              <a:off x="4970" y="2253"/>
              <a:ext cx="2005" cy="77"/>
            </a:xfrm>
            <a:prstGeom prst="straightConnector1">
              <a:avLst/>
            </a:prstGeom>
            <a:noFill/>
            <a:ln w="12700">
              <a:solidFill>
                <a:srgbClr val="C00000"/>
              </a:solidFill>
              <a:round/>
              <a:headEnd/>
              <a:tailEnd/>
            </a:ln>
          </p:spPr>
        </p:cxnSp>
        <p:grpSp>
          <p:nvGrpSpPr>
            <p:cNvPr id="3090" name="Group 18"/>
            <p:cNvGrpSpPr>
              <a:grpSpLocks/>
            </p:cNvGrpSpPr>
            <p:nvPr/>
          </p:nvGrpSpPr>
          <p:grpSpPr bwMode="auto">
            <a:xfrm>
              <a:off x="7896" y="4441"/>
              <a:ext cx="3244" cy="1936"/>
              <a:chOff x="7733" y="7237"/>
              <a:chExt cx="3244" cy="1936"/>
            </a:xfrm>
          </p:grpSpPr>
          <p:sp>
            <p:nvSpPr>
              <p:cNvPr id="3091" name="Rectangle 19"/>
              <p:cNvSpPr>
                <a:spLocks noChangeArrowheads="1"/>
              </p:cNvSpPr>
              <p:nvPr/>
            </p:nvSpPr>
            <p:spPr bwMode="auto">
              <a:xfrm>
                <a:off x="7733" y="8352"/>
                <a:ext cx="1454" cy="821"/>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Predicted Crop 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Oval 20"/>
              <p:cNvSpPr>
                <a:spLocks noChangeArrowheads="1"/>
              </p:cNvSpPr>
              <p:nvPr/>
            </p:nvSpPr>
            <p:spPr bwMode="auto">
              <a:xfrm>
                <a:off x="9261" y="7237"/>
                <a:ext cx="1625" cy="637"/>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Region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Oval 21"/>
              <p:cNvSpPr>
                <a:spLocks noChangeArrowheads="1"/>
              </p:cNvSpPr>
              <p:nvPr/>
            </p:nvSpPr>
            <p:spPr bwMode="auto">
              <a:xfrm>
                <a:off x="9643" y="8217"/>
                <a:ext cx="1334" cy="956"/>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Crop 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94" name="AutoShape 22"/>
              <p:cNvCxnSpPr>
                <a:cxnSpLocks noChangeShapeType="1"/>
              </p:cNvCxnSpPr>
              <p:nvPr/>
            </p:nvCxnSpPr>
            <p:spPr bwMode="auto">
              <a:xfrm flipH="1">
                <a:off x="8719" y="7610"/>
                <a:ext cx="542" cy="742"/>
              </a:xfrm>
              <a:prstGeom prst="straightConnector1">
                <a:avLst/>
              </a:prstGeom>
              <a:noFill/>
              <a:ln w="9525">
                <a:solidFill>
                  <a:srgbClr val="C00000"/>
                </a:solidFill>
                <a:round/>
                <a:headEnd/>
                <a:tailEnd/>
              </a:ln>
            </p:spPr>
          </p:cxnSp>
          <p:cxnSp>
            <p:nvCxnSpPr>
              <p:cNvPr id="3095" name="AutoShape 23"/>
              <p:cNvCxnSpPr>
                <a:cxnSpLocks noChangeShapeType="1"/>
              </p:cNvCxnSpPr>
              <p:nvPr/>
            </p:nvCxnSpPr>
            <p:spPr bwMode="auto">
              <a:xfrm flipH="1">
                <a:off x="9187" y="8732"/>
                <a:ext cx="456" cy="1"/>
              </a:xfrm>
              <a:prstGeom prst="straightConnector1">
                <a:avLst/>
              </a:prstGeom>
              <a:noFill/>
              <a:ln w="9525">
                <a:solidFill>
                  <a:srgbClr val="C00000"/>
                </a:solidFill>
                <a:round/>
                <a:headEnd/>
                <a:tailEnd/>
              </a:ln>
            </p:spPr>
          </p:cxnSp>
        </p:grpSp>
        <p:grpSp>
          <p:nvGrpSpPr>
            <p:cNvPr id="3096" name="Group 24"/>
            <p:cNvGrpSpPr>
              <a:grpSpLocks/>
            </p:cNvGrpSpPr>
            <p:nvPr/>
          </p:nvGrpSpPr>
          <p:grpSpPr bwMode="auto">
            <a:xfrm>
              <a:off x="3390" y="5520"/>
              <a:ext cx="4116" cy="1923"/>
              <a:chOff x="227" y="8345"/>
              <a:chExt cx="4116" cy="1923"/>
            </a:xfrm>
          </p:grpSpPr>
          <p:sp>
            <p:nvSpPr>
              <p:cNvPr id="3097" name="Rectangle 25"/>
              <p:cNvSpPr>
                <a:spLocks noChangeArrowheads="1"/>
              </p:cNvSpPr>
              <p:nvPr/>
            </p:nvSpPr>
            <p:spPr bwMode="auto">
              <a:xfrm>
                <a:off x="1460" y="8345"/>
                <a:ext cx="1454" cy="821"/>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Location Prediction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8" name="Oval 26"/>
              <p:cNvSpPr>
                <a:spLocks noChangeArrowheads="1"/>
              </p:cNvSpPr>
              <p:nvPr/>
            </p:nvSpPr>
            <p:spPr bwMode="auto">
              <a:xfrm>
                <a:off x="227" y="9631"/>
                <a:ext cx="1625" cy="637"/>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Crop 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9" name="Oval 27"/>
              <p:cNvSpPr>
                <a:spLocks noChangeArrowheads="1"/>
              </p:cNvSpPr>
              <p:nvPr/>
            </p:nvSpPr>
            <p:spPr bwMode="auto">
              <a:xfrm>
                <a:off x="2718" y="9631"/>
                <a:ext cx="1625" cy="637"/>
              </a:xfrm>
              <a:prstGeom prst="ellipse">
                <a:avLst/>
              </a:prstGeom>
              <a:solidFill>
                <a:srgbClr val="FFFFFF"/>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Location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00" name="AutoShape 28"/>
              <p:cNvCxnSpPr>
                <a:cxnSpLocks noChangeShapeType="1"/>
              </p:cNvCxnSpPr>
              <p:nvPr/>
            </p:nvCxnSpPr>
            <p:spPr bwMode="auto">
              <a:xfrm flipV="1">
                <a:off x="872" y="9173"/>
                <a:ext cx="588" cy="458"/>
              </a:xfrm>
              <a:prstGeom prst="straightConnector1">
                <a:avLst/>
              </a:prstGeom>
              <a:noFill/>
              <a:ln w="9525">
                <a:solidFill>
                  <a:srgbClr val="C00000"/>
                </a:solidFill>
                <a:round/>
                <a:headEnd/>
                <a:tailEnd/>
              </a:ln>
            </p:spPr>
          </p:cxnSp>
          <p:cxnSp>
            <p:nvCxnSpPr>
              <p:cNvPr id="3101" name="AutoShape 29"/>
              <p:cNvCxnSpPr>
                <a:cxnSpLocks noChangeShapeType="1"/>
              </p:cNvCxnSpPr>
              <p:nvPr/>
            </p:nvCxnSpPr>
            <p:spPr bwMode="auto">
              <a:xfrm flipH="1" flipV="1">
                <a:off x="2933" y="9173"/>
                <a:ext cx="417" cy="451"/>
              </a:xfrm>
              <a:prstGeom prst="straightConnector1">
                <a:avLst/>
              </a:prstGeom>
              <a:noFill/>
              <a:ln w="9525">
                <a:solidFill>
                  <a:srgbClr val="C00000"/>
                </a:solidFill>
                <a:round/>
                <a:headEnd/>
                <a:tailEnd/>
              </a:ln>
            </p:spPr>
          </p:cxnSp>
        </p:grpSp>
        <p:sp>
          <p:nvSpPr>
            <p:cNvPr id="3102" name="AutoShape 30"/>
            <p:cNvSpPr>
              <a:spLocks noChangeArrowheads="1"/>
            </p:cNvSpPr>
            <p:nvPr/>
          </p:nvSpPr>
          <p:spPr bwMode="auto">
            <a:xfrm>
              <a:off x="6975" y="1545"/>
              <a:ext cx="3281" cy="1569"/>
            </a:xfrm>
            <a:prstGeom prst="diamond">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Regression Algorithm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03" name="AutoShape 31"/>
            <p:cNvCxnSpPr>
              <a:cxnSpLocks noChangeShapeType="1"/>
            </p:cNvCxnSpPr>
            <p:nvPr/>
          </p:nvCxnSpPr>
          <p:spPr bwMode="auto">
            <a:xfrm>
              <a:off x="8630" y="3116"/>
              <a:ext cx="0" cy="2440"/>
            </a:xfrm>
            <a:prstGeom prst="straightConnector1">
              <a:avLst/>
            </a:prstGeom>
            <a:noFill/>
            <a:ln w="12700">
              <a:solidFill>
                <a:srgbClr val="C00000"/>
              </a:solidFill>
              <a:round/>
              <a:headEnd/>
              <a:tailEnd/>
            </a:ln>
          </p:spPr>
        </p:cxnSp>
        <p:cxnSp>
          <p:nvCxnSpPr>
            <p:cNvPr id="3104" name="AutoShape 32"/>
            <p:cNvCxnSpPr>
              <a:cxnSpLocks noChangeShapeType="1"/>
            </p:cNvCxnSpPr>
            <p:nvPr/>
          </p:nvCxnSpPr>
          <p:spPr bwMode="auto">
            <a:xfrm>
              <a:off x="6077" y="5978"/>
              <a:ext cx="1819" cy="1"/>
            </a:xfrm>
            <a:prstGeom prst="straightConnector1">
              <a:avLst/>
            </a:prstGeom>
            <a:noFill/>
            <a:ln w="12700">
              <a:solidFill>
                <a:srgbClr val="C00000"/>
              </a:solidFill>
              <a:round/>
              <a:headEnd/>
              <a:tailEnd/>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HARDWARE AND SOFTWARE SPECIFICATIONS</a:t>
            </a:r>
            <a:endParaRPr lang="en-IN" sz="2400"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None/>
            </a:pPr>
            <a:r>
              <a:rPr lang="en-IN" sz="2000" b="1" dirty="0" smtClean="0">
                <a:latin typeface="Times New Roman" pitchFamily="18" charset="0"/>
                <a:cs typeface="Times New Roman" pitchFamily="18" charset="0"/>
              </a:rPr>
              <a:t>HARDWARE SPECIFICATION</a:t>
            </a:r>
          </a:p>
          <a:p>
            <a:pPr>
              <a:buNone/>
            </a:pPr>
            <a:r>
              <a:rPr lang="en-IN" sz="1600" dirty="0" smtClean="0">
                <a:latin typeface="Times New Roman" pitchFamily="18" charset="0"/>
                <a:cs typeface="Times New Roman" pitchFamily="18" charset="0"/>
              </a:rPr>
              <a:t> </a:t>
            </a:r>
          </a:p>
          <a:p>
            <a:pPr algn="just"/>
            <a:r>
              <a:rPr lang="en-IN" sz="1800" dirty="0" smtClean="0">
                <a:latin typeface="Times New Roman" pitchFamily="18" charset="0"/>
                <a:cs typeface="Times New Roman" pitchFamily="18" charset="0"/>
              </a:rPr>
              <a:t>Processor - Core i5 or i7 @1.70GHz   		        2.40GHz</a:t>
            </a:r>
          </a:p>
          <a:p>
            <a:pPr algn="just"/>
            <a:r>
              <a:rPr lang="en-IN" sz="1800" dirty="0" smtClean="0">
                <a:latin typeface="Times New Roman" pitchFamily="18" charset="0"/>
                <a:cs typeface="Times New Roman" pitchFamily="18" charset="0"/>
              </a:rPr>
              <a:t>RAM - 8 GB</a:t>
            </a:r>
          </a:p>
          <a:p>
            <a:pPr algn="just"/>
            <a:r>
              <a:rPr lang="en-IN" sz="1800" dirty="0" smtClean="0">
                <a:latin typeface="Times New Roman" pitchFamily="18" charset="0"/>
                <a:cs typeface="Times New Roman" pitchFamily="18" charset="0"/>
              </a:rPr>
              <a:t>Hard Disk - 10 GB</a:t>
            </a:r>
          </a:p>
          <a:p>
            <a:pPr algn="just"/>
            <a:r>
              <a:rPr lang="en-IN" sz="1800" dirty="0" smtClean="0">
                <a:latin typeface="Times New Roman" pitchFamily="18" charset="0"/>
                <a:cs typeface="Times New Roman" pitchFamily="18" charset="0"/>
              </a:rPr>
              <a:t>Key Board - Standard Windows   		            Keyboard</a:t>
            </a:r>
          </a:p>
          <a:p>
            <a:pPr algn="just"/>
            <a:r>
              <a:rPr lang="en-IN" sz="1800" dirty="0" smtClean="0">
                <a:latin typeface="Times New Roman" pitchFamily="18" charset="0"/>
                <a:cs typeface="Times New Roman" pitchFamily="18" charset="0"/>
              </a:rPr>
              <a:t>Mouse - Two Button Mouse</a:t>
            </a:r>
          </a:p>
          <a:p>
            <a:endParaRPr lang="en-IN" sz="1600" dirty="0" smtClean="0">
              <a:latin typeface="Times New Roman" pitchFamily="18" charset="0"/>
              <a:cs typeface="Times New Roman" pitchFamily="18" charset="0"/>
            </a:endParaRPr>
          </a:p>
          <a:p>
            <a:pPr lvl="1"/>
            <a:endParaRPr lang="en-IN" sz="16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a:buNone/>
            </a:pPr>
            <a:r>
              <a:rPr lang="en-IN" sz="2000" b="1" dirty="0" smtClean="0">
                <a:latin typeface="Times New Roman" pitchFamily="18" charset="0"/>
                <a:cs typeface="Times New Roman" pitchFamily="18" charset="0"/>
              </a:rPr>
              <a:t>SOFTWARE SPECIFICATION</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Operating System- Windows 7,8,10</a:t>
            </a:r>
          </a:p>
          <a:p>
            <a:r>
              <a:rPr lang="en-IN" sz="2000" dirty="0" smtClean="0">
                <a:latin typeface="Times New Roman" pitchFamily="18" charset="0"/>
                <a:cs typeface="Times New Roman" pitchFamily="18" charset="0"/>
              </a:rPr>
              <a:t>Coding Language- Python 		                    using Anaconda</a:t>
            </a: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IMPLEMENTATION</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Initially </a:t>
            </a:r>
            <a:r>
              <a:rPr lang="en-US" sz="2000" dirty="0">
                <a:latin typeface="Times New Roman" pitchFamily="18" charset="0"/>
                <a:cs typeface="Times New Roman" pitchFamily="18" charset="0"/>
              </a:rPr>
              <a:t>the data is collected from the government websites for each and every input attribute.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pre-processing stage the missing values and undefined values of the tables are cleaned and data is made legible for the algorithm to be used.</a:t>
            </a:r>
            <a:endParaRPr lang="en-IN"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Evaluation </a:t>
            </a:r>
            <a:r>
              <a:rPr lang="en-US" sz="2000" dirty="0">
                <a:latin typeface="Times New Roman" pitchFamily="18" charset="0"/>
                <a:cs typeface="Times New Roman" pitchFamily="18" charset="0"/>
              </a:rPr>
              <a:t>of data is done by training the algorithm with the data available after Data collection and pre-processing.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evaluation 80% of data is taken for the training and 20% of the data is taken for the testing of the algorithm.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project the tables have the attributes namely cultivation cost1,cultivation cost2,yield,production rate, rainfall and predicted price for different types of crops in the different states of India.</a:t>
            </a:r>
            <a:endParaRPr lang="en-IN" sz="2000" dirty="0">
              <a:latin typeface="Times New Roman" pitchFamily="18" charset="0"/>
              <a:cs typeface="Times New Roman" pitchFamily="18" charset="0"/>
            </a:endParaRPr>
          </a:p>
          <a:p>
            <a:pPr>
              <a:buNone/>
            </a:pPr>
            <a:endParaRPr lang="en-IN" sz="2000" dirty="0"/>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Regression algorithm</a:t>
            </a:r>
            <a:endParaRPr lang="en-IN"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Regression algorithm is one of the finest algorithm used in Supervised learning and gives results more accurate in the case of predictive analytics. </a:t>
            </a:r>
          </a:p>
          <a:p>
            <a:pPr algn="just"/>
            <a:r>
              <a:rPr lang="en-US" sz="2000" dirty="0" smtClean="0">
                <a:latin typeface="Times New Roman" pitchFamily="18" charset="0"/>
                <a:cs typeface="Times New Roman" pitchFamily="18" charset="0"/>
              </a:rPr>
              <a:t>In the project in training of the data Linear Regression function is used to plot the graph of predicted prices of the crop. </a:t>
            </a:r>
          </a:p>
          <a:p>
            <a:pPr algn="just">
              <a:buNone/>
            </a:pPr>
            <a:endParaRPr lang="en-IN" sz="2000" dirty="0">
              <a:latin typeface="Times New Roman" pitchFamily="18" charset="0"/>
              <a:cs typeface="Times New Roman" pitchFamily="18" charset="0"/>
            </a:endParaRPr>
          </a:p>
        </p:txBody>
      </p:sp>
      <p:pic>
        <p:nvPicPr>
          <p:cNvPr id="1027" name="Picture 3" descr="D:\Engineering Notes\7th sem\Minor Project\needed pictures\o1.JPG"/>
          <p:cNvPicPr>
            <a:picLocks noChangeAspect="1" noChangeArrowheads="1"/>
          </p:cNvPicPr>
          <p:nvPr/>
        </p:nvPicPr>
        <p:blipFill>
          <a:blip r:embed="rId2"/>
          <a:srcRect/>
          <a:stretch>
            <a:fillRect/>
          </a:stretch>
        </p:blipFill>
        <p:spPr bwMode="auto">
          <a:xfrm>
            <a:off x="1142976" y="3286124"/>
            <a:ext cx="7130106" cy="285752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INPUT AND OUTPUT </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Input to the project is  the database with the attributes in CSV format such that the regression algorithm is trained.</a:t>
            </a:r>
          </a:p>
          <a:p>
            <a:r>
              <a:rPr lang="en-IN" sz="2000" dirty="0" smtClean="0">
                <a:latin typeface="Times New Roman" pitchFamily="18" charset="0"/>
                <a:cs typeface="Times New Roman" pitchFamily="18" charset="0"/>
              </a:rPr>
              <a:t>In the input table price is also a attribute because Regression is supervised learning algorithm where the output variable is needed.</a:t>
            </a:r>
          </a:p>
          <a:p>
            <a:r>
              <a:rPr lang="en-IN" sz="2000" dirty="0" smtClean="0">
                <a:latin typeface="Times New Roman" pitchFamily="18" charset="0"/>
                <a:cs typeface="Times New Roman" pitchFamily="18" charset="0"/>
              </a:rPr>
              <a:t>After training of the algorithm with the data then test data is given as input to the algorithm.</a:t>
            </a:r>
          </a:p>
          <a:p>
            <a:r>
              <a:rPr lang="en-IN" sz="2000" dirty="0" smtClean="0">
                <a:latin typeface="Times New Roman" pitchFamily="18" charset="0"/>
                <a:cs typeface="Times New Roman" pitchFamily="18" charset="0"/>
              </a:rPr>
              <a:t>A GUI has been created because to make the project user friendly and easily accessed by the farmer’s</a:t>
            </a:r>
          </a:p>
          <a:p>
            <a:r>
              <a:rPr lang="en-IN" sz="2000" dirty="0" smtClean="0">
                <a:latin typeface="Times New Roman" pitchFamily="18" charset="0"/>
                <a:cs typeface="Times New Roman" pitchFamily="18" charset="0"/>
              </a:rPr>
              <a:t>In the test data price is not one among the attribute such that it is predicted for the test data.  </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TEST DATA USED AS INPUT WITH 50 TUPPLES</a:t>
            </a:r>
            <a:br>
              <a:rPr lang="en-IN" sz="2400" b="1" dirty="0" smtClean="0">
                <a:latin typeface="Times New Roman" pitchFamily="18" charset="0"/>
                <a:cs typeface="Times New Roman" pitchFamily="18" charset="0"/>
              </a:rPr>
            </a:br>
            <a:endParaRPr lang="en-IN" sz="2400"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p:txBody>
      </p:sp>
      <p:pic>
        <p:nvPicPr>
          <p:cNvPr id="3074" name="Picture 2" descr="D:\Engineering Notes\7th sem\Minor Project\needed pictures\o3.JPG"/>
          <p:cNvPicPr>
            <a:picLocks noChangeAspect="1" noChangeArrowheads="1"/>
          </p:cNvPicPr>
          <p:nvPr/>
        </p:nvPicPr>
        <p:blipFill>
          <a:blip r:embed="rId2"/>
          <a:srcRect/>
          <a:stretch>
            <a:fillRect/>
          </a:stretch>
        </p:blipFill>
        <p:spPr bwMode="auto">
          <a:xfrm>
            <a:off x="500034" y="1571612"/>
            <a:ext cx="8182736" cy="485778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latin typeface="Times New Roman" pitchFamily="18" charset="0"/>
                <a:cs typeface="Times New Roman" pitchFamily="18" charset="0"/>
              </a:rPr>
              <a:t>GRAPHICAL USER INTERFACE OF PROJECT</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pPr>
              <a:buNone/>
            </a:pPr>
            <a:endParaRPr lang="en-IN" dirty="0" smtClean="0"/>
          </a:p>
        </p:txBody>
      </p:sp>
      <p:pic>
        <p:nvPicPr>
          <p:cNvPr id="5122" name="Picture 2" descr="D:\Engineering Notes\7th sem\Minor Project\needed pictures\02.JPG"/>
          <p:cNvPicPr>
            <a:picLocks noChangeAspect="1" noChangeArrowheads="1"/>
          </p:cNvPicPr>
          <p:nvPr/>
        </p:nvPicPr>
        <p:blipFill>
          <a:blip r:embed="rId2"/>
          <a:srcRect/>
          <a:stretch>
            <a:fillRect/>
          </a:stretch>
        </p:blipFill>
        <p:spPr bwMode="auto">
          <a:xfrm>
            <a:off x="214282" y="1643050"/>
            <a:ext cx="8666656" cy="450059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r>
              <a:rPr lang="en-IN" sz="2400" b="1" dirty="0" smtClean="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000" dirty="0" smtClean="0">
                <a:latin typeface="Times New Roman" pitchFamily="18" charset="0"/>
                <a:cs typeface="Times New Roman" pitchFamily="18" charset="0"/>
              </a:rPr>
              <a:t>Agriculture is major occupation in India where 60% of people’s life is based on it, which contributes 6.1% in Gross Domestic Product (GDP) of India where Agriculture rank’s 11</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place in the Indian economy has many problems to be dealt with.  </a:t>
            </a:r>
          </a:p>
          <a:p>
            <a:pPr algn="just"/>
            <a:r>
              <a:rPr lang="en-IN" sz="2000" dirty="0" smtClean="0">
                <a:latin typeface="Times New Roman" pitchFamily="18" charset="0"/>
                <a:cs typeface="Times New Roman" pitchFamily="18" charset="0"/>
              </a:rPr>
              <a:t>Farmers can get the seeds for cultivation in subsidy rate but they can’t sell for subsidy rate. So, predicting the subsidy rate for a crop to be sold in market is very important. </a:t>
            </a:r>
          </a:p>
          <a:p>
            <a:pPr algn="just"/>
            <a:r>
              <a:rPr lang="en-IN" sz="2000" dirty="0" smtClean="0">
                <a:latin typeface="Times New Roman" pitchFamily="18" charset="0"/>
                <a:cs typeface="Times New Roman" pitchFamily="18" charset="0"/>
              </a:rPr>
              <a:t>Machine Learning techniques are used here, where the inputs are directly taken from the farmers and past data from the government  region wise respectively. </a:t>
            </a:r>
          </a:p>
          <a:p>
            <a:pPr algn="just">
              <a:buNone/>
            </a:pP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43240" y="6356350"/>
            <a:ext cx="4000528" cy="365125"/>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3008548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PREDICTED OUTPUT SUBSIDY RATE</a:t>
            </a:r>
            <a:br>
              <a:rPr lang="en-IN" sz="2400" b="1" dirty="0" smtClean="0">
                <a:latin typeface="Times New Roman" pitchFamily="18" charset="0"/>
                <a:cs typeface="Times New Roman" pitchFamily="18" charset="0"/>
              </a:rPr>
            </a:br>
            <a:endParaRPr lang="en-IN" sz="2400"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p:txBody>
      </p:sp>
      <p:pic>
        <p:nvPicPr>
          <p:cNvPr id="6146" name="Picture 2" descr="D:\Engineering Notes\7th sem\Minor Project\needed pictures\04.JPG"/>
          <p:cNvPicPr>
            <a:picLocks noChangeAspect="1" noChangeArrowheads="1"/>
          </p:cNvPicPr>
          <p:nvPr/>
        </p:nvPicPr>
        <p:blipFill>
          <a:blip r:embed="rId2"/>
          <a:srcRect/>
          <a:stretch>
            <a:fillRect/>
          </a:stretch>
        </p:blipFill>
        <p:spPr bwMode="auto">
          <a:xfrm>
            <a:off x="214282" y="1643050"/>
            <a:ext cx="8737741" cy="479108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latin typeface="Times New Roman" pitchFamily="18" charset="0"/>
                <a:cs typeface="Times New Roman" pitchFamily="18" charset="0"/>
              </a:rPr>
              <a:t>CONCLUSION </a:t>
            </a:r>
            <a:r>
              <a:rPr lang="en-IN" b="1" dirty="0" smtClean="0"/>
              <a:t/>
            </a:r>
            <a:br>
              <a:rPr lang="en-IN" b="1" dirty="0" smtClean="0"/>
            </a:br>
            <a:endParaRPr lang="en-IN" b="1"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According to the survey in the year 2018, the average death rate of farmers is more than 10 suicides per day.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reason for suicide is that the government is not providing subsidy rate for the farmers.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project helps in predicting the subsidy rate for the crop which results in getting higher profits for farmers.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high income results in giving a comfortable and a happy life to the farmer which intern develops the National Integrity.</a:t>
            </a:r>
            <a:endParaRPr lang="en-IN" sz="24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sz="2700" b="1" dirty="0" smtClean="0">
                <a:latin typeface="Times New Roman" pitchFamily="18" charset="0"/>
                <a:cs typeface="Times New Roman" pitchFamily="18" charset="0"/>
              </a:rPr>
              <a:t>FUTURE ENHANCEMENT</a:t>
            </a:r>
            <a:r>
              <a:rPr lang="en-IN" b="1" dirty="0" smtClean="0"/>
              <a:t/>
            </a:r>
            <a:br>
              <a:rPr lang="en-IN" b="1" dirty="0" smtClean="0"/>
            </a:br>
            <a:endParaRPr lang="en-IN" b="1" dirty="0"/>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This project also can be developed into an app such that easily available to </a:t>
            </a:r>
            <a:r>
              <a:rPr lang="en-US" sz="2200" dirty="0" smtClean="0">
                <a:latin typeface="Times New Roman" pitchFamily="18" charset="0"/>
                <a:cs typeface="Times New Roman" pitchFamily="18" charset="0"/>
              </a:rPr>
              <a:t>access.</a:t>
            </a:r>
          </a:p>
          <a:p>
            <a:pPr algn="just"/>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efficiency and accuracy of the result can be increased using the attributes in input data like demand supply rate, Market statistical analysis, Stock exchange etc.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are </a:t>
            </a:r>
            <a:r>
              <a:rPr lang="en-US" sz="2200" dirty="0" smtClean="0">
                <a:latin typeface="Times New Roman" pitchFamily="18" charset="0"/>
                <a:cs typeface="Times New Roman" pitchFamily="18" charset="0"/>
              </a:rPr>
              <a:t>time variant data’s </a:t>
            </a:r>
            <a:r>
              <a:rPr lang="en-US" sz="2200" dirty="0">
                <a:latin typeface="Times New Roman" pitchFamily="18" charset="0"/>
                <a:cs typeface="Times New Roman" pitchFamily="18" charset="0"/>
              </a:rPr>
              <a:t>changes on daily basis. There can be developed a cloud server such that the data modifications are done on the basis of need.</a:t>
            </a:r>
            <a:endParaRPr lang="en-IN" sz="22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IN" sz="2400" b="1" dirty="0" smtClean="0">
                <a:latin typeface="Times New Roman" pitchFamily="18" charset="0"/>
                <a:cs typeface="Times New Roman" pitchFamily="18" charset="0"/>
              </a:rPr>
              <a:t>REFERENCES</a:t>
            </a:r>
            <a:endParaRPr lang="en-IN" dirty="0"/>
          </a:p>
        </p:txBody>
      </p:sp>
      <p:sp>
        <p:nvSpPr>
          <p:cNvPr id="7" name="Title 1"/>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Tong Ai-</a:t>
            </a:r>
            <a:r>
              <a:rPr lang="en-US" sz="2000" dirty="0" err="1" smtClean="0">
                <a:latin typeface="Times New Roman" pitchFamily="18" charset="0"/>
                <a:cs typeface="Times New Roman" pitchFamily="18" charset="0"/>
              </a:rPr>
              <a:t>hua</a:t>
            </a:r>
            <a:r>
              <a:rPr lang="en-US" sz="2000" dirty="0" smtClean="0">
                <a:latin typeface="Times New Roman" pitchFamily="18" charset="0"/>
                <a:cs typeface="Times New Roman" pitchFamily="18" charset="0"/>
              </a:rPr>
              <a:t>, “Factors influencing prices of Agriculture products and stability counter measures” ,Asian agricultural research 2012,4(4):17-19,43.</a:t>
            </a:r>
          </a:p>
          <a:p>
            <a:pPr algn="just"/>
            <a:r>
              <a:rPr lang="en-IN" sz="2000" dirty="0" smtClean="0">
                <a:latin typeface="Times New Roman" pitchFamily="18" charset="0"/>
                <a:cs typeface="Times New Roman" pitchFamily="18" charset="0"/>
              </a:rPr>
              <a:t>IE Feng-jie,WANG Er-da,XIE Feng-yuan,” Crop Area Yield Risk Evaluation and Premium Rates Calculation—Based on Nonparametric Kernel Density Estimation”, International Conference on Management Science &amp; Engineering (16th) September 14-16, 2009.</a:t>
            </a:r>
          </a:p>
          <a:p>
            <a:pPr algn="just"/>
            <a:r>
              <a:rPr lang="en-IN" sz="2000" dirty="0" smtClean="0">
                <a:latin typeface="Times New Roman" pitchFamily="18" charset="0"/>
                <a:cs typeface="Times New Roman" pitchFamily="18" charset="0"/>
              </a:rPr>
              <a:t>Anil KUMAR </a:t>
            </a:r>
            <a:r>
              <a:rPr lang="en-IN" sz="2000" dirty="0" err="1" smtClean="0">
                <a:latin typeface="Times New Roman" pitchFamily="18" charset="0"/>
                <a:cs typeface="Times New Roman" pitchFamily="18" charset="0"/>
              </a:rPr>
              <a:t>Rohila</a:t>
            </a:r>
            <a:r>
              <a:rPr lang="en-IN" sz="2000" dirty="0" smtClean="0">
                <a:latin typeface="Times New Roman" pitchFamily="18" charset="0"/>
                <a:cs typeface="Times New Roman" pitchFamily="18" charset="0"/>
              </a:rPr>
              <a:t>,” Minimum Support Price to Farmers in India”, Popular </a:t>
            </a:r>
            <a:r>
              <a:rPr lang="en-IN" sz="2000" dirty="0" err="1" smtClean="0">
                <a:latin typeface="Times New Roman" pitchFamily="18" charset="0"/>
                <a:cs typeface="Times New Roman" pitchFamily="18" charset="0"/>
              </a:rPr>
              <a:t>Kheti</a:t>
            </a:r>
            <a:r>
              <a:rPr lang="en-IN" sz="2000" dirty="0" smtClean="0">
                <a:latin typeface="Times New Roman" pitchFamily="18" charset="0"/>
                <a:cs typeface="Times New Roman" pitchFamily="18" charset="0"/>
              </a:rPr>
              <a:t> , 2018,Volume -6, Issue-2 (April-June).</a:t>
            </a:r>
          </a:p>
          <a:p>
            <a:pPr algn="just"/>
            <a:r>
              <a:rPr lang="en-IN" sz="2000" dirty="0" smtClean="0">
                <a:latin typeface="Times New Roman" pitchFamily="18" charset="0"/>
                <a:cs typeface="Times New Roman" pitchFamily="18" charset="0"/>
              </a:rPr>
              <a:t>“Evaluation report on Efficacy of Minimum Support Prices (MSP) on Farmers”, DMEO report no.231, NITI </a:t>
            </a:r>
            <a:r>
              <a:rPr lang="en-IN" sz="2000" dirty="0" err="1" smtClean="0">
                <a:latin typeface="Times New Roman" pitchFamily="18" charset="0"/>
                <a:cs typeface="Times New Roman" pitchFamily="18" charset="0"/>
              </a:rPr>
              <a:t>Aayog</a:t>
            </a:r>
            <a:r>
              <a:rPr lang="en-IN" sz="2000" dirty="0" smtClean="0">
                <a:latin typeface="Times New Roman" pitchFamily="18" charset="0"/>
                <a:cs typeface="Times New Roman" pitchFamily="18" charset="0"/>
              </a:rPr>
              <a:t>, Development Monitoring and Evaluation Office, Government of India, New Delhi-110001, January, 2016.</a:t>
            </a:r>
          </a:p>
          <a:p>
            <a:pPr algn="just"/>
            <a:endParaRPr lang="en-IN"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3236509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Content Placeholder 6"/>
          <p:cNvSpPr>
            <a:spLocks noGrp="1"/>
          </p:cNvSpPr>
          <p:nvPr>
            <p:ph idx="1"/>
          </p:nvPr>
        </p:nvSpPr>
        <p:spPr/>
        <p:txBody>
          <a:bodyPr>
            <a:normAutofit lnSpcReduction="10000"/>
          </a:bodyPr>
          <a:lstStyle/>
          <a:p>
            <a:pPr algn="just"/>
            <a:r>
              <a:rPr lang="en-IN" sz="2000" dirty="0" smtClean="0">
                <a:latin typeface="Times New Roman" pitchFamily="18" charset="0"/>
                <a:cs typeface="Times New Roman" pitchFamily="18" charset="0"/>
              </a:rPr>
              <a:t>R S </a:t>
            </a:r>
            <a:r>
              <a:rPr lang="en-IN" sz="2000" dirty="0" err="1" smtClean="0">
                <a:latin typeface="Times New Roman" pitchFamily="18" charset="0"/>
                <a:cs typeface="Times New Roman" pitchFamily="18" charset="0"/>
              </a:rPr>
              <a:t>Deshpande</a:t>
            </a:r>
            <a:r>
              <a:rPr lang="en-IN" sz="2000" dirty="0" smtClean="0">
                <a:latin typeface="Times New Roman" pitchFamily="18" charset="0"/>
                <a:cs typeface="Times New Roman" pitchFamily="18" charset="0"/>
              </a:rPr>
              <a:t>,” IMPACT OF MINIMUM SUPPORT PRICES ON AGRICULTURAL ECONOMY”, Agricultural Development and Rural Transformation Unit, Institute for Social and Economic </a:t>
            </a:r>
            <a:r>
              <a:rPr lang="en-IN" sz="2000" dirty="0" err="1" smtClean="0">
                <a:latin typeface="Times New Roman" pitchFamily="18" charset="0"/>
                <a:cs typeface="Times New Roman" pitchFamily="18" charset="0"/>
              </a:rPr>
              <a:t>Change,Nagarbhavi</a:t>
            </a:r>
            <a:r>
              <a:rPr lang="en-IN" sz="2000" dirty="0" smtClean="0">
                <a:latin typeface="Times New Roman" pitchFamily="18" charset="0"/>
                <a:cs typeface="Times New Roman" pitchFamily="18" charset="0"/>
              </a:rPr>
              <a:t>, Bangalore-560 072,December 2003.</a:t>
            </a:r>
          </a:p>
          <a:p>
            <a:pPr algn="just"/>
            <a:r>
              <a:rPr lang="en-IN" sz="2000" dirty="0" err="1" smtClean="0">
                <a:latin typeface="Times New Roman" pitchFamily="18" charset="0"/>
                <a:cs typeface="Times New Roman" pitchFamily="18" charset="0"/>
              </a:rPr>
              <a:t>Shayequa</a:t>
            </a:r>
            <a:r>
              <a:rPr lang="en-IN" sz="2000" dirty="0" smtClean="0">
                <a:latin typeface="Times New Roman" pitchFamily="18" charset="0"/>
                <a:cs typeface="Times New Roman" pitchFamily="18" charset="0"/>
              </a:rPr>
              <a:t> Z. Alia, R.S. </a:t>
            </a:r>
            <a:r>
              <a:rPr lang="en-IN" sz="2000" dirty="0" err="1" smtClean="0">
                <a:latin typeface="Times New Roman" pitchFamily="18" charset="0"/>
                <a:cs typeface="Times New Roman" pitchFamily="18" charset="0"/>
              </a:rPr>
              <a:t>Sidhub</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Kamal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Vatta</a:t>
            </a:r>
            <a:r>
              <a:rPr lang="en-IN" sz="2000" dirty="0" smtClean="0">
                <a:latin typeface="Times New Roman" pitchFamily="18" charset="0"/>
                <a:cs typeface="Times New Roman" pitchFamily="18" charset="0"/>
              </a:rPr>
              <a:t>, “Effectiveness of Minimum Support Price Policy for Paddy in India with a Case Study of Punjab”, Agricultural Economics Research Review, July-December 2012, Vol. 25(No.2) pp 231-242.</a:t>
            </a:r>
          </a:p>
          <a:p>
            <a:pPr algn="just"/>
            <a:r>
              <a:rPr lang="en-IN" sz="2000" dirty="0" smtClean="0">
                <a:latin typeface="Times New Roman" pitchFamily="18" charset="0"/>
                <a:cs typeface="Times New Roman" pitchFamily="18" charset="0"/>
              </a:rPr>
              <a:t>Dr. </a:t>
            </a:r>
            <a:r>
              <a:rPr lang="en-IN" sz="2000" dirty="0" err="1" smtClean="0">
                <a:latin typeface="Times New Roman" pitchFamily="18" charset="0"/>
                <a:cs typeface="Times New Roman" pitchFamily="18" charset="0"/>
              </a:rPr>
              <a:t>Meenu</a:t>
            </a:r>
            <a:r>
              <a:rPr lang="en-IN" sz="2000" dirty="0" smtClean="0">
                <a:latin typeface="Times New Roman" pitchFamily="18" charset="0"/>
                <a:cs typeface="Times New Roman" pitchFamily="18" charset="0"/>
              </a:rPr>
              <a:t> Jain, ”Minimum Support Prices in </a:t>
            </a:r>
            <a:r>
              <a:rPr lang="en-IN" sz="2000" dirty="0" err="1" smtClean="0">
                <a:latin typeface="Times New Roman" pitchFamily="18" charset="0"/>
                <a:cs typeface="Times New Roman" pitchFamily="18" charset="0"/>
              </a:rPr>
              <a:t>India”,Indian</a:t>
            </a:r>
            <a:r>
              <a:rPr lang="en-IN" sz="2000" dirty="0" smtClean="0">
                <a:latin typeface="Times New Roman" pitchFamily="18" charset="0"/>
                <a:cs typeface="Times New Roman" pitchFamily="18" charset="0"/>
              </a:rPr>
              <a:t> Journal of Applied Sciences, Volume-9, Issue-3, March-2019.</a:t>
            </a:r>
          </a:p>
          <a:p>
            <a:pPr algn="just"/>
            <a:r>
              <a:rPr lang="en-IN" sz="2000" dirty="0" err="1" smtClean="0">
                <a:latin typeface="Times New Roman" pitchFamily="18" charset="0"/>
                <a:cs typeface="Times New Roman" pitchFamily="18" charset="0"/>
              </a:rPr>
              <a:t>Riplav</a:t>
            </a:r>
            <a:r>
              <a:rPr lang="en-IN" sz="2000" dirty="0" smtClean="0">
                <a:latin typeface="Times New Roman" pitchFamily="18" charset="0"/>
                <a:cs typeface="Times New Roman" pitchFamily="18" charset="0"/>
              </a:rPr>
              <a:t> Jain, </a:t>
            </a:r>
            <a:r>
              <a:rPr lang="en-IN" sz="2000" dirty="0" err="1" smtClean="0">
                <a:latin typeface="Times New Roman" pitchFamily="18" charset="0"/>
                <a:cs typeface="Times New Roman" pitchFamily="18" charset="0"/>
              </a:rPr>
              <a:t>Yash</a:t>
            </a:r>
            <a:r>
              <a:rPr lang="en-IN" sz="2000" dirty="0" smtClean="0">
                <a:latin typeface="Times New Roman" pitchFamily="18" charset="0"/>
                <a:cs typeface="Times New Roman" pitchFamily="18" charset="0"/>
              </a:rPr>
              <a:t> Jain, </a:t>
            </a:r>
            <a:r>
              <a:rPr lang="en-IN" sz="2000" dirty="0" err="1" smtClean="0">
                <a:latin typeface="Times New Roman" pitchFamily="18" charset="0"/>
                <a:cs typeface="Times New Roman" pitchFamily="18" charset="0"/>
              </a:rPr>
              <a:t>Manjunath</a:t>
            </a:r>
            <a:r>
              <a:rPr lang="en-IN" sz="2000" dirty="0" smtClean="0">
                <a:latin typeface="Times New Roman" pitchFamily="18" charset="0"/>
                <a:cs typeface="Times New Roman" pitchFamily="18" charset="0"/>
              </a:rPr>
              <a:t> C R , ” Estimating of Minimum Support Price (MSP) of Crops Using Data Analysis”, International Journal for Research in Applied Science &amp; Engineering Technology (IJRASET),Volume 6 Issue V, May 2018.</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500430" y="6381750"/>
            <a:ext cx="4181476" cy="476250"/>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tickpng.com/assets/thumbs/580b585b2edbce24c47b24c6.png"/>
          <p:cNvPicPr>
            <a:picLocks noChangeAspect="1" noChangeArrowheads="1"/>
          </p:cNvPicPr>
          <p:nvPr/>
        </p:nvPicPr>
        <p:blipFill>
          <a:blip r:embed="rId2"/>
          <a:srcRect/>
          <a:stretch>
            <a:fillRect/>
          </a:stretch>
        </p:blipFill>
        <p:spPr bwMode="auto">
          <a:xfrm>
            <a:off x="2071670" y="500042"/>
            <a:ext cx="5786478" cy="578647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TITLE JUSTIFICATION</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India is a country where 60% of people depend on the Agriculture.</a:t>
            </a:r>
          </a:p>
          <a:p>
            <a:pPr algn="just"/>
            <a:r>
              <a:rPr lang="en-IN" sz="2200" dirty="0" smtClean="0">
                <a:latin typeface="Times New Roman" pitchFamily="18" charset="0"/>
                <a:cs typeface="Times New Roman" pitchFamily="18" charset="0"/>
              </a:rPr>
              <a:t>According to Statistics 6.1%  Gross Domestic Product is contributed by Agriculture in our country. It holds 11</a:t>
            </a:r>
            <a:r>
              <a:rPr lang="en-IN" sz="2200" baseline="30000" dirty="0" smtClean="0">
                <a:latin typeface="Times New Roman" pitchFamily="18" charset="0"/>
                <a:cs typeface="Times New Roman" pitchFamily="18" charset="0"/>
              </a:rPr>
              <a:t>th</a:t>
            </a:r>
            <a:r>
              <a:rPr lang="en-IN" sz="2200" dirty="0" smtClean="0">
                <a:latin typeface="Times New Roman" pitchFamily="18" charset="0"/>
                <a:cs typeface="Times New Roman" pitchFamily="18" charset="0"/>
              </a:rPr>
              <a:t> place in the Indian Economy.</a:t>
            </a:r>
          </a:p>
          <a:p>
            <a:pPr algn="just"/>
            <a:r>
              <a:rPr lang="en-IN" sz="2200" dirty="0" smtClean="0">
                <a:latin typeface="Times New Roman" pitchFamily="18" charset="0"/>
                <a:cs typeface="Times New Roman" pitchFamily="18" charset="0"/>
              </a:rPr>
              <a:t>In this Agriculture there are mainly 3 stages of crop development.</a:t>
            </a:r>
          </a:p>
          <a:p>
            <a:pPr lvl="1" algn="just"/>
            <a:r>
              <a:rPr lang="en-IN" sz="2200" dirty="0" smtClean="0">
                <a:latin typeface="Times New Roman" pitchFamily="18" charset="0"/>
                <a:cs typeface="Times New Roman" pitchFamily="18" charset="0"/>
              </a:rPr>
              <a:t>Crop to be cultivated and getting enough resources.</a:t>
            </a:r>
          </a:p>
          <a:p>
            <a:pPr lvl="1" algn="just"/>
            <a:r>
              <a:rPr lang="en-IN" sz="2200" dirty="0" smtClean="0">
                <a:latin typeface="Times New Roman" pitchFamily="18" charset="0"/>
                <a:cs typeface="Times New Roman" pitchFamily="18" charset="0"/>
              </a:rPr>
              <a:t>Farming and producing the crop qualitatively and quantitavely.</a:t>
            </a:r>
          </a:p>
          <a:p>
            <a:pPr lvl="1" algn="just"/>
            <a:r>
              <a:rPr lang="en-IN" sz="2200" dirty="0" smtClean="0">
                <a:latin typeface="Times New Roman" pitchFamily="18" charset="0"/>
                <a:cs typeface="Times New Roman" pitchFamily="18" charset="0"/>
              </a:rPr>
              <a:t>Selling and earnings based on the produced crop.</a:t>
            </a:r>
          </a:p>
          <a:p>
            <a:pPr algn="just"/>
            <a:r>
              <a:rPr lang="en-IN" sz="2200" dirty="0" smtClean="0">
                <a:latin typeface="Times New Roman" pitchFamily="18" charset="0"/>
                <a:cs typeface="Times New Roman" pitchFamily="18" charset="0"/>
              </a:rPr>
              <a:t>In all these 3 stages there are several problems to be dealt with.</a:t>
            </a:r>
          </a:p>
          <a:p>
            <a:pPr algn="just"/>
            <a:r>
              <a:rPr lang="en-IN" sz="2200" dirty="0" smtClean="0">
                <a:latin typeface="Times New Roman" pitchFamily="18" charset="0"/>
                <a:cs typeface="Times New Roman" pitchFamily="18" charset="0"/>
              </a:rPr>
              <a:t>Our Problem of subsidy rate prediction falls under 3</a:t>
            </a:r>
            <a:r>
              <a:rPr lang="en-IN" sz="2200" baseline="30000" dirty="0" smtClean="0">
                <a:latin typeface="Times New Roman" pitchFamily="18" charset="0"/>
                <a:cs typeface="Times New Roman" pitchFamily="18" charset="0"/>
              </a:rPr>
              <a:t>rd</a:t>
            </a:r>
            <a:r>
              <a:rPr lang="en-IN" sz="2200" dirty="0" smtClean="0">
                <a:latin typeface="Times New Roman" pitchFamily="18" charset="0"/>
                <a:cs typeface="Times New Roman" pitchFamily="18" charset="0"/>
              </a:rPr>
              <a:t> stage of farming the crop</a:t>
            </a:r>
          </a:p>
          <a:p>
            <a:endParaRPr lang="en-IN" sz="1800" dirty="0" smtClean="0">
              <a:latin typeface="Times New Roman" pitchFamily="18" charset="0"/>
              <a:cs typeface="Times New Roman" pitchFamily="18" charset="0"/>
            </a:endParaRPr>
          </a:p>
          <a:p>
            <a:pPr lvl="1">
              <a:buNone/>
            </a:pPr>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214414" y="1071546"/>
            <a:ext cx="7719274" cy="5176854"/>
          </a:xfrm>
        </p:spPr>
        <p:txBody>
          <a:bodyPr>
            <a:normAutofit/>
          </a:bodyPr>
          <a:lstStyle/>
          <a:p>
            <a:pPr>
              <a:buNone/>
            </a:pP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Farmer can’t fix the rate of the crop which he have cultivated for years to be sold in the market.</a:t>
            </a:r>
          </a:p>
          <a:p>
            <a:r>
              <a:rPr lang="en-IN" sz="2000" dirty="0" smtClean="0">
                <a:latin typeface="Times New Roman" pitchFamily="18" charset="0"/>
                <a:cs typeface="Times New Roman" pitchFamily="18" charset="0"/>
              </a:rPr>
              <a:t>Government also doesn’t fix some subsidy rate for the crop to be sold. In this way the farmers are getting cheated by the people in markets and selling their crop for lower prices.</a:t>
            </a:r>
          </a:p>
        </p:txBody>
      </p:sp>
      <p:pic>
        <p:nvPicPr>
          <p:cNvPr id="6" name="Picture 2" descr="D:\Engineering Notes\7th sem\Minor Project\needed pictures\1.JPG"/>
          <p:cNvPicPr>
            <a:picLocks noChangeAspect="1" noChangeArrowheads="1"/>
          </p:cNvPicPr>
          <p:nvPr/>
        </p:nvPicPr>
        <p:blipFill>
          <a:blip r:embed="rId2"/>
          <a:srcRect/>
          <a:stretch>
            <a:fillRect/>
          </a:stretch>
        </p:blipFill>
        <p:spPr bwMode="auto">
          <a:xfrm>
            <a:off x="1142976" y="1214421"/>
            <a:ext cx="3857652" cy="2879057"/>
          </a:xfrm>
          <a:prstGeom prst="rect">
            <a:avLst/>
          </a:prstGeom>
          <a:noFill/>
        </p:spPr>
      </p:pic>
      <p:pic>
        <p:nvPicPr>
          <p:cNvPr id="7" name="Picture 3" descr="D:\Engineering Notes\7th sem\Minor Project\needed pictures\2.JPG"/>
          <p:cNvPicPr>
            <a:picLocks noChangeAspect="1" noChangeArrowheads="1"/>
          </p:cNvPicPr>
          <p:nvPr/>
        </p:nvPicPr>
        <p:blipFill>
          <a:blip r:embed="rId3"/>
          <a:srcRect/>
          <a:stretch>
            <a:fillRect/>
          </a:stretch>
        </p:blipFill>
        <p:spPr bwMode="auto">
          <a:xfrm>
            <a:off x="4929190" y="1142984"/>
            <a:ext cx="3786213" cy="300039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smtClean="0"/>
              <a:t> </a:t>
            </a:r>
            <a:endParaRPr lang="en-IN" dirty="0"/>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The main objective is to predict the rate for the crop and to recommended the location in which a farmer can sell.</a:t>
            </a:r>
          </a:p>
          <a:p>
            <a:pPr algn="just"/>
            <a:r>
              <a:rPr lang="en-IN" sz="2000" dirty="0" smtClean="0">
                <a:latin typeface="Times New Roman" pitchFamily="18" charset="0"/>
                <a:cs typeface="Times New Roman" pitchFamily="18" charset="0"/>
              </a:rPr>
              <a:t>The old system should be changed such that our project helps them in predicting the rate and to sell in market where there is demand for the particular crop.</a:t>
            </a:r>
          </a:p>
          <a:p>
            <a:pPr algn="just"/>
            <a:r>
              <a:rPr lang="en-IN" sz="2000" dirty="0" smtClean="0">
                <a:latin typeface="Times New Roman" pitchFamily="18" charset="0"/>
                <a:cs typeface="Times New Roman" pitchFamily="18" charset="0"/>
              </a:rPr>
              <a:t>Area wise study is taken into consideration. According to that </a:t>
            </a:r>
            <a:r>
              <a:rPr lang="en-IN" sz="2000" dirty="0">
                <a:latin typeface="Times New Roman" pitchFamily="18" charset="0"/>
                <a:cs typeface="Times New Roman" pitchFamily="18" charset="0"/>
              </a:rPr>
              <a:t>t</a:t>
            </a:r>
            <a:r>
              <a:rPr lang="en-IN" sz="2000" dirty="0" smtClean="0">
                <a:latin typeface="Times New Roman" pitchFamily="18" charset="0"/>
                <a:cs typeface="Times New Roman" pitchFamily="18" charset="0"/>
              </a:rPr>
              <a:t>he Crop can also be exported to other areas.</a:t>
            </a:r>
          </a:p>
          <a:p>
            <a:r>
              <a:rPr lang="en-IN" sz="2000" dirty="0" smtClean="0">
                <a:latin typeface="Times New Roman" pitchFamily="18" charset="0"/>
                <a:cs typeface="Times New Roman" pitchFamily="18" charset="0"/>
              </a:rPr>
              <a:t>This project has a future scope of developing an app or a website.</a:t>
            </a:r>
          </a:p>
          <a:p>
            <a:r>
              <a:rPr lang="en-IN" sz="2000" dirty="0" smtClean="0">
                <a:latin typeface="Times New Roman" pitchFamily="18" charset="0"/>
                <a:cs typeface="Times New Roman" pitchFamily="18" charset="0"/>
              </a:rPr>
              <a:t>This project needs a more backend process where the Machine Learning Algorithm’s  are trained  for various types of inputs for </a:t>
            </a:r>
            <a:r>
              <a:rPr lang="en-IN" sz="2000" dirty="0" err="1" smtClean="0">
                <a:latin typeface="Times New Roman" pitchFamily="18" charset="0"/>
                <a:cs typeface="Times New Roman" pitchFamily="18" charset="0"/>
              </a:rPr>
              <a:t>acquring</a:t>
            </a:r>
            <a:r>
              <a:rPr lang="en-IN" sz="2000" dirty="0" smtClean="0">
                <a:latin typeface="Times New Roman" pitchFamily="18" charset="0"/>
                <a:cs typeface="Times New Roman" pitchFamily="18" charset="0"/>
              </a:rPr>
              <a:t> more accuracy. </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643306" y="6357958"/>
            <a:ext cx="4071966" cy="365125"/>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194557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Times New Roman" pitchFamily="18" charset="0"/>
                <a:cs typeface="Times New Roman" pitchFamily="18" charset="0"/>
              </a:rPr>
              <a:t>INTRODUCTION</a:t>
            </a:r>
            <a:endParaRPr lang="en-IN" dirty="0"/>
          </a:p>
        </p:txBody>
      </p:sp>
      <p:sp>
        <p:nvSpPr>
          <p:cNvPr id="7" name="Content Placeholder 6"/>
          <p:cNvSpPr>
            <a:spLocks noGrp="1"/>
          </p:cNvSpPr>
          <p:nvPr>
            <p:ph idx="1"/>
          </p:nvPr>
        </p:nvSpPr>
        <p:spPr/>
        <p:txBody>
          <a:bodyPr>
            <a:normAutofit/>
          </a:bodyPr>
          <a:lstStyle/>
          <a:p>
            <a:r>
              <a:rPr lang="en-IN" sz="2000" dirty="0" smtClean="0">
                <a:latin typeface="Times New Roman" pitchFamily="18" charset="0"/>
                <a:cs typeface="Times New Roman" pitchFamily="18" charset="0"/>
              </a:rPr>
              <a:t>India is agriculture dependent country where the farmer’s are facing many problems in it.</a:t>
            </a:r>
          </a:p>
          <a:p>
            <a:r>
              <a:rPr lang="en-IN" sz="2000" dirty="0" smtClean="0">
                <a:latin typeface="Times New Roman" pitchFamily="18" charset="0"/>
                <a:cs typeface="Times New Roman" pitchFamily="18" charset="0"/>
              </a:rPr>
              <a:t>The rate prediction for agricultural crop play’s a vital role in farmer’s life.</a:t>
            </a:r>
          </a:p>
          <a:p>
            <a:r>
              <a:rPr lang="en-IN" sz="2000" dirty="0" smtClean="0">
                <a:latin typeface="Times New Roman" pitchFamily="18" charset="0"/>
                <a:cs typeface="Times New Roman" pitchFamily="18" charset="0"/>
              </a:rPr>
              <a:t>Predictive analytics is used here in which  old methodologies and old data output’s study is used  in finding the input attributes and training data.</a:t>
            </a:r>
          </a:p>
          <a:p>
            <a:r>
              <a:rPr lang="en-IN" sz="2000" dirty="0" smtClean="0">
                <a:latin typeface="Times New Roman" pitchFamily="18" charset="0"/>
                <a:cs typeface="Times New Roman" pitchFamily="18" charset="0"/>
              </a:rPr>
              <a:t>By using these techniques it is easier to predict the subsidy rate accurately.</a:t>
            </a:r>
          </a:p>
        </p:txBody>
      </p:sp>
      <p:sp>
        <p:nvSpPr>
          <p:cNvPr id="4" name="Footer Placeholder 3"/>
          <p:cNvSpPr>
            <a:spLocks noGrp="1"/>
          </p:cNvSpPr>
          <p:nvPr>
            <p:ph type="ftr" sz="quarter" idx="11"/>
          </p:nvPr>
        </p:nvSpPr>
        <p:spPr>
          <a:xfrm>
            <a:off x="3286116" y="6215082"/>
            <a:ext cx="4395790" cy="476250"/>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543318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latin typeface="Times New Roman" pitchFamily="18" charset="0"/>
                <a:cs typeface="Times New Roman" pitchFamily="18" charset="0"/>
              </a:rPr>
              <a:t>LITERATURE REVIEW</a:t>
            </a:r>
            <a:endParaRPr lang="en-IN" dirty="0"/>
          </a:p>
        </p:txBody>
      </p:sp>
      <p:sp>
        <p:nvSpPr>
          <p:cNvPr id="8" name="Content Placeholder 2"/>
          <p:cNvSpPr>
            <a:spLocks noGrp="1"/>
          </p:cNvSpPr>
          <p:nvPr>
            <p:ph idx="1"/>
          </p:nvPr>
        </p:nvSpPr>
        <p:spPr/>
        <p:txBody>
          <a:bodyPr>
            <a:normAutofit/>
          </a:bodyPr>
          <a:lstStyle/>
          <a:p>
            <a:pPr algn="just"/>
            <a:r>
              <a:rPr lang="en-US" sz="2000" b="1" dirty="0" smtClean="0">
                <a:latin typeface="Times New Roman" pitchFamily="18" charset="0"/>
                <a:cs typeface="Times New Roman" pitchFamily="18" charset="0"/>
              </a:rPr>
              <a:t>Tong Ai-</a:t>
            </a:r>
            <a:r>
              <a:rPr lang="en-US" sz="2000" b="1" dirty="0" err="1" smtClean="0">
                <a:latin typeface="Times New Roman" pitchFamily="18" charset="0"/>
                <a:cs typeface="Times New Roman" pitchFamily="18" charset="0"/>
              </a:rPr>
              <a:t>hua,”Factors</a:t>
            </a:r>
            <a:r>
              <a:rPr lang="en-US" sz="2000" b="1" dirty="0" smtClean="0">
                <a:latin typeface="Times New Roman" pitchFamily="18" charset="0"/>
                <a:cs typeface="Times New Roman" pitchFamily="18" charset="0"/>
              </a:rPr>
              <a:t> influencing prices of Agriculture products and stability counter measures” ,2012,Asian agricultural research</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This Paper presents counter measures and suggestions for stabilizing the prices of Agricultural Products based on Supply demand relationship, Promotion of production cost and circulation cost which leads to difficulty in sales of Agricultural products.</a:t>
            </a:r>
            <a:endParaRPr lang="en-US"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E </a:t>
            </a:r>
            <a:r>
              <a:rPr lang="en-IN" sz="2000" b="1" dirty="0" err="1" smtClean="0">
                <a:latin typeface="Times New Roman" pitchFamily="18" charset="0"/>
                <a:cs typeface="Times New Roman" pitchFamily="18" charset="0"/>
              </a:rPr>
              <a:t>Feng-jie,WANG</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Er-da,XIE</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Feng-yuan</a:t>
            </a:r>
            <a:r>
              <a:rPr lang="en-IN" sz="2000" b="1" dirty="0" smtClean="0">
                <a:latin typeface="Times New Roman" pitchFamily="18" charset="0"/>
                <a:cs typeface="Times New Roman" pitchFamily="18" charset="0"/>
              </a:rPr>
              <a:t>,” Crop Area Yield Risk Evaluation and Premium Rates Calculation—Based on Nonparametric Kernel Density Estimation”, 2009, International Conference on Management Science &amp; Engineering.</a:t>
            </a:r>
          </a:p>
          <a:p>
            <a:pPr lvl="1" algn="just"/>
            <a:r>
              <a:rPr lang="en-IN" sz="2000" dirty="0" smtClean="0">
                <a:latin typeface="Times New Roman" pitchFamily="18" charset="0"/>
                <a:cs typeface="Times New Roman" pitchFamily="18" charset="0"/>
              </a:rPr>
              <a:t>This estimation is to evaluate the probability density of yield in 19 provinces of china per acre. Yield risk is also estimated on basis of normal density  </a:t>
            </a:r>
          </a:p>
          <a:p>
            <a:pPr lvl="1" algn="just"/>
            <a:endParaRPr lang="en-IN" sz="2000" b="1" dirty="0" smtClean="0">
              <a:latin typeface="Times New Roman" pitchFamily="18" charset="0"/>
              <a:cs typeface="Times New Roman" pitchFamily="18" charset="0"/>
            </a:endParaRPr>
          </a:p>
          <a:p>
            <a:pPr algn="just">
              <a:buNone/>
            </a:pPr>
            <a:endParaRPr lang="en-IN" sz="2000" b="1" dirty="0" smtClean="0">
              <a:latin typeface="Times New Roman" pitchFamily="18" charset="0"/>
              <a:cs typeface="Times New Roman" pitchFamily="18" charset="0"/>
            </a:endParaRPr>
          </a:p>
          <a:p>
            <a:pPr algn="just"/>
            <a:endParaRPr lang="en-US" sz="2000"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286116" y="6286520"/>
            <a:ext cx="3876692" cy="365125"/>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extLst>
      <p:ext uri="{BB962C8B-B14F-4D97-AF65-F5344CB8AC3E}">
        <p14:creationId xmlns="" xmlns:p14="http://schemas.microsoft.com/office/powerpoint/2010/main" val="166377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00108"/>
            <a:ext cx="8229600" cy="5126055"/>
          </a:xfrm>
        </p:spPr>
        <p:txBody>
          <a:bodyPr/>
          <a:lstStyle/>
          <a:p>
            <a:pPr algn="just"/>
            <a:r>
              <a:rPr lang="en-IN" sz="2000" b="1" dirty="0" smtClean="0">
                <a:latin typeface="Times New Roman" pitchFamily="18" charset="0"/>
                <a:cs typeface="Times New Roman" pitchFamily="18" charset="0"/>
              </a:rPr>
              <a:t>Anil KUMAR </a:t>
            </a:r>
            <a:r>
              <a:rPr lang="en-IN" sz="2000" b="1" dirty="0" err="1" smtClean="0">
                <a:latin typeface="Times New Roman" pitchFamily="18" charset="0"/>
                <a:cs typeface="Times New Roman" pitchFamily="18" charset="0"/>
              </a:rPr>
              <a:t>Rohila</a:t>
            </a:r>
            <a:r>
              <a:rPr lang="en-IN" sz="2000" b="1" dirty="0" smtClean="0">
                <a:latin typeface="Times New Roman" pitchFamily="18" charset="0"/>
                <a:cs typeface="Times New Roman" pitchFamily="18" charset="0"/>
              </a:rPr>
              <a:t>,” Minimum Support Price to Farmers in India”, 2018,Popular </a:t>
            </a:r>
            <a:r>
              <a:rPr lang="en-IN" sz="2000" b="1" dirty="0" err="1" smtClean="0">
                <a:latin typeface="Times New Roman" pitchFamily="18" charset="0"/>
                <a:cs typeface="Times New Roman" pitchFamily="18" charset="0"/>
              </a:rPr>
              <a:t>Kheti</a:t>
            </a:r>
            <a:endParaRPr lang="en-IN" sz="2000" b="1" dirty="0" smtClean="0">
              <a:latin typeface="Times New Roman" pitchFamily="18" charset="0"/>
              <a:cs typeface="Times New Roman" pitchFamily="18" charset="0"/>
            </a:endParaRPr>
          </a:p>
          <a:p>
            <a:pPr lvl="1" algn="just"/>
            <a:r>
              <a:rPr lang="en-IN" sz="2000" dirty="0" smtClean="0">
                <a:latin typeface="Times New Roman" pitchFamily="18" charset="0"/>
                <a:cs typeface="Times New Roman" pitchFamily="18" charset="0"/>
              </a:rPr>
              <a:t>This paper mainly focus on the determination of MSP and major problems in implementing MSP. The major problem is that the Government is fixing the price at the beginning of the sowing season. </a:t>
            </a:r>
          </a:p>
          <a:p>
            <a:pPr algn="just">
              <a:buNone/>
            </a:pPr>
            <a:r>
              <a:rPr lang="en-IN" sz="2000" b="1" dirty="0" smtClean="0">
                <a:latin typeface="Times New Roman" pitchFamily="18" charset="0"/>
                <a:cs typeface="Times New Roman" pitchFamily="18" charset="0"/>
              </a:rPr>
              <a:t>	</a:t>
            </a:r>
          </a:p>
          <a:p>
            <a:pPr algn="just"/>
            <a:r>
              <a:rPr lang="en-IN" sz="2000" b="1" dirty="0" smtClean="0">
                <a:latin typeface="Times New Roman" pitchFamily="18" charset="0"/>
                <a:cs typeface="Times New Roman" pitchFamily="18" charset="0"/>
              </a:rPr>
              <a:t>“Evaluation report on Efficacy of Minimum Support Prices (MSP) on Farmers”, 2016,NITI </a:t>
            </a:r>
            <a:r>
              <a:rPr lang="en-IN" sz="2000" b="1" dirty="0" err="1" smtClean="0">
                <a:latin typeface="Times New Roman" pitchFamily="18" charset="0"/>
                <a:cs typeface="Times New Roman" pitchFamily="18" charset="0"/>
              </a:rPr>
              <a:t>Aayog</a:t>
            </a:r>
            <a:r>
              <a:rPr lang="en-IN" sz="2000" b="1" dirty="0" smtClean="0">
                <a:latin typeface="Times New Roman" pitchFamily="18" charset="0"/>
                <a:cs typeface="Times New Roman" pitchFamily="18" charset="0"/>
              </a:rPr>
              <a:t> report.</a:t>
            </a:r>
          </a:p>
          <a:p>
            <a:pPr lvl="1" algn="just"/>
            <a:r>
              <a:rPr lang="en-IN" sz="2000" dirty="0" smtClean="0">
                <a:latin typeface="Times New Roman" pitchFamily="18" charset="0"/>
                <a:cs typeface="Times New Roman" pitchFamily="18" charset="0"/>
              </a:rPr>
              <a:t>This report is based on the recommendations of the Commission for Agricultural Costs and prices (CACP), Government of India, declares MSP for 22 crops before sowing season. This report conveys the impact of MSP and how it is monitored.</a:t>
            </a:r>
          </a:p>
          <a:p>
            <a:pPr lvl="1" algn="just"/>
            <a:endParaRPr lang="en-IN" sz="1600" b="1" dirty="0" smtClean="0">
              <a:latin typeface="Times New Roman" pitchFamily="18" charset="0"/>
              <a:cs typeface="Times New Roman" pitchFamily="18" charset="0"/>
            </a:endParaRPr>
          </a:p>
          <a:p>
            <a:pPr algn="just"/>
            <a:endParaRPr lang="en-IN" dirty="0"/>
          </a:p>
        </p:txBody>
      </p:sp>
      <p:sp>
        <p:nvSpPr>
          <p:cNvPr id="4" name="Footer Placeholder 3"/>
          <p:cNvSpPr>
            <a:spLocks noGrp="1"/>
          </p:cNvSpPr>
          <p:nvPr>
            <p:ph type="ftr" sz="quarter" idx="11"/>
          </p:nvPr>
        </p:nvSpPr>
        <p:spPr>
          <a:xfrm>
            <a:off x="3124200" y="6356350"/>
            <a:ext cx="4019568" cy="365125"/>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642918"/>
            <a:ext cx="8229600" cy="5483245"/>
          </a:xfrm>
        </p:spPr>
        <p:txBody>
          <a:bodyPr>
            <a:normAutofit/>
          </a:bodyPr>
          <a:lstStyle/>
          <a:p>
            <a:pPr algn="just"/>
            <a:r>
              <a:rPr lang="en-IN" sz="2000" b="1" dirty="0" smtClean="0">
                <a:latin typeface="Times New Roman" pitchFamily="18" charset="0"/>
                <a:cs typeface="Times New Roman" pitchFamily="18" charset="0"/>
              </a:rPr>
              <a:t>R S </a:t>
            </a:r>
            <a:r>
              <a:rPr lang="en-IN" sz="2000" b="1" dirty="0" err="1" smtClean="0">
                <a:latin typeface="Times New Roman" pitchFamily="18" charset="0"/>
                <a:cs typeface="Times New Roman" pitchFamily="18" charset="0"/>
              </a:rPr>
              <a:t>Deshpande</a:t>
            </a:r>
            <a:r>
              <a:rPr lang="en-IN" sz="2000" b="1" dirty="0" smtClean="0">
                <a:latin typeface="Times New Roman" pitchFamily="18" charset="0"/>
                <a:cs typeface="Times New Roman" pitchFamily="18" charset="0"/>
              </a:rPr>
              <a:t>,” IMPACT OF MINIMUM SUPPORT PRICES ON AGRICULTURAL ECONOMY”,2003, Agricultural Development and Rural Transformation Unit.</a:t>
            </a:r>
          </a:p>
          <a:p>
            <a:pPr lvl="1" algn="just"/>
            <a:r>
              <a:rPr lang="en-IN" sz="2000" dirty="0" smtClean="0">
                <a:latin typeface="Times New Roman" pitchFamily="18" charset="0"/>
                <a:cs typeface="Times New Roman" pitchFamily="18" charset="0"/>
              </a:rPr>
              <a:t>This paper is mainly focused on the impact and effectiveness of MSP on Agricultural economy in different states of India.</a:t>
            </a:r>
          </a:p>
          <a:p>
            <a:pPr lvl="1" algn="just">
              <a:buNone/>
            </a:pPr>
            <a:endParaRPr lang="en-IN" sz="2000"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Shayequa</a:t>
            </a:r>
            <a:r>
              <a:rPr lang="en-IN" sz="2000" b="1" dirty="0" smtClean="0">
                <a:latin typeface="Times New Roman" pitchFamily="18" charset="0"/>
                <a:cs typeface="Times New Roman" pitchFamily="18" charset="0"/>
              </a:rPr>
              <a:t> Z. Alia, R.S. </a:t>
            </a:r>
            <a:r>
              <a:rPr lang="en-IN" sz="2000" b="1" dirty="0" err="1" smtClean="0">
                <a:latin typeface="Times New Roman" pitchFamily="18" charset="0"/>
                <a:cs typeface="Times New Roman" pitchFamily="18" charset="0"/>
              </a:rPr>
              <a:t>Sidhub</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Kamal</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Vatta</a:t>
            </a:r>
            <a:r>
              <a:rPr lang="en-IN" sz="2000" b="1" dirty="0" smtClean="0">
                <a:latin typeface="Times New Roman" pitchFamily="18" charset="0"/>
                <a:cs typeface="Times New Roman" pitchFamily="18" charset="0"/>
              </a:rPr>
              <a:t>, “Effectiveness of Minimum Support Price Policy for Paddy in India with a Case Study of Punjab”,2012 Agricultural Economics Research Review.</a:t>
            </a:r>
            <a:endParaRPr lang="en-IN" sz="2000" dirty="0" smtClean="0">
              <a:latin typeface="Times New Roman" pitchFamily="18" charset="0"/>
              <a:cs typeface="Times New Roman" pitchFamily="18" charset="0"/>
            </a:endParaRPr>
          </a:p>
          <a:p>
            <a:pPr lvl="1" algn="just"/>
            <a:r>
              <a:rPr lang="en-IN" sz="2000" dirty="0" smtClean="0">
                <a:latin typeface="Times New Roman" pitchFamily="18" charset="0"/>
                <a:cs typeface="Times New Roman" pitchFamily="18" charset="0"/>
              </a:rPr>
              <a:t>This study helps in understanding the deviations in the Farm Harvest Price(FHP) and Minimum Support Price(MSP). In case of paddy, worked out examples proved the negative deviations in ineffectiveness of MSP.</a:t>
            </a:r>
          </a:p>
        </p:txBody>
      </p:sp>
      <p:sp>
        <p:nvSpPr>
          <p:cNvPr id="4" name="Footer Placeholder 3"/>
          <p:cNvSpPr>
            <a:spLocks noGrp="1"/>
          </p:cNvSpPr>
          <p:nvPr>
            <p:ph type="ftr" sz="quarter" idx="11"/>
          </p:nvPr>
        </p:nvSpPr>
        <p:spPr>
          <a:xfrm>
            <a:off x="3428992" y="6215082"/>
            <a:ext cx="4324352" cy="476250"/>
          </a:xfrm>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1738</Words>
  <Application>Microsoft Office PowerPoint</Application>
  <PresentationFormat>On-screen Show (4:3)</PresentationFormat>
  <Paragraphs>187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ABSTRACT</vt:lpstr>
      <vt:lpstr>TITLE JUSTIFICATION</vt:lpstr>
      <vt:lpstr>Slide 4</vt:lpstr>
      <vt:lpstr>OBJECTIVES </vt:lpstr>
      <vt:lpstr>INTRODUCTION</vt:lpstr>
      <vt:lpstr>LITERATURE REVIEW</vt:lpstr>
      <vt:lpstr>Slide 8</vt:lpstr>
      <vt:lpstr>Slide 9</vt:lpstr>
      <vt:lpstr>Slide 10</vt:lpstr>
      <vt:lpstr>ARCHITECTURE DIAGRAM </vt:lpstr>
      <vt:lpstr>DATA FLOW DIAGRAM</vt:lpstr>
      <vt:lpstr>Entity-Relationship Diagram</vt:lpstr>
      <vt:lpstr>HARDWARE AND SOFTWARE SPECIFICATIONS</vt:lpstr>
      <vt:lpstr>IMPLEMENTATION</vt:lpstr>
      <vt:lpstr>Regression algorithm</vt:lpstr>
      <vt:lpstr>INPUT AND OUTPUT </vt:lpstr>
      <vt:lpstr>TEST DATA USED AS INPUT WITH 50 TUPPLES </vt:lpstr>
      <vt:lpstr>GRAPHICAL USER INTERFACE OF PROJECT </vt:lpstr>
      <vt:lpstr>PREDICTED OUTPUT SUBSIDY RATE </vt:lpstr>
      <vt:lpstr>CONCLUSION  </vt:lpstr>
      <vt:lpstr> FUTURE ENHANCEMENT </vt:lpstr>
      <vt:lpstr>REFERENCES</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Personal</dc:creator>
  <cp:lastModifiedBy>Personal</cp:lastModifiedBy>
  <cp:revision>3</cp:revision>
  <dcterms:created xsi:type="dcterms:W3CDTF">2019-10-29T17:01:14Z</dcterms:created>
  <dcterms:modified xsi:type="dcterms:W3CDTF">2019-12-23T06:02:05Z</dcterms:modified>
</cp:coreProperties>
</file>