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15081250"/>
  <p:notesSz cx="20104100" cy="15081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01"/>
    <a:srgbClr val="FF8283"/>
    <a:srgbClr val="1C1EFF"/>
    <a:srgbClr val="B7A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17"/>
  </p:normalViewPr>
  <p:slideViewPr>
    <p:cSldViewPr>
      <p:cViewPr>
        <p:scale>
          <a:sx n="79" d="100"/>
          <a:sy n="79" d="100"/>
        </p:scale>
        <p:origin x="176" y="-29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05A0-6A32-D44B-8A36-D9CAA89021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885950"/>
            <a:ext cx="6784975" cy="508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7258050"/>
            <a:ext cx="16084550" cy="59388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2560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432560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5A8D2-C9EA-6543-9D03-94A6A8DB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2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5A8D2-C9EA-6543-9D03-94A6A8DB4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2722880"/>
          </a:xfrm>
          <a:custGeom>
            <a:avLst/>
            <a:gdLst/>
            <a:ahLst/>
            <a:cxnLst/>
            <a:rect l="l" t="t" r="r" b="b"/>
            <a:pathLst>
              <a:path w="20104100" h="2722880">
                <a:moveTo>
                  <a:pt x="20104100" y="2722430"/>
                </a:moveTo>
                <a:lnTo>
                  <a:pt x="0" y="2722430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2722430"/>
                </a:lnTo>
                <a:close/>
              </a:path>
            </a:pathLst>
          </a:custGeom>
          <a:solidFill>
            <a:srgbClr val="3300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0104100" cy="2722880"/>
          </a:xfrm>
          <a:custGeom>
            <a:avLst/>
            <a:gdLst/>
            <a:ahLst/>
            <a:cxnLst/>
            <a:rect l="l" t="t" r="r" b="b"/>
            <a:pathLst>
              <a:path w="20104100" h="2722880">
                <a:moveTo>
                  <a:pt x="0" y="0"/>
                </a:moveTo>
                <a:lnTo>
                  <a:pt x="20104100" y="0"/>
                </a:lnTo>
                <a:lnTo>
                  <a:pt x="20104100" y="2722430"/>
                </a:lnTo>
                <a:lnTo>
                  <a:pt x="0" y="2722430"/>
                </a:lnTo>
                <a:lnTo>
                  <a:pt x="0" y="0"/>
                </a:lnTo>
                <a:close/>
              </a:path>
            </a:pathLst>
          </a:custGeom>
          <a:ln w="5817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402733"/>
            <a:ext cx="20104100" cy="1675764"/>
          </a:xfrm>
          <a:custGeom>
            <a:avLst/>
            <a:gdLst/>
            <a:ahLst/>
            <a:cxnLst/>
            <a:rect l="l" t="t" r="r" b="b"/>
            <a:pathLst>
              <a:path w="20104100" h="1675765">
                <a:moveTo>
                  <a:pt x="20104100" y="1675341"/>
                </a:moveTo>
                <a:lnTo>
                  <a:pt x="0" y="1675341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1675341"/>
                </a:lnTo>
                <a:close/>
              </a:path>
            </a:pathLst>
          </a:custGeom>
          <a:solidFill>
            <a:srgbClr val="B7A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44550" y="14218927"/>
            <a:ext cx="2559549" cy="85512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90404"/>
            <a:ext cx="20104100" cy="174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9327" y="582530"/>
            <a:ext cx="14245444" cy="1710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BE26C437-83B3-7A68-E2A1-20EE1613B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921" y="5484834"/>
            <a:ext cx="2198697" cy="152528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C94D010-4B59-AA69-2CB4-8402FE183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68" b="2070"/>
          <a:stretch/>
        </p:blipFill>
        <p:spPr>
          <a:xfrm>
            <a:off x="4213709" y="8355654"/>
            <a:ext cx="2660962" cy="491117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8278095" y="649206"/>
            <a:ext cx="1371600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0730"/>
              </a:lnSpc>
            </a:pPr>
            <a:r>
              <a:rPr sz="9700" b="1" i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97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72453" y="6539531"/>
            <a:ext cx="2900889" cy="385493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09687" y="467964"/>
            <a:ext cx="12570336" cy="2012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spcBef>
                <a:spcPts val="95"/>
              </a:spcBef>
            </a:pPr>
            <a:r>
              <a:rPr lang="en-US" sz="4400" spc="-425" dirty="0"/>
              <a:t>Alaska Center Energy and Power Capstone</a:t>
            </a:r>
            <a:br>
              <a:rPr lang="en-US" sz="4400" spc="-425" dirty="0"/>
            </a:br>
            <a:r>
              <a:rPr lang="en-US" sz="4400" spc="-340" dirty="0"/>
              <a:t>Synthetic </a:t>
            </a:r>
            <a:r>
              <a:rPr lang="en-US" sz="4400" spc="-320" dirty="0"/>
              <a:t>Electrical </a:t>
            </a:r>
            <a:r>
              <a:rPr lang="en-US" sz="4400" spc="-330" dirty="0"/>
              <a:t>Grid </a:t>
            </a:r>
            <a:r>
              <a:rPr lang="en-US" sz="4400" spc="-1390" dirty="0"/>
              <a:t> </a:t>
            </a:r>
            <a:r>
              <a:rPr lang="en-US" sz="4400" spc="-395" dirty="0"/>
              <a:t>and</a:t>
            </a:r>
            <a:r>
              <a:rPr lang="en-US" sz="4400" spc="-375" dirty="0"/>
              <a:t> </a:t>
            </a:r>
            <a:r>
              <a:rPr lang="en-US" sz="4400" spc="-335" dirty="0"/>
              <a:t>D</a:t>
            </a:r>
            <a:r>
              <a:rPr lang="en-US" sz="4400" spc="-320" dirty="0"/>
              <a:t>at</a:t>
            </a:r>
            <a:r>
              <a:rPr lang="en-US" sz="4400" spc="-375" dirty="0"/>
              <a:t>a </a:t>
            </a:r>
            <a:r>
              <a:rPr lang="en-US" sz="4400" spc="-210" dirty="0"/>
              <a:t>M</a:t>
            </a:r>
            <a:r>
              <a:rPr lang="en-US" sz="4400" spc="-120" dirty="0"/>
              <a:t>o</a:t>
            </a:r>
            <a:r>
              <a:rPr lang="en-US" sz="4400" spc="-345" dirty="0"/>
              <a:t>del</a:t>
            </a:r>
            <a:br>
              <a:rPr lang="en-US" sz="4400" spc="-345" dirty="0"/>
            </a:br>
            <a:br>
              <a:rPr lang="en-US" sz="1800" spc="-370" dirty="0"/>
            </a:br>
            <a:r>
              <a:rPr sz="2400" spc="-310" dirty="0">
                <a:solidFill>
                  <a:srgbClr val="B7A579"/>
                </a:solidFill>
              </a:rPr>
              <a:t>S</a:t>
            </a:r>
            <a:r>
              <a:rPr sz="2400" spc="-105" dirty="0">
                <a:solidFill>
                  <a:srgbClr val="B7A579"/>
                </a:solidFill>
              </a:rPr>
              <a:t>TUDENT</a:t>
            </a:r>
            <a:r>
              <a:rPr sz="2400" spc="-310" dirty="0">
                <a:solidFill>
                  <a:srgbClr val="B7A579"/>
                </a:solidFill>
              </a:rPr>
              <a:t>S</a:t>
            </a:r>
            <a:r>
              <a:rPr sz="2400" spc="-175" dirty="0">
                <a:solidFill>
                  <a:srgbClr val="B7A579"/>
                </a:solidFill>
              </a:rPr>
              <a:t>:</a:t>
            </a:r>
            <a:r>
              <a:rPr lang="en-US" sz="2400" spc="-175" dirty="0">
                <a:solidFill>
                  <a:srgbClr val="B7A579"/>
                </a:solidFill>
              </a:rPr>
              <a:t>  Yao-Yang Hsieh, Abhineet Nigam, and Hu-Kung Chen</a:t>
            </a:r>
            <a:endParaRPr sz="2000" spc="-175" dirty="0">
              <a:solidFill>
                <a:srgbClr val="B7A579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11595" y="13631164"/>
            <a:ext cx="133350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90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00" b="1" spc="-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00" b="1" spc="-215" dirty="0">
                <a:solidFill>
                  <a:srgbClr val="FFFFFF"/>
                </a:solidFill>
                <a:latin typeface="Verdana"/>
                <a:cs typeface="Verdana"/>
              </a:rPr>
              <a:t>VISO</a:t>
            </a:r>
            <a:r>
              <a:rPr sz="1900" b="1" spc="-2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00" b="1" spc="-245" dirty="0">
                <a:solidFill>
                  <a:srgbClr val="FFFFFF"/>
                </a:solidFill>
                <a:latin typeface="Verdana"/>
                <a:cs typeface="Verdana"/>
              </a:rPr>
              <a:t>S: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4057" y="13671885"/>
            <a:ext cx="1177578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b="1" spc="-195" dirty="0">
                <a:solidFill>
                  <a:srgbClr val="FFFFFF"/>
                </a:solidFill>
                <a:latin typeface="Verdana"/>
                <a:cs typeface="Verdana"/>
              </a:rPr>
              <a:t>PHYLICIA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45" dirty="0">
                <a:solidFill>
                  <a:srgbClr val="FFFFFF"/>
                </a:solidFill>
                <a:latin typeface="Verdana"/>
                <a:cs typeface="Verdana"/>
              </a:rPr>
              <a:t>CICILIO,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70" dirty="0">
                <a:solidFill>
                  <a:srgbClr val="FFFFFF"/>
                </a:solidFill>
                <a:latin typeface="Verdana"/>
                <a:cs typeface="Verdana"/>
              </a:rPr>
              <a:t>CHRISTOPHER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FFFFFF"/>
                </a:solidFill>
                <a:latin typeface="Verdana"/>
                <a:cs typeface="Verdana"/>
              </a:rPr>
              <a:t>PIKE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lang="en-US" sz="1600" b="1" spc="-140" dirty="0">
                <a:solidFill>
                  <a:srgbClr val="FFFFFF"/>
                </a:solidFill>
                <a:latin typeface="Verdana"/>
                <a:cs typeface="Verdana"/>
              </a:rPr>
              <a:t> Erin Trochim, 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MOHAMMAD </a:t>
            </a:r>
            <a:r>
              <a:rPr sz="1600" b="1" spc="-195" dirty="0">
                <a:solidFill>
                  <a:srgbClr val="FFFFFF"/>
                </a:solidFill>
                <a:latin typeface="Verdana"/>
                <a:cs typeface="Verdana"/>
              </a:rPr>
              <a:t>HEIRDARI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Verdana"/>
                <a:cs typeface="Verdana"/>
              </a:rPr>
              <a:t>KAPOURCHALI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MICHELLE 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WILBER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11595" y="14070942"/>
            <a:ext cx="231521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900" b="1" spc="-19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90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00" b="1" spc="-150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1900" b="1" spc="-3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900" b="1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b="1" spc="-1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00" b="1" spc="-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00" b="1" spc="-215" dirty="0">
                <a:solidFill>
                  <a:srgbClr val="FFFFFF"/>
                </a:solidFill>
                <a:latin typeface="Verdana"/>
                <a:cs typeface="Verdana"/>
              </a:rPr>
              <a:t>VISO</a:t>
            </a:r>
            <a:r>
              <a:rPr sz="1900" b="1" spc="-2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00" b="1" spc="-22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76596" y="14111662"/>
            <a:ext cx="23152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600" b="1" spc="-160" dirty="0">
                <a:solidFill>
                  <a:srgbClr val="FFFFFF"/>
                </a:solidFill>
                <a:latin typeface="Verdana"/>
                <a:cs typeface="Verdana"/>
              </a:rPr>
              <a:t>Prof. </a:t>
            </a:r>
            <a:r>
              <a:rPr sz="1600" b="1" spc="-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190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1600" b="1" spc="-2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19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175" dirty="0">
                <a:solidFill>
                  <a:srgbClr val="FFFFFF"/>
                </a:solidFill>
                <a:latin typeface="Verdana"/>
                <a:cs typeface="Verdana"/>
              </a:rPr>
              <a:t>CK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1595" y="14510718"/>
            <a:ext cx="588645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900" b="1" spc="-185" dirty="0">
                <a:solidFill>
                  <a:srgbClr val="FFFFFF"/>
                </a:solidFill>
                <a:latin typeface="Verdana"/>
                <a:cs typeface="Verdana"/>
              </a:rPr>
              <a:t>SPONSOR:</a:t>
            </a:r>
            <a:r>
              <a:rPr sz="1900" b="1" spc="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ALASKA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Verdana"/>
                <a:cs typeface="Verdana"/>
              </a:rPr>
              <a:t>CENTER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 ENERGY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POWER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0995" y="3189367"/>
            <a:ext cx="6217920" cy="320601"/>
          </a:xfrm>
          <a:prstGeom prst="rect">
            <a:avLst/>
          </a:prstGeom>
          <a:solidFill>
            <a:srgbClr val="B7A579"/>
          </a:solidFill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b="1" spc="-17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125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1600" b="1" spc="-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Verdana"/>
                <a:cs typeface="Verdana"/>
              </a:rPr>
              <a:t>Obje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b="1" spc="-1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0660" y="7019358"/>
            <a:ext cx="6185219" cy="79573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03200" indent="-191135" algn="just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spc="45" dirty="0">
                <a:latin typeface="Tahoma"/>
                <a:cs typeface="Tahoma"/>
              </a:rPr>
              <a:t>Access, filter, and collect geographical and power data</a:t>
            </a:r>
            <a:endParaRPr sz="1100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225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spc="40" dirty="0">
                <a:latin typeface="Tahoma"/>
                <a:cs typeface="Tahoma"/>
              </a:rPr>
              <a:t>Create a hierarchical clustering model with cluster size as the clustering threshold. </a:t>
            </a:r>
            <a:endParaRPr sz="1100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spc="40" dirty="0">
                <a:latin typeface="Tahoma"/>
                <a:cs typeface="Tahoma"/>
              </a:rPr>
              <a:t>Create machine learning models for predicting energy generation and usage patterns.</a:t>
            </a:r>
            <a:endParaRPr sz="1100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spc="55" dirty="0">
                <a:latin typeface="Tahoma"/>
                <a:cs typeface="Tahoma"/>
              </a:rPr>
              <a:t>Train, test, and improve machine learning model accuracy and efficiency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0995" y="6688807"/>
            <a:ext cx="6217920" cy="320601"/>
          </a:xfrm>
          <a:prstGeom prst="rect">
            <a:avLst/>
          </a:prstGeom>
          <a:solidFill>
            <a:srgbClr val="B7A579"/>
          </a:solidFill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600" b="1" spc="-165" dirty="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54010" y="3189367"/>
            <a:ext cx="6217920" cy="320601"/>
          </a:xfrm>
          <a:prstGeom prst="rect">
            <a:avLst/>
          </a:prstGeom>
          <a:solidFill>
            <a:srgbClr val="B7A579"/>
          </a:solidFill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600" b="1" spc="-155" dirty="0">
                <a:solidFill>
                  <a:srgbClr val="FFFFFF"/>
                </a:solidFill>
                <a:latin typeface="Verdana"/>
                <a:cs typeface="Verdana"/>
              </a:rPr>
              <a:t>Results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54010" y="12521869"/>
            <a:ext cx="6217920" cy="320040"/>
          </a:xfrm>
          <a:prstGeom prst="rect">
            <a:avLst/>
          </a:prstGeom>
          <a:solidFill>
            <a:srgbClr val="B7A579"/>
          </a:solidFill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1600" b="1" spc="-165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7959" y="7912365"/>
            <a:ext cx="6217920" cy="320601"/>
          </a:xfrm>
          <a:prstGeom prst="rect">
            <a:avLst/>
          </a:prstGeom>
          <a:solidFill>
            <a:srgbClr val="B7A579"/>
          </a:solidFill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600" b="1" spc="-140" dirty="0">
                <a:solidFill>
                  <a:srgbClr val="FFFFFF"/>
                </a:solidFill>
                <a:latin typeface="Verdana"/>
                <a:cs typeface="Verdana"/>
              </a:rPr>
              <a:t>Overview Methodology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33094" y="7034434"/>
            <a:ext cx="6217920" cy="320601"/>
          </a:xfrm>
          <a:prstGeom prst="rect">
            <a:avLst/>
          </a:prstGeom>
          <a:solidFill>
            <a:srgbClr val="B7A579"/>
          </a:solidFill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600" b="1" spc="-120" dirty="0">
                <a:solidFill>
                  <a:srgbClr val="FFFFFF"/>
                </a:solidFill>
                <a:latin typeface="Verdana"/>
                <a:cs typeface="Verdana"/>
              </a:rPr>
              <a:t>Machine Learning  (Clustering and Regression)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936482" y="3189366"/>
            <a:ext cx="6217920" cy="320601"/>
          </a:xfrm>
          <a:prstGeom prst="rect">
            <a:avLst/>
          </a:prstGeom>
          <a:solidFill>
            <a:srgbClr val="B7A579"/>
          </a:solidFill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600" b="1" spc="-1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600" b="1" spc="-12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4303" y="3602802"/>
            <a:ext cx="2377440" cy="283676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3420490" y="10510038"/>
            <a:ext cx="6217920" cy="320040"/>
          </a:xfrm>
          <a:prstGeom prst="rect">
            <a:avLst/>
          </a:prstGeom>
          <a:solidFill>
            <a:srgbClr val="B7A579"/>
          </a:solidFill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1600" b="1" spc="-20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16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lusion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b="1" spc="-1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sz="1600" b="1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spc="-1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600" b="1" spc="-1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41" name="object 41"/>
          <p:cNvPicPr/>
          <p:nvPr/>
        </p:nvPicPr>
        <p:blipFill rotWithShape="1">
          <a:blip r:embed="rId7" cstate="print"/>
          <a:srcRect t="5086" r="16312"/>
          <a:stretch/>
        </p:blipFill>
        <p:spPr>
          <a:xfrm>
            <a:off x="10778442" y="7592419"/>
            <a:ext cx="2431642" cy="1606159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3377884" y="12956274"/>
            <a:ext cx="6123305" cy="3084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015" indent="-234950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7015" algn="l"/>
                <a:tab pos="247650" algn="l"/>
              </a:tabLst>
            </a:pPr>
            <a:r>
              <a:rPr lang="en-US" sz="750" spc="-5" dirty="0">
                <a:latin typeface="Tahoma"/>
                <a:cs typeface="Tahoma"/>
              </a:rPr>
              <a:t>Erin Trochim</a:t>
            </a:r>
            <a:r>
              <a:rPr lang="en-US" sz="750" spc="-15" dirty="0">
                <a:latin typeface="Tahoma"/>
                <a:cs typeface="Tahoma"/>
              </a:rPr>
              <a:t>.</a:t>
            </a:r>
            <a:r>
              <a:rPr lang="en-US" sz="750" spc="-30" dirty="0">
                <a:latin typeface="Tahoma"/>
                <a:cs typeface="Tahoma"/>
              </a:rPr>
              <a:t> </a:t>
            </a:r>
            <a:r>
              <a:rPr lang="en-US" sz="750" spc="25" dirty="0">
                <a:latin typeface="Tahoma"/>
                <a:cs typeface="Tahoma"/>
              </a:rPr>
              <a:t>OpenStreetMap Alaska Python Code</a:t>
            </a:r>
            <a:r>
              <a:rPr lang="en-US" sz="750" spc="10" dirty="0">
                <a:latin typeface="Tahoma"/>
                <a:cs typeface="Tahoma"/>
              </a:rPr>
              <a:t>.</a:t>
            </a:r>
          </a:p>
          <a:p>
            <a:pPr marL="247015" indent="-234950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7015" algn="l"/>
                <a:tab pos="247650" algn="l"/>
              </a:tabLst>
            </a:pPr>
            <a:r>
              <a:rPr lang="en-US" sz="750" spc="10" dirty="0">
                <a:latin typeface="Tahoma"/>
                <a:cs typeface="Tahoma"/>
              </a:rPr>
              <a:t>ACEP. All Transmission Electricity Data.</a:t>
            </a:r>
            <a:r>
              <a:rPr lang="en-US" sz="750" spc="-35" dirty="0">
                <a:latin typeface="Tahoma"/>
                <a:cs typeface="Tahoma"/>
              </a:rPr>
              <a:t> </a:t>
            </a:r>
          </a:p>
          <a:p>
            <a:pPr marL="247015" indent="-234950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7015" algn="l"/>
                <a:tab pos="247650" algn="l"/>
              </a:tabLst>
            </a:pPr>
            <a:r>
              <a:rPr lang="en-US" sz="250" spc="10" dirty="0">
                <a:latin typeface="Arial"/>
                <a:cs typeface="Arial"/>
              </a:rPr>
              <a:t>a.</a:t>
            </a:r>
            <a:endParaRPr lang="en-US" sz="25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529222" y="13327730"/>
            <a:ext cx="54610" cy="545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latin typeface="Arial"/>
                <a:cs typeface="Arial"/>
              </a:rPr>
              <a:t>4.</a:t>
            </a:r>
            <a:endParaRPr sz="2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116773" y="681111"/>
            <a:ext cx="1770380" cy="1393825"/>
          </a:xfrm>
          <a:custGeom>
            <a:avLst/>
            <a:gdLst/>
            <a:ahLst/>
            <a:cxnLst/>
            <a:rect l="l" t="t" r="r" b="b"/>
            <a:pathLst>
              <a:path w="1770380" h="1393825">
                <a:moveTo>
                  <a:pt x="1770294" y="1393782"/>
                </a:moveTo>
                <a:lnTo>
                  <a:pt x="0" y="1393782"/>
                </a:lnTo>
                <a:lnTo>
                  <a:pt x="0" y="0"/>
                </a:lnTo>
                <a:lnTo>
                  <a:pt x="1770294" y="0"/>
                </a:lnTo>
                <a:lnTo>
                  <a:pt x="1770294" y="1393782"/>
                </a:lnTo>
                <a:close/>
              </a:path>
            </a:pathLst>
          </a:custGeom>
          <a:solidFill>
            <a:srgbClr val="B7A579"/>
          </a:solidFill>
        </p:spPr>
        <p:txBody>
          <a:bodyPr wrap="square" lIns="0" tIns="0" rIns="0" bIns="0" rtlCol="0"/>
          <a:lstStyle/>
          <a:p>
            <a:pPr algn="just"/>
            <a:r>
              <a:rPr lang="en-US" sz="9000" dirty="0"/>
              <a:t> ##</a:t>
            </a:r>
            <a:endParaRPr sz="90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A15C917-7D40-EDD2-B06A-CE9CA2F8B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79266" y="8509"/>
            <a:ext cx="2724834" cy="2674698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80922" y="166642"/>
            <a:ext cx="3667874" cy="1241974"/>
          </a:xfrm>
          <a:prstGeom prst="rect">
            <a:avLst/>
          </a:prstGeom>
        </p:spPr>
      </p:pic>
      <p:pic>
        <p:nvPicPr>
          <p:cNvPr id="1026" name="Picture 2" descr="cheme.washington.edu Publisher Publications - Issuu">
            <a:extLst>
              <a:ext uri="{FF2B5EF4-FFF2-40B4-BE49-F238E27FC236}">
                <a16:creationId xmlns:a16="http://schemas.microsoft.com/office/drawing/2014/main" id="{C3EF4B9B-9213-1716-A94F-5F5DBECC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13395040"/>
            <a:ext cx="2536190" cy="16862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am Capstone Projects | DIRECT: Data Intensive Research Enabling Clean  Technologies">
            <a:extLst>
              <a:ext uri="{FF2B5EF4-FFF2-40B4-BE49-F238E27FC236}">
                <a16:creationId xmlns:a16="http://schemas.microsoft.com/office/drawing/2014/main" id="{CFD3E31D-4A73-FD6B-B046-701B551BD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94"/>
          <a:stretch/>
        </p:blipFill>
        <p:spPr bwMode="auto">
          <a:xfrm>
            <a:off x="15680922" y="1394071"/>
            <a:ext cx="3667874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object 25">
            <a:extLst>
              <a:ext uri="{FF2B5EF4-FFF2-40B4-BE49-F238E27FC236}">
                <a16:creationId xmlns:a16="http://schemas.microsoft.com/office/drawing/2014/main" id="{882EB8EC-5460-64E4-7318-B2D816829DB4}"/>
              </a:ext>
            </a:extLst>
          </p:cNvPr>
          <p:cNvSpPr txBox="1"/>
          <p:nvPr/>
        </p:nvSpPr>
        <p:spPr>
          <a:xfrm>
            <a:off x="566205" y="8318809"/>
            <a:ext cx="3673349" cy="5414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Data Collection and Computation</a:t>
            </a:r>
            <a:endParaRPr lang="en-US" sz="1100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Obtain geographic location coordinate data from Open Street Map, a world geographic database, by filtering out unrelated data   </a:t>
            </a:r>
            <a:endParaRPr lang="en-US" sz="1050" spc="-60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Compute seasonal electricity usage data from monthly utility bill and power price from Alaska Power Plant (APP) and Energy Information Administration (EIA)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Separate energy use by different building types (Residential, Commercial and Industrial)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500" b="1" spc="-10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Hierarchical Clustering </a:t>
            </a:r>
            <a:endParaRPr sz="1100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Group specific number of buildings into clusters for feeder allocation based on closest distance using supercomputer, Hyak. 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Cluster the feeders again into buses for electricity transmission.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Compute each buses' power usage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500" spc="35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050" spc="35" dirty="0">
                <a:latin typeface="Tahoma"/>
                <a:cs typeface="Tahoma"/>
              </a:rPr>
              <a:t>  </a:t>
            </a:r>
            <a:r>
              <a:rPr lang="en-US" sz="1100" b="1" spc="-10" dirty="0">
                <a:latin typeface="Tahoma"/>
                <a:cs typeface="Tahoma"/>
              </a:rPr>
              <a:t>Linear and Multi-output regression</a:t>
            </a:r>
            <a:endParaRPr lang="en-US" sz="1100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Generate a machine learning model using linear regression and Multi-output regression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Improve model accuracy using test and validation sets. 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Compare and select the most accurate model 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300" spc="35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050" spc="35" dirty="0">
                <a:latin typeface="Tahoma"/>
                <a:cs typeface="Tahoma"/>
              </a:rPr>
              <a:t>  </a:t>
            </a:r>
            <a:r>
              <a:rPr lang="en-US" sz="1100" b="1" spc="-10" dirty="0">
                <a:latin typeface="Tahoma"/>
                <a:cs typeface="Tahoma"/>
              </a:rPr>
              <a:t>Model Prediction</a:t>
            </a:r>
            <a:endParaRPr lang="en-US" sz="1100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Apply the calculated power usage (P) from building clusters to the ML models to predict generator reactive power requirements (Q).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Collaborate with Electrical Engineering team to create synthetical electrical model based on the predictions.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1050" spc="35" dirty="0">
              <a:latin typeface="Tahoma"/>
              <a:cs typeface="Tahoma"/>
            </a:endParaRPr>
          </a:p>
        </p:txBody>
      </p:sp>
      <p:sp>
        <p:nvSpPr>
          <p:cNvPr id="83" name="object 25">
            <a:extLst>
              <a:ext uri="{FF2B5EF4-FFF2-40B4-BE49-F238E27FC236}">
                <a16:creationId xmlns:a16="http://schemas.microsoft.com/office/drawing/2014/main" id="{F5916123-5513-7B3B-F23C-1ADF72990DAB}"/>
              </a:ext>
            </a:extLst>
          </p:cNvPr>
          <p:cNvSpPr txBox="1"/>
          <p:nvPr/>
        </p:nvSpPr>
        <p:spPr>
          <a:xfrm>
            <a:off x="6935635" y="3666355"/>
            <a:ext cx="4192844" cy="2852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Location data (OpenStreetMap)</a:t>
            </a:r>
            <a:endParaRPr lang="en-US" sz="1100" dirty="0">
              <a:latin typeface="Tahoma"/>
              <a:cs typeface="Tahoma"/>
            </a:endParaRPr>
          </a:p>
          <a:p>
            <a:pPr marL="226695" marR="5715" lvl="1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tabLst>
                <a:tab pos="413384" algn="l"/>
              </a:tabLst>
            </a:pPr>
            <a:endParaRPr lang="en-US" sz="1050" spc="35" dirty="0">
              <a:latin typeface="Tahoma"/>
              <a:cs typeface="Tahoma"/>
            </a:endParaRPr>
          </a:p>
          <a:p>
            <a:pPr marL="226695" marR="5715" lvl="1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tabLst>
                <a:tab pos="413384" algn="l"/>
              </a:tabLst>
            </a:pPr>
            <a:endParaRPr lang="en-US" sz="1050" spc="35" dirty="0">
              <a:latin typeface="Tahoma"/>
              <a:cs typeface="Tahoma"/>
            </a:endParaRPr>
          </a:p>
          <a:p>
            <a:pPr marL="226695" marR="5715" lvl="1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 </a:t>
            </a:r>
          </a:p>
          <a:p>
            <a:pPr marL="226695" marR="5715" lvl="1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tabLst>
                <a:tab pos="413384" algn="l"/>
              </a:tabLst>
            </a:pPr>
            <a:endParaRPr lang="en-US" sz="1050" spc="-60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1050" spc="35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1050" spc="35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Prefilter is the primary filter for OpenStreetMap to limit the item that need to be kept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 err="1">
                <a:latin typeface="Tahoma"/>
                <a:cs typeface="Tahoma"/>
              </a:rPr>
              <a:t>Whitefilter</a:t>
            </a:r>
            <a:r>
              <a:rPr lang="en-US" sz="1050" spc="35" dirty="0">
                <a:latin typeface="Tahoma"/>
                <a:cs typeface="Tahoma"/>
              </a:rPr>
              <a:t> and </a:t>
            </a:r>
            <a:r>
              <a:rPr lang="en-US" sz="1050" spc="35" dirty="0" err="1">
                <a:latin typeface="Tahoma"/>
                <a:cs typeface="Tahoma"/>
              </a:rPr>
              <a:t>blackfilter</a:t>
            </a:r>
            <a:r>
              <a:rPr lang="en-US" sz="1050" spc="35" dirty="0">
                <a:latin typeface="Tahoma"/>
                <a:cs typeface="Tahoma"/>
              </a:rPr>
              <a:t> are secondary filter that eliminate what needs to be kept and what is not.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All geographical data was captured using Python’s </a:t>
            </a:r>
            <a:r>
              <a:rPr lang="en-US" sz="1050" spc="35" dirty="0" err="1">
                <a:latin typeface="Tahoma"/>
                <a:cs typeface="Tahoma"/>
              </a:rPr>
              <a:t>GeoPandas</a:t>
            </a:r>
            <a:r>
              <a:rPr lang="en-US" sz="1050" spc="35" dirty="0">
                <a:latin typeface="Tahoma"/>
                <a:cs typeface="Tahoma"/>
              </a:rPr>
              <a:t> and outputted as a CSV file.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500" b="1" spc="-10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Electricity data (APP &amp; EIA)</a:t>
            </a:r>
            <a:endParaRPr sz="1100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Cross referencing APP’s population, monthly utility bills and utility price data with EIA’s residential, commercial and industrial monthly utility spending </a:t>
            </a:r>
          </a:p>
        </p:txBody>
      </p:sp>
      <p:pic>
        <p:nvPicPr>
          <p:cNvPr id="88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6104940-AA74-BBE9-5C76-36B4DFB2209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6559" t="38318" r="25653" b="20550"/>
          <a:stretch/>
        </p:blipFill>
        <p:spPr>
          <a:xfrm>
            <a:off x="11380198" y="3665377"/>
            <a:ext cx="1774205" cy="178714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A422BF6-36AC-7A29-684E-1BE46EB89BF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339" t="18719" r="28356" b="60620"/>
          <a:stretch/>
        </p:blipFill>
        <p:spPr>
          <a:xfrm>
            <a:off x="7163492" y="3876987"/>
            <a:ext cx="4192844" cy="92661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FB0DA71-1606-22C6-D345-53BC99563B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11181759" y="6135839"/>
            <a:ext cx="27432" cy="349338"/>
          </a:xfrm>
          <a:prstGeom prst="rect">
            <a:avLst/>
          </a:prstGeom>
        </p:spPr>
      </p:pic>
      <p:sp>
        <p:nvSpPr>
          <p:cNvPr id="93" name="object 25">
            <a:extLst>
              <a:ext uri="{FF2B5EF4-FFF2-40B4-BE49-F238E27FC236}">
                <a16:creationId xmlns:a16="http://schemas.microsoft.com/office/drawing/2014/main" id="{E2748667-08ED-5993-A1B6-9828E1A6BF3B}"/>
              </a:ext>
            </a:extLst>
          </p:cNvPr>
          <p:cNvSpPr txBox="1"/>
          <p:nvPr/>
        </p:nvSpPr>
        <p:spPr>
          <a:xfrm>
            <a:off x="6919325" y="7468931"/>
            <a:ext cx="3673349" cy="5752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Hierarchical Clustering   </a:t>
            </a:r>
            <a:endParaRPr lang="en-US" sz="1050" spc="35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Hierarchical clustering groups points based on their geographical proximity with a bottom up approach. 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-10" dirty="0">
                <a:latin typeface="Tahoma"/>
                <a:cs typeface="Tahoma"/>
              </a:rPr>
              <a:t>Hierarchical</a:t>
            </a:r>
            <a:r>
              <a:rPr lang="en-US" sz="1050" b="1" spc="-10" dirty="0">
                <a:latin typeface="Tahoma"/>
                <a:cs typeface="Tahoma"/>
              </a:rPr>
              <a:t> </a:t>
            </a:r>
            <a:r>
              <a:rPr lang="en-US" sz="1050" spc="35" dirty="0">
                <a:latin typeface="Tahoma"/>
                <a:cs typeface="Tahoma"/>
              </a:rPr>
              <a:t>clustering was preformed twice on the location data</a:t>
            </a:r>
          </a:p>
          <a:p>
            <a:pPr marL="683895" marR="5715" lvl="2" algn="just">
              <a:spcBef>
                <a:spcPts val="10"/>
              </a:spcBef>
              <a:buClr>
                <a:srgbClr val="44546A"/>
              </a:buClr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1.) Each type of buildings were grouped together for feeders with maximum threshold for buildings per group (Res: 8700, Com: 1513, Ind: 80 [building/group] )</a:t>
            </a:r>
          </a:p>
          <a:p>
            <a:pPr marL="683895" marR="5715" lvl="2" algn="just">
              <a:spcBef>
                <a:spcPts val="10"/>
              </a:spcBef>
              <a:buClr>
                <a:srgbClr val="44546A"/>
              </a:buClr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2.) Combined all feeders into buses from the first step (3-6 feeders per bus)</a:t>
            </a:r>
          </a:p>
          <a:p>
            <a:pPr marL="412750" marR="5715" lvl="1" indent="-186055" algn="just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Hierarchical clustering code is done using Python and computed using Hyak due to a requirement of over 220 GB of memory.</a:t>
            </a:r>
          </a:p>
          <a:p>
            <a:pPr marL="412750" marR="5715" lvl="1" indent="-186055" algn="just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1050" spc="35" dirty="0">
              <a:latin typeface="Tahoma"/>
              <a:cs typeface="Tahoma"/>
            </a:endParaRPr>
          </a:p>
          <a:p>
            <a:pPr marL="412750" marR="5715" lvl="1" indent="-186055" algn="just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500" spc="35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1050" spc="35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1050" b="1" spc="35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500" b="1" spc="-10" dirty="0">
              <a:latin typeface="Tahoma"/>
              <a:cs typeface="Tahoma"/>
            </a:endParaRP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500" b="1" spc="-10" dirty="0">
              <a:latin typeface="Tahoma"/>
              <a:cs typeface="Tahoma"/>
            </a:endParaRPr>
          </a:p>
          <a:p>
            <a:pPr marL="226695" marR="5715" lvl="1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tabLst>
                <a:tab pos="413384" algn="l"/>
              </a:tabLst>
            </a:pPr>
            <a:endParaRPr lang="en-US" sz="500" b="1" spc="-10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Linear and Multi-output Regression</a:t>
            </a:r>
            <a:endParaRPr lang="en-US" sz="1100" dirty="0">
              <a:latin typeface="Tahoma"/>
              <a:cs typeface="Tahoma"/>
            </a:endParaRPr>
          </a:p>
          <a:p>
            <a:pPr marL="412750" marR="5715" lvl="1" indent="-186055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Given input as power requirement and outputs as</a:t>
            </a:r>
            <a:r>
              <a:rPr lang="en-US" sz="1050" spc="35" dirty="0">
                <a:solidFill>
                  <a:prstClr val="black"/>
                </a:solidFill>
                <a:latin typeface="Tahoma"/>
                <a:cs typeface="Tahoma"/>
              </a:rPr>
              <a:t> maximum and minimum Reactive Power</a:t>
            </a:r>
            <a:r>
              <a:rPr lang="en-US" sz="1050" spc="35" dirty="0">
                <a:latin typeface="Tahoma"/>
                <a:cs typeface="Tahoma"/>
              </a:rPr>
              <a:t>, regression models were developed. </a:t>
            </a:r>
          </a:p>
          <a:p>
            <a:pPr marL="412750" marR="5715" lvl="1" indent="-186055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Both the outputs are correlated so the model was divided into two of one input and output each. </a:t>
            </a:r>
          </a:p>
          <a:p>
            <a:pPr marL="412750" marR="5715" lvl="1" indent="-186055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Linear regression model showed a 2% better accuracy than the multi-output regression model.</a:t>
            </a:r>
          </a:p>
          <a:p>
            <a:pPr marL="412750" marR="5715" lvl="1" indent="-186055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Models developed using the data received from the sponsors.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endParaRPr lang="en-US" sz="500" spc="35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Predictions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Input the power requirement from transmission clusters to the trained linear regression model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Apply outputs to PSS/e, a power system simulation and model software to generate synthetic electrical model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2323578-D5AF-5006-EC4E-19920FAD6D11}"/>
              </a:ext>
            </a:extLst>
          </p:cNvPr>
          <p:cNvSpPr txBox="1"/>
          <p:nvPr/>
        </p:nvSpPr>
        <p:spPr>
          <a:xfrm>
            <a:off x="11481974" y="7431228"/>
            <a:ext cx="1178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/>
              <a:t>Industrial Data Cluster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59BB12-B07D-9B0C-51E9-73ED60125D1A}"/>
              </a:ext>
            </a:extLst>
          </p:cNvPr>
          <p:cNvSpPr txBox="1"/>
          <p:nvPr/>
        </p:nvSpPr>
        <p:spPr>
          <a:xfrm rot="16200000">
            <a:off x="10499434" y="8218782"/>
            <a:ext cx="5580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dirty="0"/>
              <a:t>Longitude</a:t>
            </a:r>
            <a:endParaRPr 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0164DB-E62B-9C51-1DBA-8976FF8442F9}"/>
              </a:ext>
            </a:extLst>
          </p:cNvPr>
          <p:cNvSpPr txBox="1"/>
          <p:nvPr/>
        </p:nvSpPr>
        <p:spPr>
          <a:xfrm>
            <a:off x="11903878" y="9103349"/>
            <a:ext cx="11784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dirty="0"/>
              <a:t>Latitude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B6C67EF-9F9A-6827-61C3-59C6493F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1" t="9228" r="2886" b="4766"/>
          <a:stretch/>
        </p:blipFill>
        <p:spPr bwMode="auto">
          <a:xfrm>
            <a:off x="10723068" y="11484117"/>
            <a:ext cx="2561399" cy="17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9220A60-F6C9-5C6E-AB59-9E23A8F727D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7917"/>
          <a:stretch/>
        </p:blipFill>
        <p:spPr>
          <a:xfrm>
            <a:off x="10628983" y="9387185"/>
            <a:ext cx="2634465" cy="188668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3628991-48CC-6AF2-90A2-F86BA5F57077}"/>
              </a:ext>
            </a:extLst>
          </p:cNvPr>
          <p:cNvSpPr txBox="1"/>
          <p:nvPr/>
        </p:nvSpPr>
        <p:spPr>
          <a:xfrm rot="16200000">
            <a:off x="10342038" y="10160649"/>
            <a:ext cx="52975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700" dirty="0"/>
              <a:t>Latitude</a:t>
            </a:r>
            <a:endParaRPr lang="en-US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F503A8-9260-8212-8EDA-04FBC733F163}"/>
              </a:ext>
            </a:extLst>
          </p:cNvPr>
          <p:cNvSpPr txBox="1"/>
          <p:nvPr/>
        </p:nvSpPr>
        <p:spPr>
          <a:xfrm>
            <a:off x="11807019" y="11155592"/>
            <a:ext cx="6133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700" dirty="0"/>
              <a:t>Longitude</a:t>
            </a:r>
            <a:endParaRPr 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CB0F296-831B-D5A2-DBED-5F01238010CD}"/>
              </a:ext>
            </a:extLst>
          </p:cNvPr>
          <p:cNvSpPr txBox="1"/>
          <p:nvPr/>
        </p:nvSpPr>
        <p:spPr>
          <a:xfrm>
            <a:off x="10999438" y="9266713"/>
            <a:ext cx="1821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/>
              <a:t>Final Cluster for Electricity Calculation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214F70F-E7AC-6677-6E9C-FA5D531224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954645" y="9423979"/>
            <a:ext cx="255439" cy="377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11640A-DFC5-8438-C4BD-DA0074D671EC}"/>
                  </a:ext>
                </a:extLst>
              </p:cNvPr>
              <p:cNvSpPr txBox="1"/>
              <p:nvPr/>
            </p:nvSpPr>
            <p:spPr>
              <a:xfrm>
                <a:off x="7427593" y="6579928"/>
                <a:ext cx="3244140" cy="372987"/>
              </a:xfrm>
              <a:prstGeom prst="rect">
                <a:avLst/>
              </a:prstGeom>
              <a:noFill/>
              <a:ln>
                <a:solidFill>
                  <a:srgbClr val="B7A57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𝑈𝑠𝑎𝑔𝑒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50" b="0" i="1" smtClean="0">
                              <a:latin typeface="Cambria Math" panose="02040503050406030204" pitchFamily="18" charset="0"/>
                            </a:rPr>
                            <m:t>$ / 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</a:rPr>
                            <m:t>𝑚𝑜𝑛𝑡h</m:t>
                          </m:r>
                        </m:num>
                        <m:den>
                          <m:r>
                            <a:rPr lang="en-US" sz="1150" b="0" i="1" smtClean="0">
                              <a:latin typeface="Cambria Math" panose="02040503050406030204" pitchFamily="18" charset="0"/>
                            </a:rPr>
                            <m:t>$ / 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den>
                      </m:f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𝑘𝑊h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115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11640A-DFC5-8438-C4BD-DA0074D67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593" y="6579928"/>
                <a:ext cx="3244140" cy="372987"/>
              </a:xfrm>
              <a:prstGeom prst="rect">
                <a:avLst/>
              </a:prstGeom>
              <a:blipFill>
                <a:blip r:embed="rId18"/>
                <a:stretch>
                  <a:fillRect b="-15625"/>
                </a:stretch>
              </a:blipFill>
              <a:ln>
                <a:solidFill>
                  <a:srgbClr val="B7A579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1518B1-9135-8CAC-58BB-3EDF5954090C}"/>
                  </a:ext>
                </a:extLst>
              </p:cNvPr>
              <p:cNvSpPr txBox="1"/>
              <p:nvPr/>
            </p:nvSpPr>
            <p:spPr>
              <a:xfrm>
                <a:off x="7156493" y="9831341"/>
                <a:ext cx="3232922" cy="522707"/>
              </a:xfrm>
              <a:prstGeom prst="rect">
                <a:avLst/>
              </a:prstGeom>
              <a:noFill/>
              <a:ln>
                <a:solidFill>
                  <a:srgbClr val="B7A57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𝑅𝑒𝑞𝑢𝑖𝑟𝑒𝑚𝑒𝑛𝑡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1.15+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𝐶𝑜𝑚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6.61+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𝐼𝑛𝑑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∗124)×1.25/1000=</m:t>
                      </m:r>
                      <m:r>
                        <a:rPr lang="en-US" sz="115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sz="115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1518B1-9135-8CAC-58BB-3EDF5954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93" y="9831341"/>
                <a:ext cx="3232922" cy="522707"/>
              </a:xfrm>
              <a:prstGeom prst="rect">
                <a:avLst/>
              </a:prstGeom>
              <a:blipFill>
                <a:blip r:embed="rId19"/>
                <a:stretch>
                  <a:fillRect b="-11628"/>
                </a:stretch>
              </a:blipFill>
              <a:ln>
                <a:solidFill>
                  <a:srgbClr val="B7A57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1CC1ACBD-0713-F0D2-EF4E-82F5E6AE5BD4}"/>
              </a:ext>
            </a:extLst>
          </p:cNvPr>
          <p:cNvSpPr txBox="1"/>
          <p:nvPr/>
        </p:nvSpPr>
        <p:spPr>
          <a:xfrm>
            <a:off x="11084825" y="11270971"/>
            <a:ext cx="205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/>
              <a:t>Max and Min Reactive Power Correlation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621376-06CC-1402-698B-78BE009D4635}"/>
              </a:ext>
            </a:extLst>
          </p:cNvPr>
          <p:cNvSpPr txBox="1"/>
          <p:nvPr/>
        </p:nvSpPr>
        <p:spPr>
          <a:xfrm>
            <a:off x="11946215" y="13244586"/>
            <a:ext cx="613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dirty="0"/>
              <a:t>Max</a:t>
            </a:r>
            <a:endParaRPr lang="en-US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484ADC-6A77-1972-3886-2B5A32B8C23E}"/>
              </a:ext>
            </a:extLst>
          </p:cNvPr>
          <p:cNvSpPr txBox="1"/>
          <p:nvPr/>
        </p:nvSpPr>
        <p:spPr>
          <a:xfrm rot="16200000">
            <a:off x="10316860" y="12132619"/>
            <a:ext cx="613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dirty="0"/>
              <a:t>Min</a:t>
            </a:r>
            <a:endParaRPr lang="en-US" sz="8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3F91F-657C-3AC4-271B-981F0BB562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856" t="2694" r="3044" b="6140"/>
          <a:stretch/>
        </p:blipFill>
        <p:spPr>
          <a:xfrm>
            <a:off x="16574661" y="3956866"/>
            <a:ext cx="3051927" cy="209969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C6F55AE-0C16-5A21-2E35-64A1611919E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2750" r="3908"/>
          <a:stretch/>
        </p:blipFill>
        <p:spPr>
          <a:xfrm>
            <a:off x="13471825" y="3980468"/>
            <a:ext cx="2914629" cy="2168783"/>
          </a:xfrm>
          <a:prstGeom prst="rect">
            <a:avLst/>
          </a:prstGeom>
        </p:spPr>
      </p:pic>
      <p:graphicFrame>
        <p:nvGraphicFramePr>
          <p:cNvPr id="118" name="Table 110">
            <a:extLst>
              <a:ext uri="{FF2B5EF4-FFF2-40B4-BE49-F238E27FC236}">
                <a16:creationId xmlns:a16="http://schemas.microsoft.com/office/drawing/2014/main" id="{419B5618-1A6C-6E65-83AB-93B7CD679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42090"/>
              </p:ext>
            </p:extLst>
          </p:nvPr>
        </p:nvGraphicFramePr>
        <p:xfrm>
          <a:off x="13463077" y="6559288"/>
          <a:ext cx="3163110" cy="3794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4370">
                  <a:extLst>
                    <a:ext uri="{9D8B030D-6E8A-4147-A177-3AD203B41FA5}">
                      <a16:colId xmlns:a16="http://schemas.microsoft.com/office/drawing/2014/main" val="2136630679"/>
                    </a:ext>
                  </a:extLst>
                </a:gridCol>
                <a:gridCol w="1054370">
                  <a:extLst>
                    <a:ext uri="{9D8B030D-6E8A-4147-A177-3AD203B41FA5}">
                      <a16:colId xmlns:a16="http://schemas.microsoft.com/office/drawing/2014/main" val="1200068824"/>
                    </a:ext>
                  </a:extLst>
                </a:gridCol>
                <a:gridCol w="1054370">
                  <a:extLst>
                    <a:ext uri="{9D8B030D-6E8A-4147-A177-3AD203B41FA5}">
                      <a16:colId xmlns:a16="http://schemas.microsoft.com/office/drawing/2014/main" val="2170679610"/>
                    </a:ext>
                  </a:extLst>
                </a:gridCol>
              </a:tblGrid>
              <a:tr h="362112">
                <a:tc>
                  <a:txBody>
                    <a:bodyPr/>
                    <a:lstStyle/>
                    <a:p>
                      <a:pPr algn="ctr"/>
                      <a:endParaRPr lang="en-US" sz="900" b="1" kern="1200" spc="-1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 Reactive Power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 Reactive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519392"/>
                  </a:ext>
                </a:extLst>
              </a:tr>
              <a:tr h="2263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858741"/>
                  </a:ext>
                </a:extLst>
              </a:tr>
              <a:tr h="2263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16066"/>
                  </a:ext>
                </a:extLst>
              </a:tr>
              <a:tr h="226320">
                <a:tc rowSpan="1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 Groups’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Predictions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[MW]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107.036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-24.640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23738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111.335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-25.621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77890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84.679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-19.540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55559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442.312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-101.129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42600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347.554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-79.51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6875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66.547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-15.403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53182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41.832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-9.765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6282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35.834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-8.397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37331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113.039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-26.010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82143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99.001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-22.807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17583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-0.493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31244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3.792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-1.087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263"/>
                  </a:ext>
                </a:extLst>
              </a:tr>
              <a:tr h="226320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1.552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-0.576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499912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F00B8709-F4F6-C55A-67D7-01B741959D83}"/>
              </a:ext>
            </a:extLst>
          </p:cNvPr>
          <p:cNvSpPr txBox="1"/>
          <p:nvPr/>
        </p:nvSpPr>
        <p:spPr>
          <a:xfrm>
            <a:off x="13411791" y="3662833"/>
            <a:ext cx="31859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Reactive Power Linear Regression Prediction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0521B4-1E44-B998-DC89-E5652A2189F5}"/>
              </a:ext>
            </a:extLst>
          </p:cNvPr>
          <p:cNvSpPr txBox="1"/>
          <p:nvPr/>
        </p:nvSpPr>
        <p:spPr>
          <a:xfrm>
            <a:off x="16520344" y="3659102"/>
            <a:ext cx="319285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Reactive Power Linear Regression Prediction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B6099F-C840-476B-7945-D8197F5FCA65}"/>
              </a:ext>
            </a:extLst>
          </p:cNvPr>
          <p:cNvSpPr txBox="1"/>
          <p:nvPr/>
        </p:nvSpPr>
        <p:spPr>
          <a:xfrm>
            <a:off x="14310625" y="6042664"/>
            <a:ext cx="137029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Requirement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9B7BCD-28FE-AF96-6DAF-727E243725C2}"/>
              </a:ext>
            </a:extLst>
          </p:cNvPr>
          <p:cNvSpPr txBox="1"/>
          <p:nvPr/>
        </p:nvSpPr>
        <p:spPr>
          <a:xfrm>
            <a:off x="17592946" y="6013973"/>
            <a:ext cx="137029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Requirement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CD13E6-2C7E-B36F-2409-58E4829AA577}"/>
              </a:ext>
            </a:extLst>
          </p:cNvPr>
          <p:cNvSpPr txBox="1"/>
          <p:nvPr/>
        </p:nvSpPr>
        <p:spPr>
          <a:xfrm rot="16200000">
            <a:off x="12749771" y="4801153"/>
            <a:ext cx="137029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Reactive Power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C3C27B-A2B0-2B0B-4D8C-E30BEAE65F16}"/>
              </a:ext>
            </a:extLst>
          </p:cNvPr>
          <p:cNvSpPr txBox="1"/>
          <p:nvPr/>
        </p:nvSpPr>
        <p:spPr>
          <a:xfrm rot="16200000">
            <a:off x="15875714" y="4600610"/>
            <a:ext cx="137029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 Reactive Power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9DD950-3A3E-47FD-0F46-04E975AB67AE}"/>
              </a:ext>
            </a:extLst>
          </p:cNvPr>
          <p:cNvSpPr txBox="1"/>
          <p:nvPr/>
        </p:nvSpPr>
        <p:spPr>
          <a:xfrm>
            <a:off x="15554975" y="3990238"/>
            <a:ext cx="808235" cy="346249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en-US" sz="550" dirty="0">
                <a:solidFill>
                  <a:srgbClr val="1C1E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Blue: Given Data</a:t>
            </a:r>
          </a:p>
          <a:p>
            <a:pPr algn="just"/>
            <a:r>
              <a:rPr lang="en-US" sz="55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Red: Prediction Line</a:t>
            </a:r>
          </a:p>
          <a:p>
            <a:pPr algn="just"/>
            <a:r>
              <a:rPr lang="en-US" sz="550" dirty="0">
                <a:solidFill>
                  <a:srgbClr val="007D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Green: Predictions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9AC71EE-D7D2-6219-5FFF-7DD4E986EAC1}"/>
              </a:ext>
            </a:extLst>
          </p:cNvPr>
          <p:cNvSpPr txBox="1"/>
          <p:nvPr/>
        </p:nvSpPr>
        <p:spPr>
          <a:xfrm>
            <a:off x="18692954" y="3975867"/>
            <a:ext cx="808235" cy="346249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en-US" sz="550" dirty="0">
                <a:solidFill>
                  <a:srgbClr val="1C1E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Blue: Given Data</a:t>
            </a:r>
          </a:p>
          <a:p>
            <a:pPr algn="just"/>
            <a:r>
              <a:rPr lang="en-US" sz="55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Red: Prediction Line</a:t>
            </a:r>
          </a:p>
          <a:p>
            <a:pPr algn="just"/>
            <a:r>
              <a:rPr lang="en-US" sz="550" dirty="0">
                <a:solidFill>
                  <a:srgbClr val="007D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Green: Predictions </a:t>
            </a:r>
          </a:p>
        </p:txBody>
      </p:sp>
      <p:sp>
        <p:nvSpPr>
          <p:cNvPr id="130" name="object 25">
            <a:extLst>
              <a:ext uri="{FF2B5EF4-FFF2-40B4-BE49-F238E27FC236}">
                <a16:creationId xmlns:a16="http://schemas.microsoft.com/office/drawing/2014/main" id="{2B73409A-5BC6-1E8A-3988-CC68045AF9C1}"/>
              </a:ext>
            </a:extLst>
          </p:cNvPr>
          <p:cNvSpPr txBox="1"/>
          <p:nvPr/>
        </p:nvSpPr>
        <p:spPr>
          <a:xfrm>
            <a:off x="13329121" y="10880450"/>
            <a:ext cx="6172068" cy="155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Conclusion:</a:t>
            </a:r>
            <a:endParaRPr lang="en-US" sz="1100" dirty="0">
              <a:latin typeface="Tahoma"/>
              <a:cs typeface="Tahoma"/>
            </a:endParaRPr>
          </a:p>
          <a:p>
            <a:pPr marL="412750" marR="5715" lvl="1" indent="-186055" algn="just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0" dirty="0">
                <a:latin typeface="Tahoma"/>
                <a:cs typeface="Tahoma"/>
              </a:rPr>
              <a:t>Regression models predict electricity requirement with an at least 89% of accuracy on the test data set for 13 clustered location groups that contain residential, commercial and industrial type of buildings. </a:t>
            </a:r>
          </a:p>
          <a:p>
            <a:pPr marL="412750" marR="5715" lvl="1" indent="-186055" algn="just">
              <a:lnSpc>
                <a:spcPct val="100000"/>
              </a:lnSpc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0" dirty="0">
                <a:latin typeface="Tahoma"/>
                <a:cs typeface="Tahoma"/>
              </a:rPr>
              <a:t>A</a:t>
            </a:r>
            <a:r>
              <a:rPr lang="en-US" sz="1050" spc="-55" dirty="0">
                <a:latin typeface="Tahoma"/>
                <a:cs typeface="Tahoma"/>
              </a:rPr>
              <a:t> </a:t>
            </a:r>
            <a:r>
              <a:rPr lang="en-US" sz="1050" spc="25" dirty="0">
                <a:latin typeface="Tahoma"/>
                <a:cs typeface="Tahoma"/>
              </a:rPr>
              <a:t>validated</a:t>
            </a:r>
            <a:r>
              <a:rPr lang="en-US" sz="1050" spc="-50" dirty="0">
                <a:latin typeface="Tahoma"/>
                <a:cs typeface="Tahoma"/>
              </a:rPr>
              <a:t> </a:t>
            </a:r>
            <a:r>
              <a:rPr lang="en-US" sz="1050" spc="30" dirty="0">
                <a:latin typeface="Tahoma"/>
                <a:cs typeface="Tahoma"/>
              </a:rPr>
              <a:t>Transmission </a:t>
            </a:r>
            <a:r>
              <a:rPr lang="en-US" sz="1050" spc="-345" dirty="0">
                <a:latin typeface="Tahoma"/>
                <a:cs typeface="Tahoma"/>
              </a:rPr>
              <a:t> </a:t>
            </a:r>
            <a:r>
              <a:rPr lang="en-US" sz="1050" spc="20" dirty="0">
                <a:latin typeface="Tahoma"/>
                <a:cs typeface="Tahoma"/>
              </a:rPr>
              <a:t>Synthetic</a:t>
            </a:r>
            <a:r>
              <a:rPr lang="en-US" sz="1050" spc="-65" dirty="0">
                <a:latin typeface="Tahoma"/>
                <a:cs typeface="Tahoma"/>
              </a:rPr>
              <a:t> </a:t>
            </a:r>
            <a:r>
              <a:rPr lang="en-US" sz="1050" spc="15" dirty="0">
                <a:latin typeface="Tahoma"/>
                <a:cs typeface="Tahoma"/>
              </a:rPr>
              <a:t>System’s</a:t>
            </a:r>
            <a:r>
              <a:rPr lang="en-US" sz="1050" spc="-65" dirty="0">
                <a:latin typeface="Tahoma"/>
                <a:cs typeface="Tahoma"/>
              </a:rPr>
              <a:t> </a:t>
            </a:r>
            <a:r>
              <a:rPr lang="en-US" sz="1050" spc="30" dirty="0">
                <a:latin typeface="Tahoma"/>
                <a:cs typeface="Tahoma"/>
              </a:rPr>
              <a:t>case</a:t>
            </a:r>
            <a:r>
              <a:rPr lang="en-US" sz="1050" spc="-65" dirty="0">
                <a:latin typeface="Tahoma"/>
                <a:cs typeface="Tahoma"/>
              </a:rPr>
              <a:t> </a:t>
            </a:r>
            <a:r>
              <a:rPr lang="en-US" sz="1050" spc="45" dirty="0">
                <a:latin typeface="Tahoma"/>
                <a:cs typeface="Tahoma"/>
              </a:rPr>
              <a:t>and</a:t>
            </a:r>
            <a:r>
              <a:rPr lang="en-US" sz="1050" spc="-65" dirty="0">
                <a:latin typeface="Tahoma"/>
                <a:cs typeface="Tahoma"/>
              </a:rPr>
              <a:t> </a:t>
            </a:r>
            <a:r>
              <a:rPr lang="en-US" sz="1050" spc="35" dirty="0">
                <a:latin typeface="Tahoma"/>
                <a:cs typeface="Tahoma"/>
              </a:rPr>
              <a:t>diagram</a:t>
            </a:r>
            <a:r>
              <a:rPr lang="en-US" sz="1050" spc="-65" dirty="0">
                <a:latin typeface="Tahoma"/>
                <a:cs typeface="Tahoma"/>
              </a:rPr>
              <a:t> </a:t>
            </a:r>
            <a:r>
              <a:rPr lang="en-US" sz="1050" spc="35" dirty="0">
                <a:latin typeface="Tahoma"/>
                <a:cs typeface="Tahoma"/>
              </a:rPr>
              <a:t>are</a:t>
            </a:r>
            <a:r>
              <a:rPr lang="en-US" sz="1050" spc="-65" dirty="0">
                <a:latin typeface="Tahoma"/>
                <a:cs typeface="Tahoma"/>
              </a:rPr>
              <a:t> </a:t>
            </a:r>
            <a:r>
              <a:rPr lang="en-US" sz="1050" spc="35" dirty="0">
                <a:latin typeface="Tahoma"/>
                <a:cs typeface="Tahoma"/>
              </a:rPr>
              <a:t>created</a:t>
            </a:r>
            <a:r>
              <a:rPr lang="en-US" sz="1050" spc="-65" dirty="0">
                <a:latin typeface="Tahoma"/>
                <a:cs typeface="Tahoma"/>
              </a:rPr>
              <a:t> </a:t>
            </a:r>
            <a:r>
              <a:rPr lang="en-US" sz="1050" spc="40" dirty="0">
                <a:latin typeface="Tahoma"/>
                <a:cs typeface="Tahoma"/>
              </a:rPr>
              <a:t>in</a:t>
            </a:r>
            <a:r>
              <a:rPr lang="en-US" sz="1050" spc="-65" dirty="0">
                <a:latin typeface="Tahoma"/>
                <a:cs typeface="Tahoma"/>
              </a:rPr>
              <a:t> </a:t>
            </a:r>
            <a:r>
              <a:rPr lang="en-US" sz="1050" dirty="0">
                <a:latin typeface="Tahoma"/>
                <a:cs typeface="Tahoma"/>
              </a:rPr>
              <a:t>PSS\e</a:t>
            </a:r>
          </a:p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endParaRPr lang="en-US" sz="500" b="1" spc="-10" dirty="0">
              <a:latin typeface="Tahoma"/>
              <a:cs typeface="Tahoma"/>
            </a:endParaRPr>
          </a:p>
          <a:p>
            <a:pPr marL="203200" indent="-191135" algn="just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Future Work</a:t>
            </a:r>
            <a:r>
              <a:rPr sz="1100" b="1" spc="-10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412750" marR="5715" lvl="1" indent="-186055" algn="just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0" dirty="0">
                <a:latin typeface="Tahoma"/>
                <a:cs typeface="Tahoma"/>
              </a:rPr>
              <a:t>Enhance machine learning models using more data and other complex models and methods.</a:t>
            </a:r>
          </a:p>
          <a:p>
            <a:pPr marL="412750" marR="5715" lvl="1" indent="-186055" algn="just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0" dirty="0">
                <a:latin typeface="Tahoma"/>
                <a:cs typeface="Tahoma"/>
              </a:rPr>
              <a:t>Improve hierarchical clustering efficiency to decrease computational resources and time. 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A3E0E3D-BD19-32FA-84D7-22D40B6A109D}"/>
              </a:ext>
            </a:extLst>
          </p:cNvPr>
          <p:cNvSpPr txBox="1"/>
          <p:nvPr/>
        </p:nvSpPr>
        <p:spPr>
          <a:xfrm>
            <a:off x="13700079" y="6289041"/>
            <a:ext cx="266313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 Error and Prediction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3DA123-78B3-020D-B1A5-7DDFAE02303C}"/>
              </a:ext>
            </a:extLst>
          </p:cNvPr>
          <p:cNvSpPr txBox="1"/>
          <p:nvPr/>
        </p:nvSpPr>
        <p:spPr>
          <a:xfrm>
            <a:off x="16975279" y="6313450"/>
            <a:ext cx="266313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Synthetic System Transmission model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00175305-E453-AFB9-D499-E4C37D7E378C}"/>
              </a:ext>
            </a:extLst>
          </p:cNvPr>
          <p:cNvSpPr txBox="1"/>
          <p:nvPr/>
        </p:nvSpPr>
        <p:spPr>
          <a:xfrm>
            <a:off x="564774" y="3565614"/>
            <a:ext cx="3762599" cy="32957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20"/>
              </a:spcBef>
              <a:buClr>
                <a:srgbClr val="44546A"/>
              </a:buClr>
              <a:buFont typeface="Arial"/>
              <a:buChar char="●"/>
              <a:tabLst>
                <a:tab pos="203835" algn="l"/>
              </a:tabLst>
            </a:pPr>
            <a:r>
              <a:rPr lang="en-US" sz="1100" b="1" spc="5" dirty="0">
                <a:latin typeface="Tahoma"/>
                <a:cs typeface="Tahoma"/>
              </a:rPr>
              <a:t>Motivation</a:t>
            </a:r>
            <a:r>
              <a:rPr lang="en-US" sz="1200" b="1" spc="5" dirty="0">
                <a:latin typeface="Tahoma"/>
                <a:cs typeface="Tahoma"/>
              </a:rPr>
              <a:t>:</a:t>
            </a:r>
          </a:p>
          <a:p>
            <a:pPr marL="412750" marR="5715" indent="-186055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413384" algn="l"/>
              </a:tabLst>
            </a:pPr>
            <a:r>
              <a:rPr lang="en-US" sz="1050" spc="15" dirty="0">
                <a:latin typeface="Tahoma"/>
                <a:cs typeface="Tahoma"/>
              </a:rPr>
              <a:t>Alaska has a unique power grid requirements due to its geographical layout which can cause power outages. A synthetic electrical grid model that can predict and simulate </a:t>
            </a:r>
            <a:r>
              <a:rPr lang="en-US" sz="1050" spc="30" dirty="0">
                <a:latin typeface="Tahoma"/>
                <a:cs typeface="Tahoma"/>
              </a:rPr>
              <a:t>seasonal</a:t>
            </a:r>
            <a:r>
              <a:rPr lang="en-US" sz="1050" spc="-20" dirty="0">
                <a:latin typeface="Tahoma"/>
                <a:cs typeface="Tahoma"/>
              </a:rPr>
              <a:t> and regional </a:t>
            </a:r>
            <a:r>
              <a:rPr lang="en-US" sz="1050" spc="45" dirty="0">
                <a:latin typeface="Tahoma"/>
                <a:cs typeface="Tahoma"/>
              </a:rPr>
              <a:t>power</a:t>
            </a:r>
            <a:r>
              <a:rPr lang="en-US" sz="1050" spc="-25" dirty="0">
                <a:latin typeface="Tahoma"/>
                <a:cs typeface="Tahoma"/>
              </a:rPr>
              <a:t> </a:t>
            </a:r>
            <a:r>
              <a:rPr lang="en-US" sz="1050" spc="25" dirty="0">
                <a:latin typeface="Tahoma"/>
                <a:cs typeface="Tahoma"/>
              </a:rPr>
              <a:t>usage patterns is </a:t>
            </a:r>
            <a:r>
              <a:rPr lang="en-US" sz="1050" spc="40" dirty="0">
                <a:latin typeface="Tahoma"/>
                <a:cs typeface="Tahoma"/>
              </a:rPr>
              <a:t>needed</a:t>
            </a:r>
            <a:r>
              <a:rPr lang="en-US" sz="1050" spc="-20" dirty="0">
                <a:latin typeface="Tahoma"/>
                <a:cs typeface="Tahoma"/>
              </a:rPr>
              <a:t> </a:t>
            </a:r>
            <a:r>
              <a:rPr lang="en-US" sz="1050" spc="40" dirty="0">
                <a:latin typeface="Tahoma"/>
                <a:cs typeface="Tahoma"/>
              </a:rPr>
              <a:t>for transmission </a:t>
            </a:r>
            <a:r>
              <a:rPr lang="en-US" sz="1050" spc="35" dirty="0">
                <a:latin typeface="Tahoma"/>
                <a:cs typeface="Tahoma"/>
              </a:rPr>
              <a:t>planning</a:t>
            </a:r>
            <a:r>
              <a:rPr lang="en-US" sz="1050" spc="-60" dirty="0">
                <a:latin typeface="Tahoma"/>
                <a:cs typeface="Tahoma"/>
              </a:rPr>
              <a:t> </a:t>
            </a:r>
            <a:r>
              <a:rPr lang="en-US" sz="1050" spc="45" dirty="0">
                <a:latin typeface="Tahoma"/>
                <a:cs typeface="Tahoma"/>
              </a:rPr>
              <a:t>and</a:t>
            </a:r>
            <a:r>
              <a:rPr lang="en-US" sz="1050" spc="-60" dirty="0">
                <a:latin typeface="Tahoma"/>
                <a:cs typeface="Tahoma"/>
              </a:rPr>
              <a:t> </a:t>
            </a:r>
            <a:r>
              <a:rPr lang="en-US" sz="1050" spc="15" dirty="0">
                <a:latin typeface="Tahoma"/>
                <a:cs typeface="Tahoma"/>
              </a:rPr>
              <a:t>analysis.</a:t>
            </a:r>
          </a:p>
          <a:p>
            <a:pPr marL="412750" marR="5715" indent="-186055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413384" algn="l"/>
              </a:tabLst>
            </a:pPr>
            <a:endParaRPr lang="en-US" sz="500" spc="15" dirty="0">
              <a:latin typeface="Tahoma"/>
              <a:cs typeface="Tahoma"/>
            </a:endParaRPr>
          </a:p>
          <a:p>
            <a:pPr marL="203200" indent="-191135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203835" algn="l"/>
              </a:tabLst>
            </a:pPr>
            <a:r>
              <a:rPr lang="en-US" sz="1100" b="1" spc="-10" dirty="0">
                <a:latin typeface="Tahoma"/>
                <a:cs typeface="Tahoma"/>
              </a:rPr>
              <a:t>Objective:</a:t>
            </a:r>
            <a:endParaRPr lang="en-US" sz="1100" dirty="0">
              <a:latin typeface="Tahoma"/>
              <a:cs typeface="Tahoma"/>
            </a:endParaRPr>
          </a:p>
          <a:p>
            <a:pPr marL="412750" marR="5715" lvl="1" indent="-186055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Build algorithms to extract geographical patterns and building clusters in the Alaska Railbelt region for estimating load data for electricity generation.</a:t>
            </a:r>
            <a:endParaRPr lang="en-US" sz="1050" spc="-60" dirty="0">
              <a:latin typeface="Tahoma"/>
              <a:cs typeface="Tahoma"/>
            </a:endParaRPr>
          </a:p>
          <a:p>
            <a:pPr marL="412750" marR="5715" lvl="1" indent="-186055">
              <a:spcBef>
                <a:spcPts val="10"/>
              </a:spcBef>
              <a:buClr>
                <a:srgbClr val="44546A"/>
              </a:buClr>
              <a:buFont typeface="Arial"/>
              <a:buChar char="○"/>
              <a:tabLst>
                <a:tab pos="413384" algn="l"/>
              </a:tabLst>
            </a:pPr>
            <a:r>
              <a:rPr lang="en-US" sz="1050" spc="35" dirty="0">
                <a:latin typeface="Tahoma"/>
                <a:cs typeface="Tahoma"/>
              </a:rPr>
              <a:t>Develop algorithms and Machine Learning models for:</a:t>
            </a:r>
            <a:endParaRPr lang="en-US" sz="1050" spc="-60" dirty="0">
              <a:latin typeface="Tahoma"/>
              <a:cs typeface="Tahoma"/>
            </a:endParaRPr>
          </a:p>
          <a:p>
            <a:pPr marL="621665" marR="5080" lvl="2" indent="-186055">
              <a:spcBef>
                <a:spcPts val="375"/>
              </a:spcBef>
              <a:buFont typeface="Arial"/>
              <a:buChar char="■"/>
              <a:tabLst>
                <a:tab pos="622300" algn="l"/>
              </a:tabLst>
            </a:pPr>
            <a:r>
              <a:rPr lang="en-US" sz="1050" dirty="0">
                <a:latin typeface="Tahoma"/>
                <a:cs typeface="Tahoma"/>
              </a:rPr>
              <a:t>Hierarchical Clustering – Clustering different building types and  plan transmission infrastructure locations. </a:t>
            </a:r>
          </a:p>
          <a:p>
            <a:pPr marL="621665" marR="5080" lvl="2" indent="-186055">
              <a:lnSpc>
                <a:spcPct val="100000"/>
              </a:lnSpc>
              <a:spcBef>
                <a:spcPts val="375"/>
              </a:spcBef>
              <a:buFont typeface="Arial"/>
              <a:buChar char="■"/>
              <a:tabLst>
                <a:tab pos="622300" algn="l"/>
              </a:tabLst>
            </a:pPr>
            <a:r>
              <a:rPr lang="en-US" sz="1050" dirty="0">
                <a:latin typeface="Tahoma"/>
                <a:cs typeface="Tahoma"/>
              </a:rPr>
              <a:t>Linear Regression and Muti-</a:t>
            </a:r>
            <a:r>
              <a:rPr lang="en-US" sz="1050" dirty="0" err="1">
                <a:latin typeface="Tahoma"/>
                <a:cs typeface="Tahoma"/>
              </a:rPr>
              <a:t>ouputs</a:t>
            </a:r>
            <a:r>
              <a:rPr lang="en-US" sz="1050" dirty="0">
                <a:latin typeface="Tahoma"/>
                <a:cs typeface="Tahoma"/>
              </a:rPr>
              <a:t> – Predicting electricity usage data.   </a:t>
            </a:r>
            <a:endParaRPr lang="en-US" sz="500" b="1" spc="5" dirty="0">
              <a:latin typeface="Tahoma"/>
              <a:cs typeface="Tahoma"/>
            </a:endParaRPr>
          </a:p>
          <a:p>
            <a:pPr marL="412750" marR="5715" indent="-186055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413384" algn="l"/>
              </a:tabLst>
            </a:pPr>
            <a:endParaRPr lang="en-US" sz="1100" b="1" spc="5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947</Words>
  <Application>Microsoft Macintosh PowerPoint</Application>
  <PresentationFormat>Custom</PresentationFormat>
  <Paragraphs>155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Tahoma</vt:lpstr>
      <vt:lpstr>Verdana</vt:lpstr>
      <vt:lpstr>Office Theme</vt:lpstr>
      <vt:lpstr>Alaska Center Energy and Power Capstone Synthetic Electrical Grid  and Data Model  STUDENTS:  Yao-Yang Hsieh, Abhineet Nigam, and Hu-Kung 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ACEP.pptx</dc:title>
  <cp:lastModifiedBy>Yao-Yang Hsieh</cp:lastModifiedBy>
  <cp:revision>54</cp:revision>
  <dcterms:created xsi:type="dcterms:W3CDTF">2022-05-26T20:44:19Z</dcterms:created>
  <dcterms:modified xsi:type="dcterms:W3CDTF">2022-06-07T04:44:56Z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