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1.xml" ContentType="application/vnd.openxmlformats-officedocument.presentationml.notesSlide+xml"/>
  <Override PartName="/ppt/charts/chart7.xml" ContentType="application/vnd.openxmlformats-officedocument.drawingml.chart+xml"/>
  <Override PartName="/ppt/drawings/drawing1.xml" ContentType="application/vnd.openxmlformats-officedocument.drawingml.chartshape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handoutMasterIdLst>
    <p:handoutMasterId r:id="rId29"/>
  </p:handoutMasterIdLst>
  <p:sldIdLst>
    <p:sldId id="302" r:id="rId2"/>
    <p:sldId id="303" r:id="rId3"/>
    <p:sldId id="304" r:id="rId4"/>
    <p:sldId id="305" r:id="rId5"/>
    <p:sldId id="306" r:id="rId6"/>
    <p:sldId id="307" r:id="rId7"/>
    <p:sldId id="308" r:id="rId8"/>
    <p:sldId id="309" r:id="rId9"/>
    <p:sldId id="310" r:id="rId10"/>
    <p:sldId id="311" r:id="rId11"/>
    <p:sldId id="312" r:id="rId12"/>
    <p:sldId id="313" r:id="rId13"/>
    <p:sldId id="314" r:id="rId14"/>
    <p:sldId id="315" r:id="rId15"/>
    <p:sldId id="316" r:id="rId16"/>
    <p:sldId id="285" r:id="rId17"/>
    <p:sldId id="298" r:id="rId18"/>
    <p:sldId id="266" r:id="rId19"/>
    <p:sldId id="259" r:id="rId20"/>
    <p:sldId id="267" r:id="rId21"/>
    <p:sldId id="270" r:id="rId22"/>
    <p:sldId id="258" r:id="rId23"/>
    <p:sldId id="269" r:id="rId24"/>
    <p:sldId id="260" r:id="rId25"/>
    <p:sldId id="283" r:id="rId26"/>
    <p:sldId id="301"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Percent</c:v>
                </c:pt>
              </c:strCache>
            </c:strRef>
          </c:tx>
          <c:invertIfNegative val="0"/>
          <c:cat>
            <c:strRef>
              <c:f>Sheet1!$A$2:$A$5</c:f>
              <c:strCache>
                <c:ptCount val="4"/>
                <c:pt idx="0">
                  <c:v>Emotional</c:v>
                </c:pt>
                <c:pt idx="1">
                  <c:v>Physical</c:v>
                </c:pt>
                <c:pt idx="2">
                  <c:v>Sexual</c:v>
                </c:pt>
                <c:pt idx="3">
                  <c:v>All 3 Types</c:v>
                </c:pt>
              </c:strCache>
            </c:strRef>
          </c:cat>
          <c:val>
            <c:numRef>
              <c:f>Sheet1!$B$2:$B$5</c:f>
              <c:numCache>
                <c:formatCode>General</c:formatCode>
                <c:ptCount val="4"/>
                <c:pt idx="0">
                  <c:v>39.299999999999997</c:v>
                </c:pt>
                <c:pt idx="1">
                  <c:v>25</c:v>
                </c:pt>
                <c:pt idx="2">
                  <c:v>14.8</c:v>
                </c:pt>
                <c:pt idx="3">
                  <c:v>4.8</c:v>
                </c:pt>
              </c:numCache>
            </c:numRef>
          </c:val>
          <c:extLst>
            <c:ext xmlns:c16="http://schemas.microsoft.com/office/drawing/2014/chart" uri="{C3380CC4-5D6E-409C-BE32-E72D297353CC}">
              <c16:uniqueId val="{00000000-79D5-4F67-BE35-341448826B00}"/>
            </c:ext>
          </c:extLst>
        </c:ser>
        <c:dLbls>
          <c:showLegendKey val="0"/>
          <c:showVal val="0"/>
          <c:showCatName val="0"/>
          <c:showSerName val="0"/>
          <c:showPercent val="0"/>
          <c:showBubbleSize val="0"/>
        </c:dLbls>
        <c:gapWidth val="150"/>
        <c:axId val="45355008"/>
        <c:axId val="45356544"/>
      </c:barChart>
      <c:catAx>
        <c:axId val="45355008"/>
        <c:scaling>
          <c:orientation val="minMax"/>
        </c:scaling>
        <c:delete val="0"/>
        <c:axPos val="b"/>
        <c:numFmt formatCode="General" sourceLinked="0"/>
        <c:majorTickMark val="out"/>
        <c:minorTickMark val="none"/>
        <c:tickLblPos val="nextTo"/>
        <c:crossAx val="45356544"/>
        <c:crosses val="autoZero"/>
        <c:auto val="1"/>
        <c:lblAlgn val="ctr"/>
        <c:lblOffset val="100"/>
        <c:noMultiLvlLbl val="0"/>
      </c:catAx>
      <c:valAx>
        <c:axId val="45356544"/>
        <c:scaling>
          <c:orientation val="minMax"/>
        </c:scaling>
        <c:delete val="0"/>
        <c:axPos val="l"/>
        <c:majorGridlines/>
        <c:numFmt formatCode="General" sourceLinked="1"/>
        <c:majorTickMark val="out"/>
        <c:minorTickMark val="none"/>
        <c:tickLblPos val="nextTo"/>
        <c:crossAx val="4535500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4031073446327683"/>
          <c:y val="4.871584699453551E-2"/>
          <c:w val="0.52429645446861517"/>
          <c:h val="0.6541489178606773"/>
        </c:manualLayout>
      </c:layout>
      <c:barChart>
        <c:barDir val="col"/>
        <c:grouping val="clustered"/>
        <c:varyColors val="0"/>
        <c:ser>
          <c:idx val="0"/>
          <c:order val="0"/>
          <c:tx>
            <c:strRef>
              <c:f>Sheet1!$B$1</c:f>
              <c:strCache>
                <c:ptCount val="1"/>
                <c:pt idx="0">
                  <c:v>Males</c:v>
                </c:pt>
              </c:strCache>
            </c:strRef>
          </c:tx>
          <c:invertIfNegative val="0"/>
          <c:cat>
            <c:strRef>
              <c:f>Sheet1!$A$2:$A$5</c:f>
              <c:strCache>
                <c:ptCount val="4"/>
                <c:pt idx="0">
                  <c:v>Emotional</c:v>
                </c:pt>
                <c:pt idx="1">
                  <c:v>Physical</c:v>
                </c:pt>
                <c:pt idx="2">
                  <c:v>Sexual</c:v>
                </c:pt>
                <c:pt idx="3">
                  <c:v>All 3 Types</c:v>
                </c:pt>
              </c:strCache>
            </c:strRef>
          </c:cat>
          <c:val>
            <c:numRef>
              <c:f>Sheet1!$B$2:$B$5</c:f>
              <c:numCache>
                <c:formatCode>General</c:formatCode>
                <c:ptCount val="4"/>
                <c:pt idx="0">
                  <c:v>31</c:v>
                </c:pt>
                <c:pt idx="1">
                  <c:v>19</c:v>
                </c:pt>
                <c:pt idx="2">
                  <c:v>10</c:v>
                </c:pt>
                <c:pt idx="3">
                  <c:v>0</c:v>
                </c:pt>
              </c:numCache>
            </c:numRef>
          </c:val>
          <c:extLst>
            <c:ext xmlns:c16="http://schemas.microsoft.com/office/drawing/2014/chart" uri="{C3380CC4-5D6E-409C-BE32-E72D297353CC}">
              <c16:uniqueId val="{00000000-B85E-4008-B0F3-97D8D00C3E20}"/>
            </c:ext>
          </c:extLst>
        </c:ser>
        <c:ser>
          <c:idx val="1"/>
          <c:order val="1"/>
          <c:tx>
            <c:strRef>
              <c:f>Sheet1!$C$1</c:f>
              <c:strCache>
                <c:ptCount val="1"/>
                <c:pt idx="0">
                  <c:v>Females</c:v>
                </c:pt>
              </c:strCache>
            </c:strRef>
          </c:tx>
          <c:invertIfNegative val="0"/>
          <c:cat>
            <c:strRef>
              <c:f>Sheet1!$A$2:$A$5</c:f>
              <c:strCache>
                <c:ptCount val="4"/>
                <c:pt idx="0">
                  <c:v>Emotional</c:v>
                </c:pt>
                <c:pt idx="1">
                  <c:v>Physical</c:v>
                </c:pt>
                <c:pt idx="2">
                  <c:v>Sexual</c:v>
                </c:pt>
                <c:pt idx="3">
                  <c:v>All 3 Types</c:v>
                </c:pt>
              </c:strCache>
            </c:strRef>
          </c:cat>
          <c:val>
            <c:numRef>
              <c:f>Sheet1!$C$2:$C$5</c:f>
              <c:numCache>
                <c:formatCode>General</c:formatCode>
                <c:ptCount val="4"/>
                <c:pt idx="0">
                  <c:v>60</c:v>
                </c:pt>
                <c:pt idx="1">
                  <c:v>46.2</c:v>
                </c:pt>
                <c:pt idx="2">
                  <c:v>30.8</c:v>
                </c:pt>
                <c:pt idx="3">
                  <c:v>20</c:v>
                </c:pt>
              </c:numCache>
            </c:numRef>
          </c:val>
          <c:extLst>
            <c:ext xmlns:c16="http://schemas.microsoft.com/office/drawing/2014/chart" uri="{C3380CC4-5D6E-409C-BE32-E72D297353CC}">
              <c16:uniqueId val="{00000001-B85E-4008-B0F3-97D8D00C3E20}"/>
            </c:ext>
          </c:extLst>
        </c:ser>
        <c:dLbls>
          <c:showLegendKey val="0"/>
          <c:showVal val="0"/>
          <c:showCatName val="0"/>
          <c:showSerName val="0"/>
          <c:showPercent val="0"/>
          <c:showBubbleSize val="0"/>
        </c:dLbls>
        <c:gapWidth val="150"/>
        <c:axId val="45407616"/>
        <c:axId val="45409408"/>
      </c:barChart>
      <c:catAx>
        <c:axId val="45407616"/>
        <c:scaling>
          <c:orientation val="minMax"/>
        </c:scaling>
        <c:delete val="0"/>
        <c:axPos val="b"/>
        <c:numFmt formatCode="General" sourceLinked="0"/>
        <c:majorTickMark val="out"/>
        <c:minorTickMark val="none"/>
        <c:tickLblPos val="nextTo"/>
        <c:crossAx val="45409408"/>
        <c:crosses val="autoZero"/>
        <c:auto val="1"/>
        <c:lblAlgn val="ctr"/>
        <c:lblOffset val="100"/>
        <c:noMultiLvlLbl val="0"/>
      </c:catAx>
      <c:valAx>
        <c:axId val="45409408"/>
        <c:scaling>
          <c:orientation val="minMax"/>
        </c:scaling>
        <c:delete val="0"/>
        <c:axPos val="l"/>
        <c:majorGridlines/>
        <c:numFmt formatCode="General" sourceLinked="1"/>
        <c:majorTickMark val="out"/>
        <c:minorTickMark val="none"/>
        <c:tickLblPos val="nextTo"/>
        <c:crossAx val="45407616"/>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Primary Substance Use</a:t>
            </a:r>
          </a:p>
        </c:rich>
      </c:tx>
      <c:overlay val="0"/>
    </c:title>
    <c:autoTitleDeleted val="0"/>
    <c:plotArea>
      <c:layout/>
      <c:barChart>
        <c:barDir val="col"/>
        <c:grouping val="clustered"/>
        <c:varyColors val="0"/>
        <c:ser>
          <c:idx val="0"/>
          <c:order val="0"/>
          <c:tx>
            <c:strRef>
              <c:f>Sheet1!$B$1</c:f>
              <c:strCache>
                <c:ptCount val="1"/>
                <c:pt idx="0">
                  <c:v>Percent</c:v>
                </c:pt>
              </c:strCache>
            </c:strRef>
          </c:tx>
          <c:invertIfNegative val="0"/>
          <c:cat>
            <c:strRef>
              <c:f>Sheet1!$A$2:$A$5</c:f>
              <c:strCache>
                <c:ptCount val="4"/>
                <c:pt idx="0">
                  <c:v>Heroin</c:v>
                </c:pt>
                <c:pt idx="1">
                  <c:v>Cocaine</c:v>
                </c:pt>
                <c:pt idx="2">
                  <c:v>Other Opiates</c:v>
                </c:pt>
                <c:pt idx="3">
                  <c:v>Alcohol</c:v>
                </c:pt>
              </c:strCache>
            </c:strRef>
          </c:cat>
          <c:val>
            <c:numRef>
              <c:f>Sheet1!$B$2:$B$5</c:f>
              <c:numCache>
                <c:formatCode>General</c:formatCode>
                <c:ptCount val="4"/>
                <c:pt idx="0">
                  <c:v>61.4</c:v>
                </c:pt>
                <c:pt idx="1">
                  <c:v>24.6</c:v>
                </c:pt>
                <c:pt idx="2">
                  <c:v>5.2</c:v>
                </c:pt>
                <c:pt idx="3">
                  <c:v>8.8000000000000007</c:v>
                </c:pt>
              </c:numCache>
            </c:numRef>
          </c:val>
          <c:extLst>
            <c:ext xmlns:c16="http://schemas.microsoft.com/office/drawing/2014/chart" uri="{C3380CC4-5D6E-409C-BE32-E72D297353CC}">
              <c16:uniqueId val="{00000000-2340-4C7D-84EE-E032261BF7FA}"/>
            </c:ext>
          </c:extLst>
        </c:ser>
        <c:dLbls>
          <c:showLegendKey val="0"/>
          <c:showVal val="0"/>
          <c:showCatName val="0"/>
          <c:showSerName val="0"/>
          <c:showPercent val="0"/>
          <c:showBubbleSize val="0"/>
        </c:dLbls>
        <c:gapWidth val="150"/>
        <c:axId val="45431040"/>
        <c:axId val="45432832"/>
      </c:barChart>
      <c:catAx>
        <c:axId val="45431040"/>
        <c:scaling>
          <c:orientation val="minMax"/>
        </c:scaling>
        <c:delete val="0"/>
        <c:axPos val="b"/>
        <c:title>
          <c:tx>
            <c:rich>
              <a:bodyPr/>
              <a:lstStyle/>
              <a:p>
                <a:pPr>
                  <a:defRPr/>
                </a:pPr>
                <a:r>
                  <a:rPr lang="en-US" dirty="0" smtClean="0"/>
                  <a:t>Substance</a:t>
                </a:r>
                <a:endParaRPr lang="en-US" dirty="0"/>
              </a:p>
            </c:rich>
          </c:tx>
          <c:overlay val="0"/>
        </c:title>
        <c:numFmt formatCode="General" sourceLinked="0"/>
        <c:majorTickMark val="none"/>
        <c:minorTickMark val="none"/>
        <c:tickLblPos val="nextTo"/>
        <c:crossAx val="45432832"/>
        <c:crosses val="autoZero"/>
        <c:auto val="1"/>
        <c:lblAlgn val="ctr"/>
        <c:lblOffset val="100"/>
        <c:noMultiLvlLbl val="0"/>
      </c:catAx>
      <c:valAx>
        <c:axId val="45432832"/>
        <c:scaling>
          <c:orientation val="minMax"/>
        </c:scaling>
        <c:delete val="0"/>
        <c:axPos val="l"/>
        <c:majorGridlines/>
        <c:title>
          <c:tx>
            <c:rich>
              <a:bodyPr/>
              <a:lstStyle/>
              <a:p>
                <a:pPr>
                  <a:defRPr/>
                </a:pPr>
                <a:r>
                  <a:rPr lang="en-US" dirty="0" smtClean="0"/>
                  <a:t>Percent</a:t>
                </a:r>
                <a:endParaRPr lang="en-US" dirty="0"/>
              </a:p>
            </c:rich>
          </c:tx>
          <c:overlay val="0"/>
        </c:title>
        <c:numFmt formatCode="General" sourceLinked="1"/>
        <c:majorTickMark val="out"/>
        <c:minorTickMark val="none"/>
        <c:tickLblPos val="nextTo"/>
        <c:crossAx val="45431040"/>
        <c:crosses val="autoZero"/>
        <c:crossBetween val="between"/>
      </c:valAx>
    </c:plotArea>
    <c:plotVisOnly val="1"/>
    <c:dispBlanksAs val="gap"/>
    <c:showDLblsOverMax val="0"/>
  </c:chart>
  <c:spPr>
    <a:ln w="25400" cmpd="dbl">
      <a:solidFill>
        <a:schemeClr val="tx1">
          <a:lumMod val="85000"/>
          <a:lumOff val="15000"/>
        </a:schemeClr>
      </a:solidFill>
    </a:ln>
  </c:spPr>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Gender</a:t>
            </a:r>
            <a:endParaRPr lang="en-US" dirty="0"/>
          </a:p>
        </c:rich>
      </c:tx>
      <c:overlay val="0"/>
    </c:title>
    <c:autoTitleDeleted val="0"/>
    <c:plotArea>
      <c:layout/>
      <c:barChart>
        <c:barDir val="col"/>
        <c:grouping val="clustered"/>
        <c:varyColors val="0"/>
        <c:ser>
          <c:idx val="0"/>
          <c:order val="0"/>
          <c:tx>
            <c:strRef>
              <c:f>Sheet1!$B$1</c:f>
              <c:strCache>
                <c:ptCount val="1"/>
                <c:pt idx="0">
                  <c:v>Percent</c:v>
                </c:pt>
              </c:strCache>
            </c:strRef>
          </c:tx>
          <c:invertIfNegative val="0"/>
          <c:cat>
            <c:strRef>
              <c:f>Sheet1!$A$2:$A$4</c:f>
              <c:strCache>
                <c:ptCount val="3"/>
                <c:pt idx="0">
                  <c:v>Male</c:v>
                </c:pt>
                <c:pt idx="1">
                  <c:v>Female</c:v>
                </c:pt>
                <c:pt idx="2">
                  <c:v>Transgender</c:v>
                </c:pt>
              </c:strCache>
            </c:strRef>
          </c:cat>
          <c:val>
            <c:numRef>
              <c:f>Sheet1!$B$2:$B$4</c:f>
              <c:numCache>
                <c:formatCode>General</c:formatCode>
                <c:ptCount val="3"/>
                <c:pt idx="0">
                  <c:v>74.2</c:v>
                </c:pt>
                <c:pt idx="1">
                  <c:v>24.2</c:v>
                </c:pt>
                <c:pt idx="2">
                  <c:v>1.6</c:v>
                </c:pt>
              </c:numCache>
            </c:numRef>
          </c:val>
          <c:extLst>
            <c:ext xmlns:c16="http://schemas.microsoft.com/office/drawing/2014/chart" uri="{C3380CC4-5D6E-409C-BE32-E72D297353CC}">
              <c16:uniqueId val="{00000000-F720-48B2-AF82-B79134F3576E}"/>
            </c:ext>
          </c:extLst>
        </c:ser>
        <c:dLbls>
          <c:showLegendKey val="0"/>
          <c:showVal val="0"/>
          <c:showCatName val="0"/>
          <c:showSerName val="0"/>
          <c:showPercent val="0"/>
          <c:showBubbleSize val="0"/>
        </c:dLbls>
        <c:gapWidth val="150"/>
        <c:axId val="45506944"/>
        <c:axId val="45508480"/>
      </c:barChart>
      <c:catAx>
        <c:axId val="45506944"/>
        <c:scaling>
          <c:orientation val="minMax"/>
        </c:scaling>
        <c:delete val="0"/>
        <c:axPos val="b"/>
        <c:numFmt formatCode="General" sourceLinked="0"/>
        <c:majorTickMark val="none"/>
        <c:minorTickMark val="none"/>
        <c:tickLblPos val="nextTo"/>
        <c:crossAx val="45508480"/>
        <c:crosses val="autoZero"/>
        <c:auto val="1"/>
        <c:lblAlgn val="ctr"/>
        <c:lblOffset val="100"/>
        <c:noMultiLvlLbl val="0"/>
      </c:catAx>
      <c:valAx>
        <c:axId val="45508480"/>
        <c:scaling>
          <c:orientation val="minMax"/>
        </c:scaling>
        <c:delete val="0"/>
        <c:axPos val="l"/>
        <c:majorGridlines/>
        <c:title>
          <c:tx>
            <c:rich>
              <a:bodyPr/>
              <a:lstStyle/>
              <a:p>
                <a:pPr>
                  <a:defRPr/>
                </a:pPr>
                <a:r>
                  <a:rPr lang="en-US" dirty="0" smtClean="0"/>
                  <a:t>Percent</a:t>
                </a:r>
                <a:endParaRPr lang="en-US" dirty="0"/>
              </a:p>
            </c:rich>
          </c:tx>
          <c:overlay val="0"/>
        </c:title>
        <c:numFmt formatCode="General" sourceLinked="1"/>
        <c:majorTickMark val="out"/>
        <c:minorTickMark val="none"/>
        <c:tickLblPos val="nextTo"/>
        <c:crossAx val="45506944"/>
        <c:crosses val="autoZero"/>
        <c:crossBetween val="between"/>
      </c:valAx>
    </c:plotArea>
    <c:plotVisOnly val="1"/>
    <c:dispBlanksAs val="gap"/>
    <c:showDLblsOverMax val="0"/>
  </c:chart>
  <c:spPr>
    <a:ln w="25400">
      <a:solidFill>
        <a:schemeClr val="tx1">
          <a:lumMod val="65000"/>
          <a:lumOff val="35000"/>
        </a:schemeClr>
      </a:solidFill>
    </a:ln>
  </c:spPr>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Race</a:t>
            </a:r>
            <a:endParaRPr lang="en-US" dirty="0"/>
          </a:p>
        </c:rich>
      </c:tx>
      <c:overlay val="0"/>
    </c:title>
    <c:autoTitleDeleted val="0"/>
    <c:plotArea>
      <c:layout/>
      <c:pieChart>
        <c:varyColors val="1"/>
        <c:ser>
          <c:idx val="0"/>
          <c:order val="0"/>
          <c:tx>
            <c:strRef>
              <c:f>Sheet1!$B$1</c:f>
              <c:strCache>
                <c:ptCount val="1"/>
                <c:pt idx="0">
                  <c:v>Column1</c:v>
                </c:pt>
              </c:strCache>
            </c:strRef>
          </c:tx>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Sheet1!$A$2:$A$4</c:f>
              <c:strCache>
                <c:ptCount val="3"/>
                <c:pt idx="0">
                  <c:v>White</c:v>
                </c:pt>
                <c:pt idx="1">
                  <c:v>Black</c:v>
                </c:pt>
                <c:pt idx="2">
                  <c:v>Latino</c:v>
                </c:pt>
              </c:strCache>
            </c:strRef>
          </c:cat>
          <c:val>
            <c:numRef>
              <c:f>Sheet1!$B$2:$B$4</c:f>
              <c:numCache>
                <c:formatCode>General</c:formatCode>
                <c:ptCount val="3"/>
                <c:pt idx="0">
                  <c:v>38</c:v>
                </c:pt>
                <c:pt idx="1">
                  <c:v>20</c:v>
                </c:pt>
                <c:pt idx="2">
                  <c:v>4</c:v>
                </c:pt>
              </c:numCache>
            </c:numRef>
          </c:val>
          <c:extLst>
            <c:ext xmlns:c16="http://schemas.microsoft.com/office/drawing/2014/chart" uri="{C3380CC4-5D6E-409C-BE32-E72D297353CC}">
              <c16:uniqueId val="{00000000-A3E9-4831-AD7F-CE72F5D995C2}"/>
            </c:ext>
          </c:extLst>
        </c:ser>
        <c:dLbls>
          <c:showLegendKey val="0"/>
          <c:showVal val="0"/>
          <c:showCatName val="0"/>
          <c:showSerName val="0"/>
          <c:showPercent val="0"/>
          <c:showBubbleSize val="0"/>
          <c:showLeaderLines val="1"/>
        </c:dLbls>
        <c:firstSliceAng val="0"/>
      </c:pieChart>
    </c:plotArea>
    <c:legend>
      <c:legendPos val="r"/>
      <c:layout>
        <c:manualLayout>
          <c:xMode val="edge"/>
          <c:yMode val="edge"/>
          <c:x val="0.72708798961155718"/>
          <c:y val="0.10327730193966225"/>
          <c:w val="0.27128240884647409"/>
          <c:h val="0.76800674112818634"/>
        </c:manualLayout>
      </c:layout>
      <c:overlay val="0"/>
    </c:legend>
    <c:plotVisOnly val="1"/>
    <c:dispBlanksAs val="gap"/>
    <c:showDLblsOverMax val="0"/>
  </c:chart>
  <c:spPr>
    <a:ln w="25400">
      <a:solidFill>
        <a:schemeClr val="tx1">
          <a:lumMod val="65000"/>
          <a:lumOff val="35000"/>
        </a:schemeClr>
      </a:solidFill>
    </a:ln>
  </c:spPr>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Number of Participants</c:v>
                </c:pt>
              </c:strCache>
            </c:strRef>
          </c:tx>
          <c:invertIfNegative val="0"/>
          <c:cat>
            <c:strRef>
              <c:f>Sheet1!$A$2:$A$4</c:f>
              <c:strCache>
                <c:ptCount val="3"/>
                <c:pt idx="0">
                  <c:v>Active in DTC </c:v>
                </c:pt>
                <c:pt idx="1">
                  <c:v>Terminated </c:v>
                </c:pt>
                <c:pt idx="2">
                  <c:v>Graduated</c:v>
                </c:pt>
              </c:strCache>
            </c:strRef>
          </c:cat>
          <c:val>
            <c:numRef>
              <c:f>Sheet1!$B$2:$B$4</c:f>
              <c:numCache>
                <c:formatCode>General</c:formatCode>
                <c:ptCount val="3"/>
                <c:pt idx="0">
                  <c:v>73</c:v>
                </c:pt>
                <c:pt idx="1">
                  <c:v>356</c:v>
                </c:pt>
                <c:pt idx="2">
                  <c:v>193</c:v>
                </c:pt>
              </c:numCache>
            </c:numRef>
          </c:val>
          <c:extLst>
            <c:ext xmlns:c16="http://schemas.microsoft.com/office/drawing/2014/chart" uri="{C3380CC4-5D6E-409C-BE32-E72D297353CC}">
              <c16:uniqueId val="{00000000-98BB-4796-895A-FBB1CE31069E}"/>
            </c:ext>
          </c:extLst>
        </c:ser>
        <c:dLbls>
          <c:showLegendKey val="0"/>
          <c:showVal val="0"/>
          <c:showCatName val="0"/>
          <c:showSerName val="0"/>
          <c:showPercent val="0"/>
          <c:showBubbleSize val="0"/>
        </c:dLbls>
        <c:gapWidth val="150"/>
        <c:axId val="52544640"/>
        <c:axId val="52546176"/>
      </c:barChart>
      <c:catAx>
        <c:axId val="52544640"/>
        <c:scaling>
          <c:orientation val="minMax"/>
        </c:scaling>
        <c:delete val="0"/>
        <c:axPos val="b"/>
        <c:title>
          <c:tx>
            <c:rich>
              <a:bodyPr/>
              <a:lstStyle/>
              <a:p>
                <a:pPr>
                  <a:defRPr/>
                </a:pPr>
                <a:r>
                  <a:rPr lang="en-US" dirty="0" smtClean="0"/>
                  <a:t>DTC Status as of 12/31/2017</a:t>
                </a:r>
                <a:endParaRPr lang="en-US" dirty="0"/>
              </a:p>
            </c:rich>
          </c:tx>
          <c:overlay val="0"/>
        </c:title>
        <c:numFmt formatCode="General" sourceLinked="0"/>
        <c:majorTickMark val="none"/>
        <c:minorTickMark val="none"/>
        <c:tickLblPos val="nextTo"/>
        <c:crossAx val="52546176"/>
        <c:crosses val="autoZero"/>
        <c:auto val="1"/>
        <c:lblAlgn val="ctr"/>
        <c:lblOffset val="100"/>
        <c:noMultiLvlLbl val="0"/>
      </c:catAx>
      <c:valAx>
        <c:axId val="52546176"/>
        <c:scaling>
          <c:orientation val="minMax"/>
        </c:scaling>
        <c:delete val="0"/>
        <c:axPos val="l"/>
        <c:majorGridlines/>
        <c:title>
          <c:tx>
            <c:rich>
              <a:bodyPr/>
              <a:lstStyle/>
              <a:p>
                <a:pPr>
                  <a:defRPr/>
                </a:pPr>
                <a:r>
                  <a:rPr lang="en-US" dirty="0" smtClean="0"/>
                  <a:t># of</a:t>
                </a:r>
                <a:r>
                  <a:rPr lang="en-US" baseline="0" dirty="0" smtClean="0"/>
                  <a:t> Participants</a:t>
                </a:r>
                <a:endParaRPr lang="en-US" dirty="0"/>
              </a:p>
            </c:rich>
          </c:tx>
          <c:overlay val="0"/>
        </c:title>
        <c:numFmt formatCode="General" sourceLinked="1"/>
        <c:majorTickMark val="out"/>
        <c:minorTickMark val="none"/>
        <c:tickLblPos val="nextTo"/>
        <c:crossAx val="5254464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Percentage Graduation Rate for Cases Completed</c:v>
                </c:pt>
              </c:strCache>
            </c:strRef>
          </c:tx>
          <c:invertIfNegative val="0"/>
          <c:cat>
            <c:strRef>
              <c:f>Sheet1!$A$2:$A$6</c:f>
              <c:strCache>
                <c:ptCount val="5"/>
                <c:pt idx="0">
                  <c:v>National Avg.</c:v>
                </c:pt>
                <c:pt idx="1">
                  <c:v>2015</c:v>
                </c:pt>
                <c:pt idx="2">
                  <c:v>2016</c:v>
                </c:pt>
                <c:pt idx="3">
                  <c:v>2017</c:v>
                </c:pt>
                <c:pt idx="4">
                  <c:v>2018</c:v>
                </c:pt>
              </c:strCache>
            </c:strRef>
          </c:cat>
          <c:val>
            <c:numRef>
              <c:f>Sheet1!$B$2:$B$6</c:f>
              <c:numCache>
                <c:formatCode>General</c:formatCode>
                <c:ptCount val="5"/>
                <c:pt idx="0">
                  <c:v>41</c:v>
                </c:pt>
                <c:pt idx="1">
                  <c:v>20.8</c:v>
                </c:pt>
                <c:pt idx="2">
                  <c:v>39.700000000000003</c:v>
                </c:pt>
                <c:pt idx="3">
                  <c:v>50</c:v>
                </c:pt>
                <c:pt idx="4">
                  <c:v>41.7</c:v>
                </c:pt>
              </c:numCache>
            </c:numRef>
          </c:val>
          <c:extLst>
            <c:ext xmlns:c16="http://schemas.microsoft.com/office/drawing/2014/chart" uri="{C3380CC4-5D6E-409C-BE32-E72D297353CC}">
              <c16:uniqueId val="{00000000-1080-446F-9B79-B77664E410F7}"/>
            </c:ext>
          </c:extLst>
        </c:ser>
        <c:dLbls>
          <c:showLegendKey val="0"/>
          <c:showVal val="0"/>
          <c:showCatName val="0"/>
          <c:showSerName val="0"/>
          <c:showPercent val="0"/>
          <c:showBubbleSize val="0"/>
        </c:dLbls>
        <c:gapWidth val="150"/>
        <c:axId val="52688000"/>
        <c:axId val="52689536"/>
      </c:barChart>
      <c:catAx>
        <c:axId val="52688000"/>
        <c:scaling>
          <c:orientation val="minMax"/>
        </c:scaling>
        <c:delete val="0"/>
        <c:axPos val="b"/>
        <c:title>
          <c:tx>
            <c:rich>
              <a:bodyPr/>
              <a:lstStyle/>
              <a:p>
                <a:pPr>
                  <a:defRPr/>
                </a:pPr>
                <a:r>
                  <a:rPr lang="en-US" dirty="0" smtClean="0"/>
                  <a:t>Year</a:t>
                </a:r>
                <a:endParaRPr lang="en-US" dirty="0"/>
              </a:p>
            </c:rich>
          </c:tx>
          <c:overlay val="0"/>
        </c:title>
        <c:numFmt formatCode="General" sourceLinked="1"/>
        <c:majorTickMark val="none"/>
        <c:minorTickMark val="none"/>
        <c:tickLblPos val="nextTo"/>
        <c:crossAx val="52689536"/>
        <c:crosses val="autoZero"/>
        <c:auto val="1"/>
        <c:lblAlgn val="ctr"/>
        <c:lblOffset val="100"/>
        <c:noMultiLvlLbl val="0"/>
      </c:catAx>
      <c:valAx>
        <c:axId val="52689536"/>
        <c:scaling>
          <c:orientation val="minMax"/>
        </c:scaling>
        <c:delete val="0"/>
        <c:axPos val="l"/>
        <c:majorGridlines/>
        <c:title>
          <c:tx>
            <c:rich>
              <a:bodyPr/>
              <a:lstStyle/>
              <a:p>
                <a:pPr>
                  <a:defRPr/>
                </a:pPr>
                <a:r>
                  <a:rPr lang="en-US" dirty="0" smtClean="0"/>
                  <a:t>Percent Graduated</a:t>
                </a:r>
                <a:endParaRPr lang="en-US" dirty="0"/>
              </a:p>
            </c:rich>
          </c:tx>
          <c:overlay val="0"/>
        </c:title>
        <c:numFmt formatCode="General" sourceLinked="1"/>
        <c:majorTickMark val="out"/>
        <c:minorTickMark val="none"/>
        <c:tickLblPos val="nextTo"/>
        <c:crossAx val="52688000"/>
        <c:crosses val="autoZero"/>
        <c:crossBetween val="between"/>
      </c:valAx>
    </c:plotArea>
    <c:plotVisOnly val="1"/>
    <c:dispBlanksAs val="gap"/>
    <c:showDLblsOverMax val="0"/>
  </c:chart>
  <c:txPr>
    <a:bodyPr/>
    <a:lstStyle/>
    <a:p>
      <a:pPr>
        <a:defRPr sz="1800"/>
      </a:pPr>
      <a:endParaRPr lang="en-US"/>
    </a:p>
  </c:txPr>
  <c:externalData r:id="rId1">
    <c:autoUpdate val="0"/>
  </c:externalData>
  <c:userShapes r:id="rId2"/>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Participants of Phases 3, 4 and Graduates</c:v>
                </c:pt>
              </c:strCache>
            </c:strRef>
          </c:tx>
          <c:invertIfNegative val="0"/>
          <c:cat>
            <c:strRef>
              <c:f>Sheet1!$A$2:$A$6</c:f>
              <c:strCache>
                <c:ptCount val="5"/>
                <c:pt idx="0">
                  <c:v>Reunification</c:v>
                </c:pt>
                <c:pt idx="1">
                  <c:v>Guardianship</c:v>
                </c:pt>
                <c:pt idx="2">
                  <c:v>TPR Filed</c:v>
                </c:pt>
                <c:pt idx="3">
                  <c:v>Sustaining Care</c:v>
                </c:pt>
                <c:pt idx="4">
                  <c:v>No Permanency</c:v>
                </c:pt>
              </c:strCache>
            </c:strRef>
          </c:cat>
          <c:val>
            <c:numRef>
              <c:f>Sheet1!$B$2:$B$6</c:f>
              <c:numCache>
                <c:formatCode>General</c:formatCode>
                <c:ptCount val="5"/>
                <c:pt idx="0">
                  <c:v>55</c:v>
                </c:pt>
                <c:pt idx="1">
                  <c:v>13</c:v>
                </c:pt>
                <c:pt idx="2">
                  <c:v>12</c:v>
                </c:pt>
                <c:pt idx="3">
                  <c:v>0.9</c:v>
                </c:pt>
                <c:pt idx="4">
                  <c:v>19</c:v>
                </c:pt>
              </c:numCache>
            </c:numRef>
          </c:val>
          <c:extLst>
            <c:ext xmlns:c16="http://schemas.microsoft.com/office/drawing/2014/chart" uri="{C3380CC4-5D6E-409C-BE32-E72D297353CC}">
              <c16:uniqueId val="{00000000-BA33-4965-AF66-93C002992BA2}"/>
            </c:ext>
          </c:extLst>
        </c:ser>
        <c:ser>
          <c:idx val="1"/>
          <c:order val="1"/>
          <c:tx>
            <c:strRef>
              <c:f>Sheet1!$C$1</c:f>
              <c:strCache>
                <c:ptCount val="1"/>
                <c:pt idx="0">
                  <c:v>All Participants</c:v>
                </c:pt>
              </c:strCache>
            </c:strRef>
          </c:tx>
          <c:invertIfNegative val="0"/>
          <c:cat>
            <c:strRef>
              <c:f>Sheet1!$A$2:$A$6</c:f>
              <c:strCache>
                <c:ptCount val="5"/>
                <c:pt idx="0">
                  <c:v>Reunification</c:v>
                </c:pt>
                <c:pt idx="1">
                  <c:v>Guardianship</c:v>
                </c:pt>
                <c:pt idx="2">
                  <c:v>TPR Filed</c:v>
                </c:pt>
                <c:pt idx="3">
                  <c:v>Sustaining Care</c:v>
                </c:pt>
                <c:pt idx="4">
                  <c:v>No Permanency</c:v>
                </c:pt>
              </c:strCache>
            </c:strRef>
          </c:cat>
          <c:val>
            <c:numRef>
              <c:f>Sheet1!$C$2:$C$6</c:f>
              <c:numCache>
                <c:formatCode>General</c:formatCode>
                <c:ptCount val="5"/>
                <c:pt idx="0">
                  <c:v>28</c:v>
                </c:pt>
                <c:pt idx="1">
                  <c:v>18</c:v>
                </c:pt>
                <c:pt idx="2">
                  <c:v>24</c:v>
                </c:pt>
                <c:pt idx="3">
                  <c:v>0.3</c:v>
                </c:pt>
                <c:pt idx="4">
                  <c:v>30</c:v>
                </c:pt>
              </c:numCache>
            </c:numRef>
          </c:val>
          <c:extLst>
            <c:ext xmlns:c16="http://schemas.microsoft.com/office/drawing/2014/chart" uri="{C3380CC4-5D6E-409C-BE32-E72D297353CC}">
              <c16:uniqueId val="{00000001-BA33-4965-AF66-93C002992BA2}"/>
            </c:ext>
          </c:extLst>
        </c:ser>
        <c:ser>
          <c:idx val="2"/>
          <c:order val="2"/>
          <c:tx>
            <c:strRef>
              <c:f>Sheet1!$D$1</c:f>
              <c:strCache>
                <c:ptCount val="1"/>
                <c:pt idx="0">
                  <c:v>Comparsion Group*</c:v>
                </c:pt>
              </c:strCache>
            </c:strRef>
          </c:tx>
          <c:invertIfNegative val="0"/>
          <c:cat>
            <c:strRef>
              <c:f>Sheet1!$A$2:$A$6</c:f>
              <c:strCache>
                <c:ptCount val="5"/>
                <c:pt idx="0">
                  <c:v>Reunification</c:v>
                </c:pt>
                <c:pt idx="1">
                  <c:v>Guardianship</c:v>
                </c:pt>
                <c:pt idx="2">
                  <c:v>TPR Filed</c:v>
                </c:pt>
                <c:pt idx="3">
                  <c:v>Sustaining Care</c:v>
                </c:pt>
                <c:pt idx="4">
                  <c:v>No Permanency</c:v>
                </c:pt>
              </c:strCache>
            </c:strRef>
          </c:cat>
          <c:val>
            <c:numRef>
              <c:f>Sheet1!$D$2:$D$6</c:f>
              <c:numCache>
                <c:formatCode>General</c:formatCode>
                <c:ptCount val="5"/>
                <c:pt idx="0">
                  <c:v>12</c:v>
                </c:pt>
                <c:pt idx="1">
                  <c:v>21</c:v>
                </c:pt>
                <c:pt idx="2">
                  <c:v>39</c:v>
                </c:pt>
                <c:pt idx="3">
                  <c:v>0.6</c:v>
                </c:pt>
                <c:pt idx="4">
                  <c:v>27</c:v>
                </c:pt>
              </c:numCache>
            </c:numRef>
          </c:val>
          <c:extLst>
            <c:ext xmlns:c16="http://schemas.microsoft.com/office/drawing/2014/chart" uri="{C3380CC4-5D6E-409C-BE32-E72D297353CC}">
              <c16:uniqueId val="{00000002-BA33-4965-AF66-93C002992BA2}"/>
            </c:ext>
          </c:extLst>
        </c:ser>
        <c:dLbls>
          <c:showLegendKey val="0"/>
          <c:showVal val="0"/>
          <c:showCatName val="0"/>
          <c:showSerName val="0"/>
          <c:showPercent val="0"/>
          <c:showBubbleSize val="0"/>
        </c:dLbls>
        <c:gapWidth val="150"/>
        <c:axId val="2080385752"/>
        <c:axId val="2080388728"/>
      </c:barChart>
      <c:catAx>
        <c:axId val="2080385752"/>
        <c:scaling>
          <c:orientation val="minMax"/>
        </c:scaling>
        <c:delete val="0"/>
        <c:axPos val="b"/>
        <c:numFmt formatCode="General" sourceLinked="0"/>
        <c:majorTickMark val="out"/>
        <c:minorTickMark val="none"/>
        <c:tickLblPos val="nextTo"/>
        <c:crossAx val="2080388728"/>
        <c:crosses val="autoZero"/>
        <c:auto val="1"/>
        <c:lblAlgn val="ctr"/>
        <c:lblOffset val="100"/>
        <c:noMultiLvlLbl val="0"/>
      </c:catAx>
      <c:valAx>
        <c:axId val="2080388728"/>
        <c:scaling>
          <c:orientation val="minMax"/>
        </c:scaling>
        <c:delete val="0"/>
        <c:axPos val="l"/>
        <c:majorGridlines/>
        <c:numFmt formatCode="General" sourceLinked="1"/>
        <c:majorTickMark val="out"/>
        <c:minorTickMark val="none"/>
        <c:tickLblPos val="nextTo"/>
        <c:crossAx val="2080385752"/>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0.70965</cdr:x>
      <cdr:y>0.4277</cdr:y>
    </cdr:from>
    <cdr:to>
      <cdr:x>1</cdr:x>
      <cdr:y>1</cdr:y>
    </cdr:to>
    <cdr:sp macro="" textlink="">
      <cdr:nvSpPr>
        <cdr:cNvPr id="2" name="TextBox 1"/>
        <cdr:cNvSpPr txBox="1"/>
      </cdr:nvSpPr>
      <cdr:spPr>
        <a:xfrm xmlns:a="http://schemas.openxmlformats.org/drawingml/2006/main">
          <a:off x="7162800" y="2628900"/>
          <a:ext cx="2726872" cy="273503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0.74008</cdr:x>
      <cdr:y>0.43221</cdr:y>
    </cdr:from>
    <cdr:to>
      <cdr:x>0.98957</cdr:x>
      <cdr:y>0.98742</cdr:y>
    </cdr:to>
    <cdr:sp macro="" textlink="">
      <cdr:nvSpPr>
        <cdr:cNvPr id="4" name="TextBox 3"/>
        <cdr:cNvSpPr txBox="1"/>
      </cdr:nvSpPr>
      <cdr:spPr>
        <a:xfrm xmlns:a="http://schemas.openxmlformats.org/drawingml/2006/main">
          <a:off x="6950529" y="2065565"/>
          <a:ext cx="2343150" cy="265339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227575-E7D0-4913-8C52-3436CFD47DA3}" type="datetimeFigureOut">
              <a:rPr lang="en-US" smtClean="0"/>
              <a:t>1/16/2020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D72A6D-6353-44A0-9F76-C8B7FDA397B7}" type="slidenum">
              <a:rPr lang="en-US" smtClean="0"/>
              <a:t>‹#›</a:t>
            </a:fld>
            <a:endParaRPr lang="en-US"/>
          </a:p>
        </p:txBody>
      </p:sp>
    </p:spTree>
    <p:extLst>
      <p:ext uri="{BB962C8B-B14F-4D97-AF65-F5344CB8AC3E}">
        <p14:creationId xmlns:p14="http://schemas.microsoft.com/office/powerpoint/2010/main" val="17277976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58EBCA-6A42-4F27-88CD-87ACA837687E}" type="datetimeFigureOut">
              <a:rPr lang="en-US" smtClean="0"/>
              <a:t>1/16/2020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8E7E47-E2A3-4F2A-9171-8ACEE6323F9C}" type="slidenum">
              <a:rPr lang="en-US" smtClean="0"/>
              <a:t>‹#›</a:t>
            </a:fld>
            <a:endParaRPr lang="en-US"/>
          </a:p>
        </p:txBody>
      </p:sp>
    </p:spTree>
    <p:extLst>
      <p:ext uri="{BB962C8B-B14F-4D97-AF65-F5344CB8AC3E}">
        <p14:creationId xmlns:p14="http://schemas.microsoft.com/office/powerpoint/2010/main" val="4113499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57803B-1634-4E32-B10F-5D356EE035FD}" type="slidenum">
              <a:rPr lang="en-US" smtClean="0"/>
              <a:t>15</a:t>
            </a:fld>
            <a:endParaRPr lang="en-US"/>
          </a:p>
        </p:txBody>
      </p:sp>
    </p:spTree>
    <p:extLst>
      <p:ext uri="{BB962C8B-B14F-4D97-AF65-F5344CB8AC3E}">
        <p14:creationId xmlns:p14="http://schemas.microsoft.com/office/powerpoint/2010/main" val="2277270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8E7E47-E2A3-4F2A-9171-8ACEE6323F9C}" type="slidenum">
              <a:rPr lang="en-US" smtClean="0"/>
              <a:t>16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8E7E47-E2A3-4F2A-9171-8ACEE6323F9C}" type="slidenum">
              <a:rPr lang="en-US" smtClean="0"/>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717EB9-1D03-3441-9FE3-18747B018BFD}"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DE92F-0599-3541-A4E9-F4260494CB1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717EB9-1D03-3441-9FE3-18747B018BFD}"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DE92F-0599-3541-A4E9-F4260494CB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717EB9-1D03-3441-9FE3-18747B018BFD}"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DE92F-0599-3541-A4E9-F4260494CB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717EB9-1D03-3441-9FE3-18747B018BFD}"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DE92F-0599-3541-A4E9-F4260494CB1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717EB9-1D03-3441-9FE3-18747B018BFD}"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DE92F-0599-3541-A4E9-F4260494CB1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717EB9-1D03-3441-9FE3-18747B018BFD}" type="datetimeFigureOut">
              <a:rPr lang="en-US" smtClean="0"/>
              <a:pPr/>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DE92F-0599-3541-A4E9-F4260494CB1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717EB9-1D03-3441-9FE3-18747B018BFD}" type="datetimeFigureOut">
              <a:rPr lang="en-US" smtClean="0"/>
              <a:pPr/>
              <a:t>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DE92F-0599-3541-A4E9-F4260494CB1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717EB9-1D03-3441-9FE3-18747B018BFD}" type="datetimeFigureOut">
              <a:rPr lang="en-US" smtClean="0"/>
              <a:pPr/>
              <a:t>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DE92F-0599-3541-A4E9-F4260494CB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717EB9-1D03-3441-9FE3-18747B018BFD}" type="datetimeFigureOut">
              <a:rPr lang="en-US" smtClean="0"/>
              <a:pPr/>
              <a:t>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FDE92F-0599-3541-A4E9-F4260494CB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717EB9-1D03-3441-9FE3-18747B018BFD}" type="datetimeFigureOut">
              <a:rPr lang="en-US" smtClean="0"/>
              <a:pPr/>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DE92F-0599-3541-A4E9-F4260494CB1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717EB9-1D03-3441-9FE3-18747B018BFD}" type="datetimeFigureOut">
              <a:rPr lang="en-US" smtClean="0"/>
              <a:pPr/>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DE92F-0599-3541-A4E9-F4260494CB1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717EB9-1D03-3441-9FE3-18747B018BFD}" type="datetimeFigureOut">
              <a:rPr lang="en-US" smtClean="0"/>
              <a:pPr/>
              <a:t>1/16/2020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FDE92F-0599-3541-A4E9-F4260494CB1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endParaRPr lang="en-US" dirty="0"/>
          </a:p>
        </p:txBody>
      </p:sp>
      <p:sp>
        <p:nvSpPr>
          <p:cNvPr id="11" name="Text Placeholder 10"/>
          <p:cNvSpPr>
            <a:spLocks noGrp="1"/>
          </p:cNvSpPr>
          <p:nvPr>
            <p:ph type="body" sz="half" idx="4294967295"/>
          </p:nvPr>
        </p:nvSpPr>
        <p:spPr>
          <a:xfrm>
            <a:off x="703064" y="1920479"/>
            <a:ext cx="7737872" cy="2649682"/>
          </a:xfrm>
        </p:spPr>
        <p:txBody>
          <a:bodyPr>
            <a:noAutofit/>
          </a:bodyPr>
          <a:lstStyle/>
          <a:p>
            <a:pPr algn="ctr"/>
            <a:r>
              <a:rPr lang="en-US" sz="2400" b="1" dirty="0"/>
              <a:t>MILWAUKEE COUNTY </a:t>
            </a:r>
          </a:p>
          <a:p>
            <a:pPr marL="82296" indent="0" algn="ctr">
              <a:buNone/>
            </a:pPr>
            <a:r>
              <a:rPr lang="en-US" sz="2400" b="1" dirty="0"/>
              <a:t>DRUG TREATMENT COURT</a:t>
            </a:r>
          </a:p>
          <a:p>
            <a:pPr algn="ctr"/>
            <a:endParaRPr lang="en-US" sz="2400" b="1" dirty="0"/>
          </a:p>
          <a:p>
            <a:pPr algn="ctr"/>
            <a:endParaRPr lang="en-US" sz="2400" b="1" dirty="0"/>
          </a:p>
          <a:p>
            <a:pPr algn="ctr"/>
            <a:r>
              <a:rPr lang="en-US" sz="2400" b="1" dirty="0"/>
              <a:t>EVERY DAY IS A SECOND CHANCE</a:t>
            </a:r>
          </a:p>
          <a:p>
            <a:pPr algn="ctr"/>
            <a:endParaRPr lang="en-US" sz="2400" b="1" dirty="0"/>
          </a:p>
          <a:p>
            <a:pPr algn="ctr"/>
            <a:r>
              <a:rPr lang="en-US" sz="2400" dirty="0"/>
              <a:t>January 16, 2020</a:t>
            </a:r>
            <a:endParaRPr lang="en-US" sz="2400" dirty="0"/>
          </a:p>
        </p:txBody>
      </p:sp>
    </p:spTree>
    <p:extLst>
      <p:ext uri="{BB962C8B-B14F-4D97-AF65-F5344CB8AC3E}">
        <p14:creationId xmlns:p14="http://schemas.microsoft.com/office/powerpoint/2010/main" val="15515408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Treatment Plan/ Early Recovery</a:t>
            </a:r>
          </a:p>
          <a:p>
            <a:pPr lvl="1"/>
            <a:r>
              <a:rPr lang="en-US" dirty="0" smtClean="0"/>
              <a:t>Participants begin to fully </a:t>
            </a:r>
            <a:r>
              <a:rPr lang="en-US" dirty="0"/>
              <a:t>engage in treatment and </a:t>
            </a:r>
            <a:r>
              <a:rPr lang="en-US" dirty="0" smtClean="0"/>
              <a:t>understand </a:t>
            </a:r>
            <a:r>
              <a:rPr lang="en-US" dirty="0"/>
              <a:t>their addiction.</a:t>
            </a:r>
          </a:p>
          <a:p>
            <a:pPr lvl="2"/>
            <a:r>
              <a:rPr lang="en-US" dirty="0" smtClean="0"/>
              <a:t>Lifestyle and personality changes to avoid relapse</a:t>
            </a:r>
            <a:endParaRPr lang="en-US" dirty="0"/>
          </a:p>
          <a:p>
            <a:pPr lvl="2"/>
            <a:r>
              <a:rPr lang="en-US" dirty="0"/>
              <a:t>Behavior and thought patterns </a:t>
            </a:r>
            <a:r>
              <a:rPr lang="en-US" dirty="0" smtClean="0"/>
              <a:t>change as it relates to their criminal offending</a:t>
            </a:r>
            <a:endParaRPr lang="en-US" dirty="0"/>
          </a:p>
          <a:p>
            <a:endParaRPr lang="en-US" dirty="0"/>
          </a:p>
        </p:txBody>
      </p:sp>
      <p:sp>
        <p:nvSpPr>
          <p:cNvPr id="3" name="Title 2"/>
          <p:cNvSpPr>
            <a:spLocks noGrp="1"/>
          </p:cNvSpPr>
          <p:nvPr>
            <p:ph type="title"/>
          </p:nvPr>
        </p:nvSpPr>
        <p:spPr/>
        <p:txBody>
          <a:bodyPr>
            <a:normAutofit/>
          </a:bodyPr>
          <a:lstStyle/>
          <a:p>
            <a:pPr algn="ctr"/>
            <a:r>
              <a:rPr lang="en-US" sz="4950" dirty="0"/>
              <a:t>Phase 2</a:t>
            </a:r>
            <a:endParaRPr lang="en-US" sz="4950" dirty="0"/>
          </a:p>
        </p:txBody>
      </p:sp>
    </p:spTree>
    <p:extLst>
      <p:ext uri="{BB962C8B-B14F-4D97-AF65-F5344CB8AC3E}">
        <p14:creationId xmlns:p14="http://schemas.microsoft.com/office/powerpoint/2010/main" val="2273742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Community Transition/ Relapse Prevention</a:t>
            </a:r>
          </a:p>
          <a:p>
            <a:pPr lvl="1"/>
            <a:r>
              <a:rPr lang="en-US" dirty="0" smtClean="0"/>
              <a:t>Participants will effectively utilize recovery skills to maintain sobriety</a:t>
            </a:r>
          </a:p>
          <a:p>
            <a:pPr lvl="2"/>
            <a:r>
              <a:rPr lang="en-US" dirty="0" smtClean="0"/>
              <a:t>People, Places, and Things</a:t>
            </a:r>
          </a:p>
          <a:p>
            <a:pPr lvl="1"/>
            <a:r>
              <a:rPr lang="en-US" dirty="0" smtClean="0"/>
              <a:t>Participants now expected to transition </a:t>
            </a:r>
            <a:r>
              <a:rPr lang="en-US" dirty="0"/>
              <a:t>to community living and self-sufficiency. </a:t>
            </a:r>
          </a:p>
          <a:p>
            <a:pPr lvl="2"/>
            <a:r>
              <a:rPr lang="en-US" dirty="0" smtClean="0"/>
              <a:t>Personal Goals</a:t>
            </a:r>
          </a:p>
          <a:p>
            <a:pPr lvl="3"/>
            <a:r>
              <a:rPr lang="en-US" dirty="0" smtClean="0"/>
              <a:t>Employment, community services, self help groups, family reconnection</a:t>
            </a:r>
            <a:endParaRPr lang="en-US" dirty="0"/>
          </a:p>
          <a:p>
            <a:endParaRPr lang="en-US" dirty="0"/>
          </a:p>
        </p:txBody>
      </p:sp>
      <p:sp>
        <p:nvSpPr>
          <p:cNvPr id="3" name="Title 2"/>
          <p:cNvSpPr>
            <a:spLocks noGrp="1"/>
          </p:cNvSpPr>
          <p:nvPr>
            <p:ph type="title"/>
          </p:nvPr>
        </p:nvSpPr>
        <p:spPr/>
        <p:txBody>
          <a:bodyPr>
            <a:normAutofit/>
          </a:bodyPr>
          <a:lstStyle/>
          <a:p>
            <a:pPr algn="ctr"/>
            <a:r>
              <a:rPr lang="en-US" sz="4950" dirty="0"/>
              <a:t>Phase 3</a:t>
            </a:r>
            <a:endParaRPr lang="en-US" sz="4950" dirty="0"/>
          </a:p>
        </p:txBody>
      </p:sp>
    </p:spTree>
    <p:extLst>
      <p:ext uri="{BB962C8B-B14F-4D97-AF65-F5344CB8AC3E}">
        <p14:creationId xmlns:p14="http://schemas.microsoft.com/office/powerpoint/2010/main" val="253499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Maintenance/ Aftercare</a:t>
            </a:r>
          </a:p>
          <a:p>
            <a:pPr lvl="1"/>
            <a:r>
              <a:rPr lang="en-US" dirty="0" smtClean="0"/>
              <a:t>Participants continue to maintain </a:t>
            </a:r>
            <a:r>
              <a:rPr lang="en-US" dirty="0"/>
              <a:t>changes and regimens that are consistent with a sober, crime free lifestyle. </a:t>
            </a:r>
          </a:p>
          <a:p>
            <a:pPr lvl="2"/>
            <a:r>
              <a:rPr lang="en-US" dirty="0"/>
              <a:t>Develop pro-social life skills and community building</a:t>
            </a:r>
          </a:p>
          <a:p>
            <a:pPr lvl="2"/>
            <a:r>
              <a:rPr lang="en-US" dirty="0"/>
              <a:t>Develop a plan for </a:t>
            </a:r>
            <a:r>
              <a:rPr lang="en-US" dirty="0" smtClean="0"/>
              <a:t>when </a:t>
            </a:r>
            <a:r>
              <a:rPr lang="en-US" dirty="0"/>
              <a:t>DTC is no longer in their </a:t>
            </a:r>
            <a:r>
              <a:rPr lang="en-US" dirty="0" smtClean="0"/>
              <a:t>life when challenges arise</a:t>
            </a:r>
          </a:p>
          <a:p>
            <a:pPr lvl="2"/>
            <a:r>
              <a:rPr lang="en-US" dirty="0" smtClean="0"/>
              <a:t>“Phase 5”</a:t>
            </a:r>
            <a:endParaRPr lang="en-US" dirty="0"/>
          </a:p>
          <a:p>
            <a:endParaRPr lang="en-US" dirty="0"/>
          </a:p>
        </p:txBody>
      </p:sp>
      <p:sp>
        <p:nvSpPr>
          <p:cNvPr id="3" name="Title 2"/>
          <p:cNvSpPr>
            <a:spLocks noGrp="1"/>
          </p:cNvSpPr>
          <p:nvPr>
            <p:ph type="title"/>
          </p:nvPr>
        </p:nvSpPr>
        <p:spPr/>
        <p:txBody>
          <a:bodyPr>
            <a:normAutofit/>
          </a:bodyPr>
          <a:lstStyle/>
          <a:p>
            <a:pPr algn="ctr"/>
            <a:r>
              <a:rPr lang="en-US" sz="4950" dirty="0"/>
              <a:t>Phase 4</a:t>
            </a:r>
            <a:endParaRPr lang="en-US" sz="4950" dirty="0"/>
          </a:p>
        </p:txBody>
      </p:sp>
    </p:spTree>
    <p:extLst>
      <p:ext uri="{BB962C8B-B14F-4D97-AF65-F5344CB8AC3E}">
        <p14:creationId xmlns:p14="http://schemas.microsoft.com/office/powerpoint/2010/main" val="377593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In 2011those released with a 3 year follow up</a:t>
            </a:r>
          </a:p>
          <a:p>
            <a:pPr lvl="1"/>
            <a:r>
              <a:rPr lang="en-US" dirty="0" smtClean="0"/>
              <a:t>An overall 31.3% recidivism rate</a:t>
            </a:r>
          </a:p>
          <a:p>
            <a:pPr lvl="1"/>
            <a:r>
              <a:rPr lang="en-US" dirty="0" smtClean="0"/>
              <a:t>Males recidivate higher than females </a:t>
            </a:r>
          </a:p>
          <a:p>
            <a:pPr lvl="2"/>
            <a:r>
              <a:rPr lang="en-US" dirty="0" smtClean="0"/>
              <a:t>35.3% vs. 26.1%</a:t>
            </a:r>
          </a:p>
          <a:p>
            <a:pPr lvl="1"/>
            <a:r>
              <a:rPr lang="en-US" dirty="0" smtClean="0"/>
              <a:t>Largest recidivate age range is 20-29 years old</a:t>
            </a:r>
          </a:p>
          <a:p>
            <a:pPr lvl="1"/>
            <a:r>
              <a:rPr lang="en-US" dirty="0" smtClean="0"/>
              <a:t>African Americans recidivated 1% more than White counterparts</a:t>
            </a:r>
          </a:p>
          <a:p>
            <a:pPr marL="82296" indent="0">
              <a:buNone/>
            </a:pPr>
            <a:endParaRPr lang="en-US" dirty="0"/>
          </a:p>
          <a:p>
            <a:pPr marL="82296" indent="0">
              <a:buNone/>
            </a:pPr>
            <a:r>
              <a:rPr lang="en-US" dirty="0" smtClean="0"/>
              <a:t>*Drug Treatment Court 2016-2018 Recidivism Rates</a:t>
            </a:r>
          </a:p>
          <a:p>
            <a:r>
              <a:rPr lang="en-US" dirty="0" smtClean="0"/>
              <a:t>11.1% after 12 months</a:t>
            </a:r>
          </a:p>
          <a:p>
            <a:pPr lvl="1"/>
            <a:endParaRPr lang="en-US" dirty="0" smtClean="0"/>
          </a:p>
        </p:txBody>
      </p:sp>
      <p:sp>
        <p:nvSpPr>
          <p:cNvPr id="3" name="Title 2"/>
          <p:cNvSpPr>
            <a:spLocks noGrp="1"/>
          </p:cNvSpPr>
          <p:nvPr>
            <p:ph type="title"/>
          </p:nvPr>
        </p:nvSpPr>
        <p:spPr/>
        <p:txBody>
          <a:bodyPr/>
          <a:lstStyle/>
          <a:p>
            <a:r>
              <a:rPr lang="en-US" dirty="0" smtClean="0"/>
              <a:t>Wisconsin Recidivism Rates</a:t>
            </a:r>
            <a:endParaRPr lang="en-US" dirty="0"/>
          </a:p>
        </p:txBody>
      </p:sp>
    </p:spTree>
    <p:extLst>
      <p:ext uri="{BB962C8B-B14F-4D97-AF65-F5344CB8AC3E}">
        <p14:creationId xmlns:p14="http://schemas.microsoft.com/office/powerpoint/2010/main" val="409886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nvPr>
        </p:nvGraphicFramePr>
        <p:xfrm>
          <a:off x="1485900" y="2171701"/>
          <a:ext cx="6172200" cy="3280172"/>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a:xfrm>
            <a:off x="765402" y="1143000"/>
            <a:ext cx="6916002" cy="836721"/>
          </a:xfrm>
        </p:spPr>
        <p:txBody>
          <a:bodyPr>
            <a:normAutofit/>
          </a:bodyPr>
          <a:lstStyle/>
          <a:p>
            <a:pPr algn="ctr"/>
            <a:r>
              <a:rPr lang="en-US" sz="2025" dirty="0"/>
              <a:t>Status of Clients from February 2009- December 2017</a:t>
            </a:r>
            <a:r>
              <a:rPr lang="en-US" dirty="0" smtClean="0"/>
              <a:t/>
            </a:r>
            <a:br>
              <a:rPr lang="en-US" dirty="0" smtClean="0"/>
            </a:br>
            <a:r>
              <a:rPr lang="en-US" sz="2025" dirty="0"/>
              <a:t>N=622</a:t>
            </a:r>
            <a:endParaRPr lang="en-US" sz="2025" dirty="0"/>
          </a:p>
        </p:txBody>
      </p:sp>
    </p:spTree>
    <p:extLst>
      <p:ext uri="{BB962C8B-B14F-4D97-AF65-F5344CB8AC3E}">
        <p14:creationId xmlns:p14="http://schemas.microsoft.com/office/powerpoint/2010/main" val="13974849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1358333" y="1818729"/>
          <a:ext cx="6834528" cy="3584293"/>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normAutofit fontScale="90000"/>
          </a:bodyPr>
          <a:lstStyle/>
          <a:p>
            <a:r>
              <a:rPr lang="en-US" dirty="0" smtClean="0"/>
              <a:t>Graduation Rates by Year (2015-Oct 2018)</a:t>
            </a:r>
            <a:endParaRPr lang="en-US" dirty="0"/>
          </a:p>
        </p:txBody>
      </p:sp>
    </p:spTree>
    <p:extLst>
      <p:ext uri="{BB962C8B-B14F-4D97-AF65-F5344CB8AC3E}">
        <p14:creationId xmlns:p14="http://schemas.microsoft.com/office/powerpoint/2010/main" val="14999250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amilyDrugCourtSlide1New.jpg"/>
          <p:cNvPicPr>
            <a:picLocks noChangeAspect="1"/>
          </p:cNvPicPr>
          <p:nvPr/>
        </p:nvPicPr>
        <p:blipFill>
          <a:blip r:embed="rId3"/>
          <a:stretch>
            <a:fillRect/>
          </a:stretch>
        </p:blipFill>
        <p:spPr>
          <a:xfrm>
            <a:off x="0" y="0"/>
            <a:ext cx="9144000" cy="6858000"/>
          </a:xfrm>
          <a:prstGeom prst="rect">
            <a:avLst/>
          </a:prstGeom>
        </p:spPr>
      </p:pic>
      <p:sp>
        <p:nvSpPr>
          <p:cNvPr id="3" name="Title 2"/>
          <p:cNvSpPr>
            <a:spLocks noGrp="1"/>
          </p:cNvSpPr>
          <p:nvPr>
            <p:ph type="title"/>
          </p:nvPr>
        </p:nvSpPr>
        <p:spPr/>
        <p:txBody>
          <a:bodyPr>
            <a:normAutofit fontScale="90000"/>
          </a:bodyPr>
          <a:lstStyle/>
          <a:p>
            <a:r>
              <a:rPr lang="en-US" dirty="0" smtClean="0">
                <a:latin typeface="Cambria" pitchFamily="18" charset="0"/>
              </a:rPr>
              <a:t>Family Drug Treatment </a:t>
            </a:r>
            <a:br>
              <a:rPr lang="en-US" dirty="0" smtClean="0">
                <a:latin typeface="Cambria" pitchFamily="18" charset="0"/>
              </a:rPr>
            </a:br>
            <a:r>
              <a:rPr lang="en-US" dirty="0" smtClean="0">
                <a:latin typeface="Cambria" pitchFamily="18" charset="0"/>
              </a:rPr>
              <a:t>Court  Movement</a:t>
            </a:r>
            <a:endParaRPr lang="en-US" dirty="0">
              <a:latin typeface="Cambria" pitchFamily="18" charset="0"/>
            </a:endParaRPr>
          </a:p>
        </p:txBody>
      </p:sp>
      <p:sp>
        <p:nvSpPr>
          <p:cNvPr id="5" name="Content Placeholder 4"/>
          <p:cNvSpPr>
            <a:spLocks noGrp="1"/>
          </p:cNvSpPr>
          <p:nvPr>
            <p:ph idx="1"/>
          </p:nvPr>
        </p:nvSpPr>
        <p:spPr/>
        <p:txBody>
          <a:bodyPr>
            <a:normAutofit fontScale="92500" lnSpcReduction="10000"/>
          </a:bodyPr>
          <a:lstStyle/>
          <a:p>
            <a:r>
              <a:rPr lang="en-US" dirty="0" smtClean="0"/>
              <a:t>High prevalence AOD + lack treatment completion + poor outcomes = FDTC emergence</a:t>
            </a:r>
          </a:p>
          <a:p>
            <a:r>
              <a:rPr lang="en-US" dirty="0" smtClean="0"/>
              <a:t>First FDTC </a:t>
            </a:r>
            <a:r>
              <a:rPr lang="en-US" dirty="0"/>
              <a:t>started in Reno, Nevada in </a:t>
            </a:r>
            <a:r>
              <a:rPr lang="en-US" dirty="0" smtClean="0"/>
              <a:t>1995</a:t>
            </a:r>
          </a:p>
          <a:p>
            <a:pPr lvl="1"/>
            <a:r>
              <a:rPr lang="en-US" dirty="0" smtClean="0"/>
              <a:t>Similar to Adult Drug Treatment Courts but uniquely family-oriented and less punitive (2014-25</a:t>
            </a:r>
            <a:r>
              <a:rPr lang="en-US" baseline="30000" dirty="0" smtClean="0"/>
              <a:t>th</a:t>
            </a:r>
            <a:r>
              <a:rPr lang="en-US" dirty="0" smtClean="0"/>
              <a:t> Anniversary of the first Drug </a:t>
            </a:r>
            <a:r>
              <a:rPr lang="en-US" dirty="0"/>
              <a:t>Treatment </a:t>
            </a:r>
            <a:r>
              <a:rPr lang="en-US" dirty="0" smtClean="0"/>
              <a:t>Courts)</a:t>
            </a:r>
            <a:endParaRPr lang="en-US" dirty="0"/>
          </a:p>
          <a:p>
            <a:r>
              <a:rPr lang="en-US" dirty="0" smtClean="0"/>
              <a:t>Approximately 360 FDTC </a:t>
            </a:r>
            <a:r>
              <a:rPr lang="en-US" dirty="0"/>
              <a:t>in the U.S.</a:t>
            </a:r>
          </a:p>
          <a:p>
            <a:r>
              <a:rPr lang="en-US" dirty="0"/>
              <a:t>Milwaukee County </a:t>
            </a:r>
            <a:r>
              <a:rPr lang="en-US" dirty="0" smtClean="0"/>
              <a:t>FDTC </a:t>
            </a:r>
            <a:r>
              <a:rPr lang="en-US" dirty="0"/>
              <a:t>is the first </a:t>
            </a:r>
            <a:r>
              <a:rPr lang="en-US" dirty="0" smtClean="0"/>
              <a:t>in WI</a:t>
            </a:r>
          </a:p>
          <a:p>
            <a:pPr lvl="1"/>
            <a:r>
              <a:rPr lang="en-US" dirty="0" smtClean="0"/>
              <a:t>Pilot began in April 2011</a:t>
            </a:r>
          </a:p>
          <a:p>
            <a:r>
              <a:rPr lang="en-US" dirty="0" smtClean="0"/>
              <a:t>Six more counties developing FDTCs </a:t>
            </a:r>
            <a:endParaRPr lang="en-US" dirty="0"/>
          </a:p>
          <a:p>
            <a:pPr algn="ctr">
              <a:buNone/>
            </a:pPr>
            <a:endParaRPr lang="en-US" sz="2400" i="1" dirty="0"/>
          </a:p>
          <a:p>
            <a:pPr algn="ctr">
              <a:buNone/>
            </a:pPr>
            <a:endParaRPr lang="en-US" sz="2400" i="1" dirty="0"/>
          </a:p>
        </p:txBody>
      </p:sp>
    </p:spTree>
    <p:extLst>
      <p:ext uri="{BB962C8B-B14F-4D97-AF65-F5344CB8AC3E}">
        <p14:creationId xmlns:p14="http://schemas.microsoft.com/office/powerpoint/2010/main" val="32855694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1447800"/>
          </a:xfrm>
        </p:spPr>
        <p:txBody>
          <a:bodyPr/>
          <a:lstStyle/>
          <a:p>
            <a:r>
              <a:rPr lang="en-US" sz="4400" dirty="0" smtClean="0"/>
              <a:t>Problem-Solving Courts in Child Welfare</a:t>
            </a:r>
            <a:endParaRPr lang="en-US" sz="4400" dirty="0"/>
          </a:p>
        </p:txBody>
      </p:sp>
      <p:sp>
        <p:nvSpPr>
          <p:cNvPr id="23" name="Rectangle 22"/>
          <p:cNvSpPr/>
          <p:nvPr/>
        </p:nvSpPr>
        <p:spPr>
          <a:xfrm>
            <a:off x="457200" y="1752602"/>
            <a:ext cx="5943600" cy="12192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7162800" y="1752600"/>
            <a:ext cx="1524000" cy="4602163"/>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Plus 26"/>
          <p:cNvSpPr/>
          <p:nvPr/>
        </p:nvSpPr>
        <p:spPr>
          <a:xfrm>
            <a:off x="5181600" y="2971802"/>
            <a:ext cx="457200" cy="457200"/>
          </a:xfrm>
          <a:prstGeom prst="mathPlus">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Plus 27"/>
          <p:cNvSpPr/>
          <p:nvPr/>
        </p:nvSpPr>
        <p:spPr>
          <a:xfrm>
            <a:off x="5221516" y="4678363"/>
            <a:ext cx="457200" cy="457200"/>
          </a:xfrm>
          <a:prstGeom prst="mathPlus">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a:off x="6490855" y="3811365"/>
            <a:ext cx="609600" cy="484632"/>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57200" y="3444081"/>
            <a:ext cx="5943600" cy="12192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49943" y="5135563"/>
            <a:ext cx="5943600" cy="12192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7100455" y="3429002"/>
            <a:ext cx="1586345" cy="1200329"/>
          </a:xfrm>
          <a:prstGeom prst="rect">
            <a:avLst/>
          </a:prstGeom>
          <a:noFill/>
        </p:spPr>
        <p:txBody>
          <a:bodyPr wrap="square" rtlCol="0">
            <a:spAutoFit/>
          </a:bodyPr>
          <a:lstStyle/>
          <a:p>
            <a:pPr algn="ctr"/>
            <a:r>
              <a:rPr lang="en-US" b="1" dirty="0" smtClean="0"/>
              <a:t>Family Drug Treatment Court </a:t>
            </a:r>
          </a:p>
          <a:p>
            <a:pPr algn="ctr"/>
            <a:r>
              <a:rPr lang="en-US" b="1" dirty="0" smtClean="0"/>
              <a:t>Team</a:t>
            </a:r>
            <a:endParaRPr lang="en-US" b="1" dirty="0"/>
          </a:p>
        </p:txBody>
      </p:sp>
      <p:sp>
        <p:nvSpPr>
          <p:cNvPr id="13" name="TextBox 12"/>
          <p:cNvSpPr txBox="1"/>
          <p:nvPr/>
        </p:nvSpPr>
        <p:spPr>
          <a:xfrm>
            <a:off x="4762500" y="1900537"/>
            <a:ext cx="1295400" cy="923330"/>
          </a:xfrm>
          <a:prstGeom prst="rect">
            <a:avLst/>
          </a:prstGeom>
          <a:noFill/>
        </p:spPr>
        <p:txBody>
          <a:bodyPr wrap="square" rtlCol="0">
            <a:spAutoFit/>
          </a:bodyPr>
          <a:lstStyle/>
          <a:p>
            <a:pPr algn="ctr"/>
            <a:r>
              <a:rPr lang="en-US" b="1" dirty="0" smtClean="0"/>
              <a:t>Judiciary &amp; Child Welfare</a:t>
            </a:r>
            <a:endParaRPr lang="en-US" b="1" dirty="0"/>
          </a:p>
        </p:txBody>
      </p:sp>
      <p:sp>
        <p:nvSpPr>
          <p:cNvPr id="3" name="TextBox 2"/>
          <p:cNvSpPr txBox="1"/>
          <p:nvPr/>
        </p:nvSpPr>
        <p:spPr>
          <a:xfrm>
            <a:off x="4533900" y="3567501"/>
            <a:ext cx="1752600" cy="923330"/>
          </a:xfrm>
          <a:prstGeom prst="rect">
            <a:avLst/>
          </a:prstGeom>
          <a:noFill/>
        </p:spPr>
        <p:txBody>
          <a:bodyPr wrap="square" rtlCol="0">
            <a:spAutoFit/>
          </a:bodyPr>
          <a:lstStyle/>
          <a:p>
            <a:pPr algn="ctr"/>
            <a:r>
              <a:rPr lang="en-US" b="1" dirty="0" smtClean="0"/>
              <a:t>AODA &amp; Mental Health Expertise </a:t>
            </a:r>
            <a:endParaRPr lang="en-US" b="1" dirty="0"/>
          </a:p>
        </p:txBody>
      </p:sp>
      <p:sp>
        <p:nvSpPr>
          <p:cNvPr id="5" name="TextBox 4"/>
          <p:cNvSpPr txBox="1"/>
          <p:nvPr/>
        </p:nvSpPr>
        <p:spPr>
          <a:xfrm>
            <a:off x="4435908" y="5274560"/>
            <a:ext cx="1752600" cy="1200329"/>
          </a:xfrm>
          <a:prstGeom prst="rect">
            <a:avLst/>
          </a:prstGeom>
          <a:noFill/>
        </p:spPr>
        <p:txBody>
          <a:bodyPr wrap="square" rtlCol="0">
            <a:spAutoFit/>
          </a:bodyPr>
          <a:lstStyle/>
          <a:p>
            <a:pPr algn="ctr"/>
            <a:r>
              <a:rPr lang="en-US" b="1" dirty="0" smtClean="0"/>
              <a:t>Collaborative, Trauma-Informed Approach</a:t>
            </a:r>
            <a:endParaRPr lang="en-US" b="1" dirty="0"/>
          </a:p>
        </p:txBody>
      </p:sp>
      <p:sp>
        <p:nvSpPr>
          <p:cNvPr id="8" name="AutoShape 10" descr="Image result for substance ab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4" name="Group 13"/>
          <p:cNvGrpSpPr/>
          <p:nvPr/>
        </p:nvGrpSpPr>
        <p:grpSpPr>
          <a:xfrm>
            <a:off x="443980" y="3428371"/>
            <a:ext cx="3991928" cy="1249992"/>
            <a:chOff x="449943" y="3429002"/>
            <a:chExt cx="4099786" cy="1249988"/>
          </a:xfrm>
        </p:grpSpPr>
        <p:pic>
          <p:nvPicPr>
            <p:cNvPr id="2052" name="Picture 4" descr="Image result for substance abus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943" y="3429002"/>
              <a:ext cx="1702111" cy="1249988"/>
            </a:xfrm>
            <a:prstGeom prst="rect">
              <a:avLst/>
            </a:prstGeom>
            <a:noFill/>
            <a:extLst>
              <a:ext uri="{909E8E84-426E-40dd-AFC4-6F175D3DCCD1}">
                <a14:hiddenFill xmlns:a14="http://schemas.microsoft.com/office/drawing/2010/main" xmlns="">
                  <a:solidFill>
                    <a:srgbClr val="FFFFFF"/>
                  </a:solidFill>
                </a14:hiddenFill>
              </a:ext>
            </a:extLst>
          </p:spPr>
        </p:pic>
        <p:pic>
          <p:nvPicPr>
            <p:cNvPr id="2060" name="Picture 12" descr="Image result for substance abus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2055" y="3429002"/>
              <a:ext cx="2397674" cy="1249988"/>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9" name="Group 8"/>
          <p:cNvGrpSpPr/>
          <p:nvPr/>
        </p:nvGrpSpPr>
        <p:grpSpPr>
          <a:xfrm>
            <a:off x="440339" y="5119007"/>
            <a:ext cx="3818697" cy="1249630"/>
            <a:chOff x="754615" y="5562600"/>
            <a:chExt cx="3812615" cy="1233073"/>
          </a:xfrm>
        </p:grpSpPr>
        <p:pic>
          <p:nvPicPr>
            <p:cNvPr id="7" name="Picture 6" descr="Image result for substance abus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4615" y="5562600"/>
              <a:ext cx="1642048" cy="1233073"/>
            </a:xfrm>
            <a:prstGeom prst="rect">
              <a:avLst/>
            </a:prstGeom>
            <a:noFill/>
            <a:extLst>
              <a:ext uri="{909E8E84-426E-40dd-AFC4-6F175D3DCCD1}">
                <a14:hiddenFill xmlns:a14="http://schemas.microsoft.com/office/drawing/2010/main" xmlns="">
                  <a:solidFill>
                    <a:srgbClr val="FFFFFF"/>
                  </a:solidFill>
                </a14:hiddenFill>
              </a:ext>
            </a:extLst>
          </p:spPr>
        </p:pic>
        <p:pic>
          <p:nvPicPr>
            <p:cNvPr id="2066" name="Picture 18" descr="Image result for mental health suppor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91220" y="5562600"/>
              <a:ext cx="2176010" cy="1233073"/>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32" name="Group 31"/>
          <p:cNvGrpSpPr/>
          <p:nvPr/>
        </p:nvGrpSpPr>
        <p:grpSpPr>
          <a:xfrm>
            <a:off x="446875" y="1739815"/>
            <a:ext cx="4122111" cy="1252669"/>
            <a:chOff x="446875" y="1739815"/>
            <a:chExt cx="4122111" cy="1252669"/>
          </a:xfrm>
        </p:grpSpPr>
        <p:pic>
          <p:nvPicPr>
            <p:cNvPr id="33" name="Picture 6" descr="Image result for children's court Milwaukee County"/>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7276" t="27721"/>
            <a:stretch/>
          </p:blipFill>
          <p:spPr bwMode="auto">
            <a:xfrm>
              <a:off x="2867480" y="1739815"/>
              <a:ext cx="1701506" cy="1251415"/>
            </a:xfrm>
            <a:prstGeom prst="rect">
              <a:avLst/>
            </a:prstGeom>
            <a:noFill/>
            <a:extLst>
              <a:ext uri="{909E8E84-426E-40dd-AFC4-6F175D3DCCD1}">
                <a14:hiddenFill xmlns:a14="http://schemas.microsoft.com/office/drawing/2010/main" xmlns="">
                  <a:solidFill>
                    <a:srgbClr val="FFFFFF"/>
                  </a:solidFill>
                </a14:hiddenFill>
              </a:ext>
            </a:extLst>
          </p:spPr>
        </p:pic>
        <p:pic>
          <p:nvPicPr>
            <p:cNvPr id="34" name="Picture 6" descr="Image result for judge triggiano"/>
            <p:cNvPicPr>
              <a:picLocks noChangeAspect="1" noChangeArrowheads="1"/>
            </p:cNvPicPr>
            <p:nvPr/>
          </p:nvPicPr>
          <p:blipFill rotWithShape="1">
            <a:blip r:embed="rId7">
              <a:extLst>
                <a:ext uri="{28A0092B-C50C-407E-A947-70E740481C1C}">
                  <a14:useLocalDpi xmlns:a14="http://schemas.microsoft.com/office/drawing/2010/main" val="0"/>
                </a:ext>
              </a:extLst>
            </a:blip>
            <a:srcRect t="8618" b="14064"/>
            <a:stretch/>
          </p:blipFill>
          <p:spPr bwMode="auto">
            <a:xfrm>
              <a:off x="446875" y="1741217"/>
              <a:ext cx="2420605" cy="1251267"/>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18953785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amilyDrugCourtSlide1New.jpg"/>
          <p:cNvPicPr>
            <a:picLocks noChangeAspect="1"/>
          </p:cNvPicPr>
          <p:nvPr/>
        </p:nvPicPr>
        <p:blipFill>
          <a:blip r:embed="rId3"/>
          <a:stretch>
            <a:fillRect/>
          </a:stretch>
        </p:blipFill>
        <p:spPr>
          <a:xfrm>
            <a:off x="0" y="0"/>
            <a:ext cx="9144000" cy="6858000"/>
          </a:xfrm>
          <a:prstGeom prst="rect">
            <a:avLst/>
          </a:prstGeom>
        </p:spPr>
      </p:pic>
      <p:sp>
        <p:nvSpPr>
          <p:cNvPr id="3" name="Title 2"/>
          <p:cNvSpPr>
            <a:spLocks noGrp="1"/>
          </p:cNvSpPr>
          <p:nvPr>
            <p:ph type="title"/>
          </p:nvPr>
        </p:nvSpPr>
        <p:spPr/>
        <p:txBody>
          <a:bodyPr/>
          <a:lstStyle/>
          <a:p>
            <a:r>
              <a:rPr lang="en-US" dirty="0" smtClean="0">
                <a:latin typeface="Cambria" pitchFamily="18" charset="0"/>
              </a:rPr>
              <a:t>The FDTC Mission</a:t>
            </a:r>
            <a:endParaRPr lang="en-US" dirty="0">
              <a:latin typeface="Cambria" pitchFamily="18" charset="0"/>
            </a:endParaRPr>
          </a:p>
        </p:txBody>
      </p:sp>
      <p:sp>
        <p:nvSpPr>
          <p:cNvPr id="5" name="Content Placeholder 4"/>
          <p:cNvSpPr>
            <a:spLocks noGrp="1"/>
          </p:cNvSpPr>
          <p:nvPr>
            <p:ph idx="1"/>
          </p:nvPr>
        </p:nvSpPr>
        <p:spPr/>
        <p:txBody>
          <a:bodyPr/>
          <a:lstStyle/>
          <a:p>
            <a:pPr>
              <a:buNone/>
            </a:pPr>
            <a:endParaRPr lang="en-US" dirty="0" smtClean="0"/>
          </a:p>
          <a:p>
            <a:pPr algn="ctr">
              <a:buNone/>
            </a:pPr>
            <a:r>
              <a:rPr lang="en-US" sz="2400" i="1" dirty="0" smtClean="0"/>
              <a:t>Through collaboration, and with accountability and </a:t>
            </a:r>
            <a:r>
              <a:rPr lang="en-US" sz="2400" i="1" smtClean="0"/>
              <a:t>enhanced access </a:t>
            </a:r>
            <a:r>
              <a:rPr lang="en-US" sz="2400" i="1" dirty="0" smtClean="0"/>
              <a:t>to treatment services, the Family Drug Treatment Court improves the safety, well-being and permanence of children, supports the recovery of their parents from alcohol and drug dependence, and enhances the functioning of the family.</a:t>
            </a:r>
          </a:p>
          <a:p>
            <a:pPr algn="ctr">
              <a:buNone/>
            </a:pPr>
            <a:endParaRPr lang="en-US" sz="2400" i="1" dirty="0"/>
          </a:p>
          <a:p>
            <a:pPr algn="ctr">
              <a:buNone/>
            </a:pPr>
            <a:endParaRPr lang="en-US" sz="2400" i="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amilyDrugCourtSlide2New.jpg"/>
          <p:cNvPicPr>
            <a:picLocks noChangeAspect="1"/>
          </p:cNvPicPr>
          <p:nvPr/>
        </p:nvPicPr>
        <p:blipFill>
          <a:blip r:embed="rId2"/>
          <a:stretch>
            <a:fillRect/>
          </a:stretch>
        </p:blipFill>
        <p:spPr>
          <a:xfrm>
            <a:off x="0" y="0"/>
            <a:ext cx="9144000" cy="6858000"/>
          </a:xfrm>
          <a:prstGeom prst="rect">
            <a:avLst/>
          </a:prstGeom>
        </p:spPr>
      </p:pic>
      <p:sp>
        <p:nvSpPr>
          <p:cNvPr id="3" name="Title 2"/>
          <p:cNvSpPr>
            <a:spLocks noGrp="1"/>
          </p:cNvSpPr>
          <p:nvPr>
            <p:ph type="title"/>
          </p:nvPr>
        </p:nvSpPr>
        <p:spPr/>
        <p:txBody>
          <a:bodyPr/>
          <a:lstStyle/>
          <a:p>
            <a:r>
              <a:rPr lang="en-US" dirty="0" smtClean="0">
                <a:latin typeface="Cambria" pitchFamily="18" charset="0"/>
              </a:rPr>
              <a:t>How does FDTC work?</a:t>
            </a:r>
            <a:endParaRPr lang="en-US" dirty="0">
              <a:latin typeface="Cambria" pitchFamily="18" charset="0"/>
            </a:endParaRPr>
          </a:p>
        </p:txBody>
      </p:sp>
      <p:sp>
        <p:nvSpPr>
          <p:cNvPr id="4" name="Content Placeholder 3"/>
          <p:cNvSpPr>
            <a:spLocks noGrp="1"/>
          </p:cNvSpPr>
          <p:nvPr>
            <p:ph idx="1"/>
          </p:nvPr>
        </p:nvSpPr>
        <p:spPr>
          <a:xfrm>
            <a:off x="457200" y="1338943"/>
            <a:ext cx="8229600" cy="4787220"/>
          </a:xfrm>
        </p:spPr>
        <p:txBody>
          <a:bodyPr>
            <a:normAutofit lnSpcReduction="10000"/>
          </a:bodyPr>
          <a:lstStyle/>
          <a:p>
            <a:r>
              <a:rPr lang="en-US" dirty="0" smtClean="0"/>
              <a:t>Voluntary Program that successfully addresses parental substance use disorders </a:t>
            </a:r>
          </a:p>
          <a:p>
            <a:r>
              <a:rPr lang="en-US" dirty="0" smtClean="0"/>
              <a:t>Participants commit to 4 Phase Program</a:t>
            </a:r>
          </a:p>
          <a:p>
            <a:r>
              <a:rPr lang="en-US" dirty="0" smtClean="0"/>
              <a:t>Family-centered clinical and recovery support coordinator services</a:t>
            </a:r>
          </a:p>
          <a:p>
            <a:r>
              <a:rPr lang="en-US" dirty="0" smtClean="0"/>
              <a:t>Team approach</a:t>
            </a:r>
          </a:p>
          <a:p>
            <a:r>
              <a:rPr lang="en-US" dirty="0" smtClean="0"/>
              <a:t>FDTC Team, including Judge, conducts weekly reviews of each participant</a:t>
            </a:r>
          </a:p>
          <a:p>
            <a:r>
              <a:rPr lang="en-US" dirty="0" smtClean="0"/>
              <a:t>Frequent, random, observed drug tests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3000" dirty="0"/>
              <a:t>The mission of the Milwaukee County Drug Treatment Court (DTC) is to enhance public safety through the reduction of recidivism by coordinating effective and accountable substance abuse treatment and supportive services for offenders with substance </a:t>
            </a:r>
            <a:r>
              <a:rPr lang="en-US" sz="3000" dirty="0"/>
              <a:t>use disorders. </a:t>
            </a:r>
          </a:p>
          <a:p>
            <a:pPr marL="0" indent="0">
              <a:buNone/>
            </a:pPr>
            <a:endParaRPr lang="en-US" dirty="0" smtClean="0"/>
          </a:p>
          <a:p>
            <a:endParaRPr lang="en-US" dirty="0"/>
          </a:p>
        </p:txBody>
      </p:sp>
      <p:sp>
        <p:nvSpPr>
          <p:cNvPr id="2" name="Title 1"/>
          <p:cNvSpPr>
            <a:spLocks noGrp="1"/>
          </p:cNvSpPr>
          <p:nvPr>
            <p:ph type="title"/>
          </p:nvPr>
        </p:nvSpPr>
        <p:spPr/>
        <p:txBody>
          <a:bodyPr>
            <a:normAutofit/>
          </a:bodyPr>
          <a:lstStyle/>
          <a:p>
            <a:pPr algn="ctr"/>
            <a:r>
              <a:rPr lang="en-US" sz="5400" dirty="0"/>
              <a:t>Our Mission </a:t>
            </a:r>
            <a:endParaRPr lang="en-US" sz="5400" dirty="0"/>
          </a:p>
        </p:txBody>
      </p:sp>
    </p:spTree>
    <p:extLst>
      <p:ext uri="{BB962C8B-B14F-4D97-AF65-F5344CB8AC3E}">
        <p14:creationId xmlns:p14="http://schemas.microsoft.com/office/powerpoint/2010/main" val="33587475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amilyDrugCourtSlide1New.jpg"/>
          <p:cNvPicPr>
            <a:picLocks noChangeAspect="1"/>
          </p:cNvPicPr>
          <p:nvPr/>
        </p:nvPicPr>
        <p:blipFill>
          <a:blip r:embed="rId2"/>
          <a:stretch>
            <a:fillRect/>
          </a:stretch>
        </p:blipFill>
        <p:spPr>
          <a:xfrm>
            <a:off x="0" y="0"/>
            <a:ext cx="9144000" cy="6858000"/>
          </a:xfrm>
          <a:prstGeom prst="rect">
            <a:avLst/>
          </a:prstGeom>
        </p:spPr>
      </p:pic>
      <p:pic>
        <p:nvPicPr>
          <p:cNvPr id="2051" name="Picture 3"/>
          <p:cNvPicPr>
            <a:picLocks noChangeAspect="1" noChangeArrowheads="1"/>
          </p:cNvPicPr>
          <p:nvPr/>
        </p:nvPicPr>
        <p:blipFill>
          <a:blip r:embed="rId3"/>
          <a:srcRect/>
          <a:stretch>
            <a:fillRect/>
          </a:stretch>
        </p:blipFill>
        <p:spPr bwMode="auto">
          <a:xfrm>
            <a:off x="558800" y="228600"/>
            <a:ext cx="2917825" cy="5772150"/>
          </a:xfrm>
          <a:prstGeom prst="rect">
            <a:avLst/>
          </a:prstGeom>
          <a:noFill/>
          <a:ln w="9525">
            <a:noFill/>
            <a:miter lim="800000"/>
            <a:headEnd/>
            <a:tailEnd/>
          </a:ln>
        </p:spPr>
      </p:pic>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pPr>
              <a:buNone/>
            </a:pPr>
            <a:r>
              <a:rPr lang="en-US" dirty="0" smtClean="0"/>
              <a:t>Opiate use, primarily heroin, is the leading type of addiction.</a:t>
            </a:r>
          </a:p>
          <a:p>
            <a:pPr>
              <a:buNone/>
            </a:pPr>
            <a:endParaRPr lang="en-US" dirty="0"/>
          </a:p>
        </p:txBody>
      </p:sp>
      <p:sp>
        <p:nvSpPr>
          <p:cNvPr id="7" name="Text Placeholder 6"/>
          <p:cNvSpPr>
            <a:spLocks noGrp="1"/>
          </p:cNvSpPr>
          <p:nvPr>
            <p:ph type="body" sz="half" idx="2"/>
          </p:nvPr>
        </p:nvSpPr>
        <p:spPr>
          <a:xfrm>
            <a:off x="457200" y="228600"/>
            <a:ext cx="3008313" cy="5897563"/>
          </a:xfrm>
        </p:spPr>
        <p:txBody>
          <a:bodyPr/>
          <a:lstStyle/>
          <a:p>
            <a:endParaRPr lang="en-US" dirty="0"/>
          </a:p>
        </p:txBody>
      </p:sp>
      <p:graphicFrame>
        <p:nvGraphicFramePr>
          <p:cNvPr id="8" name="Table 7"/>
          <p:cNvGraphicFramePr>
            <a:graphicFrameLocks noGrp="1"/>
          </p:cNvGraphicFramePr>
          <p:nvPr/>
        </p:nvGraphicFramePr>
        <p:xfrm>
          <a:off x="3781425" y="1926074"/>
          <a:ext cx="4905375" cy="3250660"/>
        </p:xfrm>
        <a:graphic>
          <a:graphicData uri="http://schemas.openxmlformats.org/drawingml/2006/table">
            <a:tbl>
              <a:tblPr firstRow="1" bandRow="1">
                <a:tableStyleId>{00A15C55-8517-42AA-B614-E9B94910E393}</a:tableStyleId>
              </a:tblPr>
              <a:tblGrid>
                <a:gridCol w="1635125">
                  <a:extLst>
                    <a:ext uri="{9D8B030D-6E8A-4147-A177-3AD203B41FA5}">
                      <a16:colId xmlns:a16="http://schemas.microsoft.com/office/drawing/2014/main" val="20000"/>
                    </a:ext>
                  </a:extLst>
                </a:gridCol>
                <a:gridCol w="1635125">
                  <a:extLst>
                    <a:ext uri="{9D8B030D-6E8A-4147-A177-3AD203B41FA5}">
                      <a16:colId xmlns:a16="http://schemas.microsoft.com/office/drawing/2014/main" val="20001"/>
                    </a:ext>
                  </a:extLst>
                </a:gridCol>
                <a:gridCol w="1635125">
                  <a:extLst>
                    <a:ext uri="{9D8B030D-6E8A-4147-A177-3AD203B41FA5}">
                      <a16:colId xmlns:a16="http://schemas.microsoft.com/office/drawing/2014/main" val="20002"/>
                    </a:ext>
                  </a:extLst>
                </a:gridCol>
              </a:tblGrid>
              <a:tr h="650132">
                <a:tc>
                  <a:txBody>
                    <a:bodyPr/>
                    <a:lstStyle/>
                    <a:p>
                      <a:r>
                        <a:rPr lang="en-US" dirty="0" smtClean="0"/>
                        <a:t>Addictive substance</a:t>
                      </a:r>
                      <a:endParaRPr lang="en-US" dirty="0"/>
                    </a:p>
                  </a:txBody>
                  <a:tcPr/>
                </a:tc>
                <a:tc>
                  <a:txBody>
                    <a:bodyPr/>
                    <a:lstStyle/>
                    <a:p>
                      <a:r>
                        <a:rPr lang="en-US" dirty="0" smtClean="0"/>
                        <a:t>Primary drug of choice</a:t>
                      </a:r>
                      <a:endParaRPr lang="en-US" dirty="0"/>
                    </a:p>
                  </a:txBody>
                  <a:tcPr/>
                </a:tc>
                <a:tc>
                  <a:txBody>
                    <a:bodyPr/>
                    <a:lstStyle/>
                    <a:p>
                      <a:r>
                        <a:rPr lang="en-US" dirty="0" smtClean="0"/>
                        <a:t>Any use of drug</a:t>
                      </a:r>
                      <a:endParaRPr lang="en-US" dirty="0"/>
                    </a:p>
                  </a:txBody>
                  <a:tcPr/>
                </a:tc>
                <a:extLst>
                  <a:ext uri="{0D108BD9-81ED-4DB2-BD59-A6C34878D82A}">
                    <a16:rowId xmlns:a16="http://schemas.microsoft.com/office/drawing/2014/main" val="10000"/>
                  </a:ext>
                </a:extLst>
              </a:tr>
              <a:tr h="650132">
                <a:tc>
                  <a:txBody>
                    <a:bodyPr/>
                    <a:lstStyle/>
                    <a:p>
                      <a:r>
                        <a:rPr lang="en-US" dirty="0" smtClean="0"/>
                        <a:t>Any opiates</a:t>
                      </a:r>
                      <a:endParaRPr lang="en-US" dirty="0"/>
                    </a:p>
                  </a:txBody>
                  <a:tcPr/>
                </a:tc>
                <a:tc>
                  <a:txBody>
                    <a:bodyPr/>
                    <a:lstStyle/>
                    <a:p>
                      <a:r>
                        <a:rPr lang="en-US" dirty="0" smtClean="0"/>
                        <a:t>54.9%</a:t>
                      </a:r>
                      <a:endParaRPr lang="en-US" dirty="0"/>
                    </a:p>
                  </a:txBody>
                  <a:tcPr/>
                </a:tc>
                <a:tc>
                  <a:txBody>
                    <a:bodyPr/>
                    <a:lstStyle/>
                    <a:p>
                      <a:r>
                        <a:rPr lang="en-US" dirty="0" smtClean="0"/>
                        <a:t>67.4%</a:t>
                      </a:r>
                      <a:endParaRPr lang="en-US" dirty="0"/>
                    </a:p>
                  </a:txBody>
                  <a:tcPr/>
                </a:tc>
                <a:extLst>
                  <a:ext uri="{0D108BD9-81ED-4DB2-BD59-A6C34878D82A}">
                    <a16:rowId xmlns:a16="http://schemas.microsoft.com/office/drawing/2014/main" val="10001"/>
                  </a:ext>
                </a:extLst>
              </a:tr>
              <a:tr h="650132">
                <a:tc>
                  <a:txBody>
                    <a:bodyPr/>
                    <a:lstStyle/>
                    <a:p>
                      <a:r>
                        <a:rPr lang="en-US" dirty="0" smtClean="0"/>
                        <a:t>Cocaine/crack</a:t>
                      </a:r>
                      <a:endParaRPr lang="en-US" dirty="0"/>
                    </a:p>
                  </a:txBody>
                  <a:tcPr/>
                </a:tc>
                <a:tc>
                  <a:txBody>
                    <a:bodyPr/>
                    <a:lstStyle/>
                    <a:p>
                      <a:r>
                        <a:rPr lang="en-US" dirty="0" smtClean="0"/>
                        <a:t>19.6%</a:t>
                      </a:r>
                      <a:endParaRPr lang="en-US" dirty="0"/>
                    </a:p>
                  </a:txBody>
                  <a:tcPr/>
                </a:tc>
                <a:tc>
                  <a:txBody>
                    <a:bodyPr/>
                    <a:lstStyle/>
                    <a:p>
                      <a:r>
                        <a:rPr lang="en-US" dirty="0" smtClean="0"/>
                        <a:t>44.6%</a:t>
                      </a:r>
                      <a:endParaRPr lang="en-US" dirty="0"/>
                    </a:p>
                  </a:txBody>
                  <a:tcPr/>
                </a:tc>
                <a:extLst>
                  <a:ext uri="{0D108BD9-81ED-4DB2-BD59-A6C34878D82A}">
                    <a16:rowId xmlns:a16="http://schemas.microsoft.com/office/drawing/2014/main" val="10002"/>
                  </a:ext>
                </a:extLst>
              </a:tr>
              <a:tr h="650132">
                <a:tc>
                  <a:txBody>
                    <a:bodyPr/>
                    <a:lstStyle/>
                    <a:p>
                      <a:r>
                        <a:rPr lang="en-US" dirty="0" smtClean="0"/>
                        <a:t>Alcohol</a:t>
                      </a:r>
                      <a:endParaRPr lang="en-US" dirty="0"/>
                    </a:p>
                  </a:txBody>
                  <a:tcPr/>
                </a:tc>
                <a:tc>
                  <a:txBody>
                    <a:bodyPr/>
                    <a:lstStyle/>
                    <a:p>
                      <a:r>
                        <a:rPr lang="en-US" dirty="0" smtClean="0"/>
                        <a:t>18.5%</a:t>
                      </a:r>
                      <a:endParaRPr lang="en-US" dirty="0"/>
                    </a:p>
                  </a:txBody>
                  <a:tcPr/>
                </a:tc>
                <a:tc>
                  <a:txBody>
                    <a:bodyPr/>
                    <a:lstStyle/>
                    <a:p>
                      <a:r>
                        <a:rPr lang="en-US" dirty="0" smtClean="0"/>
                        <a:t>34.8%</a:t>
                      </a:r>
                      <a:endParaRPr lang="en-US" dirty="0"/>
                    </a:p>
                  </a:txBody>
                  <a:tcPr/>
                </a:tc>
                <a:extLst>
                  <a:ext uri="{0D108BD9-81ED-4DB2-BD59-A6C34878D82A}">
                    <a16:rowId xmlns:a16="http://schemas.microsoft.com/office/drawing/2014/main" val="10003"/>
                  </a:ext>
                </a:extLst>
              </a:tr>
              <a:tr h="650132">
                <a:tc>
                  <a:txBody>
                    <a:bodyPr/>
                    <a:lstStyle/>
                    <a:p>
                      <a:r>
                        <a:rPr lang="en-US" dirty="0" smtClean="0"/>
                        <a:t>Marijuana</a:t>
                      </a:r>
                      <a:endParaRPr lang="en-US" dirty="0"/>
                    </a:p>
                  </a:txBody>
                  <a:tcPr/>
                </a:tc>
                <a:tc>
                  <a:txBody>
                    <a:bodyPr/>
                    <a:lstStyle/>
                    <a:p>
                      <a:r>
                        <a:rPr lang="en-US" dirty="0" smtClean="0"/>
                        <a:t>6.5%</a:t>
                      </a:r>
                      <a:endParaRPr lang="en-US" dirty="0"/>
                    </a:p>
                  </a:txBody>
                  <a:tcPr/>
                </a:tc>
                <a:tc>
                  <a:txBody>
                    <a:bodyPr/>
                    <a:lstStyle/>
                    <a:p>
                      <a:r>
                        <a:rPr lang="en-US" dirty="0" smtClean="0"/>
                        <a:t>29.3%</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amilyDrugCourtSlide1New.jpg"/>
          <p:cNvPicPr>
            <a:picLocks noChangeAspect="1"/>
          </p:cNvPicPr>
          <p:nvPr/>
        </p:nvPicPr>
        <p:blipFill>
          <a:blip r:embed="rId2"/>
          <a:stretch>
            <a:fillRect/>
          </a:stretch>
        </p:blipFill>
        <p:spPr>
          <a:xfrm>
            <a:off x="0" y="0"/>
            <a:ext cx="9144000" cy="6858000"/>
          </a:xfrm>
          <a:prstGeom prst="rect">
            <a:avLst/>
          </a:prstGeom>
        </p:spPr>
      </p:pic>
      <p:pic>
        <p:nvPicPr>
          <p:cNvPr id="1026" name="Picture 2"/>
          <p:cNvPicPr>
            <a:picLocks noChangeAspect="1" noChangeArrowheads="1"/>
          </p:cNvPicPr>
          <p:nvPr/>
        </p:nvPicPr>
        <p:blipFill>
          <a:blip r:embed="rId3"/>
          <a:srcRect/>
          <a:stretch>
            <a:fillRect/>
          </a:stretch>
        </p:blipFill>
        <p:spPr bwMode="auto">
          <a:xfrm>
            <a:off x="4743450" y="857250"/>
            <a:ext cx="3943349" cy="2276475"/>
          </a:xfrm>
          <a:prstGeom prst="rect">
            <a:avLst/>
          </a:prstGeom>
          <a:noFill/>
          <a:ln w="9525">
            <a:noFill/>
            <a:miter lim="800000"/>
            <a:headEnd/>
            <a:tailEnd/>
          </a:ln>
        </p:spPr>
      </p:pic>
      <p:sp>
        <p:nvSpPr>
          <p:cNvPr id="5" name="Title 4"/>
          <p:cNvSpPr>
            <a:spLocks noGrp="1"/>
          </p:cNvSpPr>
          <p:nvPr>
            <p:ph type="title"/>
          </p:nvPr>
        </p:nvSpPr>
        <p:spPr/>
        <p:txBody>
          <a:bodyPr/>
          <a:lstStyle/>
          <a:p>
            <a:r>
              <a:rPr lang="en-US" dirty="0" smtClean="0">
                <a:latin typeface="Cambria" pitchFamily="18" charset="0"/>
              </a:rPr>
              <a:t>Quick Connection to Substance Abuse Treatment and Services</a:t>
            </a:r>
            <a:endParaRPr lang="en-US" dirty="0">
              <a:latin typeface="Cambria" pitchFamily="18" charset="0"/>
            </a:endParaRPr>
          </a:p>
        </p:txBody>
      </p:sp>
      <p:sp>
        <p:nvSpPr>
          <p:cNvPr id="6" name="Content Placeholder 5"/>
          <p:cNvSpPr>
            <a:spLocks noGrp="1"/>
          </p:cNvSpPr>
          <p:nvPr>
            <p:ph idx="1"/>
          </p:nvPr>
        </p:nvSpPr>
        <p:spPr>
          <a:xfrm>
            <a:off x="4245429" y="273050"/>
            <a:ext cx="4584245" cy="5853113"/>
          </a:xfrm>
        </p:spPr>
        <p:txBody>
          <a:bodyPr>
            <a:normAutofit fontScale="92500" lnSpcReduction="10000"/>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sz="2000" dirty="0" smtClean="0">
                <a:latin typeface="Bradley Hand ITC" pitchFamily="66" charset="0"/>
              </a:rPr>
              <a:t>“You may be free of me now, but I could always put you in restriction. All it takes is “one more time” and I’ll have you on that mission! I’ll pretend to be your friend even though I’m faker than fiction! You need to always be aware of this because I am YOUR ADDICTION!!!</a:t>
            </a:r>
          </a:p>
          <a:p>
            <a:pPr>
              <a:buNone/>
            </a:pPr>
            <a:r>
              <a:rPr lang="en-US" sz="2000" dirty="0" smtClean="0">
                <a:latin typeface="Bradley Hand ITC" pitchFamily="66" charset="0"/>
              </a:rPr>
              <a:t>			</a:t>
            </a:r>
            <a:r>
              <a:rPr lang="en-US" sz="1600" dirty="0" smtClean="0">
                <a:latin typeface="Bradley Hand ITC" pitchFamily="66" charset="0"/>
              </a:rPr>
              <a:t>--- Rebekkah Webb, FDTC Participant</a:t>
            </a:r>
          </a:p>
        </p:txBody>
      </p:sp>
      <p:sp>
        <p:nvSpPr>
          <p:cNvPr id="7" name="Text Placeholder 6"/>
          <p:cNvSpPr>
            <a:spLocks noGrp="1"/>
          </p:cNvSpPr>
          <p:nvPr>
            <p:ph type="body" sz="half" idx="2"/>
          </p:nvPr>
        </p:nvSpPr>
        <p:spPr/>
        <p:txBody>
          <a:bodyPr/>
          <a:lstStyle/>
          <a:p>
            <a:endParaRPr lang="en-US" dirty="0" smtClean="0"/>
          </a:p>
          <a:p>
            <a:r>
              <a:rPr lang="en-US" dirty="0" smtClean="0"/>
              <a:t>Most participants are served through </a:t>
            </a:r>
            <a:r>
              <a:rPr lang="en-US" b="1" dirty="0" smtClean="0"/>
              <a:t>Milwaukee County’s WIser Choice </a:t>
            </a:r>
            <a:r>
              <a:rPr lang="en-US" dirty="0" smtClean="0"/>
              <a:t>program. Others have private insurance.</a:t>
            </a:r>
          </a:p>
          <a:p>
            <a:r>
              <a:rPr lang="en-US" b="1" dirty="0" smtClean="0"/>
              <a:t>Treatment services </a:t>
            </a:r>
          </a:p>
          <a:p>
            <a:r>
              <a:rPr lang="en-US" b="1" dirty="0" smtClean="0"/>
              <a:t>Recovery support services </a:t>
            </a:r>
            <a:r>
              <a:rPr lang="en-US" dirty="0" smtClean="0"/>
              <a:t>align with comprehensive, trauma-informed services:</a:t>
            </a:r>
          </a:p>
          <a:p>
            <a:pPr>
              <a:buFont typeface="Wingdings" pitchFamily="2" charset="2"/>
              <a:buChar char="§"/>
            </a:pPr>
            <a:r>
              <a:rPr lang="en-US" dirty="0" smtClean="0"/>
              <a:t>Peer support</a:t>
            </a:r>
          </a:p>
          <a:p>
            <a:pPr>
              <a:buFont typeface="Wingdings" pitchFamily="2" charset="2"/>
              <a:buChar char="§"/>
            </a:pPr>
            <a:r>
              <a:rPr lang="en-US" dirty="0" smtClean="0"/>
              <a:t>Mental health services</a:t>
            </a:r>
          </a:p>
          <a:p>
            <a:pPr>
              <a:buFont typeface="Wingdings" pitchFamily="2" charset="2"/>
              <a:buChar char="§"/>
            </a:pPr>
            <a:r>
              <a:rPr lang="en-US" dirty="0" smtClean="0"/>
              <a:t>Education/employment</a:t>
            </a:r>
          </a:p>
          <a:p>
            <a:pPr>
              <a:buFont typeface="Wingdings" pitchFamily="2" charset="2"/>
              <a:buChar char="§"/>
            </a:pPr>
            <a:r>
              <a:rPr lang="en-US" dirty="0" smtClean="0"/>
              <a:t>Housing assistance</a:t>
            </a:r>
          </a:p>
          <a:p>
            <a:r>
              <a:rPr lang="en-US" dirty="0" smtClean="0"/>
              <a:t>The </a:t>
            </a:r>
            <a:r>
              <a:rPr lang="en-US" b="1" dirty="0" smtClean="0"/>
              <a:t>FDTC Team</a:t>
            </a:r>
            <a:r>
              <a:rPr lang="en-US" dirty="0" smtClean="0"/>
              <a:t> coordinates treatment, recovery and child welfare services to achieve agreed-upon goals. </a:t>
            </a:r>
          </a:p>
          <a:p>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amilyDrugCourtSlide2New.jpg"/>
          <p:cNvPicPr>
            <a:picLocks noChangeAspect="1"/>
          </p:cNvPicPr>
          <p:nvPr/>
        </p:nvPicPr>
        <p:blipFill>
          <a:blip r:embed="rId2"/>
          <a:stretch>
            <a:fillRect/>
          </a:stretch>
        </p:blipFill>
        <p:spPr>
          <a:xfrm>
            <a:off x="0" y="0"/>
            <a:ext cx="9144000" cy="6858000"/>
          </a:xfrm>
          <a:prstGeom prst="rect">
            <a:avLst/>
          </a:prstGeom>
        </p:spPr>
      </p:pic>
      <p:sp>
        <p:nvSpPr>
          <p:cNvPr id="3" name="Title 2"/>
          <p:cNvSpPr>
            <a:spLocks noGrp="1"/>
          </p:cNvSpPr>
          <p:nvPr>
            <p:ph type="title"/>
          </p:nvPr>
        </p:nvSpPr>
        <p:spPr/>
        <p:txBody>
          <a:bodyPr/>
          <a:lstStyle/>
          <a:p>
            <a:r>
              <a:rPr lang="en-US" dirty="0" smtClean="0">
                <a:latin typeface="Cambria" pitchFamily="18" charset="0"/>
              </a:rPr>
              <a:t>4 Phases of FDTC</a:t>
            </a:r>
            <a:endParaRPr lang="en-US" dirty="0">
              <a:latin typeface="Cambria"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34067510"/>
              </p:ext>
            </p:extLst>
          </p:nvPr>
        </p:nvGraphicFramePr>
        <p:xfrm>
          <a:off x="457200" y="2000658"/>
          <a:ext cx="8229600" cy="3139712"/>
        </p:xfrm>
        <a:graphic>
          <a:graphicData uri="http://schemas.openxmlformats.org/drawingml/2006/table">
            <a:tbl>
              <a:tblPr firstRow="1" bandRow="1">
                <a:tableStyleId>{775DCB02-9BB8-47FD-8907-85C794F793BA}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1569856">
                <a:tc>
                  <a:txBody>
                    <a:bodyPr/>
                    <a:lstStyle/>
                    <a:p>
                      <a:endParaRPr lang="en-US" dirty="0" smtClean="0"/>
                    </a:p>
                    <a:p>
                      <a:r>
                        <a:rPr lang="en-US" dirty="0" smtClean="0"/>
                        <a:t>Phase 1: Support</a:t>
                      </a:r>
                      <a:r>
                        <a:rPr lang="en-US" baseline="0" dirty="0" smtClean="0"/>
                        <a:t> the choice to become a drug-free parent and start living drug-free.</a:t>
                      </a:r>
                    </a:p>
                    <a:p>
                      <a:endParaRPr lang="en-US" baseline="0" dirty="0" smtClean="0"/>
                    </a:p>
                  </a:txBody>
                  <a:tcPr/>
                </a:tc>
                <a:tc>
                  <a:txBody>
                    <a:bodyPr/>
                    <a:lstStyle/>
                    <a:p>
                      <a:endParaRPr lang="en-US" dirty="0" smtClean="0"/>
                    </a:p>
                    <a:p>
                      <a:r>
                        <a:rPr lang="en-US" dirty="0" smtClean="0"/>
                        <a:t>Phase 2: Challenge the parent to confront the reasons for addiction.</a:t>
                      </a:r>
                    </a:p>
                  </a:txBody>
                  <a:tcPr/>
                </a:tc>
                <a:extLst>
                  <a:ext uri="{0D108BD9-81ED-4DB2-BD59-A6C34878D82A}">
                    <a16:rowId xmlns:a16="http://schemas.microsoft.com/office/drawing/2014/main" val="10000"/>
                  </a:ext>
                </a:extLst>
              </a:tr>
              <a:tr h="1569856">
                <a:tc>
                  <a:txBody>
                    <a:bodyPr/>
                    <a:lstStyle/>
                    <a:p>
                      <a:endParaRPr lang="en-US" dirty="0" smtClean="0"/>
                    </a:p>
                    <a:p>
                      <a:r>
                        <a:rPr lang="en-US" dirty="0" smtClean="0"/>
                        <a:t>Phase 3: Support the transition of parent’s behavior into self-sufficiency for the family.</a:t>
                      </a:r>
                    </a:p>
                    <a:p>
                      <a:endParaRPr lang="en-US" dirty="0" smtClean="0"/>
                    </a:p>
                  </a:txBody>
                  <a:tcPr/>
                </a:tc>
                <a:tc>
                  <a:txBody>
                    <a:bodyPr/>
                    <a:lstStyle/>
                    <a:p>
                      <a:endParaRPr lang="en-US" dirty="0" smtClean="0"/>
                    </a:p>
                    <a:p>
                      <a:r>
                        <a:rPr lang="en-US" dirty="0" smtClean="0"/>
                        <a:t>Phase 4: Improve the capacity</a:t>
                      </a:r>
                      <a:r>
                        <a:rPr lang="en-US" baseline="0" dirty="0" smtClean="0"/>
                        <a:t> to safely parent children with or without ongoing supervision by BMCW.</a:t>
                      </a:r>
                    </a:p>
                  </a:txBody>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amilyDrugCourtSlide1New.jpg"/>
          <p:cNvPicPr>
            <a:picLocks noChangeAspect="1"/>
          </p:cNvPicPr>
          <p:nvPr/>
        </p:nvPicPr>
        <p:blipFill>
          <a:blip r:embed="rId2"/>
          <a:stretch>
            <a:fillRect/>
          </a:stretch>
        </p:blipFill>
        <p:spPr>
          <a:xfrm>
            <a:off x="0" y="0"/>
            <a:ext cx="9144000" cy="6858000"/>
          </a:xfrm>
          <a:prstGeom prst="rect">
            <a:avLst/>
          </a:prstGeom>
        </p:spPr>
      </p:pic>
      <p:sp>
        <p:nvSpPr>
          <p:cNvPr id="3" name="Title 2"/>
          <p:cNvSpPr>
            <a:spLocks noGrp="1"/>
          </p:cNvSpPr>
          <p:nvPr>
            <p:ph type="title"/>
          </p:nvPr>
        </p:nvSpPr>
        <p:spPr/>
        <p:txBody>
          <a:bodyPr/>
          <a:lstStyle/>
          <a:p>
            <a:r>
              <a:rPr lang="en-US" dirty="0" smtClean="0">
                <a:latin typeface="Cambria" pitchFamily="18" charset="0"/>
              </a:rPr>
              <a:t>Why FDTC Works</a:t>
            </a:r>
            <a:endParaRPr lang="en-US" dirty="0">
              <a:latin typeface="Cambria" pitchFamily="18" charset="0"/>
            </a:endParaRPr>
          </a:p>
        </p:txBody>
      </p:sp>
      <p:sp>
        <p:nvSpPr>
          <p:cNvPr id="5" name="Content Placeholder 4"/>
          <p:cNvSpPr>
            <a:spLocks noGrp="1"/>
          </p:cNvSpPr>
          <p:nvPr>
            <p:ph idx="1"/>
          </p:nvPr>
        </p:nvSpPr>
        <p:spPr>
          <a:xfrm>
            <a:off x="457200" y="1095375"/>
            <a:ext cx="8229600" cy="4962525"/>
          </a:xfrm>
        </p:spPr>
        <p:txBody>
          <a:bodyPr>
            <a:normAutofit/>
          </a:bodyPr>
          <a:lstStyle/>
          <a:p>
            <a:pPr>
              <a:buNone/>
            </a:pPr>
            <a:endParaRPr lang="en-US" sz="2400" dirty="0"/>
          </a:p>
        </p:txBody>
      </p:sp>
      <p:graphicFrame>
        <p:nvGraphicFramePr>
          <p:cNvPr id="6" name="Table 5"/>
          <p:cNvGraphicFramePr>
            <a:graphicFrameLocks noGrp="1"/>
          </p:cNvGraphicFramePr>
          <p:nvPr/>
        </p:nvGraphicFramePr>
        <p:xfrm>
          <a:off x="457200" y="1219200"/>
          <a:ext cx="8229600" cy="4709160"/>
        </p:xfrm>
        <a:graphic>
          <a:graphicData uri="http://schemas.openxmlformats.org/drawingml/2006/table">
            <a:tbl>
              <a:tblPr firstRow="1" bandRow="1">
                <a:tableStyleId>{00A15C55-8517-42AA-B614-E9B94910E393}</a:tableStyleId>
              </a:tblPr>
              <a:tblGrid>
                <a:gridCol w="6686550">
                  <a:extLst>
                    <a:ext uri="{9D8B030D-6E8A-4147-A177-3AD203B41FA5}">
                      <a16:colId xmlns:a16="http://schemas.microsoft.com/office/drawing/2014/main" val="20000"/>
                    </a:ext>
                  </a:extLst>
                </a:gridCol>
                <a:gridCol w="1543050">
                  <a:extLst>
                    <a:ext uri="{9D8B030D-6E8A-4147-A177-3AD203B41FA5}">
                      <a16:colId xmlns:a16="http://schemas.microsoft.com/office/drawing/2014/main" val="20001"/>
                    </a:ext>
                  </a:extLst>
                </a:gridCol>
              </a:tblGrid>
              <a:tr h="609725">
                <a:tc>
                  <a:txBody>
                    <a:bodyPr/>
                    <a:lstStyle/>
                    <a:p>
                      <a:r>
                        <a:rPr lang="en-US" dirty="0" smtClean="0"/>
                        <a:t>FDTC Best Practices</a:t>
                      </a:r>
                      <a:endParaRPr lang="en-US" dirty="0"/>
                    </a:p>
                  </a:txBody>
                  <a:tcPr/>
                </a:tc>
                <a:tc>
                  <a:txBody>
                    <a:bodyPr/>
                    <a:lstStyle/>
                    <a:p>
                      <a:r>
                        <a:rPr lang="en-US" dirty="0" smtClean="0"/>
                        <a:t>Milwaukee County FDTC</a:t>
                      </a:r>
                      <a:endParaRPr lang="en-US" dirty="0"/>
                    </a:p>
                  </a:txBody>
                  <a:tcPr/>
                </a:tc>
                <a:extLst>
                  <a:ext uri="{0D108BD9-81ED-4DB2-BD59-A6C34878D82A}">
                    <a16:rowId xmlns:a16="http://schemas.microsoft.com/office/drawing/2014/main" val="10000"/>
                  </a:ext>
                </a:extLst>
              </a:tr>
              <a:tr h="344315">
                <a:tc>
                  <a:txBody>
                    <a:bodyPr/>
                    <a:lstStyle/>
                    <a:p>
                      <a:r>
                        <a:rPr lang="en-US" dirty="0" smtClean="0"/>
                        <a:t>Focus on services to child and parents</a:t>
                      </a:r>
                      <a:endParaRPr lang="en-US" dirty="0"/>
                    </a:p>
                  </a:txBody>
                  <a:tcPr/>
                </a:tc>
                <a:tc>
                  <a:txBody>
                    <a:bodyPr/>
                    <a:lstStyle/>
                    <a:p>
                      <a:pPr algn="ctr"/>
                      <a:r>
                        <a:rPr lang="en-US" dirty="0" smtClean="0">
                          <a:sym typeface="Symbol"/>
                        </a:rPr>
                        <a:t></a:t>
                      </a:r>
                      <a:endParaRPr lang="en-US" dirty="0"/>
                    </a:p>
                  </a:txBody>
                  <a:tcPr/>
                </a:tc>
                <a:extLst>
                  <a:ext uri="{0D108BD9-81ED-4DB2-BD59-A6C34878D82A}">
                    <a16:rowId xmlns:a16="http://schemas.microsoft.com/office/drawing/2014/main" val="10001"/>
                  </a:ext>
                </a:extLst>
              </a:tr>
              <a:tr h="344315">
                <a:tc>
                  <a:txBody>
                    <a:bodyPr/>
                    <a:lstStyle/>
                    <a:p>
                      <a:r>
                        <a:rPr lang="en-US" dirty="0" smtClean="0"/>
                        <a:t>Decrease time to treatment entry</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sym typeface="Symbol"/>
                        </a:rPr>
                        <a:t></a:t>
                      </a:r>
                      <a:endParaRPr lang="en-US" dirty="0" smtClean="0"/>
                    </a:p>
                  </a:txBody>
                  <a:tcPr/>
                </a:tc>
                <a:extLst>
                  <a:ext uri="{0D108BD9-81ED-4DB2-BD59-A6C34878D82A}">
                    <a16:rowId xmlns:a16="http://schemas.microsoft.com/office/drawing/2014/main" val="10002"/>
                  </a:ext>
                </a:extLst>
              </a:tr>
              <a:tr h="344315">
                <a:tc>
                  <a:txBody>
                    <a:bodyPr/>
                    <a:lstStyle/>
                    <a:p>
                      <a:r>
                        <a:rPr lang="en-US" dirty="0" smtClean="0"/>
                        <a:t>Frequent counseling sessions</a:t>
                      </a:r>
                      <a:endParaRPr lang="en-US" dirty="0"/>
                    </a:p>
                  </a:txBody>
                  <a:tcPr/>
                </a:tc>
                <a:tc>
                  <a:txBody>
                    <a:bodyPr/>
                    <a:lstStyle/>
                    <a:p>
                      <a:pPr algn="ctr"/>
                      <a:r>
                        <a:rPr lang="en-US" dirty="0" smtClean="0">
                          <a:sym typeface="Symbol"/>
                        </a:rPr>
                        <a:t></a:t>
                      </a:r>
                      <a:endParaRPr lang="en-US" dirty="0"/>
                    </a:p>
                  </a:txBody>
                  <a:tcPr/>
                </a:tc>
                <a:extLst>
                  <a:ext uri="{0D108BD9-81ED-4DB2-BD59-A6C34878D82A}">
                    <a16:rowId xmlns:a16="http://schemas.microsoft.com/office/drawing/2014/main" val="10003"/>
                  </a:ext>
                </a:extLst>
              </a:tr>
              <a:tr h="344315">
                <a:tc>
                  <a:txBody>
                    <a:bodyPr/>
                    <a:lstStyle/>
                    <a:p>
                      <a:r>
                        <a:rPr lang="en-US" dirty="0" smtClean="0"/>
                        <a:t>Longer time in treatment</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sym typeface="Symbol"/>
                        </a:rPr>
                        <a:t></a:t>
                      </a:r>
                      <a:endParaRPr lang="en-US" dirty="0" smtClean="0"/>
                    </a:p>
                  </a:txBody>
                  <a:tcPr/>
                </a:tc>
                <a:extLst>
                  <a:ext uri="{0D108BD9-81ED-4DB2-BD59-A6C34878D82A}">
                    <a16:rowId xmlns:a16="http://schemas.microsoft.com/office/drawing/2014/main" val="10004"/>
                  </a:ext>
                </a:extLst>
              </a:tr>
              <a:tr h="344315">
                <a:tc>
                  <a:txBody>
                    <a:bodyPr/>
                    <a:lstStyle/>
                    <a:p>
                      <a:r>
                        <a:rPr lang="en-US" dirty="0" smtClean="0"/>
                        <a:t>Relationship with judge</a:t>
                      </a:r>
                      <a:endParaRPr lang="en-US" dirty="0"/>
                    </a:p>
                  </a:txBody>
                  <a:tcPr/>
                </a:tc>
                <a:tc>
                  <a:txBody>
                    <a:bodyPr/>
                    <a:lstStyle/>
                    <a:p>
                      <a:pPr algn="ctr"/>
                      <a:r>
                        <a:rPr lang="en-US" dirty="0" smtClean="0">
                          <a:sym typeface="Symbol"/>
                        </a:rPr>
                        <a:t></a:t>
                      </a:r>
                      <a:endParaRPr lang="en-US" dirty="0"/>
                    </a:p>
                  </a:txBody>
                  <a:tcPr/>
                </a:tc>
                <a:extLst>
                  <a:ext uri="{0D108BD9-81ED-4DB2-BD59-A6C34878D82A}">
                    <a16:rowId xmlns:a16="http://schemas.microsoft.com/office/drawing/2014/main" val="10005"/>
                  </a:ext>
                </a:extLst>
              </a:tr>
              <a:tr h="344315">
                <a:tc>
                  <a:txBody>
                    <a:bodyPr/>
                    <a:lstStyle/>
                    <a:p>
                      <a:r>
                        <a:rPr lang="en-US" dirty="0" smtClean="0"/>
                        <a:t>Frequent random and observed urine drug</a:t>
                      </a:r>
                      <a:r>
                        <a:rPr lang="en-US" baseline="0" dirty="0" smtClean="0"/>
                        <a:t> testing</a:t>
                      </a:r>
                      <a:endParaRPr lang="en-US" dirty="0"/>
                    </a:p>
                  </a:txBody>
                  <a:tcPr/>
                </a:tc>
                <a:tc>
                  <a:txBody>
                    <a:bodyPr/>
                    <a:lstStyle/>
                    <a:p>
                      <a:pPr algn="ctr"/>
                      <a:r>
                        <a:rPr lang="en-US" dirty="0" smtClean="0">
                          <a:sym typeface="Symbol"/>
                        </a:rPr>
                        <a:t></a:t>
                      </a:r>
                      <a:endParaRPr lang="en-US" dirty="0"/>
                    </a:p>
                  </a:txBody>
                  <a:tcPr/>
                </a:tc>
                <a:extLst>
                  <a:ext uri="{0D108BD9-81ED-4DB2-BD59-A6C34878D82A}">
                    <a16:rowId xmlns:a16="http://schemas.microsoft.com/office/drawing/2014/main" val="10006"/>
                  </a:ext>
                </a:extLst>
              </a:tr>
              <a:tr h="344315">
                <a:tc>
                  <a:txBody>
                    <a:bodyPr/>
                    <a:lstStyle/>
                    <a:p>
                      <a:r>
                        <a:rPr lang="en-US" dirty="0" smtClean="0"/>
                        <a:t>Treatment representative</a:t>
                      </a:r>
                      <a:r>
                        <a:rPr lang="en-US" baseline="0" dirty="0" smtClean="0"/>
                        <a:t> attends staffings</a:t>
                      </a:r>
                      <a:endParaRPr lang="en-US" dirty="0"/>
                    </a:p>
                  </a:txBody>
                  <a:tcPr/>
                </a:tc>
                <a:tc>
                  <a:txBody>
                    <a:bodyPr/>
                    <a:lstStyle/>
                    <a:p>
                      <a:pPr algn="ctr"/>
                      <a:r>
                        <a:rPr lang="en-US" dirty="0" smtClean="0">
                          <a:sym typeface="Symbol"/>
                        </a:rPr>
                        <a:t></a:t>
                      </a:r>
                      <a:endParaRPr lang="en-US" dirty="0"/>
                    </a:p>
                  </a:txBody>
                  <a:tcPr/>
                </a:tc>
                <a:extLst>
                  <a:ext uri="{0D108BD9-81ED-4DB2-BD59-A6C34878D82A}">
                    <a16:rowId xmlns:a16="http://schemas.microsoft.com/office/drawing/2014/main" val="10007"/>
                  </a:ext>
                </a:extLst>
              </a:tr>
              <a:tr h="344315">
                <a:tc>
                  <a:txBody>
                    <a:bodyPr/>
                    <a:lstStyle/>
                    <a:p>
                      <a:r>
                        <a:rPr lang="en-US" dirty="0" smtClean="0"/>
                        <a:t>Judge attend staffings</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sym typeface="Symbol"/>
                        </a:rPr>
                        <a:t></a:t>
                      </a:r>
                      <a:endParaRPr lang="en-US" dirty="0" smtClean="0"/>
                    </a:p>
                  </a:txBody>
                  <a:tcPr/>
                </a:tc>
                <a:extLst>
                  <a:ext uri="{0D108BD9-81ED-4DB2-BD59-A6C34878D82A}">
                    <a16:rowId xmlns:a16="http://schemas.microsoft.com/office/drawing/2014/main" val="10008"/>
                  </a:ext>
                </a:extLst>
              </a:tr>
              <a:tr h="344315">
                <a:tc>
                  <a:txBody>
                    <a:bodyPr/>
                    <a:lstStyle/>
                    <a:p>
                      <a:r>
                        <a:rPr lang="en-US" dirty="0" smtClean="0"/>
                        <a:t>Results of program evaluation</a:t>
                      </a:r>
                      <a:r>
                        <a:rPr lang="en-US" baseline="0" dirty="0" smtClean="0"/>
                        <a:t> lead to drug court modifications</a:t>
                      </a:r>
                      <a:endParaRPr lang="en-US" dirty="0"/>
                    </a:p>
                  </a:txBody>
                  <a:tcPr/>
                </a:tc>
                <a:tc>
                  <a:txBody>
                    <a:bodyPr/>
                    <a:lstStyle/>
                    <a:p>
                      <a:pPr algn="ctr"/>
                      <a:r>
                        <a:rPr lang="en-US" dirty="0" smtClean="0">
                          <a:sym typeface="Symbol"/>
                        </a:rPr>
                        <a:t></a:t>
                      </a:r>
                      <a:endParaRPr lang="en-US" dirty="0"/>
                    </a:p>
                  </a:txBody>
                  <a:tcPr/>
                </a:tc>
                <a:extLst>
                  <a:ext uri="{0D108BD9-81ED-4DB2-BD59-A6C34878D82A}">
                    <a16:rowId xmlns:a16="http://schemas.microsoft.com/office/drawing/2014/main" val="10009"/>
                  </a:ext>
                </a:extLst>
              </a:tr>
              <a:tr h="344315">
                <a:tc>
                  <a:txBody>
                    <a:bodyPr/>
                    <a:lstStyle/>
                    <a:p>
                      <a:r>
                        <a:rPr lang="en-US" dirty="0" smtClean="0"/>
                        <a:t>Program caseload is less than 125</a:t>
                      </a:r>
                      <a:endParaRPr lang="en-US" dirty="0"/>
                    </a:p>
                  </a:txBody>
                  <a:tcPr/>
                </a:tc>
                <a:tc>
                  <a:txBody>
                    <a:bodyPr/>
                    <a:lstStyle/>
                    <a:p>
                      <a:pPr algn="ctr"/>
                      <a:r>
                        <a:rPr lang="en-US" dirty="0" smtClean="0">
                          <a:sym typeface="Symbol"/>
                        </a:rPr>
                        <a:t></a:t>
                      </a:r>
                      <a:endParaRPr lang="en-US" dirty="0"/>
                    </a:p>
                  </a:txBody>
                  <a:tcPr/>
                </a:tc>
                <a:extLst>
                  <a:ext uri="{0D108BD9-81ED-4DB2-BD59-A6C34878D82A}">
                    <a16:rowId xmlns:a16="http://schemas.microsoft.com/office/drawing/2014/main" val="10010"/>
                  </a:ext>
                </a:extLst>
              </a:tr>
              <a:tr h="387355">
                <a:tc>
                  <a:txBody>
                    <a:bodyPr/>
                    <a:lstStyle/>
                    <a:p>
                      <a:r>
                        <a:rPr lang="en-US" sz="1050" dirty="0" smtClean="0"/>
                        <a:t>S.M.</a:t>
                      </a:r>
                      <a:r>
                        <a:rPr lang="en-US" sz="1050" baseline="0" dirty="0" smtClean="0"/>
                        <a:t> Carey, J. Mackin, Judge D. Burleson, K. Walker, “Family Drug Treatment Court Costs and Best Practices: What do we know so far?” NPC Research, NADCP Annual Conference 2013</a:t>
                      </a:r>
                      <a:endParaRPr lang="en-US" sz="1050" dirty="0"/>
                    </a:p>
                  </a:txBody>
                  <a:tcPr/>
                </a:tc>
                <a:tc>
                  <a:txBody>
                    <a:bodyPr/>
                    <a:lstStyle/>
                    <a:p>
                      <a:pPr algn="ctr"/>
                      <a:endParaRPr lang="en-US" dirty="0"/>
                    </a:p>
                  </a:txBody>
                  <a:tcPr/>
                </a:tc>
                <a:extLst>
                  <a:ext uri="{0D108BD9-81ED-4DB2-BD59-A6C34878D82A}">
                    <a16:rowId xmlns:a16="http://schemas.microsoft.com/office/drawing/2014/main" val="10011"/>
                  </a:ext>
                </a:extLst>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amilyDrugCourtSlide2New.jpg"/>
          <p:cNvPicPr>
            <a:picLocks noChangeAspect="1"/>
          </p:cNvPicPr>
          <p:nvPr/>
        </p:nvPicPr>
        <p:blipFill>
          <a:blip r:embed="rId2"/>
          <a:stretch>
            <a:fillRect/>
          </a:stretch>
        </p:blipFill>
        <p:spPr>
          <a:xfrm>
            <a:off x="0" y="114300"/>
            <a:ext cx="9144000" cy="6858000"/>
          </a:xfrm>
          <a:prstGeom prst="rect">
            <a:avLst/>
          </a:prstGeom>
        </p:spPr>
      </p:pic>
      <p:sp>
        <p:nvSpPr>
          <p:cNvPr id="3" name="Title 2"/>
          <p:cNvSpPr>
            <a:spLocks noGrp="1"/>
          </p:cNvSpPr>
          <p:nvPr>
            <p:ph type="title"/>
          </p:nvPr>
        </p:nvSpPr>
        <p:spPr/>
        <p:txBody>
          <a:bodyPr/>
          <a:lstStyle/>
          <a:p>
            <a:r>
              <a:rPr lang="en-US" dirty="0" smtClean="0">
                <a:latin typeface="Cambria" pitchFamily="18" charset="0"/>
              </a:rPr>
              <a:t>National Outcomes</a:t>
            </a:r>
            <a:endParaRPr lang="en-US" dirty="0">
              <a:latin typeface="Cambria" pitchFamily="18" charset="0"/>
            </a:endParaRPr>
          </a:p>
        </p:txBody>
      </p:sp>
      <p:sp>
        <p:nvSpPr>
          <p:cNvPr id="4" name="Content Placeholder 3"/>
          <p:cNvSpPr>
            <a:spLocks noGrp="1"/>
          </p:cNvSpPr>
          <p:nvPr>
            <p:ph idx="1"/>
          </p:nvPr>
        </p:nvSpPr>
        <p:spPr/>
        <p:txBody>
          <a:bodyPr/>
          <a:lstStyle/>
          <a:p>
            <a:pPr>
              <a:buNone/>
            </a:pPr>
            <a:r>
              <a:rPr lang="en-US" dirty="0"/>
              <a:t>FDTC approach is a </a:t>
            </a:r>
            <a:r>
              <a:rPr lang="en-US" b="1" dirty="0"/>
              <a:t>winning one</a:t>
            </a:r>
            <a:r>
              <a:rPr lang="en-US" dirty="0"/>
              <a:t>:</a:t>
            </a:r>
          </a:p>
          <a:p>
            <a:pPr marL="514350" indent="-514350">
              <a:buFont typeface="+mj-lt"/>
              <a:buAutoNum type="arabicPeriod"/>
            </a:pPr>
            <a:r>
              <a:rPr lang="en-US" i="1" dirty="0"/>
              <a:t>Improving treatment engagement and completion</a:t>
            </a:r>
          </a:p>
          <a:p>
            <a:pPr marL="514350" indent="-514350">
              <a:buFont typeface="+mj-lt"/>
              <a:buAutoNum type="arabicPeriod"/>
            </a:pPr>
            <a:r>
              <a:rPr lang="en-US" i="1" dirty="0"/>
              <a:t>Reducing length of time children spend in foster care</a:t>
            </a:r>
          </a:p>
          <a:p>
            <a:pPr marL="514350" indent="-514350">
              <a:buFont typeface="+mj-lt"/>
              <a:buAutoNum type="arabicPeriod"/>
            </a:pPr>
            <a:r>
              <a:rPr lang="en-US" i="1" dirty="0"/>
              <a:t>Increasing the rate and speed of reunification</a:t>
            </a:r>
          </a:p>
          <a:p>
            <a:pPr marL="514350" indent="-514350">
              <a:buFont typeface="+mj-lt"/>
              <a:buAutoNum type="arabicPeriod"/>
            </a:pPr>
            <a:r>
              <a:rPr lang="en-US" i="1" dirty="0"/>
              <a:t>Reducing arrests</a:t>
            </a:r>
          </a:p>
          <a:p>
            <a:pPr marL="514350" indent="-514350">
              <a:buFont typeface="+mj-lt"/>
              <a:buAutoNum type="arabicPeriod"/>
            </a:pPr>
            <a:r>
              <a:rPr lang="en-US" i="1" dirty="0"/>
              <a:t>Saving system resources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amilyDrugCourtSlide2New.jpg"/>
          <p:cNvPicPr>
            <a:picLocks noChangeAspect="1"/>
          </p:cNvPicPr>
          <p:nvPr/>
        </p:nvPicPr>
        <p:blipFill>
          <a:blip r:embed="rId2"/>
          <a:stretch>
            <a:fillRect/>
          </a:stretch>
        </p:blipFill>
        <p:spPr>
          <a:xfrm>
            <a:off x="0" y="0"/>
            <a:ext cx="9144000" cy="6858000"/>
          </a:xfrm>
          <a:prstGeom prst="rect">
            <a:avLst/>
          </a:prstGeom>
        </p:spPr>
      </p:pic>
      <p:sp>
        <p:nvSpPr>
          <p:cNvPr id="6" name="Title 5"/>
          <p:cNvSpPr>
            <a:spLocks noGrp="1"/>
          </p:cNvSpPr>
          <p:nvPr>
            <p:ph type="title"/>
          </p:nvPr>
        </p:nvSpPr>
        <p:spPr/>
        <p:txBody>
          <a:bodyPr/>
          <a:lstStyle/>
          <a:p>
            <a:r>
              <a:rPr lang="en-US" dirty="0" smtClean="0">
                <a:latin typeface="Cambria" pitchFamily="18" charset="0"/>
              </a:rPr>
              <a:t>Is permanency being achieved?</a:t>
            </a:r>
            <a:endParaRPr lang="en-US" dirty="0">
              <a:latin typeface="Cambria" pitchFamily="18" charset="0"/>
            </a:endParaRPr>
          </a:p>
        </p:txBody>
      </p:sp>
      <p:sp>
        <p:nvSpPr>
          <p:cNvPr id="3" name="TextBox 2"/>
          <p:cNvSpPr txBox="1"/>
          <p:nvPr/>
        </p:nvSpPr>
        <p:spPr>
          <a:xfrm>
            <a:off x="965675" y="5563312"/>
            <a:ext cx="5637056" cy="523220"/>
          </a:xfrm>
          <a:prstGeom prst="rect">
            <a:avLst/>
          </a:prstGeom>
          <a:noFill/>
        </p:spPr>
        <p:txBody>
          <a:bodyPr wrap="none" rtlCol="0">
            <a:spAutoFit/>
          </a:bodyPr>
          <a:lstStyle/>
          <a:p>
            <a:r>
              <a:rPr lang="en-US" sz="1400" dirty="0" smtClean="0"/>
              <a:t>*Parents who were eligible for participation in FDTC but chose not to enter</a:t>
            </a:r>
          </a:p>
          <a:p>
            <a:r>
              <a:rPr lang="en-US" sz="1400" dirty="0" smtClean="0"/>
              <a:t>Statistics as of 2016</a:t>
            </a:r>
          </a:p>
        </p:txBody>
      </p:sp>
      <p:graphicFrame>
        <p:nvGraphicFramePr>
          <p:cNvPr id="4" name="Chart 3"/>
          <p:cNvGraphicFramePr/>
          <p:nvPr>
            <p:extLst>
              <p:ext uri="{D42A27DB-BD31-4B8C-83A1-F6EECF244321}">
                <p14:modId xmlns:p14="http://schemas.microsoft.com/office/powerpoint/2010/main" val="1533355114"/>
              </p:ext>
            </p:extLst>
          </p:nvPr>
        </p:nvGraphicFramePr>
        <p:xfrm>
          <a:off x="1524000" y="1397000"/>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595963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amilyDrugCourtSlide1New.jpg"/>
          <p:cNvPicPr>
            <a:picLocks noChangeAspect="1"/>
          </p:cNvPicPr>
          <p:nvPr/>
        </p:nvPicPr>
        <p:blipFill>
          <a:blip r:embed="rId2"/>
          <a:stretch>
            <a:fillRect/>
          </a:stretch>
        </p:blipFill>
        <p:spPr>
          <a:xfrm>
            <a:off x="0" y="0"/>
            <a:ext cx="9144000" cy="6858000"/>
          </a:xfrm>
          <a:prstGeom prst="rect">
            <a:avLst/>
          </a:prstGeom>
        </p:spPr>
      </p:pic>
      <p:sp>
        <p:nvSpPr>
          <p:cNvPr id="8" name="Title 7"/>
          <p:cNvSpPr>
            <a:spLocks noGrp="1"/>
          </p:cNvSpPr>
          <p:nvPr>
            <p:ph type="title"/>
          </p:nvPr>
        </p:nvSpPr>
        <p:spPr/>
        <p:txBody>
          <a:bodyPr>
            <a:normAutofit/>
          </a:bodyPr>
          <a:lstStyle/>
          <a:p>
            <a:r>
              <a:rPr lang="en-US" sz="3200" b="1" dirty="0" smtClean="0">
                <a:latin typeface="Cambria" pitchFamily="18" charset="0"/>
              </a:rPr>
              <a:t>FDTC OUTCOMES</a:t>
            </a:r>
            <a:endParaRPr lang="en-US" sz="3200" b="1" dirty="0"/>
          </a:p>
        </p:txBody>
      </p:sp>
      <p:sp>
        <p:nvSpPr>
          <p:cNvPr id="6" name="Content Placeholder 5"/>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a:p>
        </p:txBody>
      </p:sp>
      <p:sp>
        <p:nvSpPr>
          <p:cNvPr id="2" name="TextBox 1"/>
          <p:cNvSpPr txBox="1"/>
          <p:nvPr/>
        </p:nvSpPr>
        <p:spPr>
          <a:xfrm>
            <a:off x="609600" y="1600200"/>
            <a:ext cx="7708900" cy="3493264"/>
          </a:xfrm>
          <a:prstGeom prst="rect">
            <a:avLst/>
          </a:prstGeom>
          <a:noFill/>
        </p:spPr>
        <p:txBody>
          <a:bodyPr wrap="square" rtlCol="0">
            <a:spAutoFit/>
          </a:bodyPr>
          <a:lstStyle/>
          <a:p>
            <a:pPr marL="285750" indent="-285750">
              <a:buFont typeface="Arial" panose="020B0604020202020204" pitchFamily="34" charset="0"/>
              <a:buChar char="•"/>
            </a:pPr>
            <a:r>
              <a:rPr lang="en-US" sz="1700" dirty="0" smtClean="0"/>
              <a:t>291 </a:t>
            </a:r>
            <a:r>
              <a:rPr lang="en-US" sz="1700" dirty="0"/>
              <a:t>participants </a:t>
            </a:r>
            <a:r>
              <a:rPr lang="en-US" sz="1700" dirty="0" smtClean="0"/>
              <a:t>served and 524 children served</a:t>
            </a:r>
            <a:endParaRPr lang="en-US" sz="1700" dirty="0"/>
          </a:p>
          <a:p>
            <a:pPr marL="285750" indent="-285750">
              <a:buFont typeface="Arial" panose="020B0604020202020204" pitchFamily="34" charset="0"/>
              <a:buChar char="•"/>
            </a:pPr>
            <a:r>
              <a:rPr lang="en-US" sz="1700" dirty="0" smtClean="0"/>
              <a:t>52 </a:t>
            </a:r>
            <a:r>
              <a:rPr lang="en-US" sz="1700" dirty="0"/>
              <a:t>current active participants </a:t>
            </a:r>
          </a:p>
          <a:p>
            <a:pPr marL="285750" indent="-285750">
              <a:buFont typeface="Arial" panose="020B0604020202020204" pitchFamily="34" charset="0"/>
              <a:buChar char="•"/>
            </a:pPr>
            <a:r>
              <a:rPr lang="en-US" sz="1700" dirty="0" smtClean="0"/>
              <a:t>58 </a:t>
            </a:r>
            <a:r>
              <a:rPr lang="en-US" sz="1700" dirty="0"/>
              <a:t>successful completions – graduates and/or reunifications</a:t>
            </a:r>
          </a:p>
          <a:p>
            <a:pPr marL="285750" indent="-285750">
              <a:buFont typeface="Arial" panose="020B0604020202020204" pitchFamily="34" charset="0"/>
              <a:buChar char="•"/>
            </a:pPr>
            <a:r>
              <a:rPr lang="en-US" sz="1700" dirty="0" smtClean="0"/>
              <a:t>27 </a:t>
            </a:r>
            <a:r>
              <a:rPr lang="en-US" sz="1700" dirty="0"/>
              <a:t>babies born healthy and </a:t>
            </a:r>
            <a:r>
              <a:rPr lang="en-US" sz="1700" dirty="0" smtClean="0"/>
              <a:t>free </a:t>
            </a:r>
            <a:r>
              <a:rPr lang="en-US" sz="1700" dirty="0"/>
              <a:t>from illegal substances to active participants and graduates</a:t>
            </a:r>
          </a:p>
          <a:p>
            <a:pPr marL="285750" indent="-285750">
              <a:buFont typeface="Arial" panose="020B0604020202020204" pitchFamily="34" charset="0"/>
              <a:buChar char="•"/>
            </a:pPr>
            <a:r>
              <a:rPr lang="en-US" sz="1700" dirty="0" smtClean="0"/>
              <a:t>12 </a:t>
            </a:r>
            <a:r>
              <a:rPr lang="en-US" sz="1700" dirty="0"/>
              <a:t>graduates trained as certified peer </a:t>
            </a:r>
            <a:r>
              <a:rPr lang="en-US" sz="1700" dirty="0" smtClean="0"/>
              <a:t>mentors</a:t>
            </a:r>
          </a:p>
          <a:p>
            <a:pPr marL="285750" indent="-285750">
              <a:buFont typeface="Arial" panose="020B0604020202020204" pitchFamily="34" charset="0"/>
              <a:buChar char="•"/>
            </a:pPr>
            <a:r>
              <a:rPr lang="en-US" sz="1700" dirty="0" smtClean="0"/>
              <a:t>50</a:t>
            </a:r>
            <a:r>
              <a:rPr lang="en-US" sz="1700" dirty="0"/>
              <a:t>% </a:t>
            </a:r>
            <a:r>
              <a:rPr lang="en-US" sz="1700" dirty="0" smtClean="0"/>
              <a:t>less </a:t>
            </a:r>
            <a:r>
              <a:rPr lang="en-US" sz="1700" dirty="0"/>
              <a:t>likely to remain in out of home care  - children of FDTC participants were 50% less likely to remain in OOHC without a permanent placement after 12 months than children of the comparison group</a:t>
            </a:r>
          </a:p>
          <a:p>
            <a:pPr marL="285750" indent="-285750">
              <a:buFont typeface="Arial" panose="020B0604020202020204" pitchFamily="34" charset="0"/>
              <a:buChar char="•"/>
            </a:pPr>
            <a:r>
              <a:rPr lang="en-US" sz="1700" dirty="0"/>
              <a:t>55% of the children were reunified with their FDTC participant parents who had completed at least phase 2, or approximately 5 months in the program, while only 12% of children of the comparison group were reunified </a:t>
            </a:r>
            <a:r>
              <a:rPr lang="en-US" sz="1700" dirty="0" smtClean="0"/>
              <a:t>(2016</a:t>
            </a:r>
            <a:r>
              <a:rPr lang="en-US" sz="1700" dirty="0"/>
              <a:t>). </a:t>
            </a:r>
          </a:p>
          <a:p>
            <a:pPr marL="285750" indent="-285750">
              <a:buFont typeface="Arial" panose="020B0604020202020204" pitchFamily="34" charset="0"/>
              <a:buChar char="•"/>
            </a:pPr>
            <a:r>
              <a:rPr lang="en-US" sz="1700" dirty="0" smtClean="0"/>
              <a:t>3 </a:t>
            </a:r>
            <a:r>
              <a:rPr lang="en-US" sz="1700" dirty="0"/>
              <a:t>of the </a:t>
            </a:r>
            <a:r>
              <a:rPr lang="en-US" sz="1700" dirty="0" smtClean="0"/>
              <a:t>58 </a:t>
            </a:r>
            <a:r>
              <a:rPr lang="en-US" sz="1700" dirty="0"/>
              <a:t>re-entered the child welfare </a:t>
            </a:r>
            <a:r>
              <a:rPr lang="en-US" sz="1700" dirty="0" smtClean="0"/>
              <a:t>system, 2 of 3 re-enrolled in FDTC</a:t>
            </a:r>
            <a:endParaRPr lang="en-US" sz="1700" dirty="0"/>
          </a:p>
        </p:txBody>
      </p:sp>
    </p:spTree>
    <p:extLst>
      <p:ext uri="{BB962C8B-B14F-4D97-AF65-F5344CB8AC3E}">
        <p14:creationId xmlns:p14="http://schemas.microsoft.com/office/powerpoint/2010/main" val="32011837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pPr marL="342900" lvl="1" indent="0">
              <a:buNone/>
            </a:pPr>
            <a:r>
              <a:rPr lang="en-US" sz="2700" dirty="0"/>
              <a:t>1) reduce recidivism among offenders with substance use disorders </a:t>
            </a:r>
          </a:p>
          <a:p>
            <a:pPr marL="342900" lvl="1" indent="0">
              <a:buNone/>
            </a:pPr>
            <a:r>
              <a:rPr lang="en-US" sz="2700" dirty="0"/>
              <a:t>2) provide an effective and accountable community based alternative to incarceration </a:t>
            </a:r>
          </a:p>
          <a:p>
            <a:pPr marL="342900" lvl="1" indent="0">
              <a:buNone/>
            </a:pPr>
            <a:r>
              <a:rPr lang="en-US" sz="2700" dirty="0"/>
              <a:t>3) improve public safety </a:t>
            </a:r>
          </a:p>
          <a:p>
            <a:pPr marL="342900" lvl="1" indent="0">
              <a:buNone/>
            </a:pPr>
            <a:r>
              <a:rPr lang="en-US" sz="2700" dirty="0"/>
              <a:t>4) effectively manage limited criminal justice system resources</a:t>
            </a:r>
          </a:p>
          <a:p>
            <a:endParaRPr lang="en-US" sz="2700" dirty="0"/>
          </a:p>
        </p:txBody>
      </p:sp>
      <p:sp>
        <p:nvSpPr>
          <p:cNvPr id="2" name="Title 1"/>
          <p:cNvSpPr>
            <a:spLocks noGrp="1"/>
          </p:cNvSpPr>
          <p:nvPr>
            <p:ph type="title"/>
          </p:nvPr>
        </p:nvSpPr>
        <p:spPr/>
        <p:txBody>
          <a:bodyPr>
            <a:normAutofit/>
          </a:bodyPr>
          <a:lstStyle/>
          <a:p>
            <a:pPr algn="ctr"/>
            <a:r>
              <a:rPr lang="en-US" sz="5400" dirty="0"/>
              <a:t>Our Goal</a:t>
            </a:r>
            <a:endParaRPr lang="en-US" sz="5400" dirty="0"/>
          </a:p>
        </p:txBody>
      </p:sp>
    </p:spTree>
    <p:extLst>
      <p:ext uri="{BB962C8B-B14F-4D97-AF65-F5344CB8AC3E}">
        <p14:creationId xmlns:p14="http://schemas.microsoft.com/office/powerpoint/2010/main" val="2125262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700" dirty="0"/>
              <a:t>Milwaukee County resident</a:t>
            </a:r>
          </a:p>
          <a:p>
            <a:r>
              <a:rPr lang="en-US" sz="2700" dirty="0"/>
              <a:t>18 years old or older</a:t>
            </a:r>
          </a:p>
          <a:p>
            <a:r>
              <a:rPr lang="en-US" sz="2700" dirty="0"/>
              <a:t>Moderate to severe substance use disorder per DSM-5</a:t>
            </a:r>
          </a:p>
          <a:p>
            <a:r>
              <a:rPr lang="en-US" sz="2700" dirty="0"/>
              <a:t>Interested in receiving AODA Treatment (voluntary program)</a:t>
            </a:r>
          </a:p>
          <a:p>
            <a:r>
              <a:rPr lang="en-US" sz="2700" dirty="0"/>
              <a:t>Facing a sentence recommendation of at least 120 days straight time</a:t>
            </a:r>
          </a:p>
        </p:txBody>
      </p:sp>
      <p:sp>
        <p:nvSpPr>
          <p:cNvPr id="2" name="Title 1"/>
          <p:cNvSpPr>
            <a:spLocks noGrp="1"/>
          </p:cNvSpPr>
          <p:nvPr>
            <p:ph type="title"/>
          </p:nvPr>
        </p:nvSpPr>
        <p:spPr/>
        <p:txBody>
          <a:bodyPr/>
          <a:lstStyle/>
          <a:p>
            <a:pPr algn="ctr"/>
            <a:r>
              <a:rPr lang="en-US" b="1" dirty="0" smtClean="0"/>
              <a:t>DTC Eligibility</a:t>
            </a:r>
            <a:endParaRPr lang="en-US" b="1" dirty="0"/>
          </a:p>
        </p:txBody>
      </p:sp>
    </p:spTree>
    <p:extLst>
      <p:ext uri="{BB962C8B-B14F-4D97-AF65-F5344CB8AC3E}">
        <p14:creationId xmlns:p14="http://schemas.microsoft.com/office/powerpoint/2010/main" val="3262590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sz="2160" b="1" i="0" u="none" strike="noStrike" kern="1200" baseline="0">
                <a:solidFill>
                  <a:prstClr val="black"/>
                </a:solidFill>
                <a:latin typeface="+mn-lt"/>
                <a:ea typeface="+mn-ea"/>
                <a:cs typeface="+mn-cs"/>
              </a:defRPr>
            </a:pPr>
            <a:r>
              <a:rPr lang="en-US" sz="3300" dirty="0">
                <a:solidFill>
                  <a:schemeClr val="accent1">
                    <a:lumMod val="20000"/>
                    <a:lumOff val="80000"/>
                  </a:schemeClr>
                </a:solidFill>
              </a:rPr>
              <a:t>Type of Abuse Experience by MCADTC </a:t>
            </a:r>
            <a:r>
              <a:rPr lang="en-US" sz="3300" dirty="0">
                <a:solidFill>
                  <a:schemeClr val="accent1">
                    <a:lumMod val="20000"/>
                    <a:lumOff val="80000"/>
                  </a:schemeClr>
                </a:solidFill>
              </a:rPr>
              <a:t>Participants </a:t>
            </a:r>
            <a:r>
              <a:rPr lang="en-US" sz="3300" dirty="0">
                <a:solidFill>
                  <a:schemeClr val="accent1">
                    <a:lumMod val="20000"/>
                    <a:lumOff val="80000"/>
                  </a:schemeClr>
                </a:solidFill>
              </a:rPr>
              <a:t>in Lifetime</a:t>
            </a:r>
          </a:p>
        </p:txBody>
      </p:sp>
      <p:graphicFrame>
        <p:nvGraphicFramePr>
          <p:cNvPr id="4" name="Content Placeholder 3"/>
          <p:cNvGraphicFramePr>
            <a:graphicFrameLocks noGrp="1"/>
          </p:cNvGraphicFramePr>
          <p:nvPr>
            <p:ph idx="4294967295"/>
            <p:extLst/>
          </p:nvPr>
        </p:nvGraphicFramePr>
        <p:xfrm>
          <a:off x="1197661" y="2221706"/>
          <a:ext cx="7378303" cy="3371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rot="16200000">
            <a:off x="263299" y="3203146"/>
            <a:ext cx="826634" cy="300082"/>
          </a:xfrm>
          <a:prstGeom prst="rect">
            <a:avLst/>
          </a:prstGeom>
          <a:noFill/>
        </p:spPr>
        <p:txBody>
          <a:bodyPr wrap="square" rtlCol="0">
            <a:spAutoFit/>
          </a:bodyPr>
          <a:lstStyle/>
          <a:p>
            <a:r>
              <a:rPr lang="en-US" sz="1350" dirty="0"/>
              <a:t>Percent</a:t>
            </a:r>
            <a:endParaRPr lang="en-US" sz="1350" dirty="0"/>
          </a:p>
        </p:txBody>
      </p:sp>
    </p:spTree>
    <p:extLst>
      <p:ext uri="{BB962C8B-B14F-4D97-AF65-F5344CB8AC3E}">
        <p14:creationId xmlns:p14="http://schemas.microsoft.com/office/powerpoint/2010/main" val="1319988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Types of Abuse by Gender</a:t>
            </a:r>
            <a:endParaRPr lang="en-US" dirty="0"/>
          </a:p>
        </p:txBody>
      </p:sp>
      <p:graphicFrame>
        <p:nvGraphicFramePr>
          <p:cNvPr id="4" name="Content Placeholder 3"/>
          <p:cNvGraphicFramePr>
            <a:graphicFrameLocks noGrp="1"/>
          </p:cNvGraphicFramePr>
          <p:nvPr>
            <p:ph idx="4294967295"/>
            <p:extLst/>
          </p:nvPr>
        </p:nvGraphicFramePr>
        <p:xfrm>
          <a:off x="897732" y="1977629"/>
          <a:ext cx="8246269" cy="390644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rot="16200000">
            <a:off x="422502" y="2978922"/>
            <a:ext cx="998084" cy="300082"/>
          </a:xfrm>
          <a:prstGeom prst="rect">
            <a:avLst/>
          </a:prstGeom>
          <a:noFill/>
        </p:spPr>
        <p:txBody>
          <a:bodyPr wrap="square" rtlCol="0">
            <a:spAutoFit/>
          </a:bodyPr>
          <a:lstStyle/>
          <a:p>
            <a:r>
              <a:rPr lang="en-US" sz="1350" dirty="0"/>
              <a:t>Percent</a:t>
            </a:r>
            <a:endParaRPr lang="en-US" sz="1350" dirty="0"/>
          </a:p>
        </p:txBody>
      </p:sp>
    </p:spTree>
    <p:extLst>
      <p:ext uri="{BB962C8B-B14F-4D97-AF65-F5344CB8AC3E}">
        <p14:creationId xmlns:p14="http://schemas.microsoft.com/office/powerpoint/2010/main" val="3654434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half" idx="1"/>
            <p:extLst/>
          </p:nvPr>
        </p:nvGraphicFramePr>
        <p:xfrm>
          <a:off x="457200" y="1968103"/>
          <a:ext cx="4038600" cy="33944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ontent Placeholder 5"/>
          <p:cNvGraphicFramePr>
            <a:graphicFrameLocks noGrp="1"/>
          </p:cNvGraphicFramePr>
          <p:nvPr>
            <p:ph sz="half" idx="2"/>
            <p:extLst/>
          </p:nvPr>
        </p:nvGraphicFramePr>
        <p:xfrm>
          <a:off x="4648200" y="1968103"/>
          <a:ext cx="4038600" cy="3394472"/>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normAutofit/>
          </a:bodyPr>
          <a:lstStyle/>
          <a:p>
            <a:r>
              <a:rPr lang="en-US" dirty="0" smtClean="0"/>
              <a:t>ADTC Participant Characteristics</a:t>
            </a:r>
            <a:endParaRPr lang="en-US" dirty="0"/>
          </a:p>
        </p:txBody>
      </p:sp>
    </p:spTree>
    <p:extLst>
      <p:ext uri="{BB962C8B-B14F-4D97-AF65-F5344CB8AC3E}">
        <p14:creationId xmlns:p14="http://schemas.microsoft.com/office/powerpoint/2010/main" val="27109956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ADTC Participant Characteristics</a:t>
            </a:r>
            <a:endParaRPr lang="en-US" dirty="0"/>
          </a:p>
        </p:txBody>
      </p:sp>
      <p:graphicFrame>
        <p:nvGraphicFramePr>
          <p:cNvPr id="5" name="Content Placeholder 4"/>
          <p:cNvGraphicFramePr>
            <a:graphicFrameLocks noGrp="1"/>
          </p:cNvGraphicFramePr>
          <p:nvPr>
            <p:ph sz="half" idx="4294967295"/>
            <p:extLst/>
          </p:nvPr>
        </p:nvGraphicFramePr>
        <p:xfrm>
          <a:off x="1835727" y="1854777"/>
          <a:ext cx="4565073" cy="35424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8346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673554" y="1968247"/>
            <a:ext cx="8013246" cy="3793698"/>
          </a:xfrm>
        </p:spPr>
        <p:txBody>
          <a:bodyPr>
            <a:normAutofit fontScale="92500" lnSpcReduction="10000"/>
          </a:bodyPr>
          <a:lstStyle/>
          <a:p>
            <a:r>
              <a:rPr lang="en-US" dirty="0" smtClean="0"/>
              <a:t>Orientation/Stabilization</a:t>
            </a:r>
          </a:p>
          <a:p>
            <a:pPr lvl="1"/>
            <a:r>
              <a:rPr lang="en-US" dirty="0" smtClean="0"/>
              <a:t>Participants learn to manage a life without drugs or alcohol</a:t>
            </a:r>
          </a:p>
          <a:p>
            <a:pPr lvl="2"/>
            <a:r>
              <a:rPr lang="en-US" dirty="0" smtClean="0"/>
              <a:t>Cope with physical symptoms of withdrawal</a:t>
            </a:r>
          </a:p>
          <a:p>
            <a:pPr lvl="1"/>
            <a:r>
              <a:rPr lang="en-US" dirty="0" smtClean="0"/>
              <a:t>Participant familiarize themselves with the program</a:t>
            </a:r>
          </a:p>
          <a:p>
            <a:pPr lvl="2"/>
            <a:r>
              <a:rPr lang="en-US" dirty="0" smtClean="0"/>
              <a:t>Weekly meetings with Recovery support coordinator, case manager, and treatment providers</a:t>
            </a:r>
          </a:p>
          <a:p>
            <a:pPr lvl="2"/>
            <a:r>
              <a:rPr lang="en-US" dirty="0" smtClean="0"/>
              <a:t>Weekly court hearings</a:t>
            </a:r>
          </a:p>
          <a:p>
            <a:pPr lvl="2"/>
            <a:r>
              <a:rPr lang="en-US" dirty="0" smtClean="0"/>
              <a:t>Formal AODA treatment</a:t>
            </a:r>
            <a:endParaRPr lang="en-US" dirty="0"/>
          </a:p>
        </p:txBody>
      </p:sp>
      <p:sp>
        <p:nvSpPr>
          <p:cNvPr id="6" name="Title 5"/>
          <p:cNvSpPr>
            <a:spLocks noGrp="1"/>
          </p:cNvSpPr>
          <p:nvPr>
            <p:ph type="title"/>
          </p:nvPr>
        </p:nvSpPr>
        <p:spPr/>
        <p:txBody>
          <a:bodyPr>
            <a:normAutofit/>
          </a:bodyPr>
          <a:lstStyle/>
          <a:p>
            <a:pPr algn="ctr"/>
            <a:r>
              <a:rPr lang="en-US" sz="4950" dirty="0"/>
              <a:t>Phase 1</a:t>
            </a:r>
            <a:endParaRPr lang="en-US" sz="4950" dirty="0"/>
          </a:p>
        </p:txBody>
      </p:sp>
    </p:spTree>
    <p:extLst>
      <p:ext uri="{BB962C8B-B14F-4D97-AF65-F5344CB8AC3E}">
        <p14:creationId xmlns:p14="http://schemas.microsoft.com/office/powerpoint/2010/main" val="9244609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2490</TotalTime>
  <Words>1161</Words>
  <Application>Microsoft Office PowerPoint</Application>
  <PresentationFormat>On-screen Show (4:3)</PresentationFormat>
  <Paragraphs>196</Paragraphs>
  <Slides>26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Bradley Hand ITC</vt:lpstr>
      <vt:lpstr>Calibri</vt:lpstr>
      <vt:lpstr>Cambria</vt:lpstr>
      <vt:lpstr>Symbol</vt:lpstr>
      <vt:lpstr>Wingdings</vt:lpstr>
      <vt:lpstr>Office Theme</vt:lpstr>
      <vt:lpstr>      </vt:lpstr>
      <vt:lpstr>Our Mission </vt:lpstr>
      <vt:lpstr>Our Goal</vt:lpstr>
      <vt:lpstr>DTC Eligibility</vt:lpstr>
      <vt:lpstr>Type of Abuse Experience by MCADTC Participants in Lifetime</vt:lpstr>
      <vt:lpstr>Types of Abuse by Gender</vt:lpstr>
      <vt:lpstr>ADTC Participant Characteristics</vt:lpstr>
      <vt:lpstr>ADTC Participant Characteristics</vt:lpstr>
      <vt:lpstr>Phase 1</vt:lpstr>
      <vt:lpstr>Phase 2</vt:lpstr>
      <vt:lpstr>Phase 3</vt:lpstr>
      <vt:lpstr>Phase 4</vt:lpstr>
      <vt:lpstr>Wisconsin Recidivism Rates</vt:lpstr>
      <vt:lpstr>Status of Clients from February 2009- December 2017 N=622</vt:lpstr>
      <vt:lpstr>Graduation Rates by Year (2015-Oct 2018)</vt:lpstr>
      <vt:lpstr>Family Drug Treatment  Court  Movement</vt:lpstr>
      <vt:lpstr>Problem-Solving Courts in Child Welfare</vt:lpstr>
      <vt:lpstr>The FDTC Mission</vt:lpstr>
      <vt:lpstr>How does FDTC work?</vt:lpstr>
      <vt:lpstr>PowerPoint Presentation</vt:lpstr>
      <vt:lpstr>Quick Connection to Substance Abuse Treatment and Services</vt:lpstr>
      <vt:lpstr>4 Phases of FDTC</vt:lpstr>
      <vt:lpstr>Why FDTC Works</vt:lpstr>
      <vt:lpstr>National Outcomes</vt:lpstr>
      <vt:lpstr>Is permanency being achieved?</vt:lpstr>
      <vt:lpstr>FDTC OUTCOMES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Office 2004 Test Drive User</dc:creator>
  <cp:lastModifiedBy>Rebecca Foley</cp:lastModifiedBy>
  <cp:revision>90</cp:revision>
  <cp:lastPrinted>2018-01-11T14:11:46Z</cp:lastPrinted>
  <dcterms:created xsi:type="dcterms:W3CDTF">2014-10-03T14:06:24Z</dcterms:created>
  <dcterms:modified xsi:type="dcterms:W3CDTF">2020-01-16T17:54:18Z</dcterms:modified>
</cp:coreProperties>
</file>