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500" r:id="rId2"/>
    <p:sldId id="590" r:id="rId3"/>
    <p:sldId id="579" r:id="rId4"/>
    <p:sldId id="564" r:id="rId5"/>
    <p:sldId id="588" r:id="rId6"/>
    <p:sldId id="582" r:id="rId7"/>
  </p:sldIdLst>
  <p:sldSz cx="9144000" cy="6858000" type="screen4x3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Lato Black" panose="020B0604020202020204" charset="0"/>
      <p:bold r:id="rId13"/>
      <p:boldItalic r:id="rId14"/>
    </p:embeddedFont>
    <p:embeddedFont>
      <p:font typeface="Lato Light" panose="020F0302020204030203" charset="0"/>
      <p:regular r:id="rId15"/>
      <p:italic r:id="rId16"/>
    </p:embeddedFont>
    <p:embeddedFont>
      <p:font typeface="Sylfaen" panose="010A0502050306030303" pitchFamily="18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i Chastonay" initials="KC" lastIdx="5" clrIdx="0">
    <p:extLst>
      <p:ext uri="{19B8F6BF-5375-455C-9EA6-DF929625EA0E}">
        <p15:presenceInfo xmlns:p15="http://schemas.microsoft.com/office/powerpoint/2012/main" userId="S-1-5-21-2101959033-505524647-1808589170-25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9900"/>
    <a:srgbClr val="F8EE20"/>
    <a:srgbClr val="EEF8F9"/>
    <a:srgbClr val="F0F0F0"/>
    <a:srgbClr val="E5F5F8"/>
    <a:srgbClr val="FFFFFF"/>
    <a:srgbClr val="004A94"/>
    <a:srgbClr val="67CEF3"/>
    <a:srgbClr val="99C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1023" autoAdjust="0"/>
  </p:normalViewPr>
  <p:slideViewPr>
    <p:cSldViewPr snapToGrid="0">
      <p:cViewPr varScale="1">
        <p:scale>
          <a:sx n="106" d="100"/>
          <a:sy n="106" d="100"/>
        </p:scale>
        <p:origin x="7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770B4-19B2-4C78-87B9-4707DD6E33EB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FEDD-57D2-4FE9-B3E7-AD44C729BF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1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want the title</a:t>
            </a:r>
            <a:r>
              <a:rPr lang="en-US" baseline="0" dirty="0"/>
              <a:t> for the deck to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6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rgbClr val="1D4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6350" y="593725"/>
            <a:ext cx="9137650" cy="5226050"/>
          </a:xfrm>
          <a:custGeom>
            <a:avLst/>
            <a:gdLst>
              <a:gd name="T0" fmla="*/ 0 w 5756"/>
              <a:gd name="T1" fmla="*/ 530 h 3292"/>
              <a:gd name="T2" fmla="*/ 0 w 5756"/>
              <a:gd name="T3" fmla="*/ 2716 h 3292"/>
              <a:gd name="T4" fmla="*/ 5756 w 5756"/>
              <a:gd name="T5" fmla="*/ 3292 h 3292"/>
              <a:gd name="T6" fmla="*/ 5756 w 5756"/>
              <a:gd name="T7" fmla="*/ 0 h 3292"/>
              <a:gd name="T8" fmla="*/ 0 w 5756"/>
              <a:gd name="T9" fmla="*/ 53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6" h="3292">
                <a:moveTo>
                  <a:pt x="0" y="530"/>
                </a:moveTo>
                <a:lnTo>
                  <a:pt x="0" y="2716"/>
                </a:lnTo>
                <a:lnTo>
                  <a:pt x="5756" y="3292"/>
                </a:lnTo>
                <a:lnTo>
                  <a:pt x="5756" y="0"/>
                </a:lnTo>
                <a:lnTo>
                  <a:pt x="0" y="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5867400" y="4965700"/>
            <a:ext cx="3276600" cy="1117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49"/>
            <a:ext cx="7772400" cy="15473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049" y="5166859"/>
            <a:ext cx="2767693" cy="357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6115049" y="5524500"/>
            <a:ext cx="2767693" cy="357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rgbClr val="1D4C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115050" y="5524500"/>
            <a:ext cx="2767013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" y="154747"/>
            <a:ext cx="2807997" cy="42822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0" y="64846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IT: Customized to Your Advantage</a:t>
            </a:r>
          </a:p>
        </p:txBody>
      </p:sp>
    </p:spTree>
    <p:extLst>
      <p:ext uri="{BB962C8B-B14F-4D97-AF65-F5344CB8AC3E}">
        <p14:creationId xmlns:p14="http://schemas.microsoft.com/office/powerpoint/2010/main" val="23510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A6379A8F-8F44-441B-A0E7-5856EEA11D7E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750889" y="1289277"/>
            <a:ext cx="7886794" cy="2589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4"/>
          </p:nvPr>
        </p:nvSpPr>
        <p:spPr>
          <a:xfrm>
            <a:off x="750889" y="3880276"/>
            <a:ext cx="7886794" cy="1753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694964" y="6397596"/>
            <a:ext cx="3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EEF-60B5-4853-8574-C51A48F36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495"/>
            <a:ext cx="2949178" cy="92783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5496"/>
            <a:ext cx="4629150" cy="553555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53332"/>
            <a:ext cx="2949178" cy="461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8AD9690A-5BD8-447D-AECA-B2F2D2795357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79764D98-A1BD-45E0-9BCE-785AE4E53B5F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8077200" cy="48307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937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bg>
      <p:bgPr>
        <a:solidFill>
          <a:srgbClr val="1D4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0" y="478971"/>
            <a:ext cx="9144000" cy="5883728"/>
          </a:xfrm>
          <a:custGeom>
            <a:avLst/>
            <a:gdLst>
              <a:gd name="T0" fmla="*/ 0 w 5756"/>
              <a:gd name="T1" fmla="*/ 530 h 3292"/>
              <a:gd name="T2" fmla="*/ 0 w 5756"/>
              <a:gd name="T3" fmla="*/ 2716 h 3292"/>
              <a:gd name="T4" fmla="*/ 5756 w 5756"/>
              <a:gd name="T5" fmla="*/ 3292 h 3292"/>
              <a:gd name="T6" fmla="*/ 5756 w 5756"/>
              <a:gd name="T7" fmla="*/ 0 h 3292"/>
              <a:gd name="T8" fmla="*/ 0 w 5756"/>
              <a:gd name="T9" fmla="*/ 53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6" h="3292">
                <a:moveTo>
                  <a:pt x="0" y="530"/>
                </a:moveTo>
                <a:lnTo>
                  <a:pt x="0" y="2716"/>
                </a:lnTo>
                <a:lnTo>
                  <a:pt x="5756" y="3292"/>
                </a:lnTo>
                <a:lnTo>
                  <a:pt x="5756" y="0"/>
                </a:lnTo>
                <a:lnTo>
                  <a:pt x="0" y="530"/>
                </a:lnTo>
                <a:close/>
              </a:path>
            </a:pathLst>
          </a:custGeom>
          <a:solidFill>
            <a:schemeClr val="bg1"/>
          </a:solidFill>
          <a:ln w="31750" cap="sq">
            <a:noFill/>
            <a:rou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49"/>
            <a:ext cx="7772400" cy="15473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049" y="5201698"/>
            <a:ext cx="2767693" cy="357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6115049" y="5559339"/>
            <a:ext cx="2767693" cy="357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rgbClr val="1D4C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088923" y="5559339"/>
            <a:ext cx="2767013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>
            <a:endCxn id="12" idx="3"/>
          </p:cNvCxnSpPr>
          <p:nvPr userDrawn="1"/>
        </p:nvCxnSpPr>
        <p:spPr>
          <a:xfrm flipV="1">
            <a:off x="-17418" y="478971"/>
            <a:ext cx="9161418" cy="94923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2"/>
          </p:cNvCxnSpPr>
          <p:nvPr userDrawn="1"/>
        </p:nvCxnSpPr>
        <p:spPr>
          <a:xfrm>
            <a:off x="-17418" y="5320937"/>
            <a:ext cx="9161418" cy="104176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64846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IT: Customized to Your Advantage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" y="154747"/>
            <a:ext cx="2807997" cy="4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January 31,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January 31,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9D330C15-5B10-4204-9244-E79DDD68D792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225941A5-A4C5-4912-A801-03C6071F713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16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Layers of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5"/>
            <a:ext cx="4763993" cy="2135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150">
                <a:solidFill>
                  <a:schemeClr val="accent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  <a:endParaRPr lang="tr-TR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B4B9A123-1C3D-40D2-8382-57D28B625AEF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50982" y="3611109"/>
            <a:ext cx="4763993" cy="2135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150">
                <a:solidFill>
                  <a:schemeClr val="accent2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  <a:endParaRPr lang="tr-TR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4"/>
            <a:ext cx="4763993" cy="42710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8000" indent="-468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200000"/>
              <a:buFontTx/>
              <a:buBlip>
                <a:blip r:embed="rId2"/>
              </a:buBlip>
              <a:defRPr sz="1900">
                <a:solidFill>
                  <a:srgbClr val="646464"/>
                </a:solidFill>
                <a:latin typeface="+mj-lt"/>
              </a:defRPr>
            </a:lvl1pPr>
            <a:lvl2pPr marL="0" marR="0" indent="-468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75000"/>
              <a:buFontTx/>
              <a:buBlip>
                <a:blip r:embed="rId3"/>
              </a:buBlip>
              <a:tabLst/>
              <a:defRPr sz="19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B4B9A123-1C3D-40D2-8382-57D28B625AEF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Confidential  |   Copyright © 2017 Prolifics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7E6B54F2-E591-41E7-9162-0968C626C5E6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4964" y="6397596"/>
            <a:ext cx="3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EEF-60B5-4853-8574-C51A48F36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982" y="1016766"/>
            <a:ext cx="3868340" cy="82391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982" y="1840678"/>
            <a:ext cx="3868340" cy="36845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0290" y="1016766"/>
            <a:ext cx="3887391" cy="82391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0290" y="1840678"/>
            <a:ext cx="3887391" cy="36845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92CBF237-F862-45A4-A167-B379FA2A3973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4964" y="6397596"/>
            <a:ext cx="3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EEF-60B5-4853-8574-C51A48F36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twitter.com/prolific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facebook.com/prolificstech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linkedin.com/company/prolifics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youtube.com/prolificstv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0" y="304800"/>
            <a:ext cx="358775" cy="361950"/>
          </a:xfrm>
          <a:custGeom>
            <a:avLst/>
            <a:gdLst>
              <a:gd name="T0" fmla="*/ 0 w 226"/>
              <a:gd name="T1" fmla="*/ 228 h 228"/>
              <a:gd name="T2" fmla="*/ 120 w 226"/>
              <a:gd name="T3" fmla="*/ 228 h 228"/>
              <a:gd name="T4" fmla="*/ 226 w 226"/>
              <a:gd name="T5" fmla="*/ 0 h 228"/>
              <a:gd name="T6" fmla="*/ 0 w 226"/>
              <a:gd name="T7" fmla="*/ 0 h 228"/>
              <a:gd name="T8" fmla="*/ 0 w 226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28">
                <a:moveTo>
                  <a:pt x="0" y="228"/>
                </a:moveTo>
                <a:lnTo>
                  <a:pt x="120" y="228"/>
                </a:lnTo>
                <a:lnTo>
                  <a:pt x="226" y="0"/>
                </a:lnTo>
                <a:lnTo>
                  <a:pt x="0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945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0" y="425450"/>
            <a:ext cx="495300" cy="301625"/>
          </a:xfrm>
          <a:custGeom>
            <a:avLst/>
            <a:gdLst>
              <a:gd name="T0" fmla="*/ 0 w 312"/>
              <a:gd name="T1" fmla="*/ 190 h 190"/>
              <a:gd name="T2" fmla="*/ 238 w 312"/>
              <a:gd name="T3" fmla="*/ 190 h 190"/>
              <a:gd name="T4" fmla="*/ 312 w 312"/>
              <a:gd name="T5" fmla="*/ 0 h 190"/>
              <a:gd name="T6" fmla="*/ 0 w 312"/>
              <a:gd name="T7" fmla="*/ 0 h 190"/>
              <a:gd name="T8" fmla="*/ 0 w 31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190">
                <a:moveTo>
                  <a:pt x="0" y="190"/>
                </a:moveTo>
                <a:lnTo>
                  <a:pt x="238" y="190"/>
                </a:lnTo>
                <a:lnTo>
                  <a:pt x="312" y="0"/>
                </a:lnTo>
                <a:lnTo>
                  <a:pt x="0" y="0"/>
                </a:lnTo>
                <a:lnTo>
                  <a:pt x="0" y="190"/>
                </a:lnTo>
                <a:close/>
              </a:path>
            </a:pathLst>
          </a:custGeom>
          <a:solidFill>
            <a:srgbClr val="61A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>
            <a:off x="0" y="425450"/>
            <a:ext cx="301625" cy="241300"/>
          </a:xfrm>
          <a:custGeom>
            <a:avLst/>
            <a:gdLst>
              <a:gd name="T0" fmla="*/ 190 w 190"/>
              <a:gd name="T1" fmla="*/ 0 h 152"/>
              <a:gd name="T2" fmla="*/ 0 w 190"/>
              <a:gd name="T3" fmla="*/ 0 h 152"/>
              <a:gd name="T4" fmla="*/ 0 w 190"/>
              <a:gd name="T5" fmla="*/ 152 h 152"/>
              <a:gd name="T6" fmla="*/ 120 w 190"/>
              <a:gd name="T7" fmla="*/ 152 h 152"/>
              <a:gd name="T8" fmla="*/ 190 w 190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52">
                <a:moveTo>
                  <a:pt x="190" y="0"/>
                </a:moveTo>
                <a:lnTo>
                  <a:pt x="0" y="0"/>
                </a:lnTo>
                <a:lnTo>
                  <a:pt x="0" y="152"/>
                </a:lnTo>
                <a:lnTo>
                  <a:pt x="120" y="152"/>
                </a:lnTo>
                <a:lnTo>
                  <a:pt x="190" y="0"/>
                </a:lnTo>
                <a:close/>
              </a:path>
            </a:pathLst>
          </a:custGeom>
          <a:solidFill>
            <a:srgbClr val="2F88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auto">
          <a:xfrm>
            <a:off x="0" y="6299200"/>
            <a:ext cx="9144000" cy="558800"/>
          </a:xfrm>
          <a:custGeom>
            <a:avLst/>
            <a:gdLst>
              <a:gd name="T0" fmla="*/ 5760 w 5760"/>
              <a:gd name="T1" fmla="*/ 352 h 352"/>
              <a:gd name="T2" fmla="*/ 2 w 5760"/>
              <a:gd name="T3" fmla="*/ 352 h 352"/>
              <a:gd name="T4" fmla="*/ 0 w 5760"/>
              <a:gd name="T5" fmla="*/ 0 h 352"/>
              <a:gd name="T6" fmla="*/ 5760 w 5760"/>
              <a:gd name="T7" fmla="*/ 0 h 352"/>
              <a:gd name="T8" fmla="*/ 5760 w 5760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352">
                <a:moveTo>
                  <a:pt x="5760" y="352"/>
                </a:moveTo>
                <a:lnTo>
                  <a:pt x="2" y="352"/>
                </a:lnTo>
                <a:lnTo>
                  <a:pt x="0" y="0"/>
                </a:lnTo>
                <a:lnTo>
                  <a:pt x="5760" y="0"/>
                </a:lnTo>
                <a:lnTo>
                  <a:pt x="5760" y="3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0" y="6251575"/>
            <a:ext cx="9144000" cy="47625"/>
          </a:xfrm>
          <a:custGeom>
            <a:avLst/>
            <a:gdLst>
              <a:gd name="T0" fmla="*/ 5760 w 5760"/>
              <a:gd name="T1" fmla="*/ 30 h 30"/>
              <a:gd name="T2" fmla="*/ 2 w 5760"/>
              <a:gd name="T3" fmla="*/ 30 h 30"/>
              <a:gd name="T4" fmla="*/ 0 w 5760"/>
              <a:gd name="T5" fmla="*/ 0 h 30"/>
              <a:gd name="T6" fmla="*/ 5760 w 5760"/>
              <a:gd name="T7" fmla="*/ 0 h 30"/>
              <a:gd name="T8" fmla="*/ 5760 w 576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30">
                <a:moveTo>
                  <a:pt x="5760" y="30"/>
                </a:moveTo>
                <a:lnTo>
                  <a:pt x="2" y="30"/>
                </a:lnTo>
                <a:lnTo>
                  <a:pt x="0" y="0"/>
                </a:lnTo>
                <a:lnTo>
                  <a:pt x="5760" y="0"/>
                </a:lnTo>
                <a:lnTo>
                  <a:pt x="5760" y="3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0" y="6264275"/>
            <a:ext cx="9144000" cy="34925"/>
          </a:xfrm>
          <a:custGeom>
            <a:avLst/>
            <a:gdLst>
              <a:gd name="T0" fmla="*/ 5760 w 5760"/>
              <a:gd name="T1" fmla="*/ 22 h 22"/>
              <a:gd name="T2" fmla="*/ 2 w 5760"/>
              <a:gd name="T3" fmla="*/ 22 h 22"/>
              <a:gd name="T4" fmla="*/ 0 w 5760"/>
              <a:gd name="T5" fmla="*/ 0 h 22"/>
              <a:gd name="T6" fmla="*/ 5760 w 5760"/>
              <a:gd name="T7" fmla="*/ 0 h 22"/>
              <a:gd name="T8" fmla="*/ 5760 w 5760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22">
                <a:moveTo>
                  <a:pt x="5760" y="22"/>
                </a:moveTo>
                <a:lnTo>
                  <a:pt x="2" y="22"/>
                </a:lnTo>
                <a:lnTo>
                  <a:pt x="0" y="0"/>
                </a:lnTo>
                <a:lnTo>
                  <a:pt x="5760" y="0"/>
                </a:lnTo>
                <a:lnTo>
                  <a:pt x="5760" y="22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12"/>
          <p:cNvSpPr>
            <a:spLocks/>
          </p:cNvSpPr>
          <p:nvPr userDrawn="1"/>
        </p:nvSpPr>
        <p:spPr bwMode="auto">
          <a:xfrm>
            <a:off x="0" y="6280150"/>
            <a:ext cx="9144000" cy="19050"/>
          </a:xfrm>
          <a:custGeom>
            <a:avLst/>
            <a:gdLst>
              <a:gd name="T0" fmla="*/ 5760 w 5760"/>
              <a:gd name="T1" fmla="*/ 12 h 12"/>
              <a:gd name="T2" fmla="*/ 2 w 5760"/>
              <a:gd name="T3" fmla="*/ 12 h 12"/>
              <a:gd name="T4" fmla="*/ 0 w 5760"/>
              <a:gd name="T5" fmla="*/ 0 h 12"/>
              <a:gd name="T6" fmla="*/ 5760 w 5760"/>
              <a:gd name="T7" fmla="*/ 0 h 12"/>
              <a:gd name="T8" fmla="*/ 5760 w 5760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12">
                <a:moveTo>
                  <a:pt x="5760" y="12"/>
                </a:moveTo>
                <a:lnTo>
                  <a:pt x="2" y="12"/>
                </a:lnTo>
                <a:lnTo>
                  <a:pt x="0" y="0"/>
                </a:lnTo>
                <a:lnTo>
                  <a:pt x="5760" y="0"/>
                </a:lnTo>
                <a:lnTo>
                  <a:pt x="5760" y="12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0" y="6819900"/>
            <a:ext cx="9144000" cy="38100"/>
          </a:xfrm>
          <a:prstGeom prst="rect">
            <a:avLst/>
          </a:prstGeom>
          <a:solidFill>
            <a:srgbClr val="2E8D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4"/>
          <p:cNvSpPr>
            <a:spLocks/>
          </p:cNvSpPr>
          <p:nvPr userDrawn="1"/>
        </p:nvSpPr>
        <p:spPr bwMode="auto">
          <a:xfrm>
            <a:off x="0" y="6299200"/>
            <a:ext cx="2527300" cy="558800"/>
          </a:xfrm>
          <a:custGeom>
            <a:avLst/>
            <a:gdLst>
              <a:gd name="T0" fmla="*/ 0 w 1592"/>
              <a:gd name="T1" fmla="*/ 352 h 352"/>
              <a:gd name="T2" fmla="*/ 1400 w 1592"/>
              <a:gd name="T3" fmla="*/ 352 h 352"/>
              <a:gd name="T4" fmla="*/ 1592 w 1592"/>
              <a:gd name="T5" fmla="*/ 0 h 352"/>
              <a:gd name="T6" fmla="*/ 0 w 1592"/>
              <a:gd name="T7" fmla="*/ 0 h 352"/>
              <a:gd name="T8" fmla="*/ 0 w 1592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2" h="352">
                <a:moveTo>
                  <a:pt x="0" y="352"/>
                </a:moveTo>
                <a:lnTo>
                  <a:pt x="1400" y="352"/>
                </a:lnTo>
                <a:lnTo>
                  <a:pt x="1592" y="0"/>
                </a:lnTo>
                <a:lnTo>
                  <a:pt x="0" y="0"/>
                </a:lnTo>
                <a:lnTo>
                  <a:pt x="0" y="3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0" y="6819900"/>
            <a:ext cx="2244725" cy="38100"/>
          </a:xfrm>
          <a:custGeom>
            <a:avLst/>
            <a:gdLst>
              <a:gd name="T0" fmla="*/ 0 w 1414"/>
              <a:gd name="T1" fmla="*/ 0 h 24"/>
              <a:gd name="T2" fmla="*/ 0 w 1414"/>
              <a:gd name="T3" fmla="*/ 24 h 24"/>
              <a:gd name="T4" fmla="*/ 1400 w 1414"/>
              <a:gd name="T5" fmla="*/ 24 h 24"/>
              <a:gd name="T6" fmla="*/ 1414 w 1414"/>
              <a:gd name="T7" fmla="*/ 0 h 24"/>
              <a:gd name="T8" fmla="*/ 0 w 141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4" h="24">
                <a:moveTo>
                  <a:pt x="0" y="0"/>
                </a:moveTo>
                <a:lnTo>
                  <a:pt x="0" y="24"/>
                </a:lnTo>
                <a:lnTo>
                  <a:pt x="1400" y="24"/>
                </a:lnTo>
                <a:lnTo>
                  <a:pt x="1414" y="0"/>
                </a:lnTo>
                <a:lnTo>
                  <a:pt x="0" y="0"/>
                </a:lnTo>
                <a:close/>
              </a:path>
            </a:pathLst>
          </a:custGeom>
          <a:solidFill>
            <a:srgbClr val="41A9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6"/>
          <p:cNvSpPr>
            <a:spLocks/>
          </p:cNvSpPr>
          <p:nvPr userDrawn="1"/>
        </p:nvSpPr>
        <p:spPr bwMode="auto">
          <a:xfrm>
            <a:off x="8496300" y="6388100"/>
            <a:ext cx="647700" cy="384175"/>
          </a:xfrm>
          <a:custGeom>
            <a:avLst/>
            <a:gdLst>
              <a:gd name="T0" fmla="*/ 408 w 408"/>
              <a:gd name="T1" fmla="*/ 0 h 242"/>
              <a:gd name="T2" fmla="*/ 132 w 408"/>
              <a:gd name="T3" fmla="*/ 0 h 242"/>
              <a:gd name="T4" fmla="*/ 0 w 408"/>
              <a:gd name="T5" fmla="*/ 242 h 242"/>
              <a:gd name="T6" fmla="*/ 408 w 408"/>
              <a:gd name="T7" fmla="*/ 242 h 242"/>
              <a:gd name="T8" fmla="*/ 408 w 408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42">
                <a:moveTo>
                  <a:pt x="408" y="0"/>
                </a:moveTo>
                <a:lnTo>
                  <a:pt x="132" y="0"/>
                </a:lnTo>
                <a:lnTo>
                  <a:pt x="0" y="242"/>
                </a:lnTo>
                <a:lnTo>
                  <a:pt x="408" y="242"/>
                </a:lnTo>
                <a:lnTo>
                  <a:pt x="408" y="0"/>
                </a:lnTo>
                <a:close/>
              </a:path>
            </a:pathLst>
          </a:custGeom>
          <a:solidFill>
            <a:srgbClr val="297F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17"/>
          <p:cNvSpPr>
            <a:spLocks/>
          </p:cNvSpPr>
          <p:nvPr userDrawn="1"/>
        </p:nvSpPr>
        <p:spPr bwMode="auto">
          <a:xfrm>
            <a:off x="0" y="6299200"/>
            <a:ext cx="2428875" cy="558800"/>
          </a:xfrm>
          <a:custGeom>
            <a:avLst/>
            <a:gdLst>
              <a:gd name="T0" fmla="*/ 0 w 1530"/>
              <a:gd name="T1" fmla="*/ 352 h 352"/>
              <a:gd name="T2" fmla="*/ 1336 w 1530"/>
              <a:gd name="T3" fmla="*/ 352 h 352"/>
              <a:gd name="T4" fmla="*/ 1530 w 1530"/>
              <a:gd name="T5" fmla="*/ 0 h 352"/>
              <a:gd name="T6" fmla="*/ 0 w 1530"/>
              <a:gd name="T7" fmla="*/ 0 h 352"/>
              <a:gd name="T8" fmla="*/ 0 w 1530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0" h="352">
                <a:moveTo>
                  <a:pt x="0" y="352"/>
                </a:moveTo>
                <a:lnTo>
                  <a:pt x="1336" y="352"/>
                </a:lnTo>
                <a:lnTo>
                  <a:pt x="1530" y="0"/>
                </a:lnTo>
                <a:lnTo>
                  <a:pt x="0" y="0"/>
                </a:lnTo>
                <a:lnTo>
                  <a:pt x="0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18"/>
          <p:cNvSpPr>
            <a:spLocks/>
          </p:cNvSpPr>
          <p:nvPr userDrawn="1"/>
        </p:nvSpPr>
        <p:spPr bwMode="auto">
          <a:xfrm>
            <a:off x="0" y="6819900"/>
            <a:ext cx="2143125" cy="38100"/>
          </a:xfrm>
          <a:custGeom>
            <a:avLst/>
            <a:gdLst>
              <a:gd name="T0" fmla="*/ 0 w 1350"/>
              <a:gd name="T1" fmla="*/ 0 h 24"/>
              <a:gd name="T2" fmla="*/ 0 w 1350"/>
              <a:gd name="T3" fmla="*/ 24 h 24"/>
              <a:gd name="T4" fmla="*/ 1336 w 1350"/>
              <a:gd name="T5" fmla="*/ 24 h 24"/>
              <a:gd name="T6" fmla="*/ 1350 w 1350"/>
              <a:gd name="T7" fmla="*/ 0 h 24"/>
              <a:gd name="T8" fmla="*/ 0 w 1350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4">
                <a:moveTo>
                  <a:pt x="0" y="0"/>
                </a:moveTo>
                <a:lnTo>
                  <a:pt x="0" y="24"/>
                </a:lnTo>
                <a:lnTo>
                  <a:pt x="1336" y="2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123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2636932" y="6397625"/>
            <a:ext cx="2057400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C37CABCE-60AE-4E09-B4E4-971A8FD32255}" type="datetime4">
              <a:rPr lang="en-US" smtClean="0"/>
              <a:pPr/>
              <a:t>January 31,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Public  |   Copyright © 2014 Prolifics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94964" y="6397596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Lato Black" panose="020F0A02020204030203" pitchFamily="34" charset="-94"/>
              </a:defRPr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4" name="Group 10"/>
          <p:cNvGrpSpPr>
            <a:grpSpLocks noChangeAspect="1"/>
          </p:cNvGrpSpPr>
          <p:nvPr userDrawn="1"/>
        </p:nvGrpSpPr>
        <p:grpSpPr bwMode="auto">
          <a:xfrm>
            <a:off x="301625" y="6462713"/>
            <a:ext cx="1494518" cy="222986"/>
            <a:chOff x="2002" y="2029"/>
            <a:chExt cx="1756" cy="262"/>
          </a:xfrm>
        </p:grpSpPr>
        <p:sp>
          <p:nvSpPr>
            <p:cNvPr id="25" name="AutoShape 9"/>
            <p:cNvSpPr>
              <a:spLocks noChangeAspect="1" noChangeArrowheads="1" noTextEdit="1"/>
            </p:cNvSpPr>
            <p:nvPr userDrawn="1"/>
          </p:nvSpPr>
          <p:spPr bwMode="auto">
            <a:xfrm>
              <a:off x="2002" y="2029"/>
              <a:ext cx="17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2374" y="2031"/>
              <a:ext cx="410" cy="52"/>
            </a:xfrm>
            <a:custGeom>
              <a:avLst/>
              <a:gdLst>
                <a:gd name="T0" fmla="*/ 20 w 410"/>
                <a:gd name="T1" fmla="*/ 0 h 52"/>
                <a:gd name="T2" fmla="*/ 20 w 410"/>
                <a:gd name="T3" fmla="*/ 0 h 52"/>
                <a:gd name="T4" fmla="*/ 410 w 410"/>
                <a:gd name="T5" fmla="*/ 0 h 52"/>
                <a:gd name="T6" fmla="*/ 410 w 410"/>
                <a:gd name="T7" fmla="*/ 0 h 52"/>
                <a:gd name="T8" fmla="*/ 400 w 410"/>
                <a:gd name="T9" fmla="*/ 26 h 52"/>
                <a:gd name="T10" fmla="*/ 390 w 410"/>
                <a:gd name="T11" fmla="*/ 52 h 52"/>
                <a:gd name="T12" fmla="*/ 390 w 410"/>
                <a:gd name="T13" fmla="*/ 52 h 52"/>
                <a:gd name="T14" fmla="*/ 194 w 410"/>
                <a:gd name="T15" fmla="*/ 50 h 52"/>
                <a:gd name="T16" fmla="*/ 0 w 410"/>
                <a:gd name="T17" fmla="*/ 52 h 52"/>
                <a:gd name="T18" fmla="*/ 0 w 410"/>
                <a:gd name="T19" fmla="*/ 52 h 52"/>
                <a:gd name="T20" fmla="*/ 4 w 410"/>
                <a:gd name="T21" fmla="*/ 38 h 52"/>
                <a:gd name="T22" fmla="*/ 8 w 410"/>
                <a:gd name="T23" fmla="*/ 26 h 52"/>
                <a:gd name="T24" fmla="*/ 20 w 410"/>
                <a:gd name="T25" fmla="*/ 0 h 52"/>
                <a:gd name="T26" fmla="*/ 20 w 410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0" h="52">
                  <a:moveTo>
                    <a:pt x="20" y="0"/>
                  </a:moveTo>
                  <a:lnTo>
                    <a:pt x="2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00" y="26"/>
                  </a:lnTo>
                  <a:lnTo>
                    <a:pt x="390" y="52"/>
                  </a:lnTo>
                  <a:lnTo>
                    <a:pt x="390" y="52"/>
                  </a:lnTo>
                  <a:lnTo>
                    <a:pt x="194" y="5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2938" y="2031"/>
              <a:ext cx="106" cy="52"/>
            </a:xfrm>
            <a:custGeom>
              <a:avLst/>
              <a:gdLst>
                <a:gd name="T0" fmla="*/ 22 w 106"/>
                <a:gd name="T1" fmla="*/ 0 h 52"/>
                <a:gd name="T2" fmla="*/ 22 w 106"/>
                <a:gd name="T3" fmla="*/ 0 h 52"/>
                <a:gd name="T4" fmla="*/ 106 w 106"/>
                <a:gd name="T5" fmla="*/ 0 h 52"/>
                <a:gd name="T6" fmla="*/ 106 w 106"/>
                <a:gd name="T7" fmla="*/ 0 h 52"/>
                <a:gd name="T8" fmla="*/ 86 w 106"/>
                <a:gd name="T9" fmla="*/ 52 h 52"/>
                <a:gd name="T10" fmla="*/ 86 w 106"/>
                <a:gd name="T11" fmla="*/ 52 h 52"/>
                <a:gd name="T12" fmla="*/ 0 w 106"/>
                <a:gd name="T13" fmla="*/ 52 h 52"/>
                <a:gd name="T14" fmla="*/ 0 w 106"/>
                <a:gd name="T15" fmla="*/ 52 h 52"/>
                <a:gd name="T16" fmla="*/ 10 w 106"/>
                <a:gd name="T17" fmla="*/ 26 h 52"/>
                <a:gd name="T18" fmla="*/ 22 w 106"/>
                <a:gd name="T19" fmla="*/ 0 h 52"/>
                <a:gd name="T20" fmla="*/ 22 w 106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2">
                  <a:moveTo>
                    <a:pt x="22" y="0"/>
                  </a:moveTo>
                  <a:lnTo>
                    <a:pt x="2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0" y="26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3248" y="2031"/>
              <a:ext cx="106" cy="52"/>
            </a:xfrm>
            <a:custGeom>
              <a:avLst/>
              <a:gdLst>
                <a:gd name="T0" fmla="*/ 22 w 106"/>
                <a:gd name="T1" fmla="*/ 0 h 52"/>
                <a:gd name="T2" fmla="*/ 22 w 106"/>
                <a:gd name="T3" fmla="*/ 0 h 52"/>
                <a:gd name="T4" fmla="*/ 106 w 106"/>
                <a:gd name="T5" fmla="*/ 0 h 52"/>
                <a:gd name="T6" fmla="*/ 106 w 106"/>
                <a:gd name="T7" fmla="*/ 0 h 52"/>
                <a:gd name="T8" fmla="*/ 96 w 106"/>
                <a:gd name="T9" fmla="*/ 26 h 52"/>
                <a:gd name="T10" fmla="*/ 86 w 106"/>
                <a:gd name="T11" fmla="*/ 52 h 52"/>
                <a:gd name="T12" fmla="*/ 86 w 106"/>
                <a:gd name="T13" fmla="*/ 52 h 52"/>
                <a:gd name="T14" fmla="*/ 0 w 106"/>
                <a:gd name="T15" fmla="*/ 52 h 52"/>
                <a:gd name="T16" fmla="*/ 0 w 106"/>
                <a:gd name="T17" fmla="*/ 52 h 52"/>
                <a:gd name="T18" fmla="*/ 10 w 106"/>
                <a:gd name="T19" fmla="*/ 26 h 52"/>
                <a:gd name="T20" fmla="*/ 22 w 106"/>
                <a:gd name="T21" fmla="*/ 0 h 52"/>
                <a:gd name="T22" fmla="*/ 22 w 106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52">
                  <a:moveTo>
                    <a:pt x="22" y="0"/>
                  </a:moveTo>
                  <a:lnTo>
                    <a:pt x="2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2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0" y="26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2002" y="2031"/>
              <a:ext cx="322" cy="256"/>
            </a:xfrm>
            <a:custGeom>
              <a:avLst/>
              <a:gdLst>
                <a:gd name="T0" fmla="*/ 106 w 322"/>
                <a:gd name="T1" fmla="*/ 0 h 256"/>
                <a:gd name="T2" fmla="*/ 106 w 322"/>
                <a:gd name="T3" fmla="*/ 0 h 256"/>
                <a:gd name="T4" fmla="*/ 144 w 322"/>
                <a:gd name="T5" fmla="*/ 2 h 256"/>
                <a:gd name="T6" fmla="*/ 186 w 322"/>
                <a:gd name="T7" fmla="*/ 0 h 256"/>
                <a:gd name="T8" fmla="*/ 228 w 322"/>
                <a:gd name="T9" fmla="*/ 0 h 256"/>
                <a:gd name="T10" fmla="*/ 268 w 322"/>
                <a:gd name="T11" fmla="*/ 0 h 256"/>
                <a:gd name="T12" fmla="*/ 268 w 322"/>
                <a:gd name="T13" fmla="*/ 0 h 256"/>
                <a:gd name="T14" fmla="*/ 282 w 322"/>
                <a:gd name="T15" fmla="*/ 2 h 256"/>
                <a:gd name="T16" fmla="*/ 294 w 322"/>
                <a:gd name="T17" fmla="*/ 6 h 256"/>
                <a:gd name="T18" fmla="*/ 306 w 322"/>
                <a:gd name="T19" fmla="*/ 12 h 256"/>
                <a:gd name="T20" fmla="*/ 314 w 322"/>
                <a:gd name="T21" fmla="*/ 20 h 256"/>
                <a:gd name="T22" fmla="*/ 320 w 322"/>
                <a:gd name="T23" fmla="*/ 30 h 256"/>
                <a:gd name="T24" fmla="*/ 322 w 322"/>
                <a:gd name="T25" fmla="*/ 42 h 256"/>
                <a:gd name="T26" fmla="*/ 322 w 322"/>
                <a:gd name="T27" fmla="*/ 54 h 256"/>
                <a:gd name="T28" fmla="*/ 320 w 322"/>
                <a:gd name="T29" fmla="*/ 70 h 256"/>
                <a:gd name="T30" fmla="*/ 320 w 322"/>
                <a:gd name="T31" fmla="*/ 70 h 256"/>
                <a:gd name="T32" fmla="*/ 314 w 322"/>
                <a:gd name="T33" fmla="*/ 82 h 256"/>
                <a:gd name="T34" fmla="*/ 310 w 322"/>
                <a:gd name="T35" fmla="*/ 94 h 256"/>
                <a:gd name="T36" fmla="*/ 302 w 322"/>
                <a:gd name="T37" fmla="*/ 106 h 256"/>
                <a:gd name="T38" fmla="*/ 296 w 322"/>
                <a:gd name="T39" fmla="*/ 118 h 256"/>
                <a:gd name="T40" fmla="*/ 286 w 322"/>
                <a:gd name="T41" fmla="*/ 128 h 256"/>
                <a:gd name="T42" fmla="*/ 278 w 322"/>
                <a:gd name="T43" fmla="*/ 136 h 256"/>
                <a:gd name="T44" fmla="*/ 266 w 322"/>
                <a:gd name="T45" fmla="*/ 146 h 256"/>
                <a:gd name="T46" fmla="*/ 256 w 322"/>
                <a:gd name="T47" fmla="*/ 152 h 256"/>
                <a:gd name="T48" fmla="*/ 256 w 322"/>
                <a:gd name="T49" fmla="*/ 152 h 256"/>
                <a:gd name="T50" fmla="*/ 244 w 322"/>
                <a:gd name="T51" fmla="*/ 158 h 256"/>
                <a:gd name="T52" fmla="*/ 230 w 322"/>
                <a:gd name="T53" fmla="*/ 164 h 256"/>
                <a:gd name="T54" fmla="*/ 214 w 322"/>
                <a:gd name="T55" fmla="*/ 166 h 256"/>
                <a:gd name="T56" fmla="*/ 198 w 322"/>
                <a:gd name="T57" fmla="*/ 168 h 256"/>
                <a:gd name="T58" fmla="*/ 164 w 322"/>
                <a:gd name="T59" fmla="*/ 170 h 256"/>
                <a:gd name="T60" fmla="*/ 126 w 322"/>
                <a:gd name="T61" fmla="*/ 170 h 256"/>
                <a:gd name="T62" fmla="*/ 126 w 322"/>
                <a:gd name="T63" fmla="*/ 170 h 256"/>
                <a:gd name="T64" fmla="*/ 90 w 322"/>
                <a:gd name="T65" fmla="*/ 256 h 256"/>
                <a:gd name="T66" fmla="*/ 90 w 322"/>
                <a:gd name="T67" fmla="*/ 256 h 256"/>
                <a:gd name="T68" fmla="*/ 0 w 322"/>
                <a:gd name="T69" fmla="*/ 256 h 256"/>
                <a:gd name="T70" fmla="*/ 0 w 322"/>
                <a:gd name="T71" fmla="*/ 256 h 256"/>
                <a:gd name="T72" fmla="*/ 106 w 322"/>
                <a:gd name="T73" fmla="*/ 0 h 256"/>
                <a:gd name="T74" fmla="*/ 106 w 322"/>
                <a:gd name="T75" fmla="*/ 0 h 256"/>
                <a:gd name="T76" fmla="*/ 148 w 322"/>
                <a:gd name="T77" fmla="*/ 114 h 256"/>
                <a:gd name="T78" fmla="*/ 148 w 322"/>
                <a:gd name="T79" fmla="*/ 114 h 256"/>
                <a:gd name="T80" fmla="*/ 166 w 322"/>
                <a:gd name="T81" fmla="*/ 114 h 256"/>
                <a:gd name="T82" fmla="*/ 184 w 322"/>
                <a:gd name="T83" fmla="*/ 112 h 256"/>
                <a:gd name="T84" fmla="*/ 200 w 322"/>
                <a:gd name="T85" fmla="*/ 108 h 256"/>
                <a:gd name="T86" fmla="*/ 206 w 322"/>
                <a:gd name="T87" fmla="*/ 104 h 256"/>
                <a:gd name="T88" fmla="*/ 212 w 322"/>
                <a:gd name="T89" fmla="*/ 100 h 256"/>
                <a:gd name="T90" fmla="*/ 212 w 322"/>
                <a:gd name="T91" fmla="*/ 100 h 256"/>
                <a:gd name="T92" fmla="*/ 218 w 322"/>
                <a:gd name="T93" fmla="*/ 94 h 256"/>
                <a:gd name="T94" fmla="*/ 222 w 322"/>
                <a:gd name="T95" fmla="*/ 86 h 256"/>
                <a:gd name="T96" fmla="*/ 226 w 322"/>
                <a:gd name="T97" fmla="*/ 78 h 256"/>
                <a:gd name="T98" fmla="*/ 226 w 322"/>
                <a:gd name="T99" fmla="*/ 70 h 256"/>
                <a:gd name="T100" fmla="*/ 226 w 322"/>
                <a:gd name="T101" fmla="*/ 70 h 256"/>
                <a:gd name="T102" fmla="*/ 224 w 322"/>
                <a:gd name="T103" fmla="*/ 64 h 256"/>
                <a:gd name="T104" fmla="*/ 220 w 322"/>
                <a:gd name="T105" fmla="*/ 60 h 256"/>
                <a:gd name="T106" fmla="*/ 214 w 322"/>
                <a:gd name="T107" fmla="*/ 58 h 256"/>
                <a:gd name="T108" fmla="*/ 206 w 322"/>
                <a:gd name="T109" fmla="*/ 56 h 256"/>
                <a:gd name="T110" fmla="*/ 190 w 322"/>
                <a:gd name="T111" fmla="*/ 56 h 256"/>
                <a:gd name="T112" fmla="*/ 172 w 322"/>
                <a:gd name="T113" fmla="*/ 56 h 256"/>
                <a:gd name="T114" fmla="*/ 172 w 322"/>
                <a:gd name="T115" fmla="*/ 56 h 256"/>
                <a:gd name="T116" fmla="*/ 160 w 322"/>
                <a:gd name="T117" fmla="*/ 84 h 256"/>
                <a:gd name="T118" fmla="*/ 148 w 322"/>
                <a:gd name="T119" fmla="*/ 114 h 256"/>
                <a:gd name="T120" fmla="*/ 148 w 322"/>
                <a:gd name="T121" fmla="*/ 1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2" h="256">
                  <a:moveTo>
                    <a:pt x="106" y="0"/>
                  </a:moveTo>
                  <a:lnTo>
                    <a:pt x="106" y="0"/>
                  </a:lnTo>
                  <a:lnTo>
                    <a:pt x="144" y="2"/>
                  </a:lnTo>
                  <a:lnTo>
                    <a:pt x="186" y="0"/>
                  </a:lnTo>
                  <a:lnTo>
                    <a:pt x="22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4" y="6"/>
                  </a:lnTo>
                  <a:lnTo>
                    <a:pt x="306" y="12"/>
                  </a:lnTo>
                  <a:lnTo>
                    <a:pt x="314" y="20"/>
                  </a:lnTo>
                  <a:lnTo>
                    <a:pt x="320" y="30"/>
                  </a:lnTo>
                  <a:lnTo>
                    <a:pt x="322" y="42"/>
                  </a:lnTo>
                  <a:lnTo>
                    <a:pt x="322" y="54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4" y="82"/>
                  </a:lnTo>
                  <a:lnTo>
                    <a:pt x="310" y="94"/>
                  </a:lnTo>
                  <a:lnTo>
                    <a:pt x="302" y="106"/>
                  </a:lnTo>
                  <a:lnTo>
                    <a:pt x="296" y="118"/>
                  </a:lnTo>
                  <a:lnTo>
                    <a:pt x="286" y="128"/>
                  </a:lnTo>
                  <a:lnTo>
                    <a:pt x="278" y="136"/>
                  </a:lnTo>
                  <a:lnTo>
                    <a:pt x="266" y="146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44" y="158"/>
                  </a:lnTo>
                  <a:lnTo>
                    <a:pt x="230" y="164"/>
                  </a:lnTo>
                  <a:lnTo>
                    <a:pt x="214" y="166"/>
                  </a:lnTo>
                  <a:lnTo>
                    <a:pt x="198" y="168"/>
                  </a:lnTo>
                  <a:lnTo>
                    <a:pt x="164" y="170"/>
                  </a:lnTo>
                  <a:lnTo>
                    <a:pt x="126" y="170"/>
                  </a:lnTo>
                  <a:lnTo>
                    <a:pt x="126" y="170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48" y="114"/>
                  </a:moveTo>
                  <a:lnTo>
                    <a:pt x="148" y="114"/>
                  </a:lnTo>
                  <a:lnTo>
                    <a:pt x="166" y="114"/>
                  </a:lnTo>
                  <a:lnTo>
                    <a:pt x="184" y="112"/>
                  </a:lnTo>
                  <a:lnTo>
                    <a:pt x="200" y="108"/>
                  </a:lnTo>
                  <a:lnTo>
                    <a:pt x="206" y="104"/>
                  </a:lnTo>
                  <a:lnTo>
                    <a:pt x="212" y="100"/>
                  </a:lnTo>
                  <a:lnTo>
                    <a:pt x="212" y="100"/>
                  </a:lnTo>
                  <a:lnTo>
                    <a:pt x="218" y="94"/>
                  </a:lnTo>
                  <a:lnTo>
                    <a:pt x="222" y="86"/>
                  </a:lnTo>
                  <a:lnTo>
                    <a:pt x="226" y="78"/>
                  </a:lnTo>
                  <a:lnTo>
                    <a:pt x="226" y="70"/>
                  </a:lnTo>
                  <a:lnTo>
                    <a:pt x="226" y="70"/>
                  </a:lnTo>
                  <a:lnTo>
                    <a:pt x="224" y="64"/>
                  </a:lnTo>
                  <a:lnTo>
                    <a:pt x="220" y="60"/>
                  </a:lnTo>
                  <a:lnTo>
                    <a:pt x="214" y="58"/>
                  </a:lnTo>
                  <a:lnTo>
                    <a:pt x="206" y="56"/>
                  </a:lnTo>
                  <a:lnTo>
                    <a:pt x="190" y="56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60" y="84"/>
                  </a:lnTo>
                  <a:lnTo>
                    <a:pt x="148" y="114"/>
                  </a:lnTo>
                  <a:lnTo>
                    <a:pt x="148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2718" y="2033"/>
              <a:ext cx="190" cy="254"/>
            </a:xfrm>
            <a:custGeom>
              <a:avLst/>
              <a:gdLst>
                <a:gd name="T0" fmla="*/ 104 w 190"/>
                <a:gd name="T1" fmla="*/ 0 h 254"/>
                <a:gd name="T2" fmla="*/ 104 w 190"/>
                <a:gd name="T3" fmla="*/ 0 h 254"/>
                <a:gd name="T4" fmla="*/ 190 w 190"/>
                <a:gd name="T5" fmla="*/ 0 h 254"/>
                <a:gd name="T6" fmla="*/ 190 w 190"/>
                <a:gd name="T7" fmla="*/ 0 h 254"/>
                <a:gd name="T8" fmla="*/ 138 w 190"/>
                <a:gd name="T9" fmla="*/ 128 h 254"/>
                <a:gd name="T10" fmla="*/ 84 w 190"/>
                <a:gd name="T11" fmla="*/ 254 h 254"/>
                <a:gd name="T12" fmla="*/ 84 w 190"/>
                <a:gd name="T13" fmla="*/ 254 h 254"/>
                <a:gd name="T14" fmla="*/ 0 w 190"/>
                <a:gd name="T15" fmla="*/ 254 h 254"/>
                <a:gd name="T16" fmla="*/ 0 w 190"/>
                <a:gd name="T17" fmla="*/ 254 h 254"/>
                <a:gd name="T18" fmla="*/ 0 w 190"/>
                <a:gd name="T19" fmla="*/ 250 h 254"/>
                <a:gd name="T20" fmla="*/ 2 w 190"/>
                <a:gd name="T21" fmla="*/ 246 h 254"/>
                <a:gd name="T22" fmla="*/ 6 w 190"/>
                <a:gd name="T23" fmla="*/ 240 h 254"/>
                <a:gd name="T24" fmla="*/ 6 w 190"/>
                <a:gd name="T25" fmla="*/ 240 h 254"/>
                <a:gd name="T26" fmla="*/ 104 w 190"/>
                <a:gd name="T27" fmla="*/ 2 h 254"/>
                <a:gd name="T28" fmla="*/ 104 w 190"/>
                <a:gd name="T29" fmla="*/ 2 h 254"/>
                <a:gd name="T30" fmla="*/ 104 w 190"/>
                <a:gd name="T31" fmla="*/ 0 h 254"/>
                <a:gd name="T32" fmla="*/ 104 w 190"/>
                <a:gd name="T3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54">
                  <a:moveTo>
                    <a:pt x="104" y="0"/>
                  </a:moveTo>
                  <a:lnTo>
                    <a:pt x="10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38" y="128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2" y="246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2290" y="2107"/>
              <a:ext cx="220" cy="180"/>
            </a:xfrm>
            <a:custGeom>
              <a:avLst/>
              <a:gdLst>
                <a:gd name="T0" fmla="*/ 220 w 220"/>
                <a:gd name="T1" fmla="*/ 2 h 180"/>
                <a:gd name="T2" fmla="*/ 220 w 220"/>
                <a:gd name="T3" fmla="*/ 2 h 180"/>
                <a:gd name="T4" fmla="*/ 192 w 220"/>
                <a:gd name="T5" fmla="*/ 72 h 180"/>
                <a:gd name="T6" fmla="*/ 192 w 220"/>
                <a:gd name="T7" fmla="*/ 72 h 180"/>
                <a:gd name="T8" fmla="*/ 178 w 220"/>
                <a:gd name="T9" fmla="*/ 70 h 180"/>
                <a:gd name="T10" fmla="*/ 168 w 220"/>
                <a:gd name="T11" fmla="*/ 70 h 180"/>
                <a:gd name="T12" fmla="*/ 156 w 220"/>
                <a:gd name="T13" fmla="*/ 72 h 180"/>
                <a:gd name="T14" fmla="*/ 148 w 220"/>
                <a:gd name="T15" fmla="*/ 76 h 180"/>
                <a:gd name="T16" fmla="*/ 140 w 220"/>
                <a:gd name="T17" fmla="*/ 80 h 180"/>
                <a:gd name="T18" fmla="*/ 132 w 220"/>
                <a:gd name="T19" fmla="*/ 88 h 180"/>
                <a:gd name="T20" fmla="*/ 118 w 220"/>
                <a:gd name="T21" fmla="*/ 102 h 180"/>
                <a:gd name="T22" fmla="*/ 108 w 220"/>
                <a:gd name="T23" fmla="*/ 122 h 180"/>
                <a:gd name="T24" fmla="*/ 98 w 220"/>
                <a:gd name="T25" fmla="*/ 142 h 180"/>
                <a:gd name="T26" fmla="*/ 84 w 220"/>
                <a:gd name="T27" fmla="*/ 180 h 180"/>
                <a:gd name="T28" fmla="*/ 84 w 220"/>
                <a:gd name="T29" fmla="*/ 180 h 180"/>
                <a:gd name="T30" fmla="*/ 42 w 220"/>
                <a:gd name="T31" fmla="*/ 180 h 180"/>
                <a:gd name="T32" fmla="*/ 0 w 220"/>
                <a:gd name="T33" fmla="*/ 180 h 180"/>
                <a:gd name="T34" fmla="*/ 0 w 220"/>
                <a:gd name="T35" fmla="*/ 180 h 180"/>
                <a:gd name="T36" fmla="*/ 6 w 220"/>
                <a:gd name="T37" fmla="*/ 158 h 180"/>
                <a:gd name="T38" fmla="*/ 16 w 220"/>
                <a:gd name="T39" fmla="*/ 136 h 180"/>
                <a:gd name="T40" fmla="*/ 16 w 220"/>
                <a:gd name="T41" fmla="*/ 136 h 180"/>
                <a:gd name="T42" fmla="*/ 70 w 220"/>
                <a:gd name="T43" fmla="*/ 4 h 180"/>
                <a:gd name="T44" fmla="*/ 70 w 220"/>
                <a:gd name="T45" fmla="*/ 4 h 180"/>
                <a:gd name="T46" fmla="*/ 150 w 220"/>
                <a:gd name="T47" fmla="*/ 4 h 180"/>
                <a:gd name="T48" fmla="*/ 150 w 220"/>
                <a:gd name="T49" fmla="*/ 4 h 180"/>
                <a:gd name="T50" fmla="*/ 134 w 220"/>
                <a:gd name="T51" fmla="*/ 42 h 180"/>
                <a:gd name="T52" fmla="*/ 134 w 220"/>
                <a:gd name="T53" fmla="*/ 42 h 180"/>
                <a:gd name="T54" fmla="*/ 150 w 220"/>
                <a:gd name="T55" fmla="*/ 26 h 180"/>
                <a:gd name="T56" fmla="*/ 160 w 220"/>
                <a:gd name="T57" fmla="*/ 18 h 180"/>
                <a:gd name="T58" fmla="*/ 170 w 220"/>
                <a:gd name="T59" fmla="*/ 12 h 180"/>
                <a:gd name="T60" fmla="*/ 180 w 220"/>
                <a:gd name="T61" fmla="*/ 6 h 180"/>
                <a:gd name="T62" fmla="*/ 192 w 220"/>
                <a:gd name="T63" fmla="*/ 2 h 180"/>
                <a:gd name="T64" fmla="*/ 206 w 220"/>
                <a:gd name="T65" fmla="*/ 0 h 180"/>
                <a:gd name="T66" fmla="*/ 220 w 220"/>
                <a:gd name="T67" fmla="*/ 2 h 180"/>
                <a:gd name="T68" fmla="*/ 220 w 220"/>
                <a:gd name="T69" fmla="*/ 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" h="180">
                  <a:moveTo>
                    <a:pt x="220" y="2"/>
                  </a:moveTo>
                  <a:lnTo>
                    <a:pt x="220" y="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78" y="70"/>
                  </a:lnTo>
                  <a:lnTo>
                    <a:pt x="168" y="70"/>
                  </a:lnTo>
                  <a:lnTo>
                    <a:pt x="156" y="72"/>
                  </a:lnTo>
                  <a:lnTo>
                    <a:pt x="148" y="76"/>
                  </a:lnTo>
                  <a:lnTo>
                    <a:pt x="140" y="80"/>
                  </a:lnTo>
                  <a:lnTo>
                    <a:pt x="132" y="88"/>
                  </a:lnTo>
                  <a:lnTo>
                    <a:pt x="118" y="102"/>
                  </a:lnTo>
                  <a:lnTo>
                    <a:pt x="108" y="122"/>
                  </a:lnTo>
                  <a:lnTo>
                    <a:pt x="98" y="142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42" y="18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6" y="158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50" y="26"/>
                  </a:lnTo>
                  <a:lnTo>
                    <a:pt x="160" y="18"/>
                  </a:lnTo>
                  <a:lnTo>
                    <a:pt x="170" y="12"/>
                  </a:lnTo>
                  <a:lnTo>
                    <a:pt x="180" y="6"/>
                  </a:lnTo>
                  <a:lnTo>
                    <a:pt x="192" y="2"/>
                  </a:lnTo>
                  <a:lnTo>
                    <a:pt x="206" y="0"/>
                  </a:lnTo>
                  <a:lnTo>
                    <a:pt x="220" y="2"/>
                  </a:lnTo>
                  <a:lnTo>
                    <a:pt x="2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2486" y="2107"/>
              <a:ext cx="238" cy="184"/>
            </a:xfrm>
            <a:custGeom>
              <a:avLst/>
              <a:gdLst>
                <a:gd name="T0" fmla="*/ 154 w 238"/>
                <a:gd name="T1" fmla="*/ 0 h 184"/>
                <a:gd name="T2" fmla="*/ 198 w 238"/>
                <a:gd name="T3" fmla="*/ 4 h 184"/>
                <a:gd name="T4" fmla="*/ 220 w 238"/>
                <a:gd name="T5" fmla="*/ 14 h 184"/>
                <a:gd name="T6" fmla="*/ 236 w 238"/>
                <a:gd name="T7" fmla="*/ 36 h 184"/>
                <a:gd name="T8" fmla="*/ 238 w 238"/>
                <a:gd name="T9" fmla="*/ 50 h 184"/>
                <a:gd name="T10" fmla="*/ 236 w 238"/>
                <a:gd name="T11" fmla="*/ 70 h 184"/>
                <a:gd name="T12" fmla="*/ 222 w 238"/>
                <a:gd name="T13" fmla="*/ 104 h 184"/>
                <a:gd name="T14" fmla="*/ 214 w 238"/>
                <a:gd name="T15" fmla="*/ 118 h 184"/>
                <a:gd name="T16" fmla="*/ 192 w 238"/>
                <a:gd name="T17" fmla="*/ 142 h 184"/>
                <a:gd name="T18" fmla="*/ 166 w 238"/>
                <a:gd name="T19" fmla="*/ 162 h 184"/>
                <a:gd name="T20" fmla="*/ 134 w 238"/>
                <a:gd name="T21" fmla="*/ 176 h 184"/>
                <a:gd name="T22" fmla="*/ 96 w 238"/>
                <a:gd name="T23" fmla="*/ 184 h 184"/>
                <a:gd name="T24" fmla="*/ 78 w 238"/>
                <a:gd name="T25" fmla="*/ 184 h 184"/>
                <a:gd name="T26" fmla="*/ 46 w 238"/>
                <a:gd name="T27" fmla="*/ 182 h 184"/>
                <a:gd name="T28" fmla="*/ 20 w 238"/>
                <a:gd name="T29" fmla="*/ 170 h 184"/>
                <a:gd name="T30" fmla="*/ 2 w 238"/>
                <a:gd name="T31" fmla="*/ 150 h 184"/>
                <a:gd name="T32" fmla="*/ 0 w 238"/>
                <a:gd name="T33" fmla="*/ 134 h 184"/>
                <a:gd name="T34" fmla="*/ 2 w 238"/>
                <a:gd name="T35" fmla="*/ 106 h 184"/>
                <a:gd name="T36" fmla="*/ 14 w 238"/>
                <a:gd name="T37" fmla="*/ 78 h 184"/>
                <a:gd name="T38" fmla="*/ 30 w 238"/>
                <a:gd name="T39" fmla="*/ 54 h 184"/>
                <a:gd name="T40" fmla="*/ 46 w 238"/>
                <a:gd name="T41" fmla="*/ 36 h 184"/>
                <a:gd name="T42" fmla="*/ 66 w 238"/>
                <a:gd name="T43" fmla="*/ 20 h 184"/>
                <a:gd name="T44" fmla="*/ 92 w 238"/>
                <a:gd name="T45" fmla="*/ 10 h 184"/>
                <a:gd name="T46" fmla="*/ 120 w 238"/>
                <a:gd name="T47" fmla="*/ 2 h 184"/>
                <a:gd name="T48" fmla="*/ 154 w 238"/>
                <a:gd name="T49" fmla="*/ 0 h 184"/>
                <a:gd name="T50" fmla="*/ 132 w 238"/>
                <a:gd name="T51" fmla="*/ 50 h 184"/>
                <a:gd name="T52" fmla="*/ 126 w 238"/>
                <a:gd name="T53" fmla="*/ 52 h 184"/>
                <a:gd name="T54" fmla="*/ 116 w 238"/>
                <a:gd name="T55" fmla="*/ 60 h 184"/>
                <a:gd name="T56" fmla="*/ 104 w 238"/>
                <a:gd name="T57" fmla="*/ 80 h 184"/>
                <a:gd name="T58" fmla="*/ 98 w 238"/>
                <a:gd name="T59" fmla="*/ 94 h 184"/>
                <a:gd name="T60" fmla="*/ 90 w 238"/>
                <a:gd name="T61" fmla="*/ 122 h 184"/>
                <a:gd name="T62" fmla="*/ 94 w 238"/>
                <a:gd name="T63" fmla="*/ 132 h 184"/>
                <a:gd name="T64" fmla="*/ 108 w 238"/>
                <a:gd name="T65" fmla="*/ 132 h 184"/>
                <a:gd name="T66" fmla="*/ 116 w 238"/>
                <a:gd name="T67" fmla="*/ 126 h 184"/>
                <a:gd name="T68" fmla="*/ 132 w 238"/>
                <a:gd name="T69" fmla="*/ 100 h 184"/>
                <a:gd name="T70" fmla="*/ 142 w 238"/>
                <a:gd name="T71" fmla="*/ 78 h 184"/>
                <a:gd name="T72" fmla="*/ 144 w 238"/>
                <a:gd name="T73" fmla="*/ 54 h 184"/>
                <a:gd name="T74" fmla="*/ 140 w 238"/>
                <a:gd name="T75" fmla="*/ 52 h 184"/>
                <a:gd name="T76" fmla="*/ 132 w 238"/>
                <a:gd name="T77" fmla="*/ 5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184">
                  <a:moveTo>
                    <a:pt x="154" y="0"/>
                  </a:moveTo>
                  <a:lnTo>
                    <a:pt x="154" y="0"/>
                  </a:lnTo>
                  <a:lnTo>
                    <a:pt x="184" y="2"/>
                  </a:lnTo>
                  <a:lnTo>
                    <a:pt x="198" y="4"/>
                  </a:lnTo>
                  <a:lnTo>
                    <a:pt x="210" y="8"/>
                  </a:lnTo>
                  <a:lnTo>
                    <a:pt x="220" y="14"/>
                  </a:lnTo>
                  <a:lnTo>
                    <a:pt x="230" y="24"/>
                  </a:lnTo>
                  <a:lnTo>
                    <a:pt x="236" y="36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8" y="60"/>
                  </a:lnTo>
                  <a:lnTo>
                    <a:pt x="236" y="70"/>
                  </a:lnTo>
                  <a:lnTo>
                    <a:pt x="230" y="88"/>
                  </a:lnTo>
                  <a:lnTo>
                    <a:pt x="222" y="104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04" y="130"/>
                  </a:lnTo>
                  <a:lnTo>
                    <a:pt x="192" y="142"/>
                  </a:lnTo>
                  <a:lnTo>
                    <a:pt x="180" y="152"/>
                  </a:lnTo>
                  <a:lnTo>
                    <a:pt x="166" y="162"/>
                  </a:lnTo>
                  <a:lnTo>
                    <a:pt x="150" y="170"/>
                  </a:lnTo>
                  <a:lnTo>
                    <a:pt x="134" y="176"/>
                  </a:lnTo>
                  <a:lnTo>
                    <a:pt x="116" y="180"/>
                  </a:lnTo>
                  <a:lnTo>
                    <a:pt x="96" y="184"/>
                  </a:lnTo>
                  <a:lnTo>
                    <a:pt x="96" y="184"/>
                  </a:lnTo>
                  <a:lnTo>
                    <a:pt x="78" y="184"/>
                  </a:lnTo>
                  <a:lnTo>
                    <a:pt x="62" y="184"/>
                  </a:lnTo>
                  <a:lnTo>
                    <a:pt x="46" y="182"/>
                  </a:lnTo>
                  <a:lnTo>
                    <a:pt x="32" y="176"/>
                  </a:lnTo>
                  <a:lnTo>
                    <a:pt x="20" y="170"/>
                  </a:lnTo>
                  <a:lnTo>
                    <a:pt x="10" y="162"/>
                  </a:lnTo>
                  <a:lnTo>
                    <a:pt x="2" y="15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8" y="90"/>
                  </a:lnTo>
                  <a:lnTo>
                    <a:pt x="14" y="78"/>
                  </a:lnTo>
                  <a:lnTo>
                    <a:pt x="22" y="64"/>
                  </a:lnTo>
                  <a:lnTo>
                    <a:pt x="30" y="54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56" y="28"/>
                  </a:lnTo>
                  <a:lnTo>
                    <a:pt x="66" y="20"/>
                  </a:lnTo>
                  <a:lnTo>
                    <a:pt x="78" y="14"/>
                  </a:lnTo>
                  <a:lnTo>
                    <a:pt x="92" y="10"/>
                  </a:lnTo>
                  <a:lnTo>
                    <a:pt x="106" y="6"/>
                  </a:lnTo>
                  <a:lnTo>
                    <a:pt x="120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132" y="50"/>
                  </a:moveTo>
                  <a:lnTo>
                    <a:pt x="132" y="50"/>
                  </a:lnTo>
                  <a:lnTo>
                    <a:pt x="126" y="52"/>
                  </a:lnTo>
                  <a:lnTo>
                    <a:pt x="120" y="54"/>
                  </a:lnTo>
                  <a:lnTo>
                    <a:pt x="116" y="60"/>
                  </a:lnTo>
                  <a:lnTo>
                    <a:pt x="112" y="66"/>
                  </a:lnTo>
                  <a:lnTo>
                    <a:pt x="104" y="80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94" y="106"/>
                  </a:lnTo>
                  <a:lnTo>
                    <a:pt x="90" y="122"/>
                  </a:lnTo>
                  <a:lnTo>
                    <a:pt x="92" y="128"/>
                  </a:lnTo>
                  <a:lnTo>
                    <a:pt x="94" y="132"/>
                  </a:lnTo>
                  <a:lnTo>
                    <a:pt x="100" y="134"/>
                  </a:lnTo>
                  <a:lnTo>
                    <a:pt x="108" y="132"/>
                  </a:lnTo>
                  <a:lnTo>
                    <a:pt x="108" y="132"/>
                  </a:lnTo>
                  <a:lnTo>
                    <a:pt x="116" y="126"/>
                  </a:lnTo>
                  <a:lnTo>
                    <a:pt x="124" y="118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42" y="78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40" y="52"/>
                  </a:lnTo>
                  <a:lnTo>
                    <a:pt x="132" y="50"/>
                  </a:lnTo>
                  <a:lnTo>
                    <a:pt x="132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3316" y="2107"/>
              <a:ext cx="216" cy="184"/>
            </a:xfrm>
            <a:custGeom>
              <a:avLst/>
              <a:gdLst>
                <a:gd name="T0" fmla="*/ 216 w 216"/>
                <a:gd name="T1" fmla="*/ 6 h 184"/>
                <a:gd name="T2" fmla="*/ 216 w 216"/>
                <a:gd name="T3" fmla="*/ 6 h 184"/>
                <a:gd name="T4" fmla="*/ 194 w 216"/>
                <a:gd name="T5" fmla="*/ 58 h 184"/>
                <a:gd name="T6" fmla="*/ 194 w 216"/>
                <a:gd name="T7" fmla="*/ 58 h 184"/>
                <a:gd name="T8" fmla="*/ 184 w 216"/>
                <a:gd name="T9" fmla="*/ 54 h 184"/>
                <a:gd name="T10" fmla="*/ 174 w 216"/>
                <a:gd name="T11" fmla="*/ 52 h 184"/>
                <a:gd name="T12" fmla="*/ 164 w 216"/>
                <a:gd name="T13" fmla="*/ 50 h 184"/>
                <a:gd name="T14" fmla="*/ 154 w 216"/>
                <a:gd name="T15" fmla="*/ 50 h 184"/>
                <a:gd name="T16" fmla="*/ 144 w 216"/>
                <a:gd name="T17" fmla="*/ 52 h 184"/>
                <a:gd name="T18" fmla="*/ 134 w 216"/>
                <a:gd name="T19" fmla="*/ 54 h 184"/>
                <a:gd name="T20" fmla="*/ 126 w 216"/>
                <a:gd name="T21" fmla="*/ 60 h 184"/>
                <a:gd name="T22" fmla="*/ 118 w 216"/>
                <a:gd name="T23" fmla="*/ 66 h 184"/>
                <a:gd name="T24" fmla="*/ 118 w 216"/>
                <a:gd name="T25" fmla="*/ 66 h 184"/>
                <a:gd name="T26" fmla="*/ 106 w 216"/>
                <a:gd name="T27" fmla="*/ 78 h 184"/>
                <a:gd name="T28" fmla="*/ 98 w 216"/>
                <a:gd name="T29" fmla="*/ 92 h 184"/>
                <a:gd name="T30" fmla="*/ 96 w 216"/>
                <a:gd name="T31" fmla="*/ 102 h 184"/>
                <a:gd name="T32" fmla="*/ 96 w 216"/>
                <a:gd name="T33" fmla="*/ 110 h 184"/>
                <a:gd name="T34" fmla="*/ 96 w 216"/>
                <a:gd name="T35" fmla="*/ 118 h 184"/>
                <a:gd name="T36" fmla="*/ 100 w 216"/>
                <a:gd name="T37" fmla="*/ 124 h 184"/>
                <a:gd name="T38" fmla="*/ 100 w 216"/>
                <a:gd name="T39" fmla="*/ 124 h 184"/>
                <a:gd name="T40" fmla="*/ 106 w 216"/>
                <a:gd name="T41" fmla="*/ 130 h 184"/>
                <a:gd name="T42" fmla="*/ 114 w 216"/>
                <a:gd name="T43" fmla="*/ 132 h 184"/>
                <a:gd name="T44" fmla="*/ 124 w 216"/>
                <a:gd name="T45" fmla="*/ 134 h 184"/>
                <a:gd name="T46" fmla="*/ 134 w 216"/>
                <a:gd name="T47" fmla="*/ 134 h 184"/>
                <a:gd name="T48" fmla="*/ 152 w 216"/>
                <a:gd name="T49" fmla="*/ 130 h 184"/>
                <a:gd name="T50" fmla="*/ 168 w 216"/>
                <a:gd name="T51" fmla="*/ 124 h 184"/>
                <a:gd name="T52" fmla="*/ 168 w 216"/>
                <a:gd name="T53" fmla="*/ 124 h 184"/>
                <a:gd name="T54" fmla="*/ 146 w 216"/>
                <a:gd name="T55" fmla="*/ 176 h 184"/>
                <a:gd name="T56" fmla="*/ 146 w 216"/>
                <a:gd name="T57" fmla="*/ 176 h 184"/>
                <a:gd name="T58" fmla="*/ 126 w 216"/>
                <a:gd name="T59" fmla="*/ 180 h 184"/>
                <a:gd name="T60" fmla="*/ 102 w 216"/>
                <a:gd name="T61" fmla="*/ 184 h 184"/>
                <a:gd name="T62" fmla="*/ 78 w 216"/>
                <a:gd name="T63" fmla="*/ 184 h 184"/>
                <a:gd name="T64" fmla="*/ 54 w 216"/>
                <a:gd name="T65" fmla="*/ 182 h 184"/>
                <a:gd name="T66" fmla="*/ 34 w 216"/>
                <a:gd name="T67" fmla="*/ 178 h 184"/>
                <a:gd name="T68" fmla="*/ 24 w 216"/>
                <a:gd name="T69" fmla="*/ 174 h 184"/>
                <a:gd name="T70" fmla="*/ 18 w 216"/>
                <a:gd name="T71" fmla="*/ 168 h 184"/>
                <a:gd name="T72" fmla="*/ 10 w 216"/>
                <a:gd name="T73" fmla="*/ 162 h 184"/>
                <a:gd name="T74" fmla="*/ 6 w 216"/>
                <a:gd name="T75" fmla="*/ 154 h 184"/>
                <a:gd name="T76" fmla="*/ 2 w 216"/>
                <a:gd name="T77" fmla="*/ 144 h 184"/>
                <a:gd name="T78" fmla="*/ 0 w 216"/>
                <a:gd name="T79" fmla="*/ 134 h 184"/>
                <a:gd name="T80" fmla="*/ 0 w 216"/>
                <a:gd name="T81" fmla="*/ 134 h 184"/>
                <a:gd name="T82" fmla="*/ 0 w 216"/>
                <a:gd name="T83" fmla="*/ 120 h 184"/>
                <a:gd name="T84" fmla="*/ 4 w 216"/>
                <a:gd name="T85" fmla="*/ 104 h 184"/>
                <a:gd name="T86" fmla="*/ 8 w 216"/>
                <a:gd name="T87" fmla="*/ 90 h 184"/>
                <a:gd name="T88" fmla="*/ 14 w 216"/>
                <a:gd name="T89" fmla="*/ 78 h 184"/>
                <a:gd name="T90" fmla="*/ 22 w 216"/>
                <a:gd name="T91" fmla="*/ 66 h 184"/>
                <a:gd name="T92" fmla="*/ 30 w 216"/>
                <a:gd name="T93" fmla="*/ 54 h 184"/>
                <a:gd name="T94" fmla="*/ 46 w 216"/>
                <a:gd name="T95" fmla="*/ 38 h 184"/>
                <a:gd name="T96" fmla="*/ 46 w 216"/>
                <a:gd name="T97" fmla="*/ 38 h 184"/>
                <a:gd name="T98" fmla="*/ 60 w 216"/>
                <a:gd name="T99" fmla="*/ 26 h 184"/>
                <a:gd name="T100" fmla="*/ 78 w 216"/>
                <a:gd name="T101" fmla="*/ 16 h 184"/>
                <a:gd name="T102" fmla="*/ 100 w 216"/>
                <a:gd name="T103" fmla="*/ 8 h 184"/>
                <a:gd name="T104" fmla="*/ 122 w 216"/>
                <a:gd name="T105" fmla="*/ 2 h 184"/>
                <a:gd name="T106" fmla="*/ 144 w 216"/>
                <a:gd name="T107" fmla="*/ 0 h 184"/>
                <a:gd name="T108" fmla="*/ 168 w 216"/>
                <a:gd name="T109" fmla="*/ 0 h 184"/>
                <a:gd name="T110" fmla="*/ 192 w 216"/>
                <a:gd name="T111" fmla="*/ 2 h 184"/>
                <a:gd name="T112" fmla="*/ 216 w 216"/>
                <a:gd name="T113" fmla="*/ 6 h 184"/>
                <a:gd name="T114" fmla="*/ 216 w 216"/>
                <a:gd name="T115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84">
                  <a:moveTo>
                    <a:pt x="216" y="6"/>
                  </a:moveTo>
                  <a:lnTo>
                    <a:pt x="216" y="6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184" y="54"/>
                  </a:lnTo>
                  <a:lnTo>
                    <a:pt x="174" y="52"/>
                  </a:lnTo>
                  <a:lnTo>
                    <a:pt x="164" y="50"/>
                  </a:lnTo>
                  <a:lnTo>
                    <a:pt x="154" y="50"/>
                  </a:lnTo>
                  <a:lnTo>
                    <a:pt x="144" y="52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18" y="66"/>
                  </a:lnTo>
                  <a:lnTo>
                    <a:pt x="106" y="78"/>
                  </a:lnTo>
                  <a:lnTo>
                    <a:pt x="98" y="92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8"/>
                  </a:lnTo>
                  <a:lnTo>
                    <a:pt x="100" y="124"/>
                  </a:lnTo>
                  <a:lnTo>
                    <a:pt x="100" y="124"/>
                  </a:lnTo>
                  <a:lnTo>
                    <a:pt x="106" y="130"/>
                  </a:lnTo>
                  <a:lnTo>
                    <a:pt x="114" y="132"/>
                  </a:lnTo>
                  <a:lnTo>
                    <a:pt x="124" y="134"/>
                  </a:lnTo>
                  <a:lnTo>
                    <a:pt x="134" y="134"/>
                  </a:lnTo>
                  <a:lnTo>
                    <a:pt x="152" y="130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46" y="176"/>
                  </a:lnTo>
                  <a:lnTo>
                    <a:pt x="146" y="176"/>
                  </a:lnTo>
                  <a:lnTo>
                    <a:pt x="126" y="180"/>
                  </a:lnTo>
                  <a:lnTo>
                    <a:pt x="102" y="184"/>
                  </a:lnTo>
                  <a:lnTo>
                    <a:pt x="78" y="184"/>
                  </a:lnTo>
                  <a:lnTo>
                    <a:pt x="54" y="182"/>
                  </a:lnTo>
                  <a:lnTo>
                    <a:pt x="34" y="178"/>
                  </a:lnTo>
                  <a:lnTo>
                    <a:pt x="24" y="174"/>
                  </a:lnTo>
                  <a:lnTo>
                    <a:pt x="18" y="168"/>
                  </a:lnTo>
                  <a:lnTo>
                    <a:pt x="10" y="162"/>
                  </a:lnTo>
                  <a:lnTo>
                    <a:pt x="6" y="154"/>
                  </a:lnTo>
                  <a:lnTo>
                    <a:pt x="2" y="14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20"/>
                  </a:lnTo>
                  <a:lnTo>
                    <a:pt x="4" y="104"/>
                  </a:lnTo>
                  <a:lnTo>
                    <a:pt x="8" y="90"/>
                  </a:lnTo>
                  <a:lnTo>
                    <a:pt x="14" y="78"/>
                  </a:lnTo>
                  <a:lnTo>
                    <a:pt x="22" y="66"/>
                  </a:lnTo>
                  <a:lnTo>
                    <a:pt x="30" y="54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60" y="26"/>
                  </a:lnTo>
                  <a:lnTo>
                    <a:pt x="78" y="16"/>
                  </a:lnTo>
                  <a:lnTo>
                    <a:pt x="100" y="8"/>
                  </a:lnTo>
                  <a:lnTo>
                    <a:pt x="122" y="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92" y="2"/>
                  </a:lnTo>
                  <a:lnTo>
                    <a:pt x="216" y="6"/>
                  </a:lnTo>
                  <a:lnTo>
                    <a:pt x="2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3500" y="2107"/>
              <a:ext cx="226" cy="184"/>
            </a:xfrm>
            <a:custGeom>
              <a:avLst/>
              <a:gdLst>
                <a:gd name="T0" fmla="*/ 226 w 226"/>
                <a:gd name="T1" fmla="*/ 6 h 184"/>
                <a:gd name="T2" fmla="*/ 208 w 226"/>
                <a:gd name="T3" fmla="*/ 54 h 184"/>
                <a:gd name="T4" fmla="*/ 196 w 226"/>
                <a:gd name="T5" fmla="*/ 50 h 184"/>
                <a:gd name="T6" fmla="*/ 164 w 226"/>
                <a:gd name="T7" fmla="*/ 44 h 184"/>
                <a:gd name="T8" fmla="*/ 146 w 226"/>
                <a:gd name="T9" fmla="*/ 44 h 184"/>
                <a:gd name="T10" fmla="*/ 130 w 226"/>
                <a:gd name="T11" fmla="*/ 48 h 184"/>
                <a:gd name="T12" fmla="*/ 122 w 226"/>
                <a:gd name="T13" fmla="*/ 56 h 184"/>
                <a:gd name="T14" fmla="*/ 122 w 226"/>
                <a:gd name="T15" fmla="*/ 58 h 184"/>
                <a:gd name="T16" fmla="*/ 128 w 226"/>
                <a:gd name="T17" fmla="*/ 64 h 184"/>
                <a:gd name="T18" fmla="*/ 160 w 226"/>
                <a:gd name="T19" fmla="*/ 70 h 184"/>
                <a:gd name="T20" fmla="*/ 174 w 226"/>
                <a:gd name="T21" fmla="*/ 72 h 184"/>
                <a:gd name="T22" fmla="*/ 190 w 226"/>
                <a:gd name="T23" fmla="*/ 82 h 184"/>
                <a:gd name="T24" fmla="*/ 198 w 226"/>
                <a:gd name="T25" fmla="*/ 92 h 184"/>
                <a:gd name="T26" fmla="*/ 200 w 226"/>
                <a:gd name="T27" fmla="*/ 98 h 184"/>
                <a:gd name="T28" fmla="*/ 198 w 226"/>
                <a:gd name="T29" fmla="*/ 112 h 184"/>
                <a:gd name="T30" fmla="*/ 184 w 226"/>
                <a:gd name="T31" fmla="*/ 138 h 184"/>
                <a:gd name="T32" fmla="*/ 176 w 226"/>
                <a:gd name="T33" fmla="*/ 148 h 184"/>
                <a:gd name="T34" fmla="*/ 142 w 226"/>
                <a:gd name="T35" fmla="*/ 170 h 184"/>
                <a:gd name="T36" fmla="*/ 96 w 226"/>
                <a:gd name="T37" fmla="*/ 182 h 184"/>
                <a:gd name="T38" fmla="*/ 48 w 226"/>
                <a:gd name="T39" fmla="*/ 184 h 184"/>
                <a:gd name="T40" fmla="*/ 0 w 226"/>
                <a:gd name="T41" fmla="*/ 174 h 184"/>
                <a:gd name="T42" fmla="*/ 10 w 226"/>
                <a:gd name="T43" fmla="*/ 150 h 184"/>
                <a:gd name="T44" fmla="*/ 20 w 226"/>
                <a:gd name="T45" fmla="*/ 124 h 184"/>
                <a:gd name="T46" fmla="*/ 48 w 226"/>
                <a:gd name="T47" fmla="*/ 136 h 184"/>
                <a:gd name="T48" fmla="*/ 86 w 226"/>
                <a:gd name="T49" fmla="*/ 140 h 184"/>
                <a:gd name="T50" fmla="*/ 96 w 226"/>
                <a:gd name="T51" fmla="*/ 138 h 184"/>
                <a:gd name="T52" fmla="*/ 112 w 226"/>
                <a:gd name="T53" fmla="*/ 132 h 184"/>
                <a:gd name="T54" fmla="*/ 114 w 226"/>
                <a:gd name="T55" fmla="*/ 126 h 184"/>
                <a:gd name="T56" fmla="*/ 114 w 226"/>
                <a:gd name="T57" fmla="*/ 124 h 184"/>
                <a:gd name="T58" fmla="*/ 104 w 226"/>
                <a:gd name="T59" fmla="*/ 118 h 184"/>
                <a:gd name="T60" fmla="*/ 86 w 226"/>
                <a:gd name="T61" fmla="*/ 114 h 184"/>
                <a:gd name="T62" fmla="*/ 54 w 226"/>
                <a:gd name="T63" fmla="*/ 106 h 184"/>
                <a:gd name="T64" fmla="*/ 44 w 226"/>
                <a:gd name="T65" fmla="*/ 96 h 184"/>
                <a:gd name="T66" fmla="*/ 38 w 226"/>
                <a:gd name="T67" fmla="*/ 84 h 184"/>
                <a:gd name="T68" fmla="*/ 38 w 226"/>
                <a:gd name="T69" fmla="*/ 70 h 184"/>
                <a:gd name="T70" fmla="*/ 50 w 226"/>
                <a:gd name="T71" fmla="*/ 44 h 184"/>
                <a:gd name="T72" fmla="*/ 58 w 226"/>
                <a:gd name="T73" fmla="*/ 34 h 184"/>
                <a:gd name="T74" fmla="*/ 90 w 226"/>
                <a:gd name="T75" fmla="*/ 14 h 184"/>
                <a:gd name="T76" fmla="*/ 132 w 226"/>
                <a:gd name="T77" fmla="*/ 2 h 184"/>
                <a:gd name="T78" fmla="*/ 180 w 226"/>
                <a:gd name="T79" fmla="*/ 0 h 184"/>
                <a:gd name="T80" fmla="*/ 226 w 226"/>
                <a:gd name="T81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84">
                  <a:moveTo>
                    <a:pt x="226" y="6"/>
                  </a:moveTo>
                  <a:lnTo>
                    <a:pt x="226" y="6"/>
                  </a:lnTo>
                  <a:lnTo>
                    <a:pt x="218" y="30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196" y="50"/>
                  </a:lnTo>
                  <a:lnTo>
                    <a:pt x="182" y="46"/>
                  </a:lnTo>
                  <a:lnTo>
                    <a:pt x="164" y="44"/>
                  </a:lnTo>
                  <a:lnTo>
                    <a:pt x="146" y="44"/>
                  </a:lnTo>
                  <a:lnTo>
                    <a:pt x="146" y="44"/>
                  </a:lnTo>
                  <a:lnTo>
                    <a:pt x="138" y="46"/>
                  </a:lnTo>
                  <a:lnTo>
                    <a:pt x="130" y="48"/>
                  </a:lnTo>
                  <a:lnTo>
                    <a:pt x="124" y="52"/>
                  </a:lnTo>
                  <a:lnTo>
                    <a:pt x="122" y="56"/>
                  </a:lnTo>
                  <a:lnTo>
                    <a:pt x="122" y="58"/>
                  </a:lnTo>
                  <a:lnTo>
                    <a:pt x="122" y="58"/>
                  </a:lnTo>
                  <a:lnTo>
                    <a:pt x="124" y="62"/>
                  </a:lnTo>
                  <a:lnTo>
                    <a:pt x="128" y="64"/>
                  </a:lnTo>
                  <a:lnTo>
                    <a:pt x="138" y="66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74" y="72"/>
                  </a:lnTo>
                  <a:lnTo>
                    <a:pt x="186" y="78"/>
                  </a:lnTo>
                  <a:lnTo>
                    <a:pt x="190" y="82"/>
                  </a:lnTo>
                  <a:lnTo>
                    <a:pt x="194" y="86"/>
                  </a:lnTo>
                  <a:lnTo>
                    <a:pt x="198" y="92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200" y="106"/>
                  </a:lnTo>
                  <a:lnTo>
                    <a:pt x="198" y="112"/>
                  </a:lnTo>
                  <a:lnTo>
                    <a:pt x="192" y="126"/>
                  </a:lnTo>
                  <a:lnTo>
                    <a:pt x="184" y="138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60" y="160"/>
                  </a:lnTo>
                  <a:lnTo>
                    <a:pt x="142" y="170"/>
                  </a:lnTo>
                  <a:lnTo>
                    <a:pt x="120" y="178"/>
                  </a:lnTo>
                  <a:lnTo>
                    <a:pt x="96" y="182"/>
                  </a:lnTo>
                  <a:lnTo>
                    <a:pt x="72" y="184"/>
                  </a:lnTo>
                  <a:lnTo>
                    <a:pt x="48" y="184"/>
                  </a:lnTo>
                  <a:lnTo>
                    <a:pt x="24" y="180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10" y="150"/>
                  </a:lnTo>
                  <a:lnTo>
                    <a:pt x="20" y="124"/>
                  </a:lnTo>
                  <a:lnTo>
                    <a:pt x="20" y="124"/>
                  </a:lnTo>
                  <a:lnTo>
                    <a:pt x="34" y="130"/>
                  </a:lnTo>
                  <a:lnTo>
                    <a:pt x="48" y="136"/>
                  </a:lnTo>
                  <a:lnTo>
                    <a:pt x="66" y="140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6" y="138"/>
                  </a:lnTo>
                  <a:lnTo>
                    <a:pt x="104" y="136"/>
                  </a:lnTo>
                  <a:lnTo>
                    <a:pt x="112" y="132"/>
                  </a:lnTo>
                  <a:lnTo>
                    <a:pt x="114" y="128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4" y="124"/>
                  </a:lnTo>
                  <a:lnTo>
                    <a:pt x="110" y="122"/>
                  </a:lnTo>
                  <a:lnTo>
                    <a:pt x="104" y="118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70" y="110"/>
                  </a:lnTo>
                  <a:lnTo>
                    <a:pt x="54" y="106"/>
                  </a:lnTo>
                  <a:lnTo>
                    <a:pt x="48" y="102"/>
                  </a:lnTo>
                  <a:lnTo>
                    <a:pt x="44" y="96"/>
                  </a:lnTo>
                  <a:lnTo>
                    <a:pt x="40" y="9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70"/>
                  </a:lnTo>
                  <a:lnTo>
                    <a:pt x="44" y="56"/>
                  </a:lnTo>
                  <a:lnTo>
                    <a:pt x="50" y="44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72" y="22"/>
                  </a:lnTo>
                  <a:lnTo>
                    <a:pt x="90" y="14"/>
                  </a:lnTo>
                  <a:lnTo>
                    <a:pt x="110" y="6"/>
                  </a:lnTo>
                  <a:lnTo>
                    <a:pt x="132" y="2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2"/>
                  </a:lnTo>
                  <a:lnTo>
                    <a:pt x="226" y="6"/>
                  </a:lnTo>
                  <a:lnTo>
                    <a:pt x="22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auto">
            <a:xfrm>
              <a:off x="2854" y="2111"/>
              <a:ext cx="158" cy="176"/>
            </a:xfrm>
            <a:custGeom>
              <a:avLst/>
              <a:gdLst>
                <a:gd name="T0" fmla="*/ 72 w 158"/>
                <a:gd name="T1" fmla="*/ 0 h 176"/>
                <a:gd name="T2" fmla="*/ 72 w 158"/>
                <a:gd name="T3" fmla="*/ 0 h 176"/>
                <a:gd name="T4" fmla="*/ 158 w 158"/>
                <a:gd name="T5" fmla="*/ 0 h 176"/>
                <a:gd name="T6" fmla="*/ 158 w 158"/>
                <a:gd name="T7" fmla="*/ 0 h 176"/>
                <a:gd name="T8" fmla="*/ 84 w 158"/>
                <a:gd name="T9" fmla="*/ 176 h 176"/>
                <a:gd name="T10" fmla="*/ 84 w 158"/>
                <a:gd name="T11" fmla="*/ 176 h 176"/>
                <a:gd name="T12" fmla="*/ 0 w 158"/>
                <a:gd name="T13" fmla="*/ 176 h 176"/>
                <a:gd name="T14" fmla="*/ 0 w 158"/>
                <a:gd name="T15" fmla="*/ 176 h 176"/>
                <a:gd name="T16" fmla="*/ 36 w 158"/>
                <a:gd name="T17" fmla="*/ 88 h 176"/>
                <a:gd name="T18" fmla="*/ 72 w 158"/>
                <a:gd name="T19" fmla="*/ 0 h 176"/>
                <a:gd name="T20" fmla="*/ 72 w 158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176">
                  <a:moveTo>
                    <a:pt x="72" y="0"/>
                  </a:moveTo>
                  <a:lnTo>
                    <a:pt x="7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6" y="8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3164" y="2111"/>
              <a:ext cx="158" cy="176"/>
            </a:xfrm>
            <a:custGeom>
              <a:avLst/>
              <a:gdLst>
                <a:gd name="T0" fmla="*/ 72 w 158"/>
                <a:gd name="T1" fmla="*/ 0 h 176"/>
                <a:gd name="T2" fmla="*/ 72 w 158"/>
                <a:gd name="T3" fmla="*/ 0 h 176"/>
                <a:gd name="T4" fmla="*/ 158 w 158"/>
                <a:gd name="T5" fmla="*/ 0 h 176"/>
                <a:gd name="T6" fmla="*/ 158 w 158"/>
                <a:gd name="T7" fmla="*/ 0 h 176"/>
                <a:gd name="T8" fmla="*/ 84 w 158"/>
                <a:gd name="T9" fmla="*/ 176 h 176"/>
                <a:gd name="T10" fmla="*/ 84 w 158"/>
                <a:gd name="T11" fmla="*/ 176 h 176"/>
                <a:gd name="T12" fmla="*/ 0 w 158"/>
                <a:gd name="T13" fmla="*/ 176 h 176"/>
                <a:gd name="T14" fmla="*/ 0 w 158"/>
                <a:gd name="T15" fmla="*/ 176 h 176"/>
                <a:gd name="T16" fmla="*/ 72 w 158"/>
                <a:gd name="T17" fmla="*/ 0 h 176"/>
                <a:gd name="T18" fmla="*/ 72 w 158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76">
                  <a:moveTo>
                    <a:pt x="72" y="0"/>
                  </a:moveTo>
                  <a:lnTo>
                    <a:pt x="7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3004" y="2029"/>
              <a:ext cx="232" cy="258"/>
            </a:xfrm>
            <a:custGeom>
              <a:avLst/>
              <a:gdLst>
                <a:gd name="T0" fmla="*/ 170 w 232"/>
                <a:gd name="T1" fmla="*/ 0 h 258"/>
                <a:gd name="T2" fmla="*/ 170 w 232"/>
                <a:gd name="T3" fmla="*/ 0 h 258"/>
                <a:gd name="T4" fmla="*/ 196 w 232"/>
                <a:gd name="T5" fmla="*/ 0 h 258"/>
                <a:gd name="T6" fmla="*/ 196 w 232"/>
                <a:gd name="T7" fmla="*/ 0 h 258"/>
                <a:gd name="T8" fmla="*/ 216 w 232"/>
                <a:gd name="T9" fmla="*/ 2 h 258"/>
                <a:gd name="T10" fmla="*/ 224 w 232"/>
                <a:gd name="T11" fmla="*/ 4 h 258"/>
                <a:gd name="T12" fmla="*/ 232 w 232"/>
                <a:gd name="T13" fmla="*/ 6 h 258"/>
                <a:gd name="T14" fmla="*/ 232 w 232"/>
                <a:gd name="T15" fmla="*/ 6 h 258"/>
                <a:gd name="T16" fmla="*/ 214 w 232"/>
                <a:gd name="T17" fmla="*/ 54 h 258"/>
                <a:gd name="T18" fmla="*/ 214 w 232"/>
                <a:gd name="T19" fmla="*/ 54 h 258"/>
                <a:gd name="T20" fmla="*/ 204 w 232"/>
                <a:gd name="T21" fmla="*/ 50 h 258"/>
                <a:gd name="T22" fmla="*/ 194 w 232"/>
                <a:gd name="T23" fmla="*/ 50 h 258"/>
                <a:gd name="T24" fmla="*/ 186 w 232"/>
                <a:gd name="T25" fmla="*/ 52 h 258"/>
                <a:gd name="T26" fmla="*/ 178 w 232"/>
                <a:gd name="T27" fmla="*/ 56 h 258"/>
                <a:gd name="T28" fmla="*/ 172 w 232"/>
                <a:gd name="T29" fmla="*/ 62 h 258"/>
                <a:gd name="T30" fmla="*/ 168 w 232"/>
                <a:gd name="T31" fmla="*/ 68 h 258"/>
                <a:gd name="T32" fmla="*/ 164 w 232"/>
                <a:gd name="T33" fmla="*/ 74 h 258"/>
                <a:gd name="T34" fmla="*/ 162 w 232"/>
                <a:gd name="T35" fmla="*/ 82 h 258"/>
                <a:gd name="T36" fmla="*/ 162 w 232"/>
                <a:gd name="T37" fmla="*/ 82 h 258"/>
                <a:gd name="T38" fmla="*/ 198 w 232"/>
                <a:gd name="T39" fmla="*/ 82 h 258"/>
                <a:gd name="T40" fmla="*/ 198 w 232"/>
                <a:gd name="T41" fmla="*/ 82 h 258"/>
                <a:gd name="T42" fmla="*/ 188 w 232"/>
                <a:gd name="T43" fmla="*/ 108 h 258"/>
                <a:gd name="T44" fmla="*/ 176 w 232"/>
                <a:gd name="T45" fmla="*/ 132 h 258"/>
                <a:gd name="T46" fmla="*/ 176 w 232"/>
                <a:gd name="T47" fmla="*/ 132 h 258"/>
                <a:gd name="T48" fmla="*/ 140 w 232"/>
                <a:gd name="T49" fmla="*/ 132 h 258"/>
                <a:gd name="T50" fmla="*/ 140 w 232"/>
                <a:gd name="T51" fmla="*/ 132 h 258"/>
                <a:gd name="T52" fmla="*/ 114 w 232"/>
                <a:gd name="T53" fmla="*/ 196 h 258"/>
                <a:gd name="T54" fmla="*/ 88 w 232"/>
                <a:gd name="T55" fmla="*/ 258 h 258"/>
                <a:gd name="T56" fmla="*/ 88 w 232"/>
                <a:gd name="T57" fmla="*/ 258 h 258"/>
                <a:gd name="T58" fmla="*/ 0 w 232"/>
                <a:gd name="T59" fmla="*/ 258 h 258"/>
                <a:gd name="T60" fmla="*/ 0 w 232"/>
                <a:gd name="T61" fmla="*/ 258 h 258"/>
                <a:gd name="T62" fmla="*/ 52 w 232"/>
                <a:gd name="T63" fmla="*/ 132 h 258"/>
                <a:gd name="T64" fmla="*/ 52 w 232"/>
                <a:gd name="T65" fmla="*/ 132 h 258"/>
                <a:gd name="T66" fmla="*/ 20 w 232"/>
                <a:gd name="T67" fmla="*/ 132 h 258"/>
                <a:gd name="T68" fmla="*/ 20 w 232"/>
                <a:gd name="T69" fmla="*/ 132 h 258"/>
                <a:gd name="T70" fmla="*/ 42 w 232"/>
                <a:gd name="T71" fmla="*/ 82 h 258"/>
                <a:gd name="T72" fmla="*/ 42 w 232"/>
                <a:gd name="T73" fmla="*/ 82 h 258"/>
                <a:gd name="T74" fmla="*/ 72 w 232"/>
                <a:gd name="T75" fmla="*/ 82 h 258"/>
                <a:gd name="T76" fmla="*/ 72 w 232"/>
                <a:gd name="T77" fmla="*/ 82 h 258"/>
                <a:gd name="T78" fmla="*/ 78 w 232"/>
                <a:gd name="T79" fmla="*/ 66 h 258"/>
                <a:gd name="T80" fmla="*/ 86 w 232"/>
                <a:gd name="T81" fmla="*/ 50 h 258"/>
                <a:gd name="T82" fmla="*/ 96 w 232"/>
                <a:gd name="T83" fmla="*/ 38 h 258"/>
                <a:gd name="T84" fmla="*/ 106 w 232"/>
                <a:gd name="T85" fmla="*/ 26 h 258"/>
                <a:gd name="T86" fmla="*/ 120 w 232"/>
                <a:gd name="T87" fmla="*/ 16 h 258"/>
                <a:gd name="T88" fmla="*/ 134 w 232"/>
                <a:gd name="T89" fmla="*/ 8 h 258"/>
                <a:gd name="T90" fmla="*/ 152 w 232"/>
                <a:gd name="T91" fmla="*/ 4 h 258"/>
                <a:gd name="T92" fmla="*/ 170 w 232"/>
                <a:gd name="T93" fmla="*/ 0 h 258"/>
                <a:gd name="T94" fmla="*/ 170 w 232"/>
                <a:gd name="T9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58">
                  <a:moveTo>
                    <a:pt x="170" y="0"/>
                  </a:moveTo>
                  <a:lnTo>
                    <a:pt x="170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14" y="54"/>
                  </a:lnTo>
                  <a:lnTo>
                    <a:pt x="214" y="54"/>
                  </a:lnTo>
                  <a:lnTo>
                    <a:pt x="204" y="50"/>
                  </a:lnTo>
                  <a:lnTo>
                    <a:pt x="194" y="50"/>
                  </a:lnTo>
                  <a:lnTo>
                    <a:pt x="186" y="52"/>
                  </a:lnTo>
                  <a:lnTo>
                    <a:pt x="178" y="56"/>
                  </a:lnTo>
                  <a:lnTo>
                    <a:pt x="172" y="62"/>
                  </a:lnTo>
                  <a:lnTo>
                    <a:pt x="168" y="68"/>
                  </a:lnTo>
                  <a:lnTo>
                    <a:pt x="164" y="74"/>
                  </a:lnTo>
                  <a:lnTo>
                    <a:pt x="162" y="82"/>
                  </a:lnTo>
                  <a:lnTo>
                    <a:pt x="162" y="8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88" y="10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14" y="196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52" y="132"/>
                  </a:lnTo>
                  <a:lnTo>
                    <a:pt x="52" y="132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8" y="66"/>
                  </a:lnTo>
                  <a:lnTo>
                    <a:pt x="86" y="50"/>
                  </a:lnTo>
                  <a:lnTo>
                    <a:pt x="96" y="38"/>
                  </a:lnTo>
                  <a:lnTo>
                    <a:pt x="106" y="26"/>
                  </a:lnTo>
                  <a:lnTo>
                    <a:pt x="120" y="16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3"/>
            <p:cNvSpPr>
              <a:spLocks noEditPoints="1"/>
            </p:cNvSpPr>
            <p:nvPr userDrawn="1"/>
          </p:nvSpPr>
          <p:spPr bwMode="auto">
            <a:xfrm>
              <a:off x="3712" y="2247"/>
              <a:ext cx="46" cy="44"/>
            </a:xfrm>
            <a:custGeom>
              <a:avLst/>
              <a:gdLst>
                <a:gd name="T0" fmla="*/ 24 w 46"/>
                <a:gd name="T1" fmla="*/ 0 h 44"/>
                <a:gd name="T2" fmla="*/ 40 w 46"/>
                <a:gd name="T3" fmla="*/ 6 h 44"/>
                <a:gd name="T4" fmla="*/ 46 w 46"/>
                <a:gd name="T5" fmla="*/ 22 h 44"/>
                <a:gd name="T6" fmla="*/ 44 w 46"/>
                <a:gd name="T7" fmla="*/ 30 h 44"/>
                <a:gd name="T8" fmla="*/ 32 w 46"/>
                <a:gd name="T9" fmla="*/ 42 h 44"/>
                <a:gd name="T10" fmla="*/ 24 w 46"/>
                <a:gd name="T11" fmla="*/ 44 h 44"/>
                <a:gd name="T12" fmla="*/ 8 w 46"/>
                <a:gd name="T13" fmla="*/ 38 h 44"/>
                <a:gd name="T14" fmla="*/ 0 w 46"/>
                <a:gd name="T15" fmla="*/ 22 h 44"/>
                <a:gd name="T16" fmla="*/ 2 w 46"/>
                <a:gd name="T17" fmla="*/ 12 h 44"/>
                <a:gd name="T18" fmla="*/ 14 w 46"/>
                <a:gd name="T19" fmla="*/ 0 h 44"/>
                <a:gd name="T20" fmla="*/ 24 w 46"/>
                <a:gd name="T21" fmla="*/ 0 h 44"/>
                <a:gd name="T22" fmla="*/ 24 w 46"/>
                <a:gd name="T23" fmla="*/ 4 h 44"/>
                <a:gd name="T24" fmla="*/ 10 w 46"/>
                <a:gd name="T25" fmla="*/ 8 h 44"/>
                <a:gd name="T26" fmla="*/ 6 w 46"/>
                <a:gd name="T27" fmla="*/ 22 h 44"/>
                <a:gd name="T28" fmla="*/ 8 w 46"/>
                <a:gd name="T29" fmla="*/ 28 h 44"/>
                <a:gd name="T30" fmla="*/ 16 w 46"/>
                <a:gd name="T31" fmla="*/ 38 h 44"/>
                <a:gd name="T32" fmla="*/ 24 w 46"/>
                <a:gd name="T33" fmla="*/ 40 h 44"/>
                <a:gd name="T34" fmla="*/ 36 w 46"/>
                <a:gd name="T35" fmla="*/ 34 h 44"/>
                <a:gd name="T36" fmla="*/ 42 w 46"/>
                <a:gd name="T37" fmla="*/ 22 h 44"/>
                <a:gd name="T38" fmla="*/ 40 w 46"/>
                <a:gd name="T39" fmla="*/ 14 h 44"/>
                <a:gd name="T40" fmla="*/ 30 w 46"/>
                <a:gd name="T41" fmla="*/ 4 h 44"/>
                <a:gd name="T42" fmla="*/ 24 w 46"/>
                <a:gd name="T43" fmla="*/ 4 h 44"/>
                <a:gd name="T44" fmla="*/ 16 w 46"/>
                <a:gd name="T45" fmla="*/ 34 h 44"/>
                <a:gd name="T46" fmla="*/ 16 w 46"/>
                <a:gd name="T47" fmla="*/ 10 h 44"/>
                <a:gd name="T48" fmla="*/ 24 w 46"/>
                <a:gd name="T49" fmla="*/ 10 h 44"/>
                <a:gd name="T50" fmla="*/ 30 w 46"/>
                <a:gd name="T51" fmla="*/ 12 h 44"/>
                <a:gd name="T52" fmla="*/ 32 w 46"/>
                <a:gd name="T53" fmla="*/ 14 h 44"/>
                <a:gd name="T54" fmla="*/ 34 w 46"/>
                <a:gd name="T55" fmla="*/ 16 h 44"/>
                <a:gd name="T56" fmla="*/ 28 w 46"/>
                <a:gd name="T57" fmla="*/ 22 h 44"/>
                <a:gd name="T58" fmla="*/ 28 w 46"/>
                <a:gd name="T59" fmla="*/ 22 h 44"/>
                <a:gd name="T60" fmla="*/ 32 w 46"/>
                <a:gd name="T61" fmla="*/ 28 h 44"/>
                <a:gd name="T62" fmla="*/ 34 w 46"/>
                <a:gd name="T63" fmla="*/ 34 h 44"/>
                <a:gd name="T64" fmla="*/ 30 w 46"/>
                <a:gd name="T65" fmla="*/ 34 h 44"/>
                <a:gd name="T66" fmla="*/ 28 w 46"/>
                <a:gd name="T67" fmla="*/ 28 h 44"/>
                <a:gd name="T68" fmla="*/ 22 w 46"/>
                <a:gd name="T69" fmla="*/ 24 h 44"/>
                <a:gd name="T70" fmla="*/ 20 w 46"/>
                <a:gd name="T71" fmla="*/ 34 h 44"/>
                <a:gd name="T72" fmla="*/ 22 w 46"/>
                <a:gd name="T73" fmla="*/ 20 h 44"/>
                <a:gd name="T74" fmla="*/ 26 w 46"/>
                <a:gd name="T75" fmla="*/ 20 h 44"/>
                <a:gd name="T76" fmla="*/ 28 w 46"/>
                <a:gd name="T77" fmla="*/ 18 h 44"/>
                <a:gd name="T78" fmla="*/ 22 w 46"/>
                <a:gd name="T79" fmla="*/ 14 h 44"/>
                <a:gd name="T80" fmla="*/ 20 w 46"/>
                <a:gd name="T81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44">
                  <a:moveTo>
                    <a:pt x="24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2" y="42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14" y="42"/>
                  </a:lnTo>
                  <a:lnTo>
                    <a:pt x="8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4"/>
                  </a:moveTo>
                  <a:lnTo>
                    <a:pt x="24" y="4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8" y="14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8"/>
                  </a:lnTo>
                  <a:lnTo>
                    <a:pt x="10" y="34"/>
                  </a:lnTo>
                  <a:lnTo>
                    <a:pt x="16" y="38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30" y="38"/>
                  </a:lnTo>
                  <a:lnTo>
                    <a:pt x="36" y="34"/>
                  </a:lnTo>
                  <a:lnTo>
                    <a:pt x="40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30" y="4"/>
                  </a:lnTo>
                  <a:lnTo>
                    <a:pt x="24" y="4"/>
                  </a:lnTo>
                  <a:lnTo>
                    <a:pt x="24" y="4"/>
                  </a:lnTo>
                  <a:close/>
                  <a:moveTo>
                    <a:pt x="20" y="34"/>
                  </a:moveTo>
                  <a:lnTo>
                    <a:pt x="16" y="3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34"/>
                  </a:lnTo>
                  <a:close/>
                  <a:moveTo>
                    <a:pt x="20" y="20"/>
                  </a:moveTo>
                  <a:lnTo>
                    <a:pt x="22" y="20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AutoShape 20"/>
          <p:cNvSpPr>
            <a:spLocks noChangeAspect="1" noChangeArrowheads="1" noTextEdit="1"/>
          </p:cNvSpPr>
          <p:nvPr userDrawn="1"/>
        </p:nvSpPr>
        <p:spPr bwMode="auto">
          <a:xfrm>
            <a:off x="7232650" y="6445250"/>
            <a:ext cx="1200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22"/>
          <p:cNvSpPr>
            <a:spLocks/>
          </p:cNvSpPr>
          <p:nvPr userDrawn="1"/>
        </p:nvSpPr>
        <p:spPr bwMode="auto">
          <a:xfrm>
            <a:off x="71687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26">
            <a:hlinkClick r:id="rId15"/>
          </p:cNvPr>
          <p:cNvSpPr>
            <a:spLocks noEditPoints="1"/>
          </p:cNvSpPr>
          <p:nvPr userDrawn="1"/>
        </p:nvSpPr>
        <p:spPr bwMode="auto">
          <a:xfrm>
            <a:off x="7205228" y="6518275"/>
            <a:ext cx="180975" cy="120650"/>
          </a:xfrm>
          <a:custGeom>
            <a:avLst/>
            <a:gdLst>
              <a:gd name="T0" fmla="*/ 22 w 114"/>
              <a:gd name="T1" fmla="*/ 0 h 76"/>
              <a:gd name="T2" fmla="*/ 2 w 114"/>
              <a:gd name="T3" fmla="*/ 14 h 76"/>
              <a:gd name="T4" fmla="*/ 0 w 114"/>
              <a:gd name="T5" fmla="*/ 52 h 76"/>
              <a:gd name="T6" fmla="*/ 8 w 114"/>
              <a:gd name="T7" fmla="*/ 70 h 76"/>
              <a:gd name="T8" fmla="*/ 90 w 114"/>
              <a:gd name="T9" fmla="*/ 76 h 76"/>
              <a:gd name="T10" fmla="*/ 106 w 114"/>
              <a:gd name="T11" fmla="*/ 70 h 76"/>
              <a:gd name="T12" fmla="*/ 114 w 114"/>
              <a:gd name="T13" fmla="*/ 24 h 76"/>
              <a:gd name="T14" fmla="*/ 106 w 114"/>
              <a:gd name="T15" fmla="*/ 8 h 76"/>
              <a:gd name="T16" fmla="*/ 92 w 114"/>
              <a:gd name="T17" fmla="*/ 0 h 76"/>
              <a:gd name="T18" fmla="*/ 24 w 114"/>
              <a:gd name="T19" fmla="*/ 64 h 76"/>
              <a:gd name="T20" fmla="*/ 8 w 114"/>
              <a:gd name="T21" fmla="*/ 22 h 76"/>
              <a:gd name="T22" fmla="*/ 32 w 114"/>
              <a:gd name="T23" fmla="*/ 22 h 76"/>
              <a:gd name="T24" fmla="*/ 50 w 114"/>
              <a:gd name="T25" fmla="*/ 60 h 76"/>
              <a:gd name="T26" fmla="*/ 46 w 114"/>
              <a:gd name="T27" fmla="*/ 64 h 76"/>
              <a:gd name="T28" fmla="*/ 38 w 114"/>
              <a:gd name="T29" fmla="*/ 62 h 76"/>
              <a:gd name="T30" fmla="*/ 36 w 114"/>
              <a:gd name="T31" fmla="*/ 28 h 76"/>
              <a:gd name="T32" fmla="*/ 42 w 114"/>
              <a:gd name="T33" fmla="*/ 56 h 76"/>
              <a:gd name="T34" fmla="*/ 44 w 114"/>
              <a:gd name="T35" fmla="*/ 58 h 76"/>
              <a:gd name="T36" fmla="*/ 46 w 114"/>
              <a:gd name="T37" fmla="*/ 58 h 76"/>
              <a:gd name="T38" fmla="*/ 56 w 114"/>
              <a:gd name="T39" fmla="*/ 28 h 76"/>
              <a:gd name="T40" fmla="*/ 82 w 114"/>
              <a:gd name="T41" fmla="*/ 56 h 76"/>
              <a:gd name="T42" fmla="*/ 78 w 114"/>
              <a:gd name="T43" fmla="*/ 64 h 76"/>
              <a:gd name="T44" fmla="*/ 72 w 114"/>
              <a:gd name="T45" fmla="*/ 64 h 76"/>
              <a:gd name="T46" fmla="*/ 70 w 114"/>
              <a:gd name="T47" fmla="*/ 64 h 76"/>
              <a:gd name="T48" fmla="*/ 70 w 114"/>
              <a:gd name="T49" fmla="*/ 14 h 76"/>
              <a:gd name="T50" fmla="*/ 72 w 114"/>
              <a:gd name="T51" fmla="*/ 28 h 76"/>
              <a:gd name="T52" fmla="*/ 76 w 114"/>
              <a:gd name="T53" fmla="*/ 28 h 76"/>
              <a:gd name="T54" fmla="*/ 80 w 114"/>
              <a:gd name="T55" fmla="*/ 30 h 76"/>
              <a:gd name="T56" fmla="*/ 108 w 114"/>
              <a:gd name="T57" fmla="*/ 46 h 76"/>
              <a:gd name="T58" fmla="*/ 94 w 114"/>
              <a:gd name="T59" fmla="*/ 54 h 76"/>
              <a:gd name="T60" fmla="*/ 96 w 114"/>
              <a:gd name="T61" fmla="*/ 58 h 76"/>
              <a:gd name="T62" fmla="*/ 100 w 114"/>
              <a:gd name="T63" fmla="*/ 58 h 76"/>
              <a:gd name="T64" fmla="*/ 108 w 114"/>
              <a:gd name="T65" fmla="*/ 52 h 76"/>
              <a:gd name="T66" fmla="*/ 106 w 114"/>
              <a:gd name="T67" fmla="*/ 58 h 76"/>
              <a:gd name="T68" fmla="*/ 102 w 114"/>
              <a:gd name="T69" fmla="*/ 64 h 76"/>
              <a:gd name="T70" fmla="*/ 92 w 114"/>
              <a:gd name="T71" fmla="*/ 64 h 76"/>
              <a:gd name="T72" fmla="*/ 88 w 114"/>
              <a:gd name="T73" fmla="*/ 58 h 76"/>
              <a:gd name="T74" fmla="*/ 86 w 114"/>
              <a:gd name="T75" fmla="*/ 38 h 76"/>
              <a:gd name="T76" fmla="*/ 90 w 114"/>
              <a:gd name="T77" fmla="*/ 30 h 76"/>
              <a:gd name="T78" fmla="*/ 98 w 114"/>
              <a:gd name="T79" fmla="*/ 26 h 76"/>
              <a:gd name="T80" fmla="*/ 106 w 114"/>
              <a:gd name="T81" fmla="*/ 30 h 76"/>
              <a:gd name="T82" fmla="*/ 108 w 114"/>
              <a:gd name="T83" fmla="*/ 46 h 76"/>
              <a:gd name="T84" fmla="*/ 70 w 114"/>
              <a:gd name="T85" fmla="*/ 34 h 76"/>
              <a:gd name="T86" fmla="*/ 70 w 114"/>
              <a:gd name="T87" fmla="*/ 58 h 76"/>
              <a:gd name="T88" fmla="*/ 70 w 114"/>
              <a:gd name="T89" fmla="*/ 58 h 76"/>
              <a:gd name="T90" fmla="*/ 74 w 114"/>
              <a:gd name="T91" fmla="*/ 58 h 76"/>
              <a:gd name="T92" fmla="*/ 76 w 114"/>
              <a:gd name="T93" fmla="*/ 36 h 76"/>
              <a:gd name="T94" fmla="*/ 74 w 114"/>
              <a:gd name="T95" fmla="*/ 34 h 76"/>
              <a:gd name="T96" fmla="*/ 100 w 114"/>
              <a:gd name="T97" fmla="*/ 34 h 76"/>
              <a:gd name="T98" fmla="*/ 98 w 114"/>
              <a:gd name="T99" fmla="*/ 34 h 76"/>
              <a:gd name="T100" fmla="*/ 94 w 114"/>
              <a:gd name="T101" fmla="*/ 38 h 76"/>
              <a:gd name="T102" fmla="*/ 100 w 114"/>
              <a:gd name="T103" fmla="*/ 38 h 76"/>
              <a:gd name="T104" fmla="*/ 100 w 114"/>
              <a:gd name="T105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" h="76">
                <a:moveTo>
                  <a:pt x="92" y="0"/>
                </a:moveTo>
                <a:lnTo>
                  <a:pt x="22" y="0"/>
                </a:lnTo>
                <a:lnTo>
                  <a:pt x="22" y="0"/>
                </a:lnTo>
                <a:lnTo>
                  <a:pt x="16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52"/>
                </a:lnTo>
                <a:lnTo>
                  <a:pt x="0" y="52"/>
                </a:lnTo>
                <a:lnTo>
                  <a:pt x="0" y="58"/>
                </a:lnTo>
                <a:lnTo>
                  <a:pt x="2" y="62"/>
                </a:lnTo>
                <a:lnTo>
                  <a:pt x="8" y="70"/>
                </a:lnTo>
                <a:lnTo>
                  <a:pt x="16" y="74"/>
                </a:lnTo>
                <a:lnTo>
                  <a:pt x="24" y="76"/>
                </a:lnTo>
                <a:lnTo>
                  <a:pt x="90" y="76"/>
                </a:lnTo>
                <a:lnTo>
                  <a:pt x="90" y="76"/>
                </a:lnTo>
                <a:lnTo>
                  <a:pt x="98" y="74"/>
                </a:lnTo>
                <a:lnTo>
                  <a:pt x="106" y="70"/>
                </a:lnTo>
                <a:lnTo>
                  <a:pt x="112" y="62"/>
                </a:lnTo>
                <a:lnTo>
                  <a:pt x="114" y="52"/>
                </a:lnTo>
                <a:lnTo>
                  <a:pt x="114" y="24"/>
                </a:lnTo>
                <a:lnTo>
                  <a:pt x="114" y="24"/>
                </a:lnTo>
                <a:lnTo>
                  <a:pt x="112" y="14"/>
                </a:lnTo>
                <a:lnTo>
                  <a:pt x="106" y="8"/>
                </a:lnTo>
                <a:lnTo>
                  <a:pt x="100" y="2"/>
                </a:lnTo>
                <a:lnTo>
                  <a:pt x="92" y="0"/>
                </a:lnTo>
                <a:lnTo>
                  <a:pt x="92" y="0"/>
                </a:lnTo>
                <a:close/>
                <a:moveTo>
                  <a:pt x="32" y="22"/>
                </a:moveTo>
                <a:lnTo>
                  <a:pt x="24" y="22"/>
                </a:lnTo>
                <a:lnTo>
                  <a:pt x="24" y="64"/>
                </a:lnTo>
                <a:lnTo>
                  <a:pt x="16" y="64"/>
                </a:lnTo>
                <a:lnTo>
                  <a:pt x="16" y="22"/>
                </a:lnTo>
                <a:lnTo>
                  <a:pt x="8" y="22"/>
                </a:lnTo>
                <a:lnTo>
                  <a:pt x="8" y="14"/>
                </a:lnTo>
                <a:lnTo>
                  <a:pt x="32" y="14"/>
                </a:lnTo>
                <a:lnTo>
                  <a:pt x="32" y="22"/>
                </a:lnTo>
                <a:close/>
                <a:moveTo>
                  <a:pt x="56" y="64"/>
                </a:moveTo>
                <a:lnTo>
                  <a:pt x="50" y="64"/>
                </a:lnTo>
                <a:lnTo>
                  <a:pt x="50" y="60"/>
                </a:lnTo>
                <a:lnTo>
                  <a:pt x="50" y="60"/>
                </a:lnTo>
                <a:lnTo>
                  <a:pt x="46" y="64"/>
                </a:lnTo>
                <a:lnTo>
                  <a:pt x="46" y="64"/>
                </a:lnTo>
                <a:lnTo>
                  <a:pt x="40" y="64"/>
                </a:lnTo>
                <a:lnTo>
                  <a:pt x="40" y="64"/>
                </a:lnTo>
                <a:lnTo>
                  <a:pt x="38" y="62"/>
                </a:lnTo>
                <a:lnTo>
                  <a:pt x="38" y="62"/>
                </a:lnTo>
                <a:lnTo>
                  <a:pt x="36" y="58"/>
                </a:lnTo>
                <a:lnTo>
                  <a:pt x="36" y="28"/>
                </a:lnTo>
                <a:lnTo>
                  <a:pt x="42" y="28"/>
                </a:lnTo>
                <a:lnTo>
                  <a:pt x="42" y="56"/>
                </a:lnTo>
                <a:lnTo>
                  <a:pt x="42" y="56"/>
                </a:lnTo>
                <a:lnTo>
                  <a:pt x="44" y="58"/>
                </a:lnTo>
                <a:lnTo>
                  <a:pt x="44" y="58"/>
                </a:lnTo>
                <a:lnTo>
                  <a:pt x="44" y="58"/>
                </a:lnTo>
                <a:lnTo>
                  <a:pt x="44" y="58"/>
                </a:lnTo>
                <a:lnTo>
                  <a:pt x="46" y="58"/>
                </a:lnTo>
                <a:lnTo>
                  <a:pt x="46" y="58"/>
                </a:lnTo>
                <a:lnTo>
                  <a:pt x="50" y="56"/>
                </a:lnTo>
                <a:lnTo>
                  <a:pt x="50" y="28"/>
                </a:lnTo>
                <a:lnTo>
                  <a:pt x="56" y="28"/>
                </a:lnTo>
                <a:lnTo>
                  <a:pt x="56" y="64"/>
                </a:lnTo>
                <a:close/>
                <a:moveTo>
                  <a:pt x="82" y="56"/>
                </a:moveTo>
                <a:lnTo>
                  <a:pt x="82" y="56"/>
                </a:lnTo>
                <a:lnTo>
                  <a:pt x="80" y="62"/>
                </a:lnTo>
                <a:lnTo>
                  <a:pt x="80" y="62"/>
                </a:lnTo>
                <a:lnTo>
                  <a:pt x="78" y="64"/>
                </a:lnTo>
                <a:lnTo>
                  <a:pt x="76" y="64"/>
                </a:lnTo>
                <a:lnTo>
                  <a:pt x="76" y="64"/>
                </a:lnTo>
                <a:lnTo>
                  <a:pt x="72" y="64"/>
                </a:lnTo>
                <a:lnTo>
                  <a:pt x="72" y="64"/>
                </a:lnTo>
                <a:lnTo>
                  <a:pt x="70" y="62"/>
                </a:lnTo>
                <a:lnTo>
                  <a:pt x="70" y="64"/>
                </a:lnTo>
                <a:lnTo>
                  <a:pt x="62" y="64"/>
                </a:lnTo>
                <a:lnTo>
                  <a:pt x="62" y="14"/>
                </a:lnTo>
                <a:lnTo>
                  <a:pt x="70" y="14"/>
                </a:lnTo>
                <a:lnTo>
                  <a:pt x="70" y="30"/>
                </a:lnTo>
                <a:lnTo>
                  <a:pt x="70" y="30"/>
                </a:lnTo>
                <a:lnTo>
                  <a:pt x="72" y="28"/>
                </a:lnTo>
                <a:lnTo>
                  <a:pt x="72" y="28"/>
                </a:lnTo>
                <a:lnTo>
                  <a:pt x="76" y="28"/>
                </a:lnTo>
                <a:lnTo>
                  <a:pt x="76" y="28"/>
                </a:lnTo>
                <a:lnTo>
                  <a:pt x="78" y="28"/>
                </a:lnTo>
                <a:lnTo>
                  <a:pt x="80" y="30"/>
                </a:lnTo>
                <a:lnTo>
                  <a:pt x="80" y="30"/>
                </a:lnTo>
                <a:lnTo>
                  <a:pt x="82" y="36"/>
                </a:lnTo>
                <a:lnTo>
                  <a:pt x="82" y="56"/>
                </a:lnTo>
                <a:close/>
                <a:moveTo>
                  <a:pt x="108" y="46"/>
                </a:moveTo>
                <a:lnTo>
                  <a:pt x="94" y="46"/>
                </a:lnTo>
                <a:lnTo>
                  <a:pt x="94" y="54"/>
                </a:lnTo>
                <a:lnTo>
                  <a:pt x="94" y="54"/>
                </a:lnTo>
                <a:lnTo>
                  <a:pt x="94" y="58"/>
                </a:lnTo>
                <a:lnTo>
                  <a:pt x="94" y="58"/>
                </a:lnTo>
                <a:lnTo>
                  <a:pt x="96" y="58"/>
                </a:lnTo>
                <a:lnTo>
                  <a:pt x="96" y="58"/>
                </a:lnTo>
                <a:lnTo>
                  <a:pt x="100" y="58"/>
                </a:lnTo>
                <a:lnTo>
                  <a:pt x="100" y="58"/>
                </a:lnTo>
                <a:lnTo>
                  <a:pt x="100" y="54"/>
                </a:lnTo>
                <a:lnTo>
                  <a:pt x="100" y="52"/>
                </a:lnTo>
                <a:lnTo>
                  <a:pt x="108" y="52"/>
                </a:lnTo>
                <a:lnTo>
                  <a:pt x="108" y="54"/>
                </a:lnTo>
                <a:lnTo>
                  <a:pt x="108" y="54"/>
                </a:lnTo>
                <a:lnTo>
                  <a:pt x="106" y="58"/>
                </a:lnTo>
                <a:lnTo>
                  <a:pt x="104" y="62"/>
                </a:lnTo>
                <a:lnTo>
                  <a:pt x="104" y="62"/>
                </a:lnTo>
                <a:lnTo>
                  <a:pt x="102" y="64"/>
                </a:lnTo>
                <a:lnTo>
                  <a:pt x="96" y="66"/>
                </a:lnTo>
                <a:lnTo>
                  <a:pt x="96" y="66"/>
                </a:lnTo>
                <a:lnTo>
                  <a:pt x="92" y="64"/>
                </a:lnTo>
                <a:lnTo>
                  <a:pt x="90" y="62"/>
                </a:lnTo>
                <a:lnTo>
                  <a:pt x="90" y="62"/>
                </a:lnTo>
                <a:lnTo>
                  <a:pt x="88" y="58"/>
                </a:lnTo>
                <a:lnTo>
                  <a:pt x="86" y="54"/>
                </a:lnTo>
                <a:lnTo>
                  <a:pt x="86" y="38"/>
                </a:lnTo>
                <a:lnTo>
                  <a:pt x="86" y="38"/>
                </a:lnTo>
                <a:lnTo>
                  <a:pt x="88" y="34"/>
                </a:lnTo>
                <a:lnTo>
                  <a:pt x="90" y="30"/>
                </a:lnTo>
                <a:lnTo>
                  <a:pt x="90" y="30"/>
                </a:lnTo>
                <a:lnTo>
                  <a:pt x="92" y="28"/>
                </a:lnTo>
                <a:lnTo>
                  <a:pt x="98" y="26"/>
                </a:lnTo>
                <a:lnTo>
                  <a:pt x="98" y="26"/>
                </a:lnTo>
                <a:lnTo>
                  <a:pt x="102" y="28"/>
                </a:lnTo>
                <a:lnTo>
                  <a:pt x="106" y="30"/>
                </a:lnTo>
                <a:lnTo>
                  <a:pt x="106" y="30"/>
                </a:lnTo>
                <a:lnTo>
                  <a:pt x="106" y="32"/>
                </a:lnTo>
                <a:lnTo>
                  <a:pt x="108" y="38"/>
                </a:lnTo>
                <a:lnTo>
                  <a:pt x="108" y="46"/>
                </a:lnTo>
                <a:close/>
                <a:moveTo>
                  <a:pt x="72" y="32"/>
                </a:moveTo>
                <a:lnTo>
                  <a:pt x="72" y="32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58"/>
                </a:lnTo>
                <a:lnTo>
                  <a:pt x="70" y="58"/>
                </a:lnTo>
                <a:lnTo>
                  <a:pt x="70" y="58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4" y="58"/>
                </a:lnTo>
                <a:lnTo>
                  <a:pt x="74" y="58"/>
                </a:lnTo>
                <a:lnTo>
                  <a:pt x="76" y="56"/>
                </a:lnTo>
                <a:lnTo>
                  <a:pt x="76" y="36"/>
                </a:lnTo>
                <a:lnTo>
                  <a:pt x="76" y="36"/>
                </a:lnTo>
                <a:lnTo>
                  <a:pt x="74" y="34"/>
                </a:lnTo>
                <a:lnTo>
                  <a:pt x="74" y="34"/>
                </a:lnTo>
                <a:lnTo>
                  <a:pt x="72" y="32"/>
                </a:lnTo>
                <a:lnTo>
                  <a:pt x="72" y="32"/>
                </a:lnTo>
                <a:close/>
                <a:moveTo>
                  <a:pt x="100" y="34"/>
                </a:moveTo>
                <a:lnTo>
                  <a:pt x="100" y="34"/>
                </a:lnTo>
                <a:lnTo>
                  <a:pt x="98" y="34"/>
                </a:lnTo>
                <a:lnTo>
                  <a:pt x="98" y="34"/>
                </a:lnTo>
                <a:lnTo>
                  <a:pt x="94" y="34"/>
                </a:lnTo>
                <a:lnTo>
                  <a:pt x="94" y="34"/>
                </a:lnTo>
                <a:lnTo>
                  <a:pt x="94" y="38"/>
                </a:lnTo>
                <a:lnTo>
                  <a:pt x="94" y="40"/>
                </a:lnTo>
                <a:lnTo>
                  <a:pt x="100" y="40"/>
                </a:lnTo>
                <a:lnTo>
                  <a:pt x="100" y="38"/>
                </a:lnTo>
                <a:lnTo>
                  <a:pt x="100" y="38"/>
                </a:lnTo>
                <a:lnTo>
                  <a:pt x="100" y="34"/>
                </a:lnTo>
                <a:lnTo>
                  <a:pt x="100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23"/>
          <p:cNvSpPr>
            <a:spLocks/>
          </p:cNvSpPr>
          <p:nvPr userDrawn="1"/>
        </p:nvSpPr>
        <p:spPr bwMode="auto">
          <a:xfrm>
            <a:off x="74735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27">
            <a:hlinkClick r:id="rId16"/>
          </p:cNvPr>
          <p:cNvSpPr>
            <a:spLocks noEditPoints="1"/>
          </p:cNvSpPr>
          <p:nvPr userDrawn="1"/>
        </p:nvSpPr>
        <p:spPr bwMode="auto">
          <a:xfrm>
            <a:off x="7527490" y="6508750"/>
            <a:ext cx="142875" cy="133350"/>
          </a:xfrm>
          <a:custGeom>
            <a:avLst/>
            <a:gdLst>
              <a:gd name="T0" fmla="*/ 2 w 90"/>
              <a:gd name="T1" fmla="*/ 28 h 84"/>
              <a:gd name="T2" fmla="*/ 2 w 90"/>
              <a:gd name="T3" fmla="*/ 84 h 84"/>
              <a:gd name="T4" fmla="*/ 20 w 90"/>
              <a:gd name="T5" fmla="*/ 84 h 84"/>
              <a:gd name="T6" fmla="*/ 20 w 90"/>
              <a:gd name="T7" fmla="*/ 28 h 84"/>
              <a:gd name="T8" fmla="*/ 2 w 90"/>
              <a:gd name="T9" fmla="*/ 28 h 84"/>
              <a:gd name="T10" fmla="*/ 90 w 90"/>
              <a:gd name="T11" fmla="*/ 52 h 84"/>
              <a:gd name="T12" fmla="*/ 90 w 90"/>
              <a:gd name="T13" fmla="*/ 52 h 84"/>
              <a:gd name="T14" fmla="*/ 88 w 90"/>
              <a:gd name="T15" fmla="*/ 40 h 84"/>
              <a:gd name="T16" fmla="*/ 82 w 90"/>
              <a:gd name="T17" fmla="*/ 32 h 84"/>
              <a:gd name="T18" fmla="*/ 76 w 90"/>
              <a:gd name="T19" fmla="*/ 28 h 84"/>
              <a:gd name="T20" fmla="*/ 68 w 90"/>
              <a:gd name="T21" fmla="*/ 26 h 84"/>
              <a:gd name="T22" fmla="*/ 68 w 90"/>
              <a:gd name="T23" fmla="*/ 26 h 84"/>
              <a:gd name="T24" fmla="*/ 60 w 90"/>
              <a:gd name="T25" fmla="*/ 26 h 84"/>
              <a:gd name="T26" fmla="*/ 56 w 90"/>
              <a:gd name="T27" fmla="*/ 30 h 84"/>
              <a:gd name="T28" fmla="*/ 50 w 90"/>
              <a:gd name="T29" fmla="*/ 36 h 84"/>
              <a:gd name="T30" fmla="*/ 50 w 90"/>
              <a:gd name="T31" fmla="*/ 36 h 84"/>
              <a:gd name="T32" fmla="*/ 50 w 90"/>
              <a:gd name="T33" fmla="*/ 36 h 84"/>
              <a:gd name="T34" fmla="*/ 50 w 90"/>
              <a:gd name="T35" fmla="*/ 36 h 84"/>
              <a:gd name="T36" fmla="*/ 50 w 90"/>
              <a:gd name="T37" fmla="*/ 36 h 84"/>
              <a:gd name="T38" fmla="*/ 50 w 90"/>
              <a:gd name="T39" fmla="*/ 28 h 84"/>
              <a:gd name="T40" fmla="*/ 30 w 90"/>
              <a:gd name="T41" fmla="*/ 28 h 84"/>
              <a:gd name="T42" fmla="*/ 30 w 90"/>
              <a:gd name="T43" fmla="*/ 28 h 84"/>
              <a:gd name="T44" fmla="*/ 32 w 90"/>
              <a:gd name="T45" fmla="*/ 84 h 84"/>
              <a:gd name="T46" fmla="*/ 50 w 90"/>
              <a:gd name="T47" fmla="*/ 84 h 84"/>
              <a:gd name="T48" fmla="*/ 50 w 90"/>
              <a:gd name="T49" fmla="*/ 52 h 84"/>
              <a:gd name="T50" fmla="*/ 50 w 90"/>
              <a:gd name="T51" fmla="*/ 52 h 84"/>
              <a:gd name="T52" fmla="*/ 50 w 90"/>
              <a:gd name="T53" fmla="*/ 48 h 84"/>
              <a:gd name="T54" fmla="*/ 50 w 90"/>
              <a:gd name="T55" fmla="*/ 48 h 84"/>
              <a:gd name="T56" fmla="*/ 54 w 90"/>
              <a:gd name="T57" fmla="*/ 44 h 84"/>
              <a:gd name="T58" fmla="*/ 58 w 90"/>
              <a:gd name="T59" fmla="*/ 42 h 84"/>
              <a:gd name="T60" fmla="*/ 60 w 90"/>
              <a:gd name="T61" fmla="*/ 40 h 84"/>
              <a:gd name="T62" fmla="*/ 60 w 90"/>
              <a:gd name="T63" fmla="*/ 40 h 84"/>
              <a:gd name="T64" fmla="*/ 66 w 90"/>
              <a:gd name="T65" fmla="*/ 42 h 84"/>
              <a:gd name="T66" fmla="*/ 68 w 90"/>
              <a:gd name="T67" fmla="*/ 44 h 84"/>
              <a:gd name="T68" fmla="*/ 70 w 90"/>
              <a:gd name="T69" fmla="*/ 48 h 84"/>
              <a:gd name="T70" fmla="*/ 70 w 90"/>
              <a:gd name="T71" fmla="*/ 54 h 84"/>
              <a:gd name="T72" fmla="*/ 70 w 90"/>
              <a:gd name="T73" fmla="*/ 84 h 84"/>
              <a:gd name="T74" fmla="*/ 90 w 90"/>
              <a:gd name="T75" fmla="*/ 84 h 84"/>
              <a:gd name="T76" fmla="*/ 90 w 90"/>
              <a:gd name="T77" fmla="*/ 52 h 84"/>
              <a:gd name="T78" fmla="*/ 10 w 90"/>
              <a:gd name="T79" fmla="*/ 0 h 84"/>
              <a:gd name="T80" fmla="*/ 10 w 90"/>
              <a:gd name="T81" fmla="*/ 0 h 84"/>
              <a:gd name="T82" fmla="*/ 6 w 90"/>
              <a:gd name="T83" fmla="*/ 0 h 84"/>
              <a:gd name="T84" fmla="*/ 2 w 90"/>
              <a:gd name="T85" fmla="*/ 2 h 84"/>
              <a:gd name="T86" fmla="*/ 0 w 90"/>
              <a:gd name="T87" fmla="*/ 6 h 84"/>
              <a:gd name="T88" fmla="*/ 0 w 90"/>
              <a:gd name="T89" fmla="*/ 10 h 84"/>
              <a:gd name="T90" fmla="*/ 0 w 90"/>
              <a:gd name="T91" fmla="*/ 10 h 84"/>
              <a:gd name="T92" fmla="*/ 0 w 90"/>
              <a:gd name="T93" fmla="*/ 14 h 84"/>
              <a:gd name="T94" fmla="*/ 2 w 90"/>
              <a:gd name="T95" fmla="*/ 16 h 84"/>
              <a:gd name="T96" fmla="*/ 6 w 90"/>
              <a:gd name="T97" fmla="*/ 18 h 84"/>
              <a:gd name="T98" fmla="*/ 10 w 90"/>
              <a:gd name="T99" fmla="*/ 20 h 84"/>
              <a:gd name="T100" fmla="*/ 10 w 90"/>
              <a:gd name="T101" fmla="*/ 20 h 84"/>
              <a:gd name="T102" fmla="*/ 10 w 90"/>
              <a:gd name="T103" fmla="*/ 20 h 84"/>
              <a:gd name="T104" fmla="*/ 16 w 90"/>
              <a:gd name="T105" fmla="*/ 18 h 84"/>
              <a:gd name="T106" fmla="*/ 18 w 90"/>
              <a:gd name="T107" fmla="*/ 16 h 84"/>
              <a:gd name="T108" fmla="*/ 20 w 90"/>
              <a:gd name="T109" fmla="*/ 14 h 84"/>
              <a:gd name="T110" fmla="*/ 22 w 90"/>
              <a:gd name="T111" fmla="*/ 10 h 84"/>
              <a:gd name="T112" fmla="*/ 22 w 90"/>
              <a:gd name="T113" fmla="*/ 10 h 84"/>
              <a:gd name="T114" fmla="*/ 20 w 90"/>
              <a:gd name="T115" fmla="*/ 6 h 84"/>
              <a:gd name="T116" fmla="*/ 18 w 90"/>
              <a:gd name="T117" fmla="*/ 2 h 84"/>
              <a:gd name="T118" fmla="*/ 16 w 90"/>
              <a:gd name="T119" fmla="*/ 0 h 84"/>
              <a:gd name="T120" fmla="*/ 10 w 90"/>
              <a:gd name="T121" fmla="*/ 0 h 84"/>
              <a:gd name="T122" fmla="*/ 10 w 90"/>
              <a:gd name="T1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" h="84">
                <a:moveTo>
                  <a:pt x="2" y="28"/>
                </a:moveTo>
                <a:lnTo>
                  <a:pt x="2" y="84"/>
                </a:lnTo>
                <a:lnTo>
                  <a:pt x="20" y="84"/>
                </a:lnTo>
                <a:lnTo>
                  <a:pt x="20" y="28"/>
                </a:lnTo>
                <a:lnTo>
                  <a:pt x="2" y="28"/>
                </a:lnTo>
                <a:close/>
                <a:moveTo>
                  <a:pt x="90" y="52"/>
                </a:moveTo>
                <a:lnTo>
                  <a:pt x="90" y="52"/>
                </a:lnTo>
                <a:lnTo>
                  <a:pt x="88" y="40"/>
                </a:lnTo>
                <a:lnTo>
                  <a:pt x="82" y="32"/>
                </a:lnTo>
                <a:lnTo>
                  <a:pt x="76" y="28"/>
                </a:lnTo>
                <a:lnTo>
                  <a:pt x="68" y="26"/>
                </a:lnTo>
                <a:lnTo>
                  <a:pt x="68" y="26"/>
                </a:lnTo>
                <a:lnTo>
                  <a:pt x="60" y="26"/>
                </a:lnTo>
                <a:lnTo>
                  <a:pt x="56" y="30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28"/>
                </a:lnTo>
                <a:lnTo>
                  <a:pt x="30" y="28"/>
                </a:lnTo>
                <a:lnTo>
                  <a:pt x="30" y="28"/>
                </a:lnTo>
                <a:lnTo>
                  <a:pt x="32" y="84"/>
                </a:lnTo>
                <a:lnTo>
                  <a:pt x="50" y="84"/>
                </a:lnTo>
                <a:lnTo>
                  <a:pt x="50" y="52"/>
                </a:lnTo>
                <a:lnTo>
                  <a:pt x="50" y="52"/>
                </a:lnTo>
                <a:lnTo>
                  <a:pt x="50" y="48"/>
                </a:lnTo>
                <a:lnTo>
                  <a:pt x="50" y="48"/>
                </a:lnTo>
                <a:lnTo>
                  <a:pt x="54" y="44"/>
                </a:lnTo>
                <a:lnTo>
                  <a:pt x="58" y="42"/>
                </a:lnTo>
                <a:lnTo>
                  <a:pt x="60" y="40"/>
                </a:lnTo>
                <a:lnTo>
                  <a:pt x="60" y="40"/>
                </a:lnTo>
                <a:lnTo>
                  <a:pt x="66" y="42"/>
                </a:lnTo>
                <a:lnTo>
                  <a:pt x="68" y="44"/>
                </a:lnTo>
                <a:lnTo>
                  <a:pt x="70" y="48"/>
                </a:lnTo>
                <a:lnTo>
                  <a:pt x="70" y="54"/>
                </a:lnTo>
                <a:lnTo>
                  <a:pt x="70" y="84"/>
                </a:lnTo>
                <a:lnTo>
                  <a:pt x="90" y="84"/>
                </a:lnTo>
                <a:lnTo>
                  <a:pt x="90" y="52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2" y="16"/>
                </a:lnTo>
                <a:lnTo>
                  <a:pt x="6" y="18"/>
                </a:lnTo>
                <a:lnTo>
                  <a:pt x="10" y="20"/>
                </a:lnTo>
                <a:lnTo>
                  <a:pt x="10" y="20"/>
                </a:lnTo>
                <a:lnTo>
                  <a:pt x="10" y="20"/>
                </a:lnTo>
                <a:lnTo>
                  <a:pt x="16" y="18"/>
                </a:lnTo>
                <a:lnTo>
                  <a:pt x="18" y="16"/>
                </a:lnTo>
                <a:lnTo>
                  <a:pt x="20" y="14"/>
                </a:lnTo>
                <a:lnTo>
                  <a:pt x="22" y="10"/>
                </a:lnTo>
                <a:lnTo>
                  <a:pt x="22" y="10"/>
                </a:lnTo>
                <a:lnTo>
                  <a:pt x="20" y="6"/>
                </a:lnTo>
                <a:lnTo>
                  <a:pt x="18" y="2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24"/>
          <p:cNvSpPr>
            <a:spLocks/>
          </p:cNvSpPr>
          <p:nvPr userDrawn="1"/>
        </p:nvSpPr>
        <p:spPr bwMode="auto">
          <a:xfrm>
            <a:off x="77910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28">
            <a:hlinkClick r:id="rId17"/>
          </p:cNvPr>
          <p:cNvSpPr>
            <a:spLocks/>
          </p:cNvSpPr>
          <p:nvPr userDrawn="1"/>
        </p:nvSpPr>
        <p:spPr bwMode="auto">
          <a:xfrm>
            <a:off x="7873565" y="6483350"/>
            <a:ext cx="88900" cy="190500"/>
          </a:xfrm>
          <a:custGeom>
            <a:avLst/>
            <a:gdLst>
              <a:gd name="T0" fmla="*/ 12 w 56"/>
              <a:gd name="T1" fmla="*/ 26 h 120"/>
              <a:gd name="T2" fmla="*/ 12 w 56"/>
              <a:gd name="T3" fmla="*/ 40 h 120"/>
              <a:gd name="T4" fmla="*/ 0 w 56"/>
              <a:gd name="T5" fmla="*/ 40 h 120"/>
              <a:gd name="T6" fmla="*/ 0 w 56"/>
              <a:gd name="T7" fmla="*/ 60 h 120"/>
              <a:gd name="T8" fmla="*/ 12 w 56"/>
              <a:gd name="T9" fmla="*/ 60 h 120"/>
              <a:gd name="T10" fmla="*/ 12 w 56"/>
              <a:gd name="T11" fmla="*/ 120 h 120"/>
              <a:gd name="T12" fmla="*/ 38 w 56"/>
              <a:gd name="T13" fmla="*/ 120 h 120"/>
              <a:gd name="T14" fmla="*/ 38 w 56"/>
              <a:gd name="T15" fmla="*/ 60 h 120"/>
              <a:gd name="T16" fmla="*/ 54 w 56"/>
              <a:gd name="T17" fmla="*/ 60 h 120"/>
              <a:gd name="T18" fmla="*/ 56 w 56"/>
              <a:gd name="T19" fmla="*/ 40 h 120"/>
              <a:gd name="T20" fmla="*/ 38 w 56"/>
              <a:gd name="T21" fmla="*/ 40 h 120"/>
              <a:gd name="T22" fmla="*/ 38 w 56"/>
              <a:gd name="T23" fmla="*/ 28 h 120"/>
              <a:gd name="T24" fmla="*/ 38 w 56"/>
              <a:gd name="T25" fmla="*/ 28 h 120"/>
              <a:gd name="T26" fmla="*/ 40 w 56"/>
              <a:gd name="T27" fmla="*/ 24 h 120"/>
              <a:gd name="T28" fmla="*/ 44 w 56"/>
              <a:gd name="T29" fmla="*/ 22 h 120"/>
              <a:gd name="T30" fmla="*/ 56 w 56"/>
              <a:gd name="T31" fmla="*/ 22 h 120"/>
              <a:gd name="T32" fmla="*/ 56 w 56"/>
              <a:gd name="T33" fmla="*/ 0 h 120"/>
              <a:gd name="T34" fmla="*/ 40 w 56"/>
              <a:gd name="T35" fmla="*/ 0 h 120"/>
              <a:gd name="T36" fmla="*/ 40 w 56"/>
              <a:gd name="T37" fmla="*/ 0 h 120"/>
              <a:gd name="T38" fmla="*/ 28 w 56"/>
              <a:gd name="T39" fmla="*/ 2 h 120"/>
              <a:gd name="T40" fmla="*/ 20 w 56"/>
              <a:gd name="T41" fmla="*/ 6 h 120"/>
              <a:gd name="T42" fmla="*/ 14 w 56"/>
              <a:gd name="T43" fmla="*/ 14 h 120"/>
              <a:gd name="T44" fmla="*/ 12 w 56"/>
              <a:gd name="T45" fmla="*/ 2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120">
                <a:moveTo>
                  <a:pt x="12" y="26"/>
                </a:moveTo>
                <a:lnTo>
                  <a:pt x="12" y="40"/>
                </a:lnTo>
                <a:lnTo>
                  <a:pt x="0" y="40"/>
                </a:lnTo>
                <a:lnTo>
                  <a:pt x="0" y="60"/>
                </a:lnTo>
                <a:lnTo>
                  <a:pt x="12" y="60"/>
                </a:lnTo>
                <a:lnTo>
                  <a:pt x="12" y="120"/>
                </a:lnTo>
                <a:lnTo>
                  <a:pt x="38" y="120"/>
                </a:lnTo>
                <a:lnTo>
                  <a:pt x="38" y="60"/>
                </a:lnTo>
                <a:lnTo>
                  <a:pt x="54" y="60"/>
                </a:lnTo>
                <a:lnTo>
                  <a:pt x="56" y="40"/>
                </a:lnTo>
                <a:lnTo>
                  <a:pt x="38" y="40"/>
                </a:lnTo>
                <a:lnTo>
                  <a:pt x="38" y="28"/>
                </a:lnTo>
                <a:lnTo>
                  <a:pt x="38" y="28"/>
                </a:lnTo>
                <a:lnTo>
                  <a:pt x="40" y="24"/>
                </a:lnTo>
                <a:lnTo>
                  <a:pt x="44" y="22"/>
                </a:lnTo>
                <a:lnTo>
                  <a:pt x="56" y="22"/>
                </a:lnTo>
                <a:lnTo>
                  <a:pt x="56" y="0"/>
                </a:lnTo>
                <a:lnTo>
                  <a:pt x="40" y="0"/>
                </a:lnTo>
                <a:lnTo>
                  <a:pt x="40" y="0"/>
                </a:lnTo>
                <a:lnTo>
                  <a:pt x="28" y="2"/>
                </a:lnTo>
                <a:lnTo>
                  <a:pt x="20" y="6"/>
                </a:lnTo>
                <a:lnTo>
                  <a:pt x="14" y="14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29"/>
          <p:cNvSpPr>
            <a:spLocks/>
          </p:cNvSpPr>
          <p:nvPr userDrawn="1"/>
        </p:nvSpPr>
        <p:spPr bwMode="auto">
          <a:xfrm>
            <a:off x="7943850" y="6483350"/>
            <a:ext cx="88900" cy="190500"/>
          </a:xfrm>
          <a:custGeom>
            <a:avLst/>
            <a:gdLst>
              <a:gd name="T0" fmla="*/ 12 w 56"/>
              <a:gd name="T1" fmla="*/ 26 h 120"/>
              <a:gd name="T2" fmla="*/ 12 w 56"/>
              <a:gd name="T3" fmla="*/ 40 h 120"/>
              <a:gd name="T4" fmla="*/ 0 w 56"/>
              <a:gd name="T5" fmla="*/ 40 h 120"/>
              <a:gd name="T6" fmla="*/ 0 w 56"/>
              <a:gd name="T7" fmla="*/ 60 h 120"/>
              <a:gd name="T8" fmla="*/ 12 w 56"/>
              <a:gd name="T9" fmla="*/ 60 h 120"/>
              <a:gd name="T10" fmla="*/ 12 w 56"/>
              <a:gd name="T11" fmla="*/ 120 h 120"/>
              <a:gd name="T12" fmla="*/ 38 w 56"/>
              <a:gd name="T13" fmla="*/ 120 h 120"/>
              <a:gd name="T14" fmla="*/ 38 w 56"/>
              <a:gd name="T15" fmla="*/ 60 h 120"/>
              <a:gd name="T16" fmla="*/ 54 w 56"/>
              <a:gd name="T17" fmla="*/ 60 h 120"/>
              <a:gd name="T18" fmla="*/ 56 w 56"/>
              <a:gd name="T19" fmla="*/ 40 h 120"/>
              <a:gd name="T20" fmla="*/ 38 w 56"/>
              <a:gd name="T21" fmla="*/ 40 h 120"/>
              <a:gd name="T22" fmla="*/ 38 w 56"/>
              <a:gd name="T23" fmla="*/ 28 h 120"/>
              <a:gd name="T24" fmla="*/ 38 w 56"/>
              <a:gd name="T25" fmla="*/ 28 h 120"/>
              <a:gd name="T26" fmla="*/ 40 w 56"/>
              <a:gd name="T27" fmla="*/ 24 h 120"/>
              <a:gd name="T28" fmla="*/ 44 w 56"/>
              <a:gd name="T29" fmla="*/ 22 h 120"/>
              <a:gd name="T30" fmla="*/ 56 w 56"/>
              <a:gd name="T31" fmla="*/ 22 h 120"/>
              <a:gd name="T32" fmla="*/ 56 w 56"/>
              <a:gd name="T33" fmla="*/ 0 h 120"/>
              <a:gd name="T34" fmla="*/ 40 w 56"/>
              <a:gd name="T35" fmla="*/ 0 h 120"/>
              <a:gd name="T36" fmla="*/ 40 w 56"/>
              <a:gd name="T37" fmla="*/ 0 h 120"/>
              <a:gd name="T38" fmla="*/ 28 w 56"/>
              <a:gd name="T39" fmla="*/ 2 h 120"/>
              <a:gd name="T40" fmla="*/ 20 w 56"/>
              <a:gd name="T41" fmla="*/ 6 h 120"/>
              <a:gd name="T42" fmla="*/ 14 w 56"/>
              <a:gd name="T43" fmla="*/ 14 h 120"/>
              <a:gd name="T44" fmla="*/ 12 w 56"/>
              <a:gd name="T45" fmla="*/ 2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120">
                <a:moveTo>
                  <a:pt x="12" y="26"/>
                </a:moveTo>
                <a:lnTo>
                  <a:pt x="12" y="40"/>
                </a:lnTo>
                <a:lnTo>
                  <a:pt x="0" y="40"/>
                </a:lnTo>
                <a:lnTo>
                  <a:pt x="0" y="60"/>
                </a:lnTo>
                <a:lnTo>
                  <a:pt x="12" y="60"/>
                </a:lnTo>
                <a:lnTo>
                  <a:pt x="12" y="120"/>
                </a:lnTo>
                <a:lnTo>
                  <a:pt x="38" y="120"/>
                </a:lnTo>
                <a:lnTo>
                  <a:pt x="38" y="60"/>
                </a:lnTo>
                <a:lnTo>
                  <a:pt x="54" y="60"/>
                </a:lnTo>
                <a:lnTo>
                  <a:pt x="56" y="40"/>
                </a:lnTo>
                <a:lnTo>
                  <a:pt x="38" y="40"/>
                </a:lnTo>
                <a:lnTo>
                  <a:pt x="38" y="28"/>
                </a:lnTo>
                <a:lnTo>
                  <a:pt x="38" y="28"/>
                </a:lnTo>
                <a:lnTo>
                  <a:pt x="40" y="24"/>
                </a:lnTo>
                <a:lnTo>
                  <a:pt x="44" y="22"/>
                </a:lnTo>
                <a:lnTo>
                  <a:pt x="56" y="22"/>
                </a:lnTo>
                <a:lnTo>
                  <a:pt x="56" y="0"/>
                </a:lnTo>
                <a:lnTo>
                  <a:pt x="40" y="0"/>
                </a:lnTo>
                <a:lnTo>
                  <a:pt x="40" y="0"/>
                </a:lnTo>
                <a:lnTo>
                  <a:pt x="28" y="2"/>
                </a:lnTo>
                <a:lnTo>
                  <a:pt x="20" y="6"/>
                </a:lnTo>
                <a:lnTo>
                  <a:pt x="14" y="14"/>
                </a:lnTo>
                <a:lnTo>
                  <a:pt x="12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25"/>
          <p:cNvSpPr>
            <a:spLocks/>
          </p:cNvSpPr>
          <p:nvPr userDrawn="1"/>
        </p:nvSpPr>
        <p:spPr bwMode="auto">
          <a:xfrm>
            <a:off x="810216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30">
            <a:hlinkClick r:id="rId18"/>
          </p:cNvPr>
          <p:cNvSpPr>
            <a:spLocks/>
          </p:cNvSpPr>
          <p:nvPr userDrawn="1"/>
        </p:nvSpPr>
        <p:spPr bwMode="auto">
          <a:xfrm>
            <a:off x="8146615" y="6502400"/>
            <a:ext cx="168275" cy="152400"/>
          </a:xfrm>
          <a:custGeom>
            <a:avLst/>
            <a:gdLst>
              <a:gd name="T0" fmla="*/ 46 w 106"/>
              <a:gd name="T1" fmla="*/ 38 h 96"/>
              <a:gd name="T2" fmla="*/ 48 w 106"/>
              <a:gd name="T3" fmla="*/ 14 h 96"/>
              <a:gd name="T4" fmla="*/ 52 w 106"/>
              <a:gd name="T5" fmla="*/ 6 h 96"/>
              <a:gd name="T6" fmla="*/ 54 w 106"/>
              <a:gd name="T7" fmla="*/ 4 h 96"/>
              <a:gd name="T8" fmla="*/ 60 w 106"/>
              <a:gd name="T9" fmla="*/ 0 h 96"/>
              <a:gd name="T10" fmla="*/ 58 w 106"/>
              <a:gd name="T11" fmla="*/ 4 h 96"/>
              <a:gd name="T12" fmla="*/ 66 w 106"/>
              <a:gd name="T13" fmla="*/ 0 h 96"/>
              <a:gd name="T14" fmla="*/ 64 w 106"/>
              <a:gd name="T15" fmla="*/ 4 h 96"/>
              <a:gd name="T16" fmla="*/ 58 w 106"/>
              <a:gd name="T17" fmla="*/ 8 h 96"/>
              <a:gd name="T18" fmla="*/ 62 w 106"/>
              <a:gd name="T19" fmla="*/ 8 h 96"/>
              <a:gd name="T20" fmla="*/ 74 w 106"/>
              <a:gd name="T21" fmla="*/ 10 h 96"/>
              <a:gd name="T22" fmla="*/ 84 w 106"/>
              <a:gd name="T23" fmla="*/ 16 h 96"/>
              <a:gd name="T24" fmla="*/ 90 w 106"/>
              <a:gd name="T25" fmla="*/ 22 h 96"/>
              <a:gd name="T26" fmla="*/ 100 w 106"/>
              <a:gd name="T27" fmla="*/ 18 h 96"/>
              <a:gd name="T28" fmla="*/ 102 w 106"/>
              <a:gd name="T29" fmla="*/ 16 h 96"/>
              <a:gd name="T30" fmla="*/ 100 w 106"/>
              <a:gd name="T31" fmla="*/ 22 h 96"/>
              <a:gd name="T32" fmla="*/ 94 w 106"/>
              <a:gd name="T33" fmla="*/ 26 h 96"/>
              <a:gd name="T34" fmla="*/ 102 w 106"/>
              <a:gd name="T35" fmla="*/ 26 h 96"/>
              <a:gd name="T36" fmla="*/ 106 w 106"/>
              <a:gd name="T37" fmla="*/ 24 h 96"/>
              <a:gd name="T38" fmla="*/ 100 w 106"/>
              <a:gd name="T39" fmla="*/ 32 h 96"/>
              <a:gd name="T40" fmla="*/ 94 w 106"/>
              <a:gd name="T41" fmla="*/ 34 h 96"/>
              <a:gd name="T42" fmla="*/ 94 w 106"/>
              <a:gd name="T43" fmla="*/ 48 h 96"/>
              <a:gd name="T44" fmla="*/ 88 w 106"/>
              <a:gd name="T45" fmla="*/ 66 h 96"/>
              <a:gd name="T46" fmla="*/ 66 w 106"/>
              <a:gd name="T47" fmla="*/ 86 h 96"/>
              <a:gd name="T48" fmla="*/ 48 w 106"/>
              <a:gd name="T49" fmla="*/ 94 h 96"/>
              <a:gd name="T50" fmla="*/ 32 w 106"/>
              <a:gd name="T51" fmla="*/ 96 h 96"/>
              <a:gd name="T52" fmla="*/ 8 w 106"/>
              <a:gd name="T53" fmla="*/ 92 h 96"/>
              <a:gd name="T54" fmla="*/ 2 w 106"/>
              <a:gd name="T55" fmla="*/ 86 h 96"/>
              <a:gd name="T56" fmla="*/ 16 w 106"/>
              <a:gd name="T57" fmla="*/ 88 h 96"/>
              <a:gd name="T58" fmla="*/ 30 w 106"/>
              <a:gd name="T59" fmla="*/ 84 h 96"/>
              <a:gd name="T60" fmla="*/ 42 w 106"/>
              <a:gd name="T61" fmla="*/ 70 h 96"/>
              <a:gd name="T62" fmla="*/ 42 w 106"/>
              <a:gd name="T63" fmla="*/ 70 h 96"/>
              <a:gd name="T64" fmla="*/ 42 w 106"/>
              <a:gd name="T65" fmla="*/ 68 h 96"/>
              <a:gd name="T66" fmla="*/ 36 w 106"/>
              <a:gd name="T67" fmla="*/ 70 h 96"/>
              <a:gd name="T68" fmla="*/ 32 w 106"/>
              <a:gd name="T69" fmla="*/ 68 h 96"/>
              <a:gd name="T70" fmla="*/ 34 w 106"/>
              <a:gd name="T71" fmla="*/ 64 h 96"/>
              <a:gd name="T72" fmla="*/ 36 w 106"/>
              <a:gd name="T73" fmla="*/ 62 h 96"/>
              <a:gd name="T74" fmla="*/ 26 w 106"/>
              <a:gd name="T75" fmla="*/ 62 h 96"/>
              <a:gd name="T76" fmla="*/ 20 w 106"/>
              <a:gd name="T77" fmla="*/ 60 h 96"/>
              <a:gd name="T78" fmla="*/ 22 w 106"/>
              <a:gd name="T79" fmla="*/ 56 h 96"/>
              <a:gd name="T80" fmla="*/ 26 w 106"/>
              <a:gd name="T81" fmla="*/ 54 h 96"/>
              <a:gd name="T82" fmla="*/ 12 w 106"/>
              <a:gd name="T83" fmla="*/ 52 h 96"/>
              <a:gd name="T84" fmla="*/ 8 w 106"/>
              <a:gd name="T85" fmla="*/ 46 h 96"/>
              <a:gd name="T86" fmla="*/ 14 w 106"/>
              <a:gd name="T87" fmla="*/ 44 h 96"/>
              <a:gd name="T88" fmla="*/ 4 w 106"/>
              <a:gd name="T89" fmla="*/ 38 h 96"/>
              <a:gd name="T90" fmla="*/ 0 w 106"/>
              <a:gd name="T91" fmla="*/ 32 h 96"/>
              <a:gd name="T92" fmla="*/ 32 w 106"/>
              <a:gd name="T93" fmla="*/ 3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96">
                <a:moveTo>
                  <a:pt x="46" y="38"/>
                </a:moveTo>
                <a:lnTo>
                  <a:pt x="46" y="38"/>
                </a:lnTo>
                <a:lnTo>
                  <a:pt x="46" y="26"/>
                </a:lnTo>
                <a:lnTo>
                  <a:pt x="48" y="14"/>
                </a:lnTo>
                <a:lnTo>
                  <a:pt x="52" y="4"/>
                </a:lnTo>
                <a:lnTo>
                  <a:pt x="52" y="6"/>
                </a:lnTo>
                <a:lnTo>
                  <a:pt x="52" y="6"/>
                </a:lnTo>
                <a:lnTo>
                  <a:pt x="54" y="4"/>
                </a:lnTo>
                <a:lnTo>
                  <a:pt x="60" y="0"/>
                </a:lnTo>
                <a:lnTo>
                  <a:pt x="60" y="0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lnTo>
                  <a:pt x="64" y="4"/>
                </a:lnTo>
                <a:lnTo>
                  <a:pt x="62" y="6"/>
                </a:lnTo>
                <a:lnTo>
                  <a:pt x="58" y="8"/>
                </a:lnTo>
                <a:lnTo>
                  <a:pt x="58" y="8"/>
                </a:lnTo>
                <a:lnTo>
                  <a:pt x="62" y="8"/>
                </a:lnTo>
                <a:lnTo>
                  <a:pt x="68" y="8"/>
                </a:lnTo>
                <a:lnTo>
                  <a:pt x="74" y="10"/>
                </a:lnTo>
                <a:lnTo>
                  <a:pt x="80" y="12"/>
                </a:lnTo>
                <a:lnTo>
                  <a:pt x="84" y="16"/>
                </a:lnTo>
                <a:lnTo>
                  <a:pt x="90" y="22"/>
                </a:lnTo>
                <a:lnTo>
                  <a:pt x="90" y="22"/>
                </a:lnTo>
                <a:lnTo>
                  <a:pt x="96" y="20"/>
                </a:lnTo>
                <a:lnTo>
                  <a:pt x="100" y="18"/>
                </a:lnTo>
                <a:lnTo>
                  <a:pt x="102" y="16"/>
                </a:lnTo>
                <a:lnTo>
                  <a:pt x="102" y="16"/>
                </a:lnTo>
                <a:lnTo>
                  <a:pt x="102" y="20"/>
                </a:lnTo>
                <a:lnTo>
                  <a:pt x="100" y="22"/>
                </a:lnTo>
                <a:lnTo>
                  <a:pt x="94" y="26"/>
                </a:lnTo>
                <a:lnTo>
                  <a:pt x="94" y="26"/>
                </a:lnTo>
                <a:lnTo>
                  <a:pt x="98" y="26"/>
                </a:lnTo>
                <a:lnTo>
                  <a:pt x="102" y="26"/>
                </a:lnTo>
                <a:lnTo>
                  <a:pt x="106" y="24"/>
                </a:lnTo>
                <a:lnTo>
                  <a:pt x="106" y="24"/>
                </a:lnTo>
                <a:lnTo>
                  <a:pt x="104" y="28"/>
                </a:lnTo>
                <a:lnTo>
                  <a:pt x="100" y="32"/>
                </a:lnTo>
                <a:lnTo>
                  <a:pt x="94" y="34"/>
                </a:lnTo>
                <a:lnTo>
                  <a:pt x="94" y="34"/>
                </a:lnTo>
                <a:lnTo>
                  <a:pt x="96" y="40"/>
                </a:lnTo>
                <a:lnTo>
                  <a:pt x="94" y="48"/>
                </a:lnTo>
                <a:lnTo>
                  <a:pt x="92" y="56"/>
                </a:lnTo>
                <a:lnTo>
                  <a:pt x="88" y="66"/>
                </a:lnTo>
                <a:lnTo>
                  <a:pt x="78" y="76"/>
                </a:lnTo>
                <a:lnTo>
                  <a:pt x="66" y="86"/>
                </a:lnTo>
                <a:lnTo>
                  <a:pt x="48" y="94"/>
                </a:lnTo>
                <a:lnTo>
                  <a:pt x="48" y="94"/>
                </a:lnTo>
                <a:lnTo>
                  <a:pt x="44" y="94"/>
                </a:lnTo>
                <a:lnTo>
                  <a:pt x="32" y="96"/>
                </a:lnTo>
                <a:lnTo>
                  <a:pt x="16" y="94"/>
                </a:lnTo>
                <a:lnTo>
                  <a:pt x="8" y="92"/>
                </a:lnTo>
                <a:lnTo>
                  <a:pt x="2" y="86"/>
                </a:lnTo>
                <a:lnTo>
                  <a:pt x="2" y="86"/>
                </a:lnTo>
                <a:lnTo>
                  <a:pt x="6" y="88"/>
                </a:lnTo>
                <a:lnTo>
                  <a:pt x="16" y="88"/>
                </a:lnTo>
                <a:lnTo>
                  <a:pt x="22" y="88"/>
                </a:lnTo>
                <a:lnTo>
                  <a:pt x="30" y="84"/>
                </a:lnTo>
                <a:lnTo>
                  <a:pt x="36" y="78"/>
                </a:lnTo>
                <a:lnTo>
                  <a:pt x="42" y="70"/>
                </a:lnTo>
                <a:lnTo>
                  <a:pt x="42" y="70"/>
                </a:lnTo>
                <a:lnTo>
                  <a:pt x="42" y="70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36" y="70"/>
                </a:lnTo>
                <a:lnTo>
                  <a:pt x="34" y="70"/>
                </a:lnTo>
                <a:lnTo>
                  <a:pt x="32" y="68"/>
                </a:lnTo>
                <a:lnTo>
                  <a:pt x="32" y="68"/>
                </a:lnTo>
                <a:lnTo>
                  <a:pt x="34" y="64"/>
                </a:lnTo>
                <a:lnTo>
                  <a:pt x="36" y="62"/>
                </a:lnTo>
                <a:lnTo>
                  <a:pt x="36" y="62"/>
                </a:lnTo>
                <a:lnTo>
                  <a:pt x="30" y="64"/>
                </a:lnTo>
                <a:lnTo>
                  <a:pt x="26" y="62"/>
                </a:lnTo>
                <a:lnTo>
                  <a:pt x="20" y="60"/>
                </a:lnTo>
                <a:lnTo>
                  <a:pt x="20" y="60"/>
                </a:lnTo>
                <a:lnTo>
                  <a:pt x="20" y="56"/>
                </a:lnTo>
                <a:lnTo>
                  <a:pt x="22" y="56"/>
                </a:lnTo>
                <a:lnTo>
                  <a:pt x="26" y="54"/>
                </a:lnTo>
                <a:lnTo>
                  <a:pt x="26" y="54"/>
                </a:lnTo>
                <a:lnTo>
                  <a:pt x="18" y="54"/>
                </a:lnTo>
                <a:lnTo>
                  <a:pt x="12" y="52"/>
                </a:lnTo>
                <a:lnTo>
                  <a:pt x="10" y="50"/>
                </a:lnTo>
                <a:lnTo>
                  <a:pt x="8" y="46"/>
                </a:lnTo>
                <a:lnTo>
                  <a:pt x="14" y="44"/>
                </a:lnTo>
                <a:lnTo>
                  <a:pt x="14" y="44"/>
                </a:lnTo>
                <a:lnTo>
                  <a:pt x="8" y="42"/>
                </a:lnTo>
                <a:lnTo>
                  <a:pt x="4" y="38"/>
                </a:lnTo>
                <a:lnTo>
                  <a:pt x="0" y="32"/>
                </a:lnTo>
                <a:lnTo>
                  <a:pt x="0" y="32"/>
                </a:lnTo>
                <a:lnTo>
                  <a:pt x="18" y="34"/>
                </a:lnTo>
                <a:lnTo>
                  <a:pt x="32" y="34"/>
                </a:ln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31"/>
          <p:cNvSpPr>
            <a:spLocks/>
          </p:cNvSpPr>
          <p:nvPr userDrawn="1"/>
        </p:nvSpPr>
        <p:spPr bwMode="auto">
          <a:xfrm>
            <a:off x="8216900" y="6502400"/>
            <a:ext cx="168275" cy="152400"/>
          </a:xfrm>
          <a:custGeom>
            <a:avLst/>
            <a:gdLst>
              <a:gd name="T0" fmla="*/ 46 w 106"/>
              <a:gd name="T1" fmla="*/ 38 h 96"/>
              <a:gd name="T2" fmla="*/ 48 w 106"/>
              <a:gd name="T3" fmla="*/ 14 h 96"/>
              <a:gd name="T4" fmla="*/ 52 w 106"/>
              <a:gd name="T5" fmla="*/ 6 h 96"/>
              <a:gd name="T6" fmla="*/ 54 w 106"/>
              <a:gd name="T7" fmla="*/ 4 h 96"/>
              <a:gd name="T8" fmla="*/ 60 w 106"/>
              <a:gd name="T9" fmla="*/ 0 h 96"/>
              <a:gd name="T10" fmla="*/ 58 w 106"/>
              <a:gd name="T11" fmla="*/ 4 h 96"/>
              <a:gd name="T12" fmla="*/ 66 w 106"/>
              <a:gd name="T13" fmla="*/ 0 h 96"/>
              <a:gd name="T14" fmla="*/ 64 w 106"/>
              <a:gd name="T15" fmla="*/ 4 h 96"/>
              <a:gd name="T16" fmla="*/ 58 w 106"/>
              <a:gd name="T17" fmla="*/ 8 h 96"/>
              <a:gd name="T18" fmla="*/ 62 w 106"/>
              <a:gd name="T19" fmla="*/ 8 h 96"/>
              <a:gd name="T20" fmla="*/ 74 w 106"/>
              <a:gd name="T21" fmla="*/ 10 h 96"/>
              <a:gd name="T22" fmla="*/ 84 w 106"/>
              <a:gd name="T23" fmla="*/ 16 h 96"/>
              <a:gd name="T24" fmla="*/ 90 w 106"/>
              <a:gd name="T25" fmla="*/ 22 h 96"/>
              <a:gd name="T26" fmla="*/ 100 w 106"/>
              <a:gd name="T27" fmla="*/ 18 h 96"/>
              <a:gd name="T28" fmla="*/ 102 w 106"/>
              <a:gd name="T29" fmla="*/ 16 h 96"/>
              <a:gd name="T30" fmla="*/ 100 w 106"/>
              <a:gd name="T31" fmla="*/ 22 h 96"/>
              <a:gd name="T32" fmla="*/ 94 w 106"/>
              <a:gd name="T33" fmla="*/ 26 h 96"/>
              <a:gd name="T34" fmla="*/ 102 w 106"/>
              <a:gd name="T35" fmla="*/ 26 h 96"/>
              <a:gd name="T36" fmla="*/ 106 w 106"/>
              <a:gd name="T37" fmla="*/ 24 h 96"/>
              <a:gd name="T38" fmla="*/ 100 w 106"/>
              <a:gd name="T39" fmla="*/ 32 h 96"/>
              <a:gd name="T40" fmla="*/ 94 w 106"/>
              <a:gd name="T41" fmla="*/ 34 h 96"/>
              <a:gd name="T42" fmla="*/ 94 w 106"/>
              <a:gd name="T43" fmla="*/ 48 h 96"/>
              <a:gd name="T44" fmla="*/ 88 w 106"/>
              <a:gd name="T45" fmla="*/ 66 h 96"/>
              <a:gd name="T46" fmla="*/ 66 w 106"/>
              <a:gd name="T47" fmla="*/ 86 h 96"/>
              <a:gd name="T48" fmla="*/ 48 w 106"/>
              <a:gd name="T49" fmla="*/ 94 h 96"/>
              <a:gd name="T50" fmla="*/ 32 w 106"/>
              <a:gd name="T51" fmla="*/ 96 h 96"/>
              <a:gd name="T52" fmla="*/ 8 w 106"/>
              <a:gd name="T53" fmla="*/ 92 h 96"/>
              <a:gd name="T54" fmla="*/ 2 w 106"/>
              <a:gd name="T55" fmla="*/ 86 h 96"/>
              <a:gd name="T56" fmla="*/ 16 w 106"/>
              <a:gd name="T57" fmla="*/ 88 h 96"/>
              <a:gd name="T58" fmla="*/ 30 w 106"/>
              <a:gd name="T59" fmla="*/ 84 h 96"/>
              <a:gd name="T60" fmla="*/ 42 w 106"/>
              <a:gd name="T61" fmla="*/ 70 h 96"/>
              <a:gd name="T62" fmla="*/ 42 w 106"/>
              <a:gd name="T63" fmla="*/ 70 h 96"/>
              <a:gd name="T64" fmla="*/ 42 w 106"/>
              <a:gd name="T65" fmla="*/ 68 h 96"/>
              <a:gd name="T66" fmla="*/ 36 w 106"/>
              <a:gd name="T67" fmla="*/ 70 h 96"/>
              <a:gd name="T68" fmla="*/ 32 w 106"/>
              <a:gd name="T69" fmla="*/ 68 h 96"/>
              <a:gd name="T70" fmla="*/ 34 w 106"/>
              <a:gd name="T71" fmla="*/ 64 h 96"/>
              <a:gd name="T72" fmla="*/ 36 w 106"/>
              <a:gd name="T73" fmla="*/ 62 h 96"/>
              <a:gd name="T74" fmla="*/ 26 w 106"/>
              <a:gd name="T75" fmla="*/ 62 h 96"/>
              <a:gd name="T76" fmla="*/ 20 w 106"/>
              <a:gd name="T77" fmla="*/ 60 h 96"/>
              <a:gd name="T78" fmla="*/ 22 w 106"/>
              <a:gd name="T79" fmla="*/ 56 h 96"/>
              <a:gd name="T80" fmla="*/ 26 w 106"/>
              <a:gd name="T81" fmla="*/ 54 h 96"/>
              <a:gd name="T82" fmla="*/ 12 w 106"/>
              <a:gd name="T83" fmla="*/ 52 h 96"/>
              <a:gd name="T84" fmla="*/ 8 w 106"/>
              <a:gd name="T85" fmla="*/ 46 h 96"/>
              <a:gd name="T86" fmla="*/ 14 w 106"/>
              <a:gd name="T87" fmla="*/ 44 h 96"/>
              <a:gd name="T88" fmla="*/ 4 w 106"/>
              <a:gd name="T89" fmla="*/ 38 h 96"/>
              <a:gd name="T90" fmla="*/ 0 w 106"/>
              <a:gd name="T91" fmla="*/ 32 h 96"/>
              <a:gd name="T92" fmla="*/ 32 w 106"/>
              <a:gd name="T93" fmla="*/ 3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96">
                <a:moveTo>
                  <a:pt x="46" y="38"/>
                </a:moveTo>
                <a:lnTo>
                  <a:pt x="46" y="38"/>
                </a:lnTo>
                <a:lnTo>
                  <a:pt x="46" y="26"/>
                </a:lnTo>
                <a:lnTo>
                  <a:pt x="48" y="14"/>
                </a:lnTo>
                <a:lnTo>
                  <a:pt x="52" y="4"/>
                </a:lnTo>
                <a:lnTo>
                  <a:pt x="52" y="6"/>
                </a:lnTo>
                <a:lnTo>
                  <a:pt x="52" y="6"/>
                </a:lnTo>
                <a:lnTo>
                  <a:pt x="54" y="4"/>
                </a:lnTo>
                <a:lnTo>
                  <a:pt x="60" y="0"/>
                </a:lnTo>
                <a:lnTo>
                  <a:pt x="60" y="0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lnTo>
                  <a:pt x="64" y="4"/>
                </a:lnTo>
                <a:lnTo>
                  <a:pt x="62" y="6"/>
                </a:lnTo>
                <a:lnTo>
                  <a:pt x="58" y="8"/>
                </a:lnTo>
                <a:lnTo>
                  <a:pt x="58" y="8"/>
                </a:lnTo>
                <a:lnTo>
                  <a:pt x="62" y="8"/>
                </a:lnTo>
                <a:lnTo>
                  <a:pt x="68" y="8"/>
                </a:lnTo>
                <a:lnTo>
                  <a:pt x="74" y="10"/>
                </a:lnTo>
                <a:lnTo>
                  <a:pt x="80" y="12"/>
                </a:lnTo>
                <a:lnTo>
                  <a:pt x="84" y="16"/>
                </a:lnTo>
                <a:lnTo>
                  <a:pt x="90" y="22"/>
                </a:lnTo>
                <a:lnTo>
                  <a:pt x="90" y="22"/>
                </a:lnTo>
                <a:lnTo>
                  <a:pt x="96" y="20"/>
                </a:lnTo>
                <a:lnTo>
                  <a:pt x="100" y="18"/>
                </a:lnTo>
                <a:lnTo>
                  <a:pt x="102" y="16"/>
                </a:lnTo>
                <a:lnTo>
                  <a:pt x="102" y="16"/>
                </a:lnTo>
                <a:lnTo>
                  <a:pt x="102" y="20"/>
                </a:lnTo>
                <a:lnTo>
                  <a:pt x="100" y="22"/>
                </a:lnTo>
                <a:lnTo>
                  <a:pt x="94" y="26"/>
                </a:lnTo>
                <a:lnTo>
                  <a:pt x="94" y="26"/>
                </a:lnTo>
                <a:lnTo>
                  <a:pt x="98" y="26"/>
                </a:lnTo>
                <a:lnTo>
                  <a:pt x="102" y="26"/>
                </a:lnTo>
                <a:lnTo>
                  <a:pt x="106" y="24"/>
                </a:lnTo>
                <a:lnTo>
                  <a:pt x="106" y="24"/>
                </a:lnTo>
                <a:lnTo>
                  <a:pt x="104" y="28"/>
                </a:lnTo>
                <a:lnTo>
                  <a:pt x="100" y="32"/>
                </a:lnTo>
                <a:lnTo>
                  <a:pt x="94" y="34"/>
                </a:lnTo>
                <a:lnTo>
                  <a:pt x="94" y="34"/>
                </a:lnTo>
                <a:lnTo>
                  <a:pt x="96" y="40"/>
                </a:lnTo>
                <a:lnTo>
                  <a:pt x="94" y="48"/>
                </a:lnTo>
                <a:lnTo>
                  <a:pt x="92" y="56"/>
                </a:lnTo>
                <a:lnTo>
                  <a:pt x="88" y="66"/>
                </a:lnTo>
                <a:lnTo>
                  <a:pt x="78" y="76"/>
                </a:lnTo>
                <a:lnTo>
                  <a:pt x="66" y="86"/>
                </a:lnTo>
                <a:lnTo>
                  <a:pt x="48" y="94"/>
                </a:lnTo>
                <a:lnTo>
                  <a:pt x="48" y="94"/>
                </a:lnTo>
                <a:lnTo>
                  <a:pt x="44" y="94"/>
                </a:lnTo>
                <a:lnTo>
                  <a:pt x="32" y="96"/>
                </a:lnTo>
                <a:lnTo>
                  <a:pt x="16" y="94"/>
                </a:lnTo>
                <a:lnTo>
                  <a:pt x="8" y="92"/>
                </a:lnTo>
                <a:lnTo>
                  <a:pt x="2" y="86"/>
                </a:lnTo>
                <a:lnTo>
                  <a:pt x="2" y="86"/>
                </a:lnTo>
                <a:lnTo>
                  <a:pt x="6" y="88"/>
                </a:lnTo>
                <a:lnTo>
                  <a:pt x="16" y="88"/>
                </a:lnTo>
                <a:lnTo>
                  <a:pt x="22" y="88"/>
                </a:lnTo>
                <a:lnTo>
                  <a:pt x="30" y="84"/>
                </a:lnTo>
                <a:lnTo>
                  <a:pt x="36" y="78"/>
                </a:lnTo>
                <a:lnTo>
                  <a:pt x="42" y="70"/>
                </a:lnTo>
                <a:lnTo>
                  <a:pt x="42" y="70"/>
                </a:lnTo>
                <a:lnTo>
                  <a:pt x="42" y="70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36" y="70"/>
                </a:lnTo>
                <a:lnTo>
                  <a:pt x="34" y="70"/>
                </a:lnTo>
                <a:lnTo>
                  <a:pt x="32" y="68"/>
                </a:lnTo>
                <a:lnTo>
                  <a:pt x="32" y="68"/>
                </a:lnTo>
                <a:lnTo>
                  <a:pt x="34" y="64"/>
                </a:lnTo>
                <a:lnTo>
                  <a:pt x="36" y="62"/>
                </a:lnTo>
                <a:lnTo>
                  <a:pt x="36" y="62"/>
                </a:lnTo>
                <a:lnTo>
                  <a:pt x="30" y="64"/>
                </a:lnTo>
                <a:lnTo>
                  <a:pt x="26" y="62"/>
                </a:lnTo>
                <a:lnTo>
                  <a:pt x="20" y="60"/>
                </a:lnTo>
                <a:lnTo>
                  <a:pt x="20" y="60"/>
                </a:lnTo>
                <a:lnTo>
                  <a:pt x="20" y="56"/>
                </a:lnTo>
                <a:lnTo>
                  <a:pt x="22" y="56"/>
                </a:lnTo>
                <a:lnTo>
                  <a:pt x="26" y="54"/>
                </a:lnTo>
                <a:lnTo>
                  <a:pt x="26" y="54"/>
                </a:lnTo>
                <a:lnTo>
                  <a:pt x="18" y="54"/>
                </a:lnTo>
                <a:lnTo>
                  <a:pt x="12" y="52"/>
                </a:lnTo>
                <a:lnTo>
                  <a:pt x="10" y="50"/>
                </a:lnTo>
                <a:lnTo>
                  <a:pt x="8" y="46"/>
                </a:lnTo>
                <a:lnTo>
                  <a:pt x="14" y="44"/>
                </a:lnTo>
                <a:lnTo>
                  <a:pt x="14" y="44"/>
                </a:lnTo>
                <a:lnTo>
                  <a:pt x="8" y="42"/>
                </a:lnTo>
                <a:lnTo>
                  <a:pt x="4" y="38"/>
                </a:lnTo>
                <a:lnTo>
                  <a:pt x="0" y="32"/>
                </a:lnTo>
                <a:lnTo>
                  <a:pt x="0" y="32"/>
                </a:lnTo>
                <a:lnTo>
                  <a:pt x="18" y="34"/>
                </a:lnTo>
                <a:lnTo>
                  <a:pt x="32" y="34"/>
                </a:lnTo>
                <a:lnTo>
                  <a:pt x="46" y="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6073636" y="6483350"/>
            <a:ext cx="108555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+mj-lt"/>
              </a:rPr>
              <a:t>CONNECT WITH US:</a:t>
            </a:r>
          </a:p>
        </p:txBody>
      </p:sp>
    </p:spTree>
    <p:extLst>
      <p:ext uri="{BB962C8B-B14F-4D97-AF65-F5344CB8AC3E}">
        <p14:creationId xmlns:p14="http://schemas.microsoft.com/office/powerpoint/2010/main" val="32391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7" r:id="rId5"/>
    <p:sldLayoutId id="2147483662" r:id="rId6"/>
    <p:sldLayoutId id="2147483670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08000"/>
        <a:buFont typeface="Wingdings 3" panose="05040102010807070707" pitchFamily="18" charset="2"/>
        <a:buChar char="´"/>
        <a:defRPr sz="23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29000"/>
        <a:buFont typeface="Wingdings" panose="05000000000000000000" pitchFamily="2" charset="2"/>
        <a:buChar char="§"/>
        <a:defRPr sz="1900" kern="1200">
          <a:solidFill>
            <a:srgbClr val="11111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q"/>
        <a:defRPr sz="17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96969"/>
        </a:buClr>
        <a:buSzPct val="100000"/>
        <a:buFont typeface="Wingdings" panose="05000000000000000000" pitchFamily="2" charset="2"/>
        <a:buChar char=""/>
        <a:defRPr sz="1300" kern="1200">
          <a:solidFill>
            <a:srgbClr val="5F5F5F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F5F5F"/>
        </a:buClr>
        <a:buFont typeface="Wingdings" panose="05000000000000000000" pitchFamily="2" charset="2"/>
        <a:buChar char="§"/>
        <a:defRPr sz="1200" kern="1200">
          <a:solidFill>
            <a:srgbClr val="5F5F5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 txBox="1">
            <a:spLocks/>
          </p:cNvSpPr>
          <p:nvPr/>
        </p:nvSpPr>
        <p:spPr>
          <a:xfrm>
            <a:off x="7495903" y="6492875"/>
            <a:ext cx="16480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accent1"/>
                </a:solidFill>
              </a:rPr>
              <a:t>Client Confidential |   </a:t>
            </a:r>
            <a:r>
              <a:rPr lang="en-US" sz="600" dirty="0" smtClean="0">
                <a:solidFill>
                  <a:schemeClr val="accent1"/>
                </a:solidFill>
              </a:rPr>
              <a:t>Copyright © 2018 </a:t>
            </a:r>
            <a:r>
              <a:rPr lang="en-US" sz="600" dirty="0" err="1" smtClean="0">
                <a:solidFill>
                  <a:schemeClr val="accent1"/>
                </a:solidFill>
              </a:rPr>
              <a:t>Prolifics</a:t>
            </a:r>
            <a:endParaRPr lang="en-US" sz="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92" y="2079500"/>
            <a:ext cx="7865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 </a:t>
            </a:r>
            <a:r>
              <a:rPr lang="en-US" sz="3200" dirty="0"/>
              <a:t>Use Case Demo</a:t>
            </a:r>
          </a:p>
          <a:p>
            <a:pPr algn="ctr"/>
            <a:r>
              <a:rPr lang="en-US" sz="3200" i="1" dirty="0"/>
              <a:t>Automating </a:t>
            </a:r>
            <a:r>
              <a:rPr lang="en-US" sz="3200" i="1" dirty="0" smtClean="0"/>
              <a:t>Data Migration of University data</a:t>
            </a:r>
            <a:endParaRPr lang="en-US" sz="3200" i="1" dirty="0"/>
          </a:p>
          <a:p>
            <a:pPr algn="ctr"/>
            <a:endParaRPr lang="en-US" sz="3200" dirty="0"/>
          </a:p>
        </p:txBody>
      </p:sp>
      <p:pic>
        <p:nvPicPr>
          <p:cNvPr id="2050" name="Picture 2" descr="C:\Users\shadim\Desktop\Business-Process-Mana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33" y="3216010"/>
            <a:ext cx="232005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76987" y="5117289"/>
            <a:ext cx="3467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Smarter Process Practice</a:t>
            </a:r>
          </a:p>
          <a:p>
            <a:pPr algn="ctr"/>
            <a:r>
              <a:rPr lang="en-US" sz="2400" dirty="0"/>
              <a:t>Prolifics</a:t>
            </a:r>
          </a:p>
        </p:txBody>
      </p:sp>
    </p:spTree>
    <p:extLst>
      <p:ext uri="{BB962C8B-B14F-4D97-AF65-F5344CB8AC3E}">
        <p14:creationId xmlns:p14="http://schemas.microsoft.com/office/powerpoint/2010/main" val="19014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3231" y="366222"/>
            <a:ext cx="7886700" cy="459467"/>
          </a:xfrm>
        </p:spPr>
        <p:txBody>
          <a:bodyPr/>
          <a:lstStyle/>
          <a:p>
            <a:pPr algn="ctr"/>
            <a:r>
              <a:rPr lang="en-US" sz="2400" b="1" u="sng" dirty="0" smtClean="0"/>
              <a:t>Overview</a:t>
            </a:r>
            <a:br>
              <a:rPr lang="en-US" sz="2400" b="1" u="sng" dirty="0" smtClean="0"/>
            </a:br>
            <a:endParaRPr lang="en-US" sz="2400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0463" y="6559894"/>
            <a:ext cx="3086100" cy="253149"/>
          </a:xfrm>
        </p:spPr>
        <p:txBody>
          <a:bodyPr/>
          <a:lstStyle/>
          <a:p>
            <a:r>
              <a:rPr lang="en-US" dirty="0"/>
              <a:t>Confidential  |   Copyright © 2017 Prolifics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t>2</a:t>
            </a:fld>
            <a:endParaRPr lang="en-US" dirty="0"/>
          </a:p>
        </p:txBody>
      </p:sp>
      <p:sp>
        <p:nvSpPr>
          <p:cNvPr id="35" name="Date Placeholder 1"/>
          <p:cNvSpPr>
            <a:spLocks noGrp="1"/>
          </p:cNvSpPr>
          <p:nvPr>
            <p:ph type="dt" sz="half" idx="10"/>
          </p:nvPr>
        </p:nvSpPr>
        <p:spPr>
          <a:xfrm>
            <a:off x="2580463" y="6389320"/>
            <a:ext cx="2057400" cy="200025"/>
          </a:xfrm>
        </p:spPr>
        <p:txBody>
          <a:bodyPr/>
          <a:lstStyle/>
          <a:p>
            <a:fld id="{C37CABCE-60AE-4E09-B4E4-971A8FD32255}" type="datetime4">
              <a:rPr lang="en-US" sz="1050">
                <a:solidFill>
                  <a:srgbClr val="FFFFFF"/>
                </a:solidFill>
                <a:latin typeface="Sylfaen" panose="010A0502050306030303" pitchFamily="18" charset="0"/>
              </a:rPr>
              <a:pPr/>
              <a:t>January 31, 2019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20" y="3889317"/>
            <a:ext cx="4584485" cy="2109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3" y="1173190"/>
            <a:ext cx="7623018" cy="160571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116664" y="2784485"/>
            <a:ext cx="479833" cy="1110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96497" y="314021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Modernization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3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31" y="2964"/>
            <a:ext cx="8505201" cy="533400"/>
          </a:xfrm>
        </p:spPr>
        <p:txBody>
          <a:bodyPr/>
          <a:lstStyle/>
          <a:p>
            <a:pPr algn="ctr"/>
            <a:r>
              <a:rPr lang="en-US" sz="2400" b="1" dirty="0" smtClean="0"/>
              <a:t>Current Scenario of data migration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7"/>
            <a:ext cx="8848725" cy="568642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17066" y="791571"/>
            <a:ext cx="1579972" cy="736978"/>
          </a:xfrm>
          <a:prstGeom prst="wedgeRoundRectCallout">
            <a:avLst>
              <a:gd name="adj1" fmla="val 56231"/>
              <a:gd name="adj2" fmla="val 72704"/>
              <a:gd name="adj3" fmla="val 16667"/>
            </a:avLst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Oh!!!!! I need to copy all the data to a temporary file, perform manipulations, and inject the new data into the application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13100" y="887104"/>
            <a:ext cx="1563616" cy="6414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7066" y="3493826"/>
            <a:ext cx="8655484" cy="841178"/>
            <a:chOff x="317066" y="3493826"/>
            <a:chExt cx="8655484" cy="841178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17066" y="3618932"/>
              <a:ext cx="1487606" cy="668740"/>
            </a:xfrm>
            <a:prstGeom prst="wedgeRoundRectCallout">
              <a:avLst>
                <a:gd name="adj1" fmla="val 46139"/>
                <a:gd name="adj2" fmla="val 68622"/>
                <a:gd name="adj3" fmla="val 16667"/>
              </a:avLst>
            </a:prstGeom>
            <a:noFill/>
            <a:ln w="285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</a:rPr>
                <a:t>Let me ask my BOT buddy to check and create journal entries for this month </a:t>
              </a:r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sym typeface="Wingdings" panose="05000000000000000000" pitchFamily="2" charset="2"/>
                </a:rPr>
                <a:t></a:t>
              </a:r>
              <a:endParaRPr lang="en-US" sz="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1924" y="4027227"/>
              <a:ext cx="1883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BOT IN Action</a:t>
              </a:r>
              <a:endParaRPr lang="en-US" sz="1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5306" y="3493826"/>
              <a:ext cx="2756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There you go !!!!! All templates are uploaded in minutes </a:t>
              </a:r>
              <a:r>
                <a:rPr lang="en-US" sz="800" dirty="0">
                  <a:sym typeface="Wingdings" panose="05000000000000000000" pitchFamily="2" charset="2"/>
                </a:rPr>
                <a:t>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4381" y="3608126"/>
              <a:ext cx="2808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WORK is FUN !!!!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8877" y="3465347"/>
            <a:ext cx="8783053" cy="279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%3CmxGraphModel%3E%3Croot%3E%3CmxCell%20id%3D%220%22%2F%3E%3CmxCell%20id%3D%221%22%20parent%3D%220%22%2F%3E%3CmxCell%20id%3D%222%22%20value%3D%22%22%20style%3D%22endArrow%3Dnone%3Bdashed%3D1%3Bhtml%3D1%3B%22%20edge%3D%221%22%20parent%3D%221%22%3E%3CmxGeometry%20width%3D%2250%22%20height%3D%2250%22%20relative%3D%221%22%20as%3D%22geometry%22%3E%3CmxPoint%20x%3D%221038%22%20y%3D%22480%22%20as%3D%22sourcePoint%22%2F%3E%3CmxPoint%20x%3D%221278%22%20y%3D%22480%22%20as%3D%22targetPoint%22%2F%3E%3C%2FmxGeometry%3E%3C%2FmxCell%3E%3C%2Froot%3E%3C%2FmxGraphModel%3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H="1">
            <a:off x="5899355" y="677695"/>
            <a:ext cx="2816942" cy="2691811"/>
          </a:xfrm>
          <a:prstGeom prst="rect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18" y="1025337"/>
            <a:ext cx="1975178" cy="19751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28351" y="718289"/>
            <a:ext cx="278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/>
              <a:t>Takes multiple man hours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/>
              <a:t>Repetitive and is Robotic in nature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3998" y="2997863"/>
            <a:ext cx="265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Can I do it in a better way !! </a:t>
            </a:r>
            <a:endParaRPr lang="en-US" sz="1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099" y="971550"/>
            <a:ext cx="1563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Copy all details 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Transform data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Add &amp; remove data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Inject it to the new app.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2580463" y="6559894"/>
            <a:ext cx="3086100" cy="2531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50">
                <a:solidFill>
                  <a:srgbClr val="FFFFFF"/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/>
              <a:t>Confidential  |   Copyright © 2017 </a:t>
            </a:r>
            <a:r>
              <a:rPr lang="en-US" dirty="0" err="1"/>
              <a:t>Prolifics</a:t>
            </a:r>
            <a:endParaRPr lang="en-US" dirty="0"/>
          </a:p>
        </p:txBody>
      </p:sp>
      <p:sp>
        <p:nvSpPr>
          <p:cNvPr id="19" name="Date Placeholder 1"/>
          <p:cNvSpPr txBox="1">
            <a:spLocks/>
          </p:cNvSpPr>
          <p:nvPr/>
        </p:nvSpPr>
        <p:spPr>
          <a:xfrm>
            <a:off x="2580463" y="6389320"/>
            <a:ext cx="2057400" cy="20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7CABCE-60AE-4E09-B4E4-971A8FD32255}" type="datetime4">
              <a:rPr lang="en-US" sz="1050" smtClean="0">
                <a:solidFill>
                  <a:srgbClr val="FFFFFF"/>
                </a:solidFill>
                <a:latin typeface="Sylfaen" panose="010A0502050306030303" pitchFamily="18" charset="0"/>
              </a:rPr>
              <a:pPr/>
              <a:t>January 31, 2019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282"/>
            <a:ext cx="9144000" cy="29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04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441831" y="2964"/>
            <a:ext cx="8505201" cy="533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Detailed Use Case Overview</a:t>
            </a:r>
          </a:p>
        </p:txBody>
      </p:sp>
      <p:sp>
        <p:nvSpPr>
          <p:cNvPr id="48" name="Footer Placeholder 4"/>
          <p:cNvSpPr txBox="1">
            <a:spLocks/>
          </p:cNvSpPr>
          <p:nvPr/>
        </p:nvSpPr>
        <p:spPr>
          <a:xfrm>
            <a:off x="2580463" y="6559894"/>
            <a:ext cx="3086100" cy="2531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50">
                <a:solidFill>
                  <a:srgbClr val="FFFFFF"/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/>
              <a:t>Confidential  |   Copyright © 2017 </a:t>
            </a:r>
            <a:r>
              <a:rPr lang="en-US" dirty="0" err="1"/>
              <a:t>Prolifics</a:t>
            </a:r>
            <a:endParaRPr lang="en-US" dirty="0"/>
          </a:p>
        </p:txBody>
      </p:sp>
      <p:sp>
        <p:nvSpPr>
          <p:cNvPr id="50" name="Date Placeholder 1"/>
          <p:cNvSpPr txBox="1">
            <a:spLocks/>
          </p:cNvSpPr>
          <p:nvPr/>
        </p:nvSpPr>
        <p:spPr>
          <a:xfrm>
            <a:off x="2580463" y="6389320"/>
            <a:ext cx="2057400" cy="20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7CABCE-60AE-4E09-B4E4-971A8FD32255}" type="datetime4">
              <a:rPr lang="en-US" sz="1050" smtClean="0">
                <a:solidFill>
                  <a:srgbClr val="FFFFFF"/>
                </a:solidFill>
                <a:latin typeface="Sylfaen" panose="010A0502050306030303" pitchFamily="18" charset="0"/>
              </a:rPr>
              <a:pPr/>
              <a:t>January 31, 2019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79" y="872103"/>
            <a:ext cx="59340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41831" y="1858067"/>
            <a:ext cx="8075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1:Here we've duplicate data needs to be de-duplicated and missing data like duration needs to be populated </a:t>
            </a:r>
            <a:endParaRPr lang="en-IN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5" name="Picture 54" descr="C:\Users\ayadav\Downloads\Untitled Diagram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2" y="2845504"/>
            <a:ext cx="8658274" cy="187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/>
          <p:cNvGrpSpPr/>
          <p:nvPr/>
        </p:nvGrpSpPr>
        <p:grpSpPr>
          <a:xfrm>
            <a:off x="441831" y="2842543"/>
            <a:ext cx="377900" cy="417698"/>
            <a:chOff x="7766402" y="615697"/>
            <a:chExt cx="377900" cy="417698"/>
          </a:xfrm>
        </p:grpSpPr>
        <p:sp>
          <p:nvSpPr>
            <p:cNvPr id="59" name="Teardrop 58"/>
            <p:cNvSpPr/>
            <p:nvPr/>
          </p:nvSpPr>
          <p:spPr>
            <a:xfrm rot="8183608">
              <a:off x="7766402" y="615697"/>
              <a:ext cx="377900" cy="399550"/>
            </a:xfrm>
            <a:prstGeom prst="teardrop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0" name="TextBox 93"/>
            <p:cNvSpPr txBox="1"/>
            <p:nvPr/>
          </p:nvSpPr>
          <p:spPr>
            <a:xfrm>
              <a:off x="7794730" y="664063"/>
              <a:ext cx="32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14509" y="2975557"/>
            <a:ext cx="377900" cy="694697"/>
            <a:chOff x="7766402" y="615697"/>
            <a:chExt cx="377900" cy="694697"/>
          </a:xfrm>
        </p:grpSpPr>
        <p:sp>
          <p:nvSpPr>
            <p:cNvPr id="63" name="Teardrop 62"/>
            <p:cNvSpPr/>
            <p:nvPr/>
          </p:nvSpPr>
          <p:spPr>
            <a:xfrm rot="8183608">
              <a:off x="7766402" y="615697"/>
              <a:ext cx="377900" cy="399550"/>
            </a:xfrm>
            <a:prstGeom prst="teardrop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4" name="TextBox 93"/>
            <p:cNvSpPr txBox="1"/>
            <p:nvPr/>
          </p:nvSpPr>
          <p:spPr>
            <a:xfrm>
              <a:off x="7794730" y="664063"/>
              <a:ext cx="327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C00000"/>
                  </a:solidFill>
                </a:rPr>
                <a:t>2	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01534" y="2842543"/>
            <a:ext cx="377900" cy="417698"/>
            <a:chOff x="7766402" y="615697"/>
            <a:chExt cx="377900" cy="417698"/>
          </a:xfrm>
        </p:grpSpPr>
        <p:sp>
          <p:nvSpPr>
            <p:cNvPr id="66" name="Teardrop 65"/>
            <p:cNvSpPr/>
            <p:nvPr/>
          </p:nvSpPr>
          <p:spPr>
            <a:xfrm rot="8183608">
              <a:off x="7766402" y="615697"/>
              <a:ext cx="377900" cy="399550"/>
            </a:xfrm>
            <a:prstGeom prst="teardrop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7" name="TextBox 93"/>
            <p:cNvSpPr txBox="1"/>
            <p:nvPr/>
          </p:nvSpPr>
          <p:spPr>
            <a:xfrm>
              <a:off x="7794730" y="664063"/>
              <a:ext cx="32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08428" y="2912181"/>
            <a:ext cx="377900" cy="417698"/>
            <a:chOff x="7766402" y="615697"/>
            <a:chExt cx="377900" cy="417698"/>
          </a:xfrm>
        </p:grpSpPr>
        <p:sp>
          <p:nvSpPr>
            <p:cNvPr id="69" name="Teardrop 68"/>
            <p:cNvSpPr/>
            <p:nvPr/>
          </p:nvSpPr>
          <p:spPr>
            <a:xfrm rot="8183608">
              <a:off x="7766402" y="615697"/>
              <a:ext cx="377900" cy="399550"/>
            </a:xfrm>
            <a:prstGeom prst="teardrop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0" name="TextBox 93"/>
            <p:cNvSpPr txBox="1"/>
            <p:nvPr/>
          </p:nvSpPr>
          <p:spPr>
            <a:xfrm>
              <a:off x="7794730" y="664063"/>
              <a:ext cx="32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65514" y="3023923"/>
            <a:ext cx="377900" cy="417698"/>
            <a:chOff x="7766402" y="615697"/>
            <a:chExt cx="377900" cy="417698"/>
          </a:xfrm>
        </p:grpSpPr>
        <p:sp>
          <p:nvSpPr>
            <p:cNvPr id="72" name="Teardrop 71"/>
            <p:cNvSpPr/>
            <p:nvPr/>
          </p:nvSpPr>
          <p:spPr>
            <a:xfrm rot="8183608">
              <a:off x="7766402" y="615697"/>
              <a:ext cx="377900" cy="399550"/>
            </a:xfrm>
            <a:prstGeom prst="teardrop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3" name="TextBox 93"/>
            <p:cNvSpPr txBox="1"/>
            <p:nvPr/>
          </p:nvSpPr>
          <p:spPr>
            <a:xfrm>
              <a:off x="7794730" y="664063"/>
              <a:ext cx="32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328477" y="2999740"/>
            <a:ext cx="377900" cy="417698"/>
            <a:chOff x="7766402" y="615697"/>
            <a:chExt cx="377900" cy="417698"/>
          </a:xfrm>
        </p:grpSpPr>
        <p:sp>
          <p:nvSpPr>
            <p:cNvPr id="75" name="Teardrop 74"/>
            <p:cNvSpPr/>
            <p:nvPr/>
          </p:nvSpPr>
          <p:spPr>
            <a:xfrm rot="8183608">
              <a:off x="7766402" y="615697"/>
              <a:ext cx="377900" cy="399550"/>
            </a:xfrm>
            <a:prstGeom prst="teardrop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6" name="TextBox 93"/>
            <p:cNvSpPr txBox="1"/>
            <p:nvPr/>
          </p:nvSpPr>
          <p:spPr>
            <a:xfrm>
              <a:off x="7794730" y="664063"/>
              <a:ext cx="32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9" y="3890198"/>
            <a:ext cx="625924" cy="62592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0" y="2358919"/>
            <a:ext cx="625924" cy="62592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81" y="2241270"/>
            <a:ext cx="625924" cy="62592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9" y="2341762"/>
            <a:ext cx="625924" cy="62592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61" y="2428892"/>
            <a:ext cx="625924" cy="62592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89" y="3516146"/>
            <a:ext cx="432431" cy="4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31" y="2964"/>
            <a:ext cx="8505201" cy="533400"/>
          </a:xfrm>
        </p:spPr>
        <p:txBody>
          <a:bodyPr/>
          <a:lstStyle/>
          <a:p>
            <a:pPr algn="ctr"/>
            <a:r>
              <a:rPr lang="en-US" sz="2400" b="1" dirty="0"/>
              <a:t>Internal Transfer JE </a:t>
            </a:r>
            <a:r>
              <a:rPr lang="en-US" sz="2400" b="1" dirty="0" smtClean="0"/>
              <a:t>– Reimagined Process Using </a:t>
            </a:r>
            <a:r>
              <a:rPr lang="en-US" sz="2400" b="1" u="sng" dirty="0" smtClean="0"/>
              <a:t>BOT</a:t>
            </a:r>
            <a:endParaRPr lang="en-US" sz="2400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7"/>
            <a:ext cx="8848725" cy="568642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17066" y="791571"/>
            <a:ext cx="1579972" cy="736978"/>
          </a:xfrm>
          <a:prstGeom prst="wedgeRoundRectCallout">
            <a:avLst>
              <a:gd name="adj1" fmla="val 56231"/>
              <a:gd name="adj2" fmla="val 72704"/>
              <a:gd name="adj3" fmla="val 16667"/>
            </a:avLst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Oh!!!!! I need to review all Workbooks, validate information and create JE template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13100" y="887104"/>
            <a:ext cx="1563616" cy="6414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7066" y="3493826"/>
            <a:ext cx="8655484" cy="841178"/>
            <a:chOff x="317066" y="3493826"/>
            <a:chExt cx="8655484" cy="841178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17066" y="3618932"/>
              <a:ext cx="1487606" cy="668740"/>
            </a:xfrm>
            <a:prstGeom prst="wedgeRoundRectCallout">
              <a:avLst>
                <a:gd name="adj1" fmla="val 46139"/>
                <a:gd name="adj2" fmla="val 68622"/>
                <a:gd name="adj3" fmla="val 16667"/>
              </a:avLst>
            </a:prstGeom>
            <a:noFill/>
            <a:ln w="285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</a:rPr>
                <a:t>Let me ask my BOT buddy to </a:t>
              </a:r>
              <a:r>
                <a:rPr lang="en-US" sz="800" dirty="0" smtClean="0">
                  <a:solidFill>
                    <a:schemeClr val="accent5">
                      <a:lumMod val="50000"/>
                    </a:schemeClr>
                  </a:solidFill>
                </a:rPr>
                <a:t>manipulate the data </a:t>
              </a:r>
              <a:r>
                <a:rPr lang="en-US" sz="800" dirty="0" smtClean="0">
                  <a:solidFill>
                    <a:schemeClr val="accent5">
                      <a:lumMod val="50000"/>
                    </a:schemeClr>
                  </a:solidFill>
                </a:rPr>
                <a:t>and inject it.</a:t>
              </a:r>
              <a:r>
                <a:rPr lang="en-US" sz="800" dirty="0" smtClean="0">
                  <a:solidFill>
                    <a:schemeClr val="accent5">
                      <a:lumMod val="50000"/>
                    </a:schemeClr>
                  </a:solidFill>
                  <a:sym typeface="Wingdings" panose="05000000000000000000" pitchFamily="2" charset="2"/>
                </a:rPr>
                <a:t></a:t>
              </a:r>
              <a:endParaRPr lang="en-US" sz="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1924" y="4027227"/>
              <a:ext cx="1883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BOT IN Action</a:t>
              </a:r>
              <a:endParaRPr lang="en-US" sz="1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5306" y="3493826"/>
              <a:ext cx="2756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There you go !!!!! </a:t>
              </a:r>
              <a:r>
                <a:rPr lang="en-US" sz="800" dirty="0" smtClean="0"/>
                <a:t>Everything done in </a:t>
              </a:r>
              <a:r>
                <a:rPr lang="en-US" sz="800" dirty="0"/>
                <a:t>minutes </a:t>
              </a:r>
              <a:r>
                <a:rPr lang="en-US" sz="800" dirty="0">
                  <a:sym typeface="Wingdings" panose="05000000000000000000" pitchFamily="2" charset="2"/>
                </a:rPr>
                <a:t>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4381" y="3608126"/>
              <a:ext cx="2808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WORK is FUN !!!!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5899355" y="677695"/>
            <a:ext cx="2816942" cy="2691811"/>
          </a:xfrm>
          <a:prstGeom prst="rect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18" y="1025337"/>
            <a:ext cx="1975178" cy="19751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28351" y="718289"/>
            <a:ext cx="278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/>
              <a:t>Takes multiple man hours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/>
              <a:t>Repetitive and is Robotic in nature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3998" y="2997863"/>
            <a:ext cx="265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Can I do it in a better way !! </a:t>
            </a:r>
            <a:endParaRPr lang="en-US" sz="1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099" y="971550"/>
            <a:ext cx="1563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Download workbooks</a:t>
            </a:r>
          </a:p>
          <a:p>
            <a:pPr marL="342900" indent="-342900">
              <a:buAutoNum type="arabicPeriod"/>
            </a:pP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Validate information</a:t>
            </a:r>
          </a:p>
          <a:p>
            <a:pPr marL="342900" indent="-342900">
              <a:buAutoNum type="arabicPeriod"/>
            </a:pP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Populate Template</a:t>
            </a:r>
          </a:p>
          <a:p>
            <a:pPr marL="342900" indent="-342900">
              <a:buAutoNum type="arabicPeriod"/>
            </a:pP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Upload 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2580463" y="6559894"/>
            <a:ext cx="3086100" cy="2531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50">
                <a:solidFill>
                  <a:srgbClr val="FFFFFF"/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/>
              <a:t>Confidential  |   Copyright © 2017 </a:t>
            </a:r>
            <a:r>
              <a:rPr lang="en-US" dirty="0" err="1"/>
              <a:t>Prolifics</a:t>
            </a:r>
            <a:endParaRPr lang="en-US" dirty="0"/>
          </a:p>
        </p:txBody>
      </p:sp>
      <p:sp>
        <p:nvSpPr>
          <p:cNvPr id="19" name="Date Placeholder 1"/>
          <p:cNvSpPr txBox="1">
            <a:spLocks/>
          </p:cNvSpPr>
          <p:nvPr/>
        </p:nvSpPr>
        <p:spPr>
          <a:xfrm>
            <a:off x="2580463" y="6389320"/>
            <a:ext cx="2057400" cy="20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7CABCE-60AE-4E09-B4E4-971A8FD32255}" type="datetime4">
              <a:rPr lang="en-US" sz="1050" smtClean="0">
                <a:solidFill>
                  <a:srgbClr val="FFFFFF"/>
                </a:solidFill>
                <a:latin typeface="Sylfaen" panose="010A0502050306030303" pitchFamily="18" charset="0"/>
              </a:rPr>
              <a:pPr/>
              <a:t>January 31, 2019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825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31" y="729743"/>
            <a:ext cx="4015869" cy="5768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100" dirty="0" smtClean="0"/>
              <a:t>Real-time operational </a:t>
            </a:r>
            <a:r>
              <a:rPr lang="en-IN" sz="1100" dirty="0"/>
              <a:t>insights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100" dirty="0"/>
              <a:t>Centralized </a:t>
            </a:r>
            <a:r>
              <a:rPr lang="en-IN" sz="1100" dirty="0" smtClean="0"/>
              <a:t>analytics dashboard</a:t>
            </a:r>
            <a:endParaRPr lang="en-IN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123-1C3D-40D2-8382-57D28B625AEF}" type="datetime4">
              <a:rPr lang="en-US" smtClean="0"/>
              <a:t>January 31,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 |   Copyright © 2017 </a:t>
            </a:r>
            <a:r>
              <a:rPr lang="en-US" dirty="0" err="1"/>
              <a:t>Prolifics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1831" y="2964"/>
            <a:ext cx="8505201" cy="533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RPA-Other Features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14388" y="756451"/>
            <a:ext cx="4015869" cy="5768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8000" indent="-46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200000"/>
              <a:buFontTx/>
              <a:buBlip>
                <a:blip r:embed="rId2"/>
              </a:buBlip>
              <a:defRPr sz="1900" kern="1200">
                <a:solidFill>
                  <a:srgbClr val="646464"/>
                </a:solidFill>
                <a:latin typeface="+mj-lt"/>
                <a:ea typeface="+mn-ea"/>
                <a:cs typeface="+mn-cs"/>
              </a:defRPr>
            </a:lvl1pPr>
            <a:lvl2pPr marL="0" marR="0" indent="-468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75000"/>
              <a:buFontTx/>
              <a:buBlip>
                <a:blip r:embed="rId3"/>
              </a:buBlip>
              <a:tabLst/>
              <a:defRPr sz="1900" kern="1200">
                <a:solidFill>
                  <a:srgbClr val="64646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q"/>
              <a:defRPr sz="17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6969"/>
              </a:buClr>
              <a:buSzPct val="100000"/>
              <a:buFont typeface="Wingdings" panose="05000000000000000000" pitchFamily="2" charset="2"/>
              <a:buChar char=""/>
              <a:defRPr sz="1300" kern="1200">
                <a:solidFill>
                  <a:srgbClr val="5F5F5F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F5F5F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5F5F5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100" dirty="0" smtClean="0"/>
              <a:t>User Entitlements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100" dirty="0" smtClean="0"/>
              <a:t>Task History and BOT Status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IN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78" y="1111289"/>
            <a:ext cx="8229600" cy="30549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" y="4242578"/>
            <a:ext cx="8229600" cy="193496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586945" y="729743"/>
            <a:ext cx="4015869" cy="5768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8000" indent="-46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200000"/>
              <a:buFontTx/>
              <a:buBlip>
                <a:blip r:embed="rId2"/>
              </a:buBlip>
              <a:defRPr sz="1900" kern="1200">
                <a:solidFill>
                  <a:srgbClr val="646464"/>
                </a:solidFill>
                <a:latin typeface="+mj-lt"/>
                <a:ea typeface="+mn-ea"/>
                <a:cs typeface="+mn-cs"/>
              </a:defRPr>
            </a:lvl1pPr>
            <a:lvl2pPr marL="0" marR="0" indent="-468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75000"/>
              <a:buFontTx/>
              <a:buBlip>
                <a:blip r:embed="rId3"/>
              </a:buBlip>
              <a:tabLst/>
              <a:defRPr sz="1900" kern="1200">
                <a:solidFill>
                  <a:srgbClr val="64646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q"/>
              <a:defRPr sz="17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6969"/>
              </a:buClr>
              <a:buSzPct val="100000"/>
              <a:buFont typeface="Wingdings" panose="05000000000000000000" pitchFamily="2" charset="2"/>
              <a:buChar char=""/>
              <a:defRPr sz="1300" kern="1200">
                <a:solidFill>
                  <a:srgbClr val="5F5F5F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F5F5F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5F5F5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100" dirty="0" smtClean="0"/>
              <a:t>Credential Vault and Access Control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100" dirty="0" smtClean="0"/>
              <a:t>Auditing and Schedulers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15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lifics Master Slide">
  <a:themeElements>
    <a:clrScheme name="Prolifics">
      <a:dk1>
        <a:srgbClr val="134371"/>
      </a:dk1>
      <a:lt1>
        <a:srgbClr val="FFFFFF"/>
      </a:lt1>
      <a:dk2>
        <a:srgbClr val="0F6FA1"/>
      </a:dk2>
      <a:lt2>
        <a:srgbClr val="60BFD5"/>
      </a:lt2>
      <a:accent1>
        <a:srgbClr val="3399E4"/>
      </a:accent1>
      <a:accent2>
        <a:srgbClr val="81B850"/>
      </a:accent2>
      <a:accent3>
        <a:srgbClr val="0F913E"/>
      </a:accent3>
      <a:accent4>
        <a:srgbClr val="134371"/>
      </a:accent4>
      <a:accent5>
        <a:srgbClr val="0F6FA1"/>
      </a:accent5>
      <a:accent6>
        <a:srgbClr val="FF9D1C"/>
      </a:accent6>
      <a:hlink>
        <a:srgbClr val="B0DFEA"/>
      </a:hlink>
      <a:folHlink>
        <a:srgbClr val="000000"/>
      </a:folHlink>
    </a:clrScheme>
    <a:fontScheme name="Prolifics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7921</TotalTime>
  <Words>309</Words>
  <Application>Microsoft Office PowerPoint</Application>
  <PresentationFormat>On-screen Show (4:3)</PresentationFormat>
  <Paragraphs>66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Lato</vt:lpstr>
      <vt:lpstr>Lato Black</vt:lpstr>
      <vt:lpstr>Lato Light</vt:lpstr>
      <vt:lpstr>Sylfaen</vt:lpstr>
      <vt:lpstr>Calibri</vt:lpstr>
      <vt:lpstr>Wingdings</vt:lpstr>
      <vt:lpstr>Wingdings 3</vt:lpstr>
      <vt:lpstr>Times New Roman</vt:lpstr>
      <vt:lpstr>Prolifics Master Slide</vt:lpstr>
      <vt:lpstr>PowerPoint Presentation</vt:lpstr>
      <vt:lpstr>Overview </vt:lpstr>
      <vt:lpstr>Current Scenario of data migration</vt:lpstr>
      <vt:lpstr>PowerPoint Presentation</vt:lpstr>
      <vt:lpstr>Internal Transfer JE – Reimagined Process Using BOT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Prolifics</dc:creator>
  <cp:keywords>RPA</cp:keywords>
  <cp:lastModifiedBy>Sourabh Jana</cp:lastModifiedBy>
  <cp:revision>901</cp:revision>
  <cp:lastPrinted>2014-06-23T13:42:04Z</cp:lastPrinted>
  <dcterms:created xsi:type="dcterms:W3CDTF">2014-05-20T17:43:26Z</dcterms:created>
  <dcterms:modified xsi:type="dcterms:W3CDTF">2019-01-31T15:45:52Z</dcterms:modified>
  <cp:category>Presales-Demo-RPA</cp:category>
</cp:coreProperties>
</file>