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Proxima Nova"/>
      <p:regular r:id="rId28"/>
      <p:bold r:id="rId29"/>
      <p:italic r:id="rId30"/>
      <p:boldItalic r:id="rId31"/>
    </p:embeddedFont>
    <p:embeddedFont>
      <p:font typeface="Caveat"/>
      <p:regular r:id="rId32"/>
      <p:bold r:id="rId33"/>
    </p:embeddedFont>
    <p:embeddedFont>
      <p:font typeface="Roboto"/>
      <p:regular r:id="rId34"/>
      <p:bold r:id="rId35"/>
      <p:italic r:id="rId36"/>
      <p:boldItalic r:id="rId37"/>
    </p:embeddedFont>
    <p:embeddedFont>
      <p:font typeface="Quattrocento Sans"/>
      <p:regular r:id="rId38"/>
      <p:bold r:id="rId39"/>
      <p:italic r:id="rId40"/>
      <p:boldItalic r:id="rId41"/>
    </p:embeddedFont>
    <p:embeddedFont>
      <p:font typeface="Proxima Nova Semibold"/>
      <p:regular r:id="rId42"/>
      <p:bold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470AFB5-E737-4E4E-ACA8-071697C4C616}">
  <a:tblStyle styleId="{0470AFB5-E737-4E4E-ACA8-071697C4C616}"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DF53AFF-CF28-4877-885E-695643D82DEC}"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QuattrocentoSans-italic.fntdata"/><Relationship Id="rId20" Type="http://schemas.openxmlformats.org/officeDocument/2006/relationships/slide" Target="slides/slide15.xml"/><Relationship Id="rId42" Type="http://schemas.openxmlformats.org/officeDocument/2006/relationships/font" Target="fonts/ProximaNovaSemibold-regular.fntdata"/><Relationship Id="rId41" Type="http://schemas.openxmlformats.org/officeDocument/2006/relationships/font" Target="fonts/QuattrocentoSans-boldItalic.fntdata"/><Relationship Id="rId22" Type="http://schemas.openxmlformats.org/officeDocument/2006/relationships/slide" Target="slides/slide17.xml"/><Relationship Id="rId44" Type="http://schemas.openxmlformats.org/officeDocument/2006/relationships/font" Target="fonts/ProximaNovaSemibold-boldItalic.fntdata"/><Relationship Id="rId21" Type="http://schemas.openxmlformats.org/officeDocument/2006/relationships/slide" Target="slides/slide16.xml"/><Relationship Id="rId43" Type="http://schemas.openxmlformats.org/officeDocument/2006/relationships/font" Target="fonts/ProximaNovaSemibold-bold.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6.xml"/><Relationship Id="rId33" Type="http://schemas.openxmlformats.org/officeDocument/2006/relationships/font" Target="fonts/Caveat-bold.fntdata"/><Relationship Id="rId10" Type="http://schemas.openxmlformats.org/officeDocument/2006/relationships/slide" Target="slides/slide5.xml"/><Relationship Id="rId32" Type="http://schemas.openxmlformats.org/officeDocument/2006/relationships/font" Target="fonts/Caveat-regular.fntdata"/><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QuattrocentoSans-bold.fntdata"/><Relationship Id="rId16" Type="http://schemas.openxmlformats.org/officeDocument/2006/relationships/slide" Target="slides/slide11.xml"/><Relationship Id="rId38" Type="http://schemas.openxmlformats.org/officeDocument/2006/relationships/font" Target="fonts/QuattrocentoSans-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8a5f4b791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8a5f4b791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89112d3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89112d3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8a5f4b791_2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8a5f4b791_2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8a5f4b791_2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8a5f4b791_2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89112d3f7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d89112d3f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8694e8ae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8694e8ae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89112d3f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89112d3f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8694e8ae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8694e8ae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83e24aaf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d83e24aaf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874d9952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874d9952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8a5f4b79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d8a5f4b79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8a5f4b79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8a5f4b79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d874d9952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d874d9952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8a5f4b791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8a5f4b791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8a5f4b791_2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8a5f4b791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8a5f4b791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8a5f4b791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8a5f4b791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8a5f4b791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8694e8ae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8694e8ae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8694e8ae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8694e8ae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874d99526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874d99526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Dark)" type="title">
  <p:cSld name="TITLE">
    <p:bg>
      <p:bgPr>
        <a:solidFill>
          <a:srgbClr val="3EADA7"/>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0" y="965800"/>
            <a:ext cx="7705800" cy="79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000"/>
              <a:buFont typeface="Proxima Nova"/>
              <a:buNone/>
              <a:defRPr b="1" sz="4000">
                <a:solidFill>
                  <a:schemeClr val="lt1"/>
                </a:solidFill>
                <a:latin typeface="Proxima Nova"/>
                <a:ea typeface="Proxima Nova"/>
                <a:cs typeface="Proxima Nova"/>
                <a:sym typeface="Proxima Nova"/>
              </a:defRPr>
            </a:lvl1pPr>
            <a:lvl2pPr lvl="1" algn="l">
              <a:lnSpc>
                <a:spcPct val="100000"/>
              </a:lnSpc>
              <a:spcBef>
                <a:spcPts val="0"/>
              </a:spcBef>
              <a:spcAft>
                <a:spcPts val="0"/>
              </a:spcAft>
              <a:buClr>
                <a:schemeClr val="lt1"/>
              </a:buClr>
              <a:buSzPts val="4000"/>
              <a:buNone/>
              <a:defRPr sz="4000">
                <a:solidFill>
                  <a:schemeClr val="lt1"/>
                </a:solidFill>
              </a:defRPr>
            </a:lvl2pPr>
            <a:lvl3pPr lvl="2" algn="l">
              <a:lnSpc>
                <a:spcPct val="100000"/>
              </a:lnSpc>
              <a:spcBef>
                <a:spcPts val="0"/>
              </a:spcBef>
              <a:spcAft>
                <a:spcPts val="0"/>
              </a:spcAft>
              <a:buClr>
                <a:schemeClr val="lt1"/>
              </a:buClr>
              <a:buSzPts val="4000"/>
              <a:buNone/>
              <a:defRPr sz="4000">
                <a:solidFill>
                  <a:schemeClr val="lt1"/>
                </a:solidFill>
              </a:defRPr>
            </a:lvl3pPr>
            <a:lvl4pPr lvl="3" algn="l">
              <a:lnSpc>
                <a:spcPct val="100000"/>
              </a:lnSpc>
              <a:spcBef>
                <a:spcPts val="0"/>
              </a:spcBef>
              <a:spcAft>
                <a:spcPts val="0"/>
              </a:spcAft>
              <a:buClr>
                <a:schemeClr val="lt1"/>
              </a:buClr>
              <a:buSzPts val="4000"/>
              <a:buNone/>
              <a:defRPr sz="4000">
                <a:solidFill>
                  <a:schemeClr val="lt1"/>
                </a:solidFill>
              </a:defRPr>
            </a:lvl4pPr>
            <a:lvl5pPr lvl="4" algn="l">
              <a:lnSpc>
                <a:spcPct val="100000"/>
              </a:lnSpc>
              <a:spcBef>
                <a:spcPts val="0"/>
              </a:spcBef>
              <a:spcAft>
                <a:spcPts val="0"/>
              </a:spcAft>
              <a:buClr>
                <a:schemeClr val="lt1"/>
              </a:buClr>
              <a:buSzPts val="4000"/>
              <a:buNone/>
              <a:defRPr sz="4000">
                <a:solidFill>
                  <a:schemeClr val="lt1"/>
                </a:solidFill>
              </a:defRPr>
            </a:lvl5pPr>
            <a:lvl6pPr lvl="5" algn="l">
              <a:lnSpc>
                <a:spcPct val="100000"/>
              </a:lnSpc>
              <a:spcBef>
                <a:spcPts val="0"/>
              </a:spcBef>
              <a:spcAft>
                <a:spcPts val="0"/>
              </a:spcAft>
              <a:buClr>
                <a:schemeClr val="lt1"/>
              </a:buClr>
              <a:buSzPts val="4000"/>
              <a:buNone/>
              <a:defRPr sz="4000">
                <a:solidFill>
                  <a:schemeClr val="lt1"/>
                </a:solidFill>
              </a:defRPr>
            </a:lvl6pPr>
            <a:lvl7pPr lvl="6" algn="l">
              <a:lnSpc>
                <a:spcPct val="100000"/>
              </a:lnSpc>
              <a:spcBef>
                <a:spcPts val="0"/>
              </a:spcBef>
              <a:spcAft>
                <a:spcPts val="0"/>
              </a:spcAft>
              <a:buClr>
                <a:schemeClr val="lt1"/>
              </a:buClr>
              <a:buSzPts val="4000"/>
              <a:buNone/>
              <a:defRPr sz="4000">
                <a:solidFill>
                  <a:schemeClr val="lt1"/>
                </a:solidFill>
              </a:defRPr>
            </a:lvl7pPr>
            <a:lvl8pPr lvl="7" algn="l">
              <a:lnSpc>
                <a:spcPct val="100000"/>
              </a:lnSpc>
              <a:spcBef>
                <a:spcPts val="0"/>
              </a:spcBef>
              <a:spcAft>
                <a:spcPts val="0"/>
              </a:spcAft>
              <a:buClr>
                <a:schemeClr val="lt1"/>
              </a:buClr>
              <a:buSzPts val="4000"/>
              <a:buNone/>
              <a:defRPr sz="4000">
                <a:solidFill>
                  <a:schemeClr val="lt1"/>
                </a:solidFill>
              </a:defRPr>
            </a:lvl8pPr>
            <a:lvl9pPr lvl="8" algn="l">
              <a:lnSpc>
                <a:spcPct val="100000"/>
              </a:lnSpc>
              <a:spcBef>
                <a:spcPts val="0"/>
              </a:spcBef>
              <a:spcAft>
                <a:spcPts val="0"/>
              </a:spcAft>
              <a:buClr>
                <a:schemeClr val="lt1"/>
              </a:buClr>
              <a:buSzPts val="4000"/>
              <a:buNone/>
              <a:defRPr sz="4000">
                <a:solidFill>
                  <a:schemeClr val="lt1"/>
                </a:solidFill>
              </a:defRPr>
            </a:lvl9pPr>
          </a:lstStyle>
          <a:p/>
        </p:txBody>
      </p:sp>
      <p:sp>
        <p:nvSpPr>
          <p:cNvPr id="11" name="Google Shape;11;p2"/>
          <p:cNvSpPr txBox="1"/>
          <p:nvPr>
            <p:ph idx="1" type="subTitle"/>
          </p:nvPr>
        </p:nvSpPr>
        <p:spPr>
          <a:xfrm>
            <a:off x="311700" y="1838650"/>
            <a:ext cx="64767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3F3F3"/>
              </a:buClr>
              <a:buSzPts val="2800"/>
              <a:buFont typeface="Proxima Nova"/>
              <a:buNone/>
              <a:defRPr sz="2800">
                <a:solidFill>
                  <a:srgbClr val="F3F3F3"/>
                </a:solidFill>
                <a:latin typeface="Proxima Nova"/>
                <a:ea typeface="Proxima Nova"/>
                <a:cs typeface="Proxima Nova"/>
                <a:sym typeface="Proxima Nova"/>
              </a:defRPr>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3" name="Google Shape;13;p2"/>
          <p:cNvCxnSpPr/>
          <p:nvPr/>
        </p:nvCxnSpPr>
        <p:spPr>
          <a:xfrm>
            <a:off x="395025" y="1831850"/>
            <a:ext cx="7344600" cy="0"/>
          </a:xfrm>
          <a:prstGeom prst="straightConnector1">
            <a:avLst/>
          </a:prstGeom>
          <a:noFill/>
          <a:ln cap="flat" cmpd="sng" w="9525">
            <a:solidFill>
              <a:schemeClr val="lt1"/>
            </a:solidFill>
            <a:prstDash val="solid"/>
            <a:round/>
            <a:headEnd len="sm" w="sm" type="none"/>
            <a:tailEnd len="sm" w="sm" type="none"/>
          </a:ln>
        </p:spPr>
      </p:cxnSp>
      <p:pic>
        <p:nvPicPr>
          <p:cNvPr descr="style3singlecolormid.png" id="14" name="Google Shape;14;p2"/>
          <p:cNvPicPr preferRelativeResize="0"/>
          <p:nvPr/>
        </p:nvPicPr>
        <p:blipFill rotWithShape="1">
          <a:blip r:embed="rId2">
            <a:alphaModFix/>
          </a:blip>
          <a:srcRect b="0" l="0" r="0" t="0"/>
          <a:stretch/>
        </p:blipFill>
        <p:spPr>
          <a:xfrm>
            <a:off x="395025" y="4094150"/>
            <a:ext cx="4813400" cy="962675"/>
          </a:xfrm>
          <a:prstGeom prst="rect">
            <a:avLst/>
          </a:prstGeom>
          <a:noFill/>
          <a:ln>
            <a:noFill/>
          </a:ln>
        </p:spPr>
      </p:pic>
      <p:pic>
        <p:nvPicPr>
          <p:cNvPr descr="strips_white.png" id="15" name="Google Shape;15;p2"/>
          <p:cNvPicPr preferRelativeResize="0"/>
          <p:nvPr/>
        </p:nvPicPr>
        <p:blipFill rotWithShape="1">
          <a:blip r:embed="rId3">
            <a:alphaModFix/>
          </a:blip>
          <a:srcRect b="0" l="0" r="0" t="0"/>
          <a:stretch/>
        </p:blipFill>
        <p:spPr>
          <a:xfrm>
            <a:off x="7038963" y="3524250"/>
            <a:ext cx="2105025" cy="1619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57" name="Google Shape;5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1"/>
          <p:cNvSpPr/>
          <p:nvPr/>
        </p:nvSpPr>
        <p:spPr>
          <a:xfrm>
            <a:off x="-73150" y="5056825"/>
            <a:ext cx="9264000" cy="86400"/>
          </a:xfrm>
          <a:prstGeom prst="rect">
            <a:avLst/>
          </a:prstGeom>
          <a:solidFill>
            <a:srgbClr val="3EADA7"/>
          </a:solidFill>
          <a:ln cap="flat" cmpd="sng" w="9525">
            <a:solidFill>
              <a:srgbClr val="3EADA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59" name="Shape 59"/>
        <p:cNvGrpSpPr/>
        <p:nvPr/>
      </p:nvGrpSpPr>
      <p:grpSpPr>
        <a:xfrm>
          <a:off x="0" y="0"/>
          <a:ext cx="0" cy="0"/>
          <a:chOff x="0" y="0"/>
          <a:chExt cx="0" cy="0"/>
        </a:xfrm>
      </p:grpSpPr>
      <p:sp>
        <p:nvSpPr>
          <p:cNvPr id="60" name="Google Shape;60;p12"/>
          <p:cNvSpPr/>
          <p:nvPr/>
        </p:nvSpPr>
        <p:spPr>
          <a:xfrm>
            <a:off x="0" y="3891675"/>
            <a:ext cx="9144000" cy="1251900"/>
          </a:xfrm>
          <a:prstGeom prst="rect">
            <a:avLst/>
          </a:prstGeom>
          <a:solidFill>
            <a:srgbClr val="3EAD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F3F3F3"/>
              </a:buClr>
              <a:buSzPts val="1800"/>
              <a:buNone/>
              <a:defRPr>
                <a:solidFill>
                  <a:srgbClr val="F3F3F3"/>
                </a:solidFill>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2" name="Google Shape;6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3" name="Shape 63"/>
        <p:cNvGrpSpPr/>
        <p:nvPr/>
      </p:nvGrpSpPr>
      <p:grpSpPr>
        <a:xfrm>
          <a:off x="0" y="0"/>
          <a:ext cx="0" cy="0"/>
          <a:chOff x="0" y="0"/>
          <a:chExt cx="0" cy="0"/>
        </a:xfrm>
      </p:grpSpPr>
      <p:sp>
        <p:nvSpPr>
          <p:cNvPr id="64" name="Google Shape;64;p1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lgn="ctr">
              <a:lnSpc>
                <a:spcPct val="115000"/>
              </a:lnSpc>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65" name="Google Shape;6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3"/>
          <p:cNvSpPr/>
          <p:nvPr/>
        </p:nvSpPr>
        <p:spPr>
          <a:xfrm>
            <a:off x="100" y="0"/>
            <a:ext cx="9144000" cy="87600"/>
          </a:xfrm>
          <a:prstGeom prst="rect">
            <a:avLst/>
          </a:prstGeom>
          <a:solidFill>
            <a:srgbClr val="3EAD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3"/>
          <p:cNvSpPr txBox="1"/>
          <p:nvPr/>
        </p:nvSpPr>
        <p:spPr>
          <a:xfrm>
            <a:off x="1155800" y="1097275"/>
            <a:ext cx="6774000" cy="2055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0"/>
              <a:buFont typeface="Arial"/>
              <a:buNone/>
            </a:pPr>
            <a:r>
              <a:rPr b="1" i="0" lang="en" sz="12000" u="none" cap="none" strike="noStrike">
                <a:solidFill>
                  <a:srgbClr val="000000"/>
                </a:solidFill>
                <a:latin typeface="Arial"/>
                <a:ea typeface="Arial"/>
                <a:cs typeface="Arial"/>
                <a:sym typeface="Arial"/>
              </a:rPr>
              <a:t>xx%</a:t>
            </a:r>
            <a:endParaRPr b="1" i="0" sz="120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70" name="Google Shape;70;p14"/>
          <p:cNvPicPr preferRelativeResize="0"/>
          <p:nvPr/>
        </p:nvPicPr>
        <p:blipFill rotWithShape="1">
          <a:blip r:embed="rId2">
            <a:alphaModFix/>
          </a:blip>
          <a:srcRect b="0" l="0" r="0" t="0"/>
          <a:stretch/>
        </p:blipFill>
        <p:spPr>
          <a:xfrm>
            <a:off x="5005450" y="951000"/>
            <a:ext cx="3711525" cy="2783651"/>
          </a:xfrm>
          <a:prstGeom prst="rect">
            <a:avLst/>
          </a:prstGeom>
          <a:noFill/>
          <a:ln>
            <a:noFill/>
          </a:ln>
        </p:spPr>
      </p:pic>
      <p:cxnSp>
        <p:nvCxnSpPr>
          <p:cNvPr id="71" name="Google Shape;71;p14"/>
          <p:cNvCxnSpPr/>
          <p:nvPr/>
        </p:nvCxnSpPr>
        <p:spPr>
          <a:xfrm>
            <a:off x="4676250" y="386475"/>
            <a:ext cx="0" cy="4286700"/>
          </a:xfrm>
          <a:prstGeom prst="straightConnector1">
            <a:avLst/>
          </a:prstGeom>
          <a:noFill/>
          <a:ln cap="flat" cmpd="sng" w="9525">
            <a:solidFill>
              <a:srgbClr val="3EADA7"/>
            </a:solidFill>
            <a:prstDash val="solid"/>
            <a:round/>
            <a:headEnd len="sm" w="sm" type="none"/>
            <a:tailEnd len="sm" w="sm" type="none"/>
          </a:ln>
        </p:spPr>
      </p:cxnSp>
      <p:sp>
        <p:nvSpPr>
          <p:cNvPr id="72" name="Google Shape;72;p14"/>
          <p:cNvSpPr txBox="1"/>
          <p:nvPr>
            <p:ph type="title"/>
          </p:nvPr>
        </p:nvSpPr>
        <p:spPr>
          <a:xfrm>
            <a:off x="658375" y="1389900"/>
            <a:ext cx="3423600" cy="518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3" name="Google Shape;73;p14"/>
          <p:cNvSpPr txBox="1"/>
          <p:nvPr>
            <p:ph idx="1" type="subTitle"/>
          </p:nvPr>
        </p:nvSpPr>
        <p:spPr>
          <a:xfrm>
            <a:off x="658425" y="2574950"/>
            <a:ext cx="3423600" cy="1785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ight)">
  <p:cSld name="CUSTOM">
    <p:spTree>
      <p:nvGrpSpPr>
        <p:cNvPr id="16" name="Shape 16"/>
        <p:cNvGrpSpPr/>
        <p:nvPr/>
      </p:nvGrpSpPr>
      <p:grpSpPr>
        <a:xfrm>
          <a:off x="0" y="0"/>
          <a:ext cx="0" cy="0"/>
          <a:chOff x="0" y="0"/>
          <a:chExt cx="0" cy="0"/>
        </a:xfrm>
      </p:grpSpPr>
      <p:sp>
        <p:nvSpPr>
          <p:cNvPr id="17" name="Google Shape;17;p3"/>
          <p:cNvSpPr txBox="1"/>
          <p:nvPr>
            <p:ph type="title"/>
          </p:nvPr>
        </p:nvSpPr>
        <p:spPr>
          <a:xfrm>
            <a:off x="311700" y="1041825"/>
            <a:ext cx="8520600" cy="813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latin typeface="Proxima Nova"/>
                <a:ea typeface="Proxima Nova"/>
                <a:cs typeface="Proxima Nova"/>
                <a:sym typeface="Proxima Nova"/>
              </a:defRPr>
            </a:lvl1pPr>
            <a:lvl2pPr lvl="1" algn="l">
              <a:lnSpc>
                <a:spcPct val="100000"/>
              </a:lnSpc>
              <a:spcBef>
                <a:spcPts val="0"/>
              </a:spcBef>
              <a:spcAft>
                <a:spcPts val="0"/>
              </a:spcAft>
              <a:buSzPts val="2800"/>
              <a:buNone/>
              <a:defRPr>
                <a:latin typeface="Proxima Nova"/>
                <a:ea typeface="Proxima Nova"/>
                <a:cs typeface="Proxima Nova"/>
                <a:sym typeface="Proxima Nova"/>
              </a:defRPr>
            </a:lvl2pPr>
            <a:lvl3pPr lvl="2" algn="l">
              <a:lnSpc>
                <a:spcPct val="100000"/>
              </a:lnSpc>
              <a:spcBef>
                <a:spcPts val="0"/>
              </a:spcBef>
              <a:spcAft>
                <a:spcPts val="0"/>
              </a:spcAft>
              <a:buSzPts val="2800"/>
              <a:buNone/>
              <a:defRPr>
                <a:latin typeface="Proxima Nova"/>
                <a:ea typeface="Proxima Nova"/>
                <a:cs typeface="Proxima Nova"/>
                <a:sym typeface="Proxima Nova"/>
              </a:defRPr>
            </a:lvl3pPr>
            <a:lvl4pPr lvl="3" algn="l">
              <a:lnSpc>
                <a:spcPct val="100000"/>
              </a:lnSpc>
              <a:spcBef>
                <a:spcPts val="0"/>
              </a:spcBef>
              <a:spcAft>
                <a:spcPts val="0"/>
              </a:spcAft>
              <a:buSzPts val="2800"/>
              <a:buNone/>
              <a:defRPr>
                <a:latin typeface="Proxima Nova"/>
                <a:ea typeface="Proxima Nova"/>
                <a:cs typeface="Proxima Nova"/>
                <a:sym typeface="Proxima Nova"/>
              </a:defRPr>
            </a:lvl4pPr>
            <a:lvl5pPr lvl="4" algn="l">
              <a:lnSpc>
                <a:spcPct val="100000"/>
              </a:lnSpc>
              <a:spcBef>
                <a:spcPts val="0"/>
              </a:spcBef>
              <a:spcAft>
                <a:spcPts val="0"/>
              </a:spcAft>
              <a:buSzPts val="2800"/>
              <a:buNone/>
              <a:defRPr>
                <a:latin typeface="Proxima Nova"/>
                <a:ea typeface="Proxima Nova"/>
                <a:cs typeface="Proxima Nova"/>
                <a:sym typeface="Proxima Nova"/>
              </a:defRPr>
            </a:lvl5pPr>
            <a:lvl6pPr lvl="5" algn="l">
              <a:lnSpc>
                <a:spcPct val="100000"/>
              </a:lnSpc>
              <a:spcBef>
                <a:spcPts val="0"/>
              </a:spcBef>
              <a:spcAft>
                <a:spcPts val="0"/>
              </a:spcAft>
              <a:buSzPts val="2800"/>
              <a:buNone/>
              <a:defRPr>
                <a:latin typeface="Proxima Nova"/>
                <a:ea typeface="Proxima Nova"/>
                <a:cs typeface="Proxima Nova"/>
                <a:sym typeface="Proxima Nova"/>
              </a:defRPr>
            </a:lvl6pPr>
            <a:lvl7pPr lvl="6" algn="l">
              <a:lnSpc>
                <a:spcPct val="100000"/>
              </a:lnSpc>
              <a:spcBef>
                <a:spcPts val="0"/>
              </a:spcBef>
              <a:spcAft>
                <a:spcPts val="0"/>
              </a:spcAft>
              <a:buSzPts val="2800"/>
              <a:buNone/>
              <a:defRPr>
                <a:latin typeface="Proxima Nova"/>
                <a:ea typeface="Proxima Nova"/>
                <a:cs typeface="Proxima Nova"/>
                <a:sym typeface="Proxima Nova"/>
              </a:defRPr>
            </a:lvl7pPr>
            <a:lvl8pPr lvl="7" algn="l">
              <a:lnSpc>
                <a:spcPct val="100000"/>
              </a:lnSpc>
              <a:spcBef>
                <a:spcPts val="0"/>
              </a:spcBef>
              <a:spcAft>
                <a:spcPts val="0"/>
              </a:spcAft>
              <a:buSzPts val="2800"/>
              <a:buNone/>
              <a:defRPr>
                <a:latin typeface="Proxima Nova"/>
                <a:ea typeface="Proxima Nova"/>
                <a:cs typeface="Proxima Nova"/>
                <a:sym typeface="Proxima Nova"/>
              </a:defRPr>
            </a:lvl8pPr>
            <a:lvl9pPr lvl="8" algn="l">
              <a:lnSpc>
                <a:spcPct val="100000"/>
              </a:lnSpc>
              <a:spcBef>
                <a:spcPts val="0"/>
              </a:spcBef>
              <a:spcAft>
                <a:spcPts val="0"/>
              </a:spcAft>
              <a:buSzPts val="2800"/>
              <a:buNone/>
              <a:defRPr>
                <a:latin typeface="Proxima Nova"/>
                <a:ea typeface="Proxima Nova"/>
                <a:cs typeface="Proxima Nova"/>
                <a:sym typeface="Proxima Nova"/>
              </a:defRPr>
            </a:lvl9pPr>
          </a:lstStyle>
          <a:p/>
        </p:txBody>
      </p:sp>
      <p:pic>
        <p:nvPicPr>
          <p:cNvPr descr="style3colormid.png" id="18" name="Google Shape;18;p3"/>
          <p:cNvPicPr preferRelativeResize="0"/>
          <p:nvPr/>
        </p:nvPicPr>
        <p:blipFill rotWithShape="1">
          <a:blip r:embed="rId2">
            <a:alphaModFix/>
          </a:blip>
          <a:srcRect b="0" l="0" r="0" t="0"/>
          <a:stretch/>
        </p:blipFill>
        <p:spPr>
          <a:xfrm>
            <a:off x="76200" y="4150625"/>
            <a:ext cx="4828025" cy="965600"/>
          </a:xfrm>
          <a:prstGeom prst="rect">
            <a:avLst/>
          </a:prstGeom>
          <a:noFill/>
          <a:ln>
            <a:noFill/>
          </a:ln>
        </p:spPr>
      </p:pic>
      <p:sp>
        <p:nvSpPr>
          <p:cNvPr id="19" name="Google Shape;19;p3"/>
          <p:cNvSpPr txBox="1"/>
          <p:nvPr>
            <p:ph idx="2" type="title"/>
          </p:nvPr>
        </p:nvSpPr>
        <p:spPr>
          <a:xfrm>
            <a:off x="311700" y="1841000"/>
            <a:ext cx="8520600" cy="813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2400">
                <a:latin typeface="Proxima Nova"/>
                <a:ea typeface="Proxima Nova"/>
                <a:cs typeface="Proxima Nova"/>
                <a:sym typeface="Proxima Nova"/>
              </a:defRPr>
            </a:lvl1pPr>
            <a:lvl2pPr lvl="1" algn="l">
              <a:lnSpc>
                <a:spcPct val="100000"/>
              </a:lnSpc>
              <a:spcBef>
                <a:spcPts val="0"/>
              </a:spcBef>
              <a:spcAft>
                <a:spcPts val="0"/>
              </a:spcAft>
              <a:buSzPts val="2800"/>
              <a:buNone/>
              <a:defRPr sz="2400">
                <a:latin typeface="Proxima Nova"/>
                <a:ea typeface="Proxima Nova"/>
                <a:cs typeface="Proxima Nova"/>
                <a:sym typeface="Proxima Nova"/>
              </a:defRPr>
            </a:lvl2pPr>
            <a:lvl3pPr lvl="2" algn="l">
              <a:lnSpc>
                <a:spcPct val="100000"/>
              </a:lnSpc>
              <a:spcBef>
                <a:spcPts val="0"/>
              </a:spcBef>
              <a:spcAft>
                <a:spcPts val="0"/>
              </a:spcAft>
              <a:buSzPts val="2800"/>
              <a:buNone/>
              <a:defRPr sz="2400">
                <a:latin typeface="Proxima Nova"/>
                <a:ea typeface="Proxima Nova"/>
                <a:cs typeface="Proxima Nova"/>
                <a:sym typeface="Proxima Nova"/>
              </a:defRPr>
            </a:lvl3pPr>
            <a:lvl4pPr lvl="3" algn="l">
              <a:lnSpc>
                <a:spcPct val="100000"/>
              </a:lnSpc>
              <a:spcBef>
                <a:spcPts val="0"/>
              </a:spcBef>
              <a:spcAft>
                <a:spcPts val="0"/>
              </a:spcAft>
              <a:buSzPts val="2800"/>
              <a:buNone/>
              <a:defRPr sz="2400">
                <a:latin typeface="Proxima Nova"/>
                <a:ea typeface="Proxima Nova"/>
                <a:cs typeface="Proxima Nova"/>
                <a:sym typeface="Proxima Nova"/>
              </a:defRPr>
            </a:lvl4pPr>
            <a:lvl5pPr lvl="4" algn="l">
              <a:lnSpc>
                <a:spcPct val="100000"/>
              </a:lnSpc>
              <a:spcBef>
                <a:spcPts val="0"/>
              </a:spcBef>
              <a:spcAft>
                <a:spcPts val="0"/>
              </a:spcAft>
              <a:buSzPts val="2800"/>
              <a:buNone/>
              <a:defRPr sz="2400">
                <a:latin typeface="Proxima Nova"/>
                <a:ea typeface="Proxima Nova"/>
                <a:cs typeface="Proxima Nova"/>
                <a:sym typeface="Proxima Nova"/>
              </a:defRPr>
            </a:lvl5pPr>
            <a:lvl6pPr lvl="5" algn="l">
              <a:lnSpc>
                <a:spcPct val="100000"/>
              </a:lnSpc>
              <a:spcBef>
                <a:spcPts val="0"/>
              </a:spcBef>
              <a:spcAft>
                <a:spcPts val="0"/>
              </a:spcAft>
              <a:buSzPts val="2800"/>
              <a:buNone/>
              <a:defRPr sz="2400">
                <a:latin typeface="Proxima Nova"/>
                <a:ea typeface="Proxima Nova"/>
                <a:cs typeface="Proxima Nova"/>
                <a:sym typeface="Proxima Nova"/>
              </a:defRPr>
            </a:lvl6pPr>
            <a:lvl7pPr lvl="6" algn="l">
              <a:lnSpc>
                <a:spcPct val="100000"/>
              </a:lnSpc>
              <a:spcBef>
                <a:spcPts val="0"/>
              </a:spcBef>
              <a:spcAft>
                <a:spcPts val="0"/>
              </a:spcAft>
              <a:buSzPts val="2800"/>
              <a:buNone/>
              <a:defRPr sz="2400">
                <a:latin typeface="Proxima Nova"/>
                <a:ea typeface="Proxima Nova"/>
                <a:cs typeface="Proxima Nova"/>
                <a:sym typeface="Proxima Nova"/>
              </a:defRPr>
            </a:lvl7pPr>
            <a:lvl8pPr lvl="7" algn="l">
              <a:lnSpc>
                <a:spcPct val="100000"/>
              </a:lnSpc>
              <a:spcBef>
                <a:spcPts val="0"/>
              </a:spcBef>
              <a:spcAft>
                <a:spcPts val="0"/>
              </a:spcAft>
              <a:buSzPts val="2800"/>
              <a:buNone/>
              <a:defRPr sz="2400">
                <a:latin typeface="Proxima Nova"/>
                <a:ea typeface="Proxima Nova"/>
                <a:cs typeface="Proxima Nova"/>
                <a:sym typeface="Proxima Nova"/>
              </a:defRPr>
            </a:lvl8pPr>
            <a:lvl9pPr lvl="8" algn="l">
              <a:lnSpc>
                <a:spcPct val="100000"/>
              </a:lnSpc>
              <a:spcBef>
                <a:spcPts val="0"/>
              </a:spcBef>
              <a:spcAft>
                <a:spcPts val="0"/>
              </a:spcAft>
              <a:buSzPts val="2800"/>
              <a:buNone/>
              <a:defRPr sz="2400">
                <a:latin typeface="Proxima Nova"/>
                <a:ea typeface="Proxima Nova"/>
                <a:cs typeface="Proxima Nova"/>
                <a:sym typeface="Proxima Nova"/>
              </a:defRPr>
            </a:lvl9pPr>
          </a:lstStyle>
          <a:p/>
        </p:txBody>
      </p:sp>
      <p:cxnSp>
        <p:nvCxnSpPr>
          <p:cNvPr id="20" name="Google Shape;20;p3"/>
          <p:cNvCxnSpPr/>
          <p:nvPr/>
        </p:nvCxnSpPr>
        <p:spPr>
          <a:xfrm>
            <a:off x="380400" y="1799550"/>
            <a:ext cx="7929600" cy="43800"/>
          </a:xfrm>
          <a:prstGeom prst="straightConnector1">
            <a:avLst/>
          </a:prstGeom>
          <a:noFill/>
          <a:ln cap="flat" cmpd="sng" w="9525">
            <a:solidFill>
              <a:srgbClr val="3EADA7"/>
            </a:solidFill>
            <a:prstDash val="solid"/>
            <a:round/>
            <a:headEnd len="sm" w="sm" type="none"/>
            <a:tailEnd len="sm" w="sm" type="none"/>
          </a:ln>
        </p:spPr>
      </p:cxnSp>
      <p:pic>
        <p:nvPicPr>
          <p:cNvPr descr="strips_color.png" id="21" name="Google Shape;21;p3"/>
          <p:cNvPicPr preferRelativeResize="0"/>
          <p:nvPr/>
        </p:nvPicPr>
        <p:blipFill rotWithShape="1">
          <a:blip r:embed="rId3">
            <a:alphaModFix/>
          </a:blip>
          <a:srcRect b="0" l="0" r="0" t="0"/>
          <a:stretch/>
        </p:blipFill>
        <p:spPr>
          <a:xfrm>
            <a:off x="7038963" y="3524250"/>
            <a:ext cx="2105025" cy="16192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4"/>
          <p:cNvSpPr txBox="1"/>
          <p:nvPr>
            <p:ph type="title"/>
          </p:nvPr>
        </p:nvSpPr>
        <p:spPr>
          <a:xfrm>
            <a:off x="311700" y="20362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Proxima Nova"/>
              <a:buNone/>
              <a:defRPr sz="3600">
                <a:latin typeface="Proxima Nova"/>
                <a:ea typeface="Proxima Nova"/>
                <a:cs typeface="Proxima Nova"/>
                <a:sym typeface="Proxima Nova"/>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4" name="Google Shape;24;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5"/>
          <p:cNvSpPr txBox="1"/>
          <p:nvPr>
            <p:ph type="title"/>
          </p:nvPr>
        </p:nvSpPr>
        <p:spPr>
          <a:xfrm>
            <a:off x="289825" y="16947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2800"/>
              <a:buFont typeface="Proxima Nova"/>
              <a:buNone/>
              <a:defRPr>
                <a:solidFill>
                  <a:srgbClr val="434343"/>
                </a:solidFill>
                <a:latin typeface="Proxima Nova"/>
                <a:ea typeface="Proxima Nova"/>
                <a:cs typeface="Proxima Nova"/>
                <a:sym typeface="Proxima Nova"/>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lgn="l">
              <a:lnSpc>
                <a:spcPct val="115000"/>
              </a:lnSpc>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28" name="Google Shape;28;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29" name="Google Shape;29;p5"/>
          <p:cNvCxnSpPr/>
          <p:nvPr/>
        </p:nvCxnSpPr>
        <p:spPr>
          <a:xfrm>
            <a:off x="248725" y="848575"/>
            <a:ext cx="8602800" cy="0"/>
          </a:xfrm>
          <a:prstGeom prst="straightConnector1">
            <a:avLst/>
          </a:prstGeom>
          <a:noFill/>
          <a:ln cap="flat" cmpd="sng" w="9525">
            <a:solidFill>
              <a:srgbClr val="3EADA7"/>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Proxima Nova"/>
              <a:buNone/>
              <a:defRPr>
                <a:latin typeface="Proxima Nova"/>
                <a:ea typeface="Proxima Nova"/>
                <a:cs typeface="Proxima Nova"/>
                <a:sym typeface="Proxima Nova"/>
              </a:defRPr>
            </a:lvl1pPr>
            <a:lvl2pPr lvl="1"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2pPr>
            <a:lvl3pPr lvl="2"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3pPr>
            <a:lvl4pPr lvl="3"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4pPr>
            <a:lvl5pPr lvl="4"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5pPr>
            <a:lvl6pPr lvl="5"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6pPr>
            <a:lvl7pPr lvl="6"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7pPr>
            <a:lvl8pPr lvl="7"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8pPr>
            <a:lvl9pPr lvl="8"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9pPr>
          </a:lstStyle>
          <a:p/>
        </p:txBody>
      </p:sp>
      <p:sp>
        <p:nvSpPr>
          <p:cNvPr id="32" name="Google Shape;32;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33" name="Google Shape;33;p6"/>
          <p:cNvCxnSpPr/>
          <p:nvPr/>
        </p:nvCxnSpPr>
        <p:spPr>
          <a:xfrm flipH="1" rot="10800000">
            <a:off x="336500" y="848650"/>
            <a:ext cx="8412600" cy="43800"/>
          </a:xfrm>
          <a:prstGeom prst="straightConnector1">
            <a:avLst/>
          </a:prstGeom>
          <a:noFill/>
          <a:ln cap="flat" cmpd="sng" w="9525">
            <a:solidFill>
              <a:srgbClr val="3EADA7"/>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4032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Proxima Nova"/>
              <a:buNone/>
              <a:defRPr sz="2400">
                <a:latin typeface="Proxima Nova"/>
                <a:ea typeface="Proxima Nova"/>
                <a:cs typeface="Proxima Nova"/>
                <a:sym typeface="Proxima Nova"/>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Font typeface="Proxima Nova"/>
              <a:buChar char="●"/>
              <a:defRPr sz="1200">
                <a:latin typeface="Proxima Nova"/>
                <a:ea typeface="Proxima Nova"/>
                <a:cs typeface="Proxima Nova"/>
                <a:sym typeface="Proxima Nova"/>
              </a:defRPr>
            </a:lvl1pPr>
            <a:lvl2pPr indent="-304800" lvl="1" marL="9144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2pPr>
            <a:lvl3pPr indent="-304800" lvl="2" marL="13716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3pPr>
            <a:lvl4pPr indent="-304800" lvl="3" marL="18288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algn="l">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sp>
        <p:nvSpPr>
          <p:cNvPr id="37" name="Google Shape;3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38" name="Google Shape;38;p7"/>
          <p:cNvCxnSpPr/>
          <p:nvPr/>
        </p:nvCxnSpPr>
        <p:spPr>
          <a:xfrm>
            <a:off x="292600" y="1331375"/>
            <a:ext cx="2823600" cy="29100"/>
          </a:xfrm>
          <a:prstGeom prst="straightConnector1">
            <a:avLst/>
          </a:prstGeom>
          <a:noFill/>
          <a:ln cap="flat" cmpd="sng" w="9525">
            <a:solidFill>
              <a:srgbClr val="3EADA7"/>
            </a:solidFill>
            <a:prstDash val="solid"/>
            <a:round/>
            <a:headEnd len="sm" w="sm" type="none"/>
            <a:tailEnd len="sm" w="sm" type="none"/>
          </a:ln>
        </p:spPr>
      </p:cxnSp>
      <p:sp>
        <p:nvSpPr>
          <p:cNvPr id="39" name="Google Shape;39;p7"/>
          <p:cNvSpPr/>
          <p:nvPr/>
        </p:nvSpPr>
        <p:spPr>
          <a:xfrm>
            <a:off x="3189425" y="0"/>
            <a:ext cx="5954700" cy="5143500"/>
          </a:xfrm>
          <a:prstGeom prst="rect">
            <a:avLst/>
          </a:prstGeom>
          <a:solidFill>
            <a:schemeClr val="lt2"/>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EADA7"/>
        </a:solidFill>
      </p:bgPr>
    </p:bg>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2pPr>
            <a:lvl3pPr lvl="2"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3pPr>
            <a:lvl4pPr lvl="3"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4pPr>
            <a:lvl5pPr lvl="4"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5pPr>
            <a:lvl6pPr lvl="5"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6pPr>
            <a:lvl7pPr lvl="6"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7pPr>
            <a:lvl8pPr lvl="7"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8pPr>
            <a:lvl9pPr lvl="8"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2" name="Google Shape;4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solidFill>
          <a:srgbClr val="3EADA7"/>
        </a:solidFill>
      </p:bgPr>
    </p:bg>
    <p:spTree>
      <p:nvGrpSpPr>
        <p:cNvPr id="43" name="Shape 43"/>
        <p:cNvGrpSpPr/>
        <p:nvPr/>
      </p:nvGrpSpPr>
      <p:grpSpPr>
        <a:xfrm>
          <a:off x="0" y="0"/>
          <a:ext cx="0" cy="0"/>
          <a:chOff x="0" y="0"/>
          <a:chExt cx="0" cy="0"/>
        </a:xfrm>
      </p:grpSpPr>
      <p:sp>
        <p:nvSpPr>
          <p:cNvPr id="44" name="Google Shape;44;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2pPr>
            <a:lvl3pPr lvl="2"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3pPr>
            <a:lvl4pPr lvl="3"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4pPr>
            <a:lvl5pPr lvl="4"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5pPr>
            <a:lvl6pPr lvl="5"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6pPr>
            <a:lvl7pPr lvl="6"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7pPr>
            <a:lvl8pPr lvl="7"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8pPr>
            <a:lvl9pPr lvl="8"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5" name="Google Shape;45;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descr="strips_white.png" id="46" name="Google Shape;46;p9"/>
          <p:cNvPicPr preferRelativeResize="0"/>
          <p:nvPr/>
        </p:nvPicPr>
        <p:blipFill rotWithShape="1">
          <a:blip r:embed="rId2">
            <a:alphaModFix/>
          </a:blip>
          <a:srcRect b="0" l="0" r="0" t="0"/>
          <a:stretch/>
        </p:blipFill>
        <p:spPr>
          <a:xfrm>
            <a:off x="7038963" y="3524250"/>
            <a:ext cx="2105025" cy="16192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Font typeface="Proxima Nova"/>
              <a:buNone/>
              <a:defRPr sz="4200">
                <a:latin typeface="Proxima Nova"/>
                <a:ea typeface="Proxima Nova"/>
                <a:cs typeface="Proxima Nova"/>
                <a:sym typeface="Proxima Nova"/>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0" name="Google Shape;50;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Proxima Nova"/>
              <a:buNone/>
              <a:defRPr sz="2100">
                <a:latin typeface="Proxima Nova"/>
                <a:ea typeface="Proxima Nova"/>
                <a:cs typeface="Proxima Nova"/>
                <a:sym typeface="Proxima Nova"/>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lgn="l">
              <a:lnSpc>
                <a:spcPct val="115000"/>
              </a:lnSpc>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52" name="Google Shape;5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0"/>
          <p:cNvSpPr/>
          <p:nvPr/>
        </p:nvSpPr>
        <p:spPr>
          <a:xfrm>
            <a:off x="4433000" y="-125"/>
            <a:ext cx="234000" cy="5143500"/>
          </a:xfrm>
          <a:prstGeom prst="rect">
            <a:avLst/>
          </a:prstGeom>
          <a:solidFill>
            <a:srgbClr val="3EAD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4" name="Google Shape;54;p10"/>
          <p:cNvCxnSpPr/>
          <p:nvPr/>
        </p:nvCxnSpPr>
        <p:spPr>
          <a:xfrm flipH="1" rot="10800000">
            <a:off x="1638600" y="2691925"/>
            <a:ext cx="1302000" cy="14700"/>
          </a:xfrm>
          <a:prstGeom prst="straightConnector1">
            <a:avLst/>
          </a:prstGeom>
          <a:noFill/>
          <a:ln cap="flat" cmpd="sng" w="9525">
            <a:solidFill>
              <a:srgbClr val="3EADA7"/>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www.gob.mx/salud/documentos/datos-abiertos-152127"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983750" y="-657525"/>
            <a:ext cx="6367800" cy="4090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000"/>
              <a:buNone/>
            </a:pPr>
            <a:r>
              <a:rPr lang="en" sz="3800"/>
              <a:t>Predicting ICU Requirement for Covid-19 Positive Cases.</a:t>
            </a:r>
            <a:endParaRPr sz="3800"/>
          </a:p>
        </p:txBody>
      </p:sp>
      <p:sp>
        <p:nvSpPr>
          <p:cNvPr id="79" name="Google Shape;79;p15"/>
          <p:cNvSpPr txBox="1"/>
          <p:nvPr>
            <p:ph idx="4294967295" type="subTitle"/>
          </p:nvPr>
        </p:nvSpPr>
        <p:spPr>
          <a:xfrm>
            <a:off x="3428300" y="3718000"/>
            <a:ext cx="3803100" cy="1116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t>Abhinesh Prajapati (2018005), </a:t>
            </a:r>
            <a:endParaRPr sz="2000"/>
          </a:p>
          <a:p>
            <a:pPr indent="0" lvl="0" marL="0" rtl="0" algn="l">
              <a:lnSpc>
                <a:spcPct val="100000"/>
              </a:lnSpc>
              <a:spcBef>
                <a:spcPts val="0"/>
              </a:spcBef>
              <a:spcAft>
                <a:spcPts val="0"/>
              </a:spcAft>
              <a:buSzPts val="2800"/>
              <a:buNone/>
            </a:pPr>
            <a:r>
              <a:rPr lang="en" sz="2000"/>
              <a:t>Anup Kumar Jaiswal (2018131),</a:t>
            </a:r>
            <a:endParaRPr sz="2000"/>
          </a:p>
          <a:p>
            <a:pPr indent="0" lvl="0" marL="0" rtl="0" algn="l">
              <a:lnSpc>
                <a:spcPct val="100000"/>
              </a:lnSpc>
              <a:spcBef>
                <a:spcPts val="0"/>
              </a:spcBef>
              <a:spcAft>
                <a:spcPts val="0"/>
              </a:spcAft>
              <a:buSzPts val="2800"/>
              <a:buNone/>
            </a:pPr>
            <a:r>
              <a:rPr lang="en" sz="2000"/>
              <a:t>Gauri Shankar (2018035)</a:t>
            </a:r>
            <a:endParaRPr sz="2000"/>
          </a:p>
        </p:txBody>
      </p:sp>
      <p:sp>
        <p:nvSpPr>
          <p:cNvPr id="80" name="Google Shape;80;p15"/>
          <p:cNvSpPr txBox="1"/>
          <p:nvPr/>
        </p:nvSpPr>
        <p:spPr>
          <a:xfrm>
            <a:off x="983750" y="797925"/>
            <a:ext cx="40044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rgbClr val="FFFFFF"/>
                </a:solidFill>
                <a:latin typeface="Proxima Nova"/>
                <a:ea typeface="Proxima Nova"/>
                <a:cs typeface="Proxima Nova"/>
                <a:sym typeface="Proxima Nova"/>
              </a:rPr>
              <a:t>GROUP 21</a:t>
            </a:r>
            <a:endParaRPr b="1" sz="3900">
              <a:solidFill>
                <a:srgbClr val="FFFFFF"/>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258250" y="200825"/>
            <a:ext cx="8520600" cy="77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200">
                <a:solidFill>
                  <a:srgbClr val="3EADA7"/>
                </a:solidFill>
              </a:rPr>
              <a:t>Evaluation Scores for Different Models</a:t>
            </a:r>
            <a:endParaRPr b="1" sz="3200">
              <a:solidFill>
                <a:srgbClr val="3EADA7"/>
              </a:solidFill>
            </a:endParaRPr>
          </a:p>
        </p:txBody>
      </p:sp>
      <p:sp>
        <p:nvSpPr>
          <p:cNvPr id="146" name="Google Shape;146;p24"/>
          <p:cNvSpPr txBox="1"/>
          <p:nvPr/>
        </p:nvSpPr>
        <p:spPr>
          <a:xfrm>
            <a:off x="1121050" y="1351500"/>
            <a:ext cx="6795000" cy="39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graphicFrame>
        <p:nvGraphicFramePr>
          <p:cNvPr id="147" name="Google Shape;147;p24"/>
          <p:cNvGraphicFramePr/>
          <p:nvPr/>
        </p:nvGraphicFramePr>
        <p:xfrm>
          <a:off x="876600" y="1118800"/>
          <a:ext cx="3000000" cy="3000000"/>
        </p:xfrm>
        <a:graphic>
          <a:graphicData uri="http://schemas.openxmlformats.org/drawingml/2006/table">
            <a:tbl>
              <a:tblPr>
                <a:noFill/>
                <a:tableStyleId>{0470AFB5-E737-4E4E-ACA8-071697C4C616}</a:tableStyleId>
              </a:tblPr>
              <a:tblGrid>
                <a:gridCol w="2031075"/>
                <a:gridCol w="1021925"/>
                <a:gridCol w="1034700"/>
                <a:gridCol w="1149650"/>
                <a:gridCol w="1686175"/>
              </a:tblGrid>
              <a:tr h="399850">
                <a:tc>
                  <a:txBody>
                    <a:bodyPr/>
                    <a:lstStyle/>
                    <a:p>
                      <a:pPr indent="0" lvl="0" marL="0" rtl="0" algn="l">
                        <a:spcBef>
                          <a:spcPts val="0"/>
                        </a:spcBef>
                        <a:spcAft>
                          <a:spcPts val="0"/>
                        </a:spcAft>
                        <a:buNone/>
                      </a:pPr>
                      <a:r>
                        <a:rPr lang="en" sz="1100"/>
                        <a:t>Models/Metric</a:t>
                      </a:r>
                      <a:endParaRPr sz="1100"/>
                    </a:p>
                  </a:txBody>
                  <a:tcPr marT="63500" marB="63500" marR="63500" marL="63500"/>
                </a:tc>
                <a:tc>
                  <a:txBody>
                    <a:bodyPr/>
                    <a:lstStyle/>
                    <a:p>
                      <a:pPr indent="0" lvl="0" marL="0" rtl="0" algn="l">
                        <a:spcBef>
                          <a:spcPts val="0"/>
                        </a:spcBef>
                        <a:spcAft>
                          <a:spcPts val="0"/>
                        </a:spcAft>
                        <a:buNone/>
                      </a:pPr>
                      <a:r>
                        <a:rPr lang="en" sz="1100"/>
                        <a:t>Precision</a:t>
                      </a:r>
                      <a:endParaRPr sz="1100"/>
                    </a:p>
                  </a:txBody>
                  <a:tcPr marT="63500" marB="63500" marR="63500" marL="63500"/>
                </a:tc>
                <a:tc>
                  <a:txBody>
                    <a:bodyPr/>
                    <a:lstStyle/>
                    <a:p>
                      <a:pPr indent="0" lvl="0" marL="0" rtl="0" algn="l">
                        <a:spcBef>
                          <a:spcPts val="0"/>
                        </a:spcBef>
                        <a:spcAft>
                          <a:spcPts val="0"/>
                        </a:spcAft>
                        <a:buNone/>
                      </a:pPr>
                      <a:r>
                        <a:rPr lang="en" sz="1100"/>
                        <a:t>Recall</a:t>
                      </a:r>
                      <a:endParaRPr sz="1100"/>
                    </a:p>
                  </a:txBody>
                  <a:tcPr marT="63500" marB="63500" marR="63500" marL="63500"/>
                </a:tc>
                <a:tc>
                  <a:txBody>
                    <a:bodyPr/>
                    <a:lstStyle/>
                    <a:p>
                      <a:pPr indent="0" lvl="0" marL="0" rtl="0" algn="l">
                        <a:spcBef>
                          <a:spcPts val="0"/>
                        </a:spcBef>
                        <a:spcAft>
                          <a:spcPts val="0"/>
                        </a:spcAft>
                        <a:buNone/>
                      </a:pPr>
                      <a:r>
                        <a:rPr lang="en" sz="1100"/>
                        <a:t>F1-Score</a:t>
                      </a:r>
                      <a:endParaRPr sz="1100"/>
                    </a:p>
                  </a:txBody>
                  <a:tcPr marT="63500" marB="63500" marR="63500" marL="63500"/>
                </a:tc>
                <a:tc>
                  <a:txBody>
                    <a:bodyPr/>
                    <a:lstStyle/>
                    <a:p>
                      <a:pPr indent="0" lvl="0" marL="0" rtl="0" algn="l">
                        <a:spcBef>
                          <a:spcPts val="0"/>
                        </a:spcBef>
                        <a:spcAft>
                          <a:spcPts val="0"/>
                        </a:spcAft>
                        <a:buNone/>
                      </a:pPr>
                      <a:r>
                        <a:rPr lang="en" sz="1100"/>
                        <a:t>ROC-AUC-Score</a:t>
                      </a:r>
                      <a:endParaRPr sz="1100"/>
                    </a:p>
                  </a:txBody>
                  <a:tcPr marT="63500" marB="63500" marR="63500" marL="63500"/>
                </a:tc>
              </a:tr>
              <a:tr h="399850">
                <a:tc>
                  <a:txBody>
                    <a:bodyPr/>
                    <a:lstStyle/>
                    <a:p>
                      <a:pPr indent="0" lvl="0" marL="0" rtl="0" algn="l">
                        <a:spcBef>
                          <a:spcPts val="0"/>
                        </a:spcBef>
                        <a:spcAft>
                          <a:spcPts val="0"/>
                        </a:spcAft>
                        <a:buNone/>
                      </a:pPr>
                      <a:r>
                        <a:rPr lang="en" sz="1100"/>
                        <a:t>Logistic Regression</a:t>
                      </a:r>
                      <a:endParaRPr sz="1100"/>
                    </a:p>
                  </a:txBody>
                  <a:tcPr marT="63500" marB="63500" marR="63500" marL="63500"/>
                </a:tc>
                <a:tc>
                  <a:txBody>
                    <a:bodyPr/>
                    <a:lstStyle/>
                    <a:p>
                      <a:pPr indent="0" lvl="0" marL="0" rtl="0" algn="l">
                        <a:spcBef>
                          <a:spcPts val="0"/>
                        </a:spcBef>
                        <a:spcAft>
                          <a:spcPts val="0"/>
                        </a:spcAft>
                        <a:buNone/>
                      </a:pPr>
                      <a:r>
                        <a:rPr lang="en" sz="1050">
                          <a:solidFill>
                            <a:srgbClr val="212121"/>
                          </a:solidFill>
                          <a:highlight>
                            <a:srgbClr val="FFFFFF"/>
                          </a:highlight>
                        </a:rPr>
                        <a:t>0.790</a:t>
                      </a:r>
                      <a:endParaRPr sz="1100"/>
                    </a:p>
                  </a:txBody>
                  <a:tcPr marT="63500" marB="63500" marR="63500" marL="63500"/>
                </a:tc>
                <a:tc>
                  <a:txBody>
                    <a:bodyPr/>
                    <a:lstStyle/>
                    <a:p>
                      <a:pPr indent="0" lvl="0" marL="0" rtl="0" algn="l">
                        <a:spcBef>
                          <a:spcPts val="0"/>
                        </a:spcBef>
                        <a:spcAft>
                          <a:spcPts val="0"/>
                        </a:spcAft>
                        <a:buNone/>
                      </a:pPr>
                      <a:r>
                        <a:rPr lang="en" sz="1050">
                          <a:solidFill>
                            <a:srgbClr val="212121"/>
                          </a:solidFill>
                          <a:highlight>
                            <a:srgbClr val="FFFFFF"/>
                          </a:highlight>
                        </a:rPr>
                        <a:t>0.773</a:t>
                      </a:r>
                      <a:endParaRPr sz="1100"/>
                    </a:p>
                  </a:txBody>
                  <a:tcPr marT="63500" marB="63500" marR="63500" marL="63500"/>
                </a:tc>
                <a:tc>
                  <a:txBody>
                    <a:bodyPr/>
                    <a:lstStyle/>
                    <a:p>
                      <a:pPr indent="0" lvl="0" marL="0" rtl="0" algn="l">
                        <a:spcBef>
                          <a:spcPts val="0"/>
                        </a:spcBef>
                        <a:spcAft>
                          <a:spcPts val="0"/>
                        </a:spcAft>
                        <a:buNone/>
                      </a:pPr>
                      <a:r>
                        <a:rPr lang="en" sz="1100">
                          <a:solidFill>
                            <a:srgbClr val="202124"/>
                          </a:solidFill>
                          <a:highlight>
                            <a:srgbClr val="FFFFFF"/>
                          </a:highlight>
                        </a:rPr>
                        <a:t>0.781</a:t>
                      </a:r>
                      <a:endParaRPr sz="1100"/>
                    </a:p>
                  </a:txBody>
                  <a:tcPr marT="63500" marB="63500" marR="63500" marL="63500"/>
                </a:tc>
                <a:tc>
                  <a:txBody>
                    <a:bodyPr/>
                    <a:lstStyle/>
                    <a:p>
                      <a:pPr indent="0" lvl="0" marL="0" rtl="0" algn="l">
                        <a:spcBef>
                          <a:spcPts val="0"/>
                        </a:spcBef>
                        <a:spcAft>
                          <a:spcPts val="0"/>
                        </a:spcAft>
                        <a:buNone/>
                      </a:pPr>
                      <a:r>
                        <a:rPr lang="en" sz="1050">
                          <a:solidFill>
                            <a:srgbClr val="212121"/>
                          </a:solidFill>
                          <a:highlight>
                            <a:srgbClr val="FFFFFF"/>
                          </a:highlight>
                        </a:rPr>
                        <a:t>0.773</a:t>
                      </a:r>
                      <a:endParaRPr sz="1100"/>
                    </a:p>
                  </a:txBody>
                  <a:tcPr marT="63500" marB="63500" marR="63500" marL="63500"/>
                </a:tc>
              </a:tr>
              <a:tr h="399850">
                <a:tc>
                  <a:txBody>
                    <a:bodyPr/>
                    <a:lstStyle/>
                    <a:p>
                      <a:pPr indent="0" lvl="0" marL="0" rtl="0" algn="l">
                        <a:spcBef>
                          <a:spcPts val="0"/>
                        </a:spcBef>
                        <a:spcAft>
                          <a:spcPts val="0"/>
                        </a:spcAft>
                        <a:buNone/>
                      </a:pPr>
                      <a:r>
                        <a:rPr lang="en" sz="1100"/>
                        <a:t>Naive Bayes</a:t>
                      </a:r>
                      <a:endParaRPr sz="1100"/>
                    </a:p>
                  </a:txBody>
                  <a:tcPr marT="63500" marB="63500" marR="63500" marL="63500"/>
                </a:tc>
                <a:tc>
                  <a:txBody>
                    <a:bodyPr/>
                    <a:lstStyle/>
                    <a:p>
                      <a:pPr indent="0" lvl="0" marL="0" rtl="0" algn="l">
                        <a:spcBef>
                          <a:spcPts val="0"/>
                        </a:spcBef>
                        <a:spcAft>
                          <a:spcPts val="0"/>
                        </a:spcAft>
                        <a:buNone/>
                      </a:pPr>
                      <a:r>
                        <a:rPr lang="en" sz="1050">
                          <a:solidFill>
                            <a:srgbClr val="212121"/>
                          </a:solidFill>
                          <a:highlight>
                            <a:srgbClr val="FFFFFF"/>
                          </a:highlight>
                        </a:rPr>
                        <a:t>0.865</a:t>
                      </a:r>
                      <a:endParaRPr sz="1100"/>
                    </a:p>
                  </a:txBody>
                  <a:tcPr marT="63500" marB="63500" marR="63500" marL="63500"/>
                </a:tc>
                <a:tc>
                  <a:txBody>
                    <a:bodyPr/>
                    <a:lstStyle/>
                    <a:p>
                      <a:pPr indent="0" lvl="0" marL="0" rtl="0" algn="l">
                        <a:spcBef>
                          <a:spcPts val="0"/>
                        </a:spcBef>
                        <a:spcAft>
                          <a:spcPts val="0"/>
                        </a:spcAft>
                        <a:buNone/>
                      </a:pPr>
                      <a:r>
                        <a:rPr lang="en" sz="1050">
                          <a:solidFill>
                            <a:srgbClr val="212121"/>
                          </a:solidFill>
                          <a:highlight>
                            <a:srgbClr val="FFFFFF"/>
                          </a:highlight>
                        </a:rPr>
                        <a:t>0.645</a:t>
                      </a:r>
                      <a:endParaRPr sz="1100"/>
                    </a:p>
                  </a:txBody>
                  <a:tcPr marT="63500" marB="63500" marR="63500" marL="63500"/>
                </a:tc>
                <a:tc>
                  <a:txBody>
                    <a:bodyPr/>
                    <a:lstStyle/>
                    <a:p>
                      <a:pPr indent="0" lvl="0" marL="0" rtl="0" algn="l">
                        <a:spcBef>
                          <a:spcPts val="0"/>
                        </a:spcBef>
                        <a:spcAft>
                          <a:spcPts val="0"/>
                        </a:spcAft>
                        <a:buNone/>
                      </a:pPr>
                      <a:r>
                        <a:rPr lang="en" sz="1050">
                          <a:solidFill>
                            <a:srgbClr val="212121"/>
                          </a:solidFill>
                          <a:highlight>
                            <a:srgbClr val="FFFFFF"/>
                          </a:highlight>
                        </a:rPr>
                        <a:t>0.739</a:t>
                      </a:r>
                      <a:endParaRPr sz="1100"/>
                    </a:p>
                  </a:txBody>
                  <a:tcPr marT="63500" marB="63500" marR="63500" marL="63500"/>
                </a:tc>
                <a:tc>
                  <a:txBody>
                    <a:bodyPr/>
                    <a:lstStyle/>
                    <a:p>
                      <a:pPr indent="0" lvl="0" marL="0" rtl="0" algn="l">
                        <a:spcBef>
                          <a:spcPts val="0"/>
                        </a:spcBef>
                        <a:spcAft>
                          <a:spcPts val="0"/>
                        </a:spcAft>
                        <a:buNone/>
                      </a:pPr>
                      <a:r>
                        <a:rPr lang="en" sz="1050">
                          <a:solidFill>
                            <a:srgbClr val="212121"/>
                          </a:solidFill>
                          <a:highlight>
                            <a:srgbClr val="FFFFFF"/>
                          </a:highlight>
                        </a:rPr>
                        <a:t>0.772</a:t>
                      </a:r>
                      <a:endParaRPr sz="1100"/>
                    </a:p>
                  </a:txBody>
                  <a:tcPr marT="63500" marB="63500" marR="63500" marL="63500"/>
                </a:tc>
              </a:tr>
              <a:tr h="399850">
                <a:tc>
                  <a:txBody>
                    <a:bodyPr/>
                    <a:lstStyle/>
                    <a:p>
                      <a:pPr indent="0" lvl="0" marL="0" rtl="0" algn="l">
                        <a:spcBef>
                          <a:spcPts val="0"/>
                        </a:spcBef>
                        <a:spcAft>
                          <a:spcPts val="0"/>
                        </a:spcAft>
                        <a:buNone/>
                      </a:pPr>
                      <a:r>
                        <a:rPr lang="en" sz="1100"/>
                        <a:t>SVM(poly Kernel)</a:t>
                      </a:r>
                      <a:endParaRPr sz="1100"/>
                    </a:p>
                  </a:txBody>
                  <a:tcPr marT="63500" marB="63500" marR="63500" marL="63500"/>
                </a:tc>
                <a:tc>
                  <a:txBody>
                    <a:bodyPr/>
                    <a:lstStyle/>
                    <a:p>
                      <a:pPr indent="0" lvl="0" marL="0" rtl="0" algn="l">
                        <a:spcBef>
                          <a:spcPts val="0"/>
                        </a:spcBef>
                        <a:spcAft>
                          <a:spcPts val="0"/>
                        </a:spcAft>
                        <a:buNone/>
                      </a:pPr>
                      <a:r>
                        <a:rPr lang="en" sz="1050">
                          <a:solidFill>
                            <a:srgbClr val="212121"/>
                          </a:solidFill>
                          <a:highlight>
                            <a:srgbClr val="FFFFFF"/>
                          </a:highlight>
                        </a:rPr>
                        <a:t>0.656</a:t>
                      </a:r>
                      <a:endParaRPr sz="1100"/>
                    </a:p>
                  </a:txBody>
                  <a:tcPr marT="63500" marB="63500" marR="63500" marL="63500"/>
                </a:tc>
                <a:tc>
                  <a:txBody>
                    <a:bodyPr/>
                    <a:lstStyle/>
                    <a:p>
                      <a:pPr indent="0" lvl="0" marL="0" rtl="0" algn="l">
                        <a:spcBef>
                          <a:spcPts val="0"/>
                        </a:spcBef>
                        <a:spcAft>
                          <a:spcPts val="0"/>
                        </a:spcAft>
                        <a:buNone/>
                      </a:pPr>
                      <a:r>
                        <a:rPr lang="en" sz="1050">
                          <a:solidFill>
                            <a:srgbClr val="212121"/>
                          </a:solidFill>
                          <a:highlight>
                            <a:srgbClr val="FFFFFF"/>
                          </a:highlight>
                        </a:rPr>
                        <a:t>0.853</a:t>
                      </a:r>
                      <a:endParaRPr sz="1100"/>
                    </a:p>
                  </a:txBody>
                  <a:tcPr marT="63500" marB="63500" marR="63500" marL="63500"/>
                </a:tc>
                <a:tc>
                  <a:txBody>
                    <a:bodyPr/>
                    <a:lstStyle/>
                    <a:p>
                      <a:pPr indent="0" lvl="0" marL="0" rtl="0" algn="l">
                        <a:spcBef>
                          <a:spcPts val="0"/>
                        </a:spcBef>
                        <a:spcAft>
                          <a:spcPts val="0"/>
                        </a:spcAft>
                        <a:buNone/>
                      </a:pPr>
                      <a:r>
                        <a:rPr lang="en" sz="1050">
                          <a:solidFill>
                            <a:srgbClr val="212121"/>
                          </a:solidFill>
                          <a:highlight>
                            <a:srgbClr val="FFFFFF"/>
                          </a:highlight>
                        </a:rPr>
                        <a:t>0.742</a:t>
                      </a:r>
                      <a:endParaRPr sz="1100"/>
                    </a:p>
                  </a:txBody>
                  <a:tcPr marT="63500" marB="63500" marR="63500" marL="63500"/>
                </a:tc>
                <a:tc>
                  <a:txBody>
                    <a:bodyPr/>
                    <a:lstStyle/>
                    <a:p>
                      <a:pPr indent="0" lvl="0" marL="0" rtl="0" algn="l">
                        <a:spcBef>
                          <a:spcPts val="0"/>
                        </a:spcBef>
                        <a:spcAft>
                          <a:spcPts val="0"/>
                        </a:spcAft>
                        <a:buNone/>
                      </a:pPr>
                      <a:r>
                        <a:rPr lang="en" sz="1050">
                          <a:solidFill>
                            <a:srgbClr val="212121"/>
                          </a:solidFill>
                          <a:highlight>
                            <a:srgbClr val="FFFFFF"/>
                          </a:highlight>
                        </a:rPr>
                        <a:t>0.786</a:t>
                      </a:r>
                      <a:endParaRPr sz="1100"/>
                    </a:p>
                  </a:txBody>
                  <a:tcPr marT="63500" marB="63500" marR="63500" marL="63500"/>
                </a:tc>
              </a:tr>
              <a:tr h="399850">
                <a:tc>
                  <a:txBody>
                    <a:bodyPr/>
                    <a:lstStyle/>
                    <a:p>
                      <a:pPr indent="0" lvl="0" marL="0" rtl="0" algn="l">
                        <a:spcBef>
                          <a:spcPts val="0"/>
                        </a:spcBef>
                        <a:spcAft>
                          <a:spcPts val="0"/>
                        </a:spcAft>
                        <a:buNone/>
                      </a:pPr>
                      <a:r>
                        <a:rPr lang="en" sz="1100"/>
                        <a:t>Random Forest</a:t>
                      </a:r>
                      <a:endParaRPr sz="1100"/>
                    </a:p>
                  </a:txBody>
                  <a:tcPr marT="63500" marB="63500" marR="63500" marL="63500"/>
                </a:tc>
                <a:tc>
                  <a:txBody>
                    <a:bodyPr/>
                    <a:lstStyle/>
                    <a:p>
                      <a:pPr indent="0" lvl="0" marL="0" rtl="0" algn="l">
                        <a:spcBef>
                          <a:spcPts val="0"/>
                        </a:spcBef>
                        <a:spcAft>
                          <a:spcPts val="0"/>
                        </a:spcAft>
                        <a:buNone/>
                      </a:pPr>
                      <a:r>
                        <a:rPr lang="en" sz="1050">
                          <a:solidFill>
                            <a:srgbClr val="212121"/>
                          </a:solidFill>
                          <a:highlight>
                            <a:srgbClr val="FFFFFF"/>
                          </a:highlight>
                        </a:rPr>
                        <a:t>0.872</a:t>
                      </a:r>
                      <a:endParaRPr sz="1100"/>
                    </a:p>
                  </a:txBody>
                  <a:tcPr marT="63500" marB="63500" marR="63500" marL="63500"/>
                </a:tc>
                <a:tc>
                  <a:txBody>
                    <a:bodyPr/>
                    <a:lstStyle/>
                    <a:p>
                      <a:pPr indent="0" lvl="0" marL="0" rtl="0" algn="l">
                        <a:spcBef>
                          <a:spcPts val="0"/>
                        </a:spcBef>
                        <a:spcAft>
                          <a:spcPts val="0"/>
                        </a:spcAft>
                        <a:buNone/>
                      </a:pPr>
                      <a:r>
                        <a:rPr lang="en" sz="1050">
                          <a:solidFill>
                            <a:srgbClr val="212121"/>
                          </a:solidFill>
                          <a:highlight>
                            <a:srgbClr val="FFFFFF"/>
                          </a:highlight>
                        </a:rPr>
                        <a:t>0.878</a:t>
                      </a:r>
                      <a:endParaRPr sz="1100"/>
                    </a:p>
                  </a:txBody>
                  <a:tcPr marT="63500" marB="63500" marR="63500" marL="63500"/>
                </a:tc>
                <a:tc>
                  <a:txBody>
                    <a:bodyPr/>
                    <a:lstStyle/>
                    <a:p>
                      <a:pPr indent="0" lvl="0" marL="0" rtl="0" algn="l">
                        <a:spcBef>
                          <a:spcPts val="0"/>
                        </a:spcBef>
                        <a:spcAft>
                          <a:spcPts val="0"/>
                        </a:spcAft>
                        <a:buNone/>
                      </a:pPr>
                      <a:r>
                        <a:rPr lang="en" sz="1050">
                          <a:solidFill>
                            <a:srgbClr val="212121"/>
                          </a:solidFill>
                          <a:highlight>
                            <a:srgbClr val="FFFFFF"/>
                          </a:highlight>
                        </a:rPr>
                        <a:t>0.875</a:t>
                      </a:r>
                      <a:endParaRPr sz="1100"/>
                    </a:p>
                  </a:txBody>
                  <a:tcPr marT="63500" marB="63500" marR="63500" marL="63500"/>
                </a:tc>
                <a:tc>
                  <a:txBody>
                    <a:bodyPr/>
                    <a:lstStyle/>
                    <a:p>
                      <a:pPr indent="0" lvl="0" marL="0" rtl="0" algn="l">
                        <a:spcBef>
                          <a:spcPts val="0"/>
                        </a:spcBef>
                        <a:spcAft>
                          <a:spcPts val="0"/>
                        </a:spcAft>
                        <a:buNone/>
                      </a:pPr>
                      <a:r>
                        <a:rPr lang="en" sz="1050">
                          <a:solidFill>
                            <a:srgbClr val="212121"/>
                          </a:solidFill>
                          <a:highlight>
                            <a:srgbClr val="FFFFFF"/>
                          </a:highlight>
                        </a:rPr>
                        <a:t>0.874</a:t>
                      </a:r>
                      <a:endParaRPr sz="1100"/>
                    </a:p>
                  </a:txBody>
                  <a:tcPr marT="63500" marB="63500" marR="63500" marL="63500"/>
                </a:tc>
              </a:tr>
              <a:tr h="412550">
                <a:tc>
                  <a:txBody>
                    <a:bodyPr/>
                    <a:lstStyle/>
                    <a:p>
                      <a:pPr indent="0" lvl="0" marL="0" rtl="0" algn="l">
                        <a:spcBef>
                          <a:spcPts val="0"/>
                        </a:spcBef>
                        <a:spcAft>
                          <a:spcPts val="0"/>
                        </a:spcAft>
                        <a:buNone/>
                      </a:pPr>
                      <a:r>
                        <a:rPr lang="en" sz="1100"/>
                        <a:t>Deep Neural Network</a:t>
                      </a:r>
                      <a:endParaRPr sz="1100"/>
                    </a:p>
                  </a:txBody>
                  <a:tcPr marT="63500" marB="63500" marR="63500" marL="63500"/>
                </a:tc>
                <a:tc>
                  <a:txBody>
                    <a:bodyPr/>
                    <a:lstStyle/>
                    <a:p>
                      <a:pPr indent="0" lvl="0" marL="0" rtl="0" algn="l">
                        <a:lnSpc>
                          <a:spcPct val="115000"/>
                        </a:lnSpc>
                        <a:spcBef>
                          <a:spcPts val="0"/>
                        </a:spcBef>
                        <a:spcAft>
                          <a:spcPts val="0"/>
                        </a:spcAft>
                        <a:buNone/>
                      </a:pPr>
                      <a:r>
                        <a:rPr lang="en" sz="1050"/>
                        <a:t>0.813</a:t>
                      </a:r>
                      <a:endParaRPr sz="1100"/>
                    </a:p>
                  </a:txBody>
                  <a:tcPr marT="63500" marB="63500" marR="63500" marL="63500"/>
                </a:tc>
                <a:tc>
                  <a:txBody>
                    <a:bodyPr/>
                    <a:lstStyle/>
                    <a:p>
                      <a:pPr indent="0" lvl="0" marL="0" rtl="0" algn="l">
                        <a:lnSpc>
                          <a:spcPct val="115000"/>
                        </a:lnSpc>
                        <a:spcBef>
                          <a:spcPts val="0"/>
                        </a:spcBef>
                        <a:spcAft>
                          <a:spcPts val="0"/>
                        </a:spcAft>
                        <a:buNone/>
                      </a:pPr>
                      <a:r>
                        <a:rPr lang="en" sz="1050"/>
                        <a:t>0.816</a:t>
                      </a:r>
                      <a:endParaRPr sz="1100"/>
                    </a:p>
                  </a:txBody>
                  <a:tcPr marT="63500" marB="63500" marR="63500" marL="63500"/>
                </a:tc>
                <a:tc>
                  <a:txBody>
                    <a:bodyPr/>
                    <a:lstStyle/>
                    <a:p>
                      <a:pPr indent="0" lvl="0" marL="0" rtl="0" algn="l">
                        <a:lnSpc>
                          <a:spcPct val="115000"/>
                        </a:lnSpc>
                        <a:spcBef>
                          <a:spcPts val="0"/>
                        </a:spcBef>
                        <a:spcAft>
                          <a:spcPts val="0"/>
                        </a:spcAft>
                        <a:buNone/>
                      </a:pPr>
                      <a:r>
                        <a:rPr lang="en" sz="1050"/>
                        <a:t>0.814</a:t>
                      </a:r>
                      <a:endParaRPr sz="1100"/>
                    </a:p>
                  </a:txBody>
                  <a:tcPr marT="63500" marB="63500" marR="63500" marL="63500"/>
                </a:tc>
                <a:tc>
                  <a:txBody>
                    <a:bodyPr/>
                    <a:lstStyle/>
                    <a:p>
                      <a:pPr indent="0" lvl="0" marL="0" rtl="0" algn="l">
                        <a:lnSpc>
                          <a:spcPct val="115000"/>
                        </a:lnSpc>
                        <a:spcBef>
                          <a:spcPts val="0"/>
                        </a:spcBef>
                        <a:spcAft>
                          <a:spcPts val="0"/>
                        </a:spcAft>
                        <a:buNone/>
                      </a:pPr>
                      <a:r>
                        <a:rPr lang="en" sz="1050"/>
                        <a:t>0.813</a:t>
                      </a:r>
                      <a:endParaRPr sz="1100"/>
                    </a:p>
                  </a:txBody>
                  <a:tcPr marT="63500" marB="63500" marR="63500" marL="63500"/>
                </a:tc>
              </a:tr>
              <a:tr h="399850">
                <a:tc>
                  <a:txBody>
                    <a:bodyPr/>
                    <a:lstStyle/>
                    <a:p>
                      <a:pPr indent="0" lvl="0" marL="0" rtl="0" algn="l">
                        <a:spcBef>
                          <a:spcPts val="0"/>
                        </a:spcBef>
                        <a:spcAft>
                          <a:spcPts val="0"/>
                        </a:spcAft>
                        <a:buNone/>
                      </a:pPr>
                      <a:r>
                        <a:rPr lang="en" sz="1100"/>
                        <a:t>Bagging Classifier</a:t>
                      </a:r>
                      <a:endParaRPr sz="1100"/>
                    </a:p>
                  </a:txBody>
                  <a:tcPr marT="63500" marB="63500" marR="63500" marL="63500"/>
                </a:tc>
                <a:tc>
                  <a:txBody>
                    <a:bodyPr/>
                    <a:lstStyle/>
                    <a:p>
                      <a:pPr indent="0" lvl="0" marL="0" rtl="0" algn="l">
                        <a:spcBef>
                          <a:spcPts val="0"/>
                        </a:spcBef>
                        <a:spcAft>
                          <a:spcPts val="0"/>
                        </a:spcAft>
                        <a:buNone/>
                      </a:pPr>
                      <a:r>
                        <a:rPr lang="en" sz="1050">
                          <a:solidFill>
                            <a:srgbClr val="212121"/>
                          </a:solidFill>
                          <a:highlight>
                            <a:srgbClr val="FFFFFF"/>
                          </a:highlight>
                        </a:rPr>
                        <a:t>0.880</a:t>
                      </a:r>
                      <a:endParaRPr sz="1100"/>
                    </a:p>
                  </a:txBody>
                  <a:tcPr marT="63500" marB="63500" marR="63500" marL="63500"/>
                </a:tc>
                <a:tc>
                  <a:txBody>
                    <a:bodyPr/>
                    <a:lstStyle/>
                    <a:p>
                      <a:pPr indent="0" lvl="0" marL="0" rtl="0" algn="l">
                        <a:spcBef>
                          <a:spcPts val="0"/>
                        </a:spcBef>
                        <a:spcAft>
                          <a:spcPts val="0"/>
                        </a:spcAft>
                        <a:buNone/>
                      </a:pPr>
                      <a:r>
                        <a:rPr b="1" lang="en" sz="1050">
                          <a:solidFill>
                            <a:srgbClr val="212121"/>
                          </a:solidFill>
                          <a:highlight>
                            <a:srgbClr val="FFFFFF"/>
                          </a:highlight>
                        </a:rPr>
                        <a:t>0.895</a:t>
                      </a:r>
                      <a:endParaRPr b="1" sz="1100"/>
                    </a:p>
                  </a:txBody>
                  <a:tcPr marT="63500" marB="63500" marR="63500" marL="63500"/>
                </a:tc>
                <a:tc>
                  <a:txBody>
                    <a:bodyPr/>
                    <a:lstStyle/>
                    <a:p>
                      <a:pPr indent="0" lvl="0" marL="0" rtl="0" algn="l">
                        <a:spcBef>
                          <a:spcPts val="0"/>
                        </a:spcBef>
                        <a:spcAft>
                          <a:spcPts val="0"/>
                        </a:spcAft>
                        <a:buNone/>
                      </a:pPr>
                      <a:r>
                        <a:rPr b="1" lang="en" sz="1050">
                          <a:solidFill>
                            <a:srgbClr val="212121"/>
                          </a:solidFill>
                          <a:highlight>
                            <a:srgbClr val="FFFFFF"/>
                          </a:highlight>
                        </a:rPr>
                        <a:t>0.888</a:t>
                      </a:r>
                      <a:endParaRPr b="1" sz="1100"/>
                    </a:p>
                  </a:txBody>
                  <a:tcPr marT="63500" marB="63500" marR="63500" marL="63500"/>
                </a:tc>
                <a:tc>
                  <a:txBody>
                    <a:bodyPr/>
                    <a:lstStyle/>
                    <a:p>
                      <a:pPr indent="0" lvl="0" marL="0" rtl="0" algn="l">
                        <a:spcBef>
                          <a:spcPts val="0"/>
                        </a:spcBef>
                        <a:spcAft>
                          <a:spcPts val="0"/>
                        </a:spcAft>
                        <a:buNone/>
                      </a:pPr>
                      <a:r>
                        <a:rPr b="1" lang="en" sz="1050">
                          <a:solidFill>
                            <a:srgbClr val="212121"/>
                          </a:solidFill>
                          <a:highlight>
                            <a:srgbClr val="FFFFFF"/>
                          </a:highlight>
                        </a:rPr>
                        <a:t>0.887</a:t>
                      </a:r>
                      <a:endParaRPr b="1" sz="1100"/>
                    </a:p>
                  </a:txBody>
                  <a:tcPr marT="63500" marB="63500" marR="63500" marL="63500"/>
                </a:tc>
              </a:tr>
              <a:tr h="399850">
                <a:tc>
                  <a:txBody>
                    <a:bodyPr/>
                    <a:lstStyle/>
                    <a:p>
                      <a:pPr indent="0" lvl="0" marL="0" rtl="0" algn="l">
                        <a:spcBef>
                          <a:spcPts val="0"/>
                        </a:spcBef>
                        <a:spcAft>
                          <a:spcPts val="0"/>
                        </a:spcAft>
                        <a:buNone/>
                      </a:pPr>
                      <a:r>
                        <a:rPr lang="en" sz="1100"/>
                        <a:t>XGBoost</a:t>
                      </a:r>
                      <a:endParaRPr sz="1100"/>
                    </a:p>
                  </a:txBody>
                  <a:tcPr marT="63500" marB="63500" marR="63500" marL="63500"/>
                </a:tc>
                <a:tc>
                  <a:txBody>
                    <a:bodyPr/>
                    <a:lstStyle/>
                    <a:p>
                      <a:pPr indent="0" lvl="0" marL="0" rtl="0" algn="l">
                        <a:spcBef>
                          <a:spcPts val="0"/>
                        </a:spcBef>
                        <a:spcAft>
                          <a:spcPts val="0"/>
                        </a:spcAft>
                        <a:buNone/>
                      </a:pPr>
                      <a:r>
                        <a:rPr b="1" lang="en" sz="1050">
                          <a:solidFill>
                            <a:srgbClr val="212121"/>
                          </a:solidFill>
                          <a:highlight>
                            <a:srgbClr val="FFFFFF"/>
                          </a:highlight>
                        </a:rPr>
                        <a:t>0.894</a:t>
                      </a:r>
                      <a:endParaRPr b="1" sz="1100"/>
                    </a:p>
                  </a:txBody>
                  <a:tcPr marT="63500" marB="63500" marR="63500" marL="63500"/>
                </a:tc>
                <a:tc>
                  <a:txBody>
                    <a:bodyPr/>
                    <a:lstStyle/>
                    <a:p>
                      <a:pPr indent="0" lvl="0" marL="0" rtl="0" algn="l">
                        <a:spcBef>
                          <a:spcPts val="0"/>
                        </a:spcBef>
                        <a:spcAft>
                          <a:spcPts val="0"/>
                        </a:spcAft>
                        <a:buNone/>
                      </a:pPr>
                      <a:r>
                        <a:rPr lang="en" sz="1050">
                          <a:solidFill>
                            <a:srgbClr val="212121"/>
                          </a:solidFill>
                          <a:highlight>
                            <a:srgbClr val="FFFFFF"/>
                          </a:highlight>
                        </a:rPr>
                        <a:t>0.803</a:t>
                      </a:r>
                      <a:endParaRPr sz="1100"/>
                    </a:p>
                  </a:txBody>
                  <a:tcPr marT="63500" marB="63500" marR="63500" marL="63500"/>
                </a:tc>
                <a:tc>
                  <a:txBody>
                    <a:bodyPr/>
                    <a:lstStyle/>
                    <a:p>
                      <a:pPr indent="0" lvl="0" marL="0" rtl="0" algn="l">
                        <a:spcBef>
                          <a:spcPts val="0"/>
                        </a:spcBef>
                        <a:spcAft>
                          <a:spcPts val="0"/>
                        </a:spcAft>
                        <a:buNone/>
                      </a:pPr>
                      <a:r>
                        <a:rPr lang="en" sz="1050">
                          <a:solidFill>
                            <a:srgbClr val="212121"/>
                          </a:solidFill>
                          <a:highlight>
                            <a:srgbClr val="FFFFFF"/>
                          </a:highlight>
                        </a:rPr>
                        <a:t>0.846</a:t>
                      </a:r>
                      <a:endParaRPr sz="1100"/>
                    </a:p>
                  </a:txBody>
                  <a:tcPr marT="63500" marB="63500" marR="63500" marL="63500"/>
                </a:tc>
                <a:tc>
                  <a:txBody>
                    <a:bodyPr/>
                    <a:lstStyle/>
                    <a:p>
                      <a:pPr indent="0" lvl="0" marL="0" rtl="0" algn="l">
                        <a:spcBef>
                          <a:spcPts val="0"/>
                        </a:spcBef>
                        <a:spcAft>
                          <a:spcPts val="0"/>
                        </a:spcAft>
                        <a:buNone/>
                      </a:pPr>
                      <a:r>
                        <a:rPr lang="en" sz="1050">
                          <a:solidFill>
                            <a:srgbClr val="212121"/>
                          </a:solidFill>
                          <a:highlight>
                            <a:srgbClr val="FFFFFF"/>
                          </a:highlight>
                        </a:rPr>
                        <a:t>0.854</a:t>
                      </a:r>
                      <a:endParaRPr sz="1100"/>
                    </a:p>
                  </a:txBody>
                  <a:tcPr marT="63500" marB="63500" marR="63500" marL="6350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71700" y="147625"/>
            <a:ext cx="55254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solidFill>
                  <a:srgbClr val="3EADA7"/>
                </a:solidFill>
              </a:rPr>
              <a:t>BASE MODELS USED</a:t>
            </a:r>
            <a:endParaRPr sz="3200">
              <a:solidFill>
                <a:srgbClr val="3EADA7"/>
              </a:solidFill>
            </a:endParaRPr>
          </a:p>
        </p:txBody>
      </p:sp>
      <p:sp>
        <p:nvSpPr>
          <p:cNvPr id="153" name="Google Shape;153;p25"/>
          <p:cNvSpPr txBox="1"/>
          <p:nvPr/>
        </p:nvSpPr>
        <p:spPr>
          <a:xfrm>
            <a:off x="612800" y="1265775"/>
            <a:ext cx="48522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 We have Used </a:t>
            </a:r>
            <a:r>
              <a:rPr b="1" lang="en">
                <a:latin typeface="Proxima Nova"/>
                <a:ea typeface="Proxima Nova"/>
                <a:cs typeface="Proxima Nova"/>
                <a:sym typeface="Proxima Nova"/>
              </a:rPr>
              <a:t>Logistic regression</a:t>
            </a:r>
            <a:r>
              <a:rPr lang="en">
                <a:latin typeface="Proxima Nova"/>
                <a:ea typeface="Proxima Nova"/>
                <a:cs typeface="Proxima Nova"/>
                <a:sym typeface="Proxima Nova"/>
              </a:rPr>
              <a:t> and </a:t>
            </a:r>
            <a:r>
              <a:rPr b="1" lang="en">
                <a:latin typeface="Proxima Nova"/>
                <a:ea typeface="Proxima Nova"/>
                <a:cs typeface="Proxima Nova"/>
                <a:sym typeface="Proxima Nova"/>
              </a:rPr>
              <a:t>Naive Bayes Models</a:t>
            </a:r>
            <a:endParaRPr b="1">
              <a:latin typeface="Proxima Nova"/>
              <a:ea typeface="Proxima Nova"/>
              <a:cs typeface="Proxima Nova"/>
              <a:sym typeface="Proxima Nova"/>
            </a:endParaRPr>
          </a:p>
          <a:p>
            <a:pPr indent="0" lvl="0" marL="457200" rtl="0" algn="l">
              <a:spcBef>
                <a:spcPts val="0"/>
              </a:spcBef>
              <a:spcAft>
                <a:spcPts val="0"/>
              </a:spcAft>
              <a:buNone/>
            </a:pPr>
            <a:r>
              <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We have performed </a:t>
            </a:r>
            <a:r>
              <a:rPr b="1" lang="en">
                <a:latin typeface="Proxima Nova"/>
                <a:ea typeface="Proxima Nova"/>
                <a:cs typeface="Proxima Nova"/>
                <a:sym typeface="Proxima Nova"/>
              </a:rPr>
              <a:t>5 fold cross validation</a:t>
            </a:r>
            <a:r>
              <a:rPr lang="en">
                <a:latin typeface="Proxima Nova"/>
                <a:ea typeface="Proxima Nova"/>
                <a:cs typeface="Proxima Nova"/>
                <a:sym typeface="Proxima Nova"/>
              </a:rPr>
              <a:t> for analysing overfitting. Scores of Validation are within a </a:t>
            </a:r>
            <a:r>
              <a:rPr lang="en">
                <a:latin typeface="Proxima Nova"/>
                <a:ea typeface="Proxima Nova"/>
                <a:cs typeface="Proxima Nova"/>
                <a:sym typeface="Proxima Nova"/>
              </a:rPr>
              <a:t>range</a:t>
            </a:r>
            <a:r>
              <a:rPr lang="en">
                <a:latin typeface="Proxima Nova"/>
                <a:ea typeface="Proxima Nova"/>
                <a:cs typeface="Proxima Nova"/>
                <a:sym typeface="Proxima Nova"/>
              </a:rPr>
              <a:t> of 1% </a:t>
            </a:r>
            <a:r>
              <a:rPr lang="en">
                <a:latin typeface="Proxima Nova"/>
                <a:ea typeface="Proxima Nova"/>
                <a:cs typeface="Proxima Nova"/>
                <a:sym typeface="Proxima Nova"/>
              </a:rPr>
              <a:t>which</a:t>
            </a:r>
            <a:r>
              <a:rPr lang="en">
                <a:latin typeface="Proxima Nova"/>
                <a:ea typeface="Proxima Nova"/>
                <a:cs typeface="Proxima Nova"/>
                <a:sym typeface="Proxima Nova"/>
              </a:rPr>
              <a:t> shows absence of overfitting in our model. </a:t>
            </a:r>
            <a:endParaRPr>
              <a:latin typeface="Proxima Nova"/>
              <a:ea typeface="Proxima Nova"/>
              <a:cs typeface="Proxima Nova"/>
              <a:sym typeface="Proxima Nova"/>
            </a:endParaRPr>
          </a:p>
        </p:txBody>
      </p:sp>
      <p:graphicFrame>
        <p:nvGraphicFramePr>
          <p:cNvPr id="154" name="Google Shape;154;p25"/>
          <p:cNvGraphicFramePr/>
          <p:nvPr/>
        </p:nvGraphicFramePr>
        <p:xfrm>
          <a:off x="500800" y="3235325"/>
          <a:ext cx="3000000" cy="3000000"/>
        </p:xfrm>
        <a:graphic>
          <a:graphicData uri="http://schemas.openxmlformats.org/drawingml/2006/table">
            <a:tbl>
              <a:tblPr>
                <a:noFill/>
                <a:tableStyleId>{0470AFB5-E737-4E4E-ACA8-071697C4C616}</a:tableStyleId>
              </a:tblPr>
              <a:tblGrid>
                <a:gridCol w="1530425"/>
                <a:gridCol w="770025"/>
                <a:gridCol w="779650"/>
                <a:gridCol w="866275"/>
                <a:gridCol w="1270525"/>
              </a:tblGrid>
              <a:tr h="12700">
                <a:tc>
                  <a:txBody>
                    <a:bodyPr/>
                    <a:lstStyle/>
                    <a:p>
                      <a:pPr indent="0" lvl="0" marL="0" rtl="0" algn="l">
                        <a:spcBef>
                          <a:spcPts val="0"/>
                        </a:spcBef>
                        <a:spcAft>
                          <a:spcPts val="0"/>
                        </a:spcAft>
                        <a:buNone/>
                      </a:pPr>
                      <a:r>
                        <a:rPr b="1" lang="en" sz="1100"/>
                        <a:t>Models/Metric</a:t>
                      </a:r>
                      <a:endParaRPr b="1" sz="1100"/>
                    </a:p>
                  </a:txBody>
                  <a:tcPr marT="63500" marB="63500" marR="63500" marL="63500"/>
                </a:tc>
                <a:tc>
                  <a:txBody>
                    <a:bodyPr/>
                    <a:lstStyle/>
                    <a:p>
                      <a:pPr indent="0" lvl="0" marL="0" rtl="0" algn="l">
                        <a:spcBef>
                          <a:spcPts val="0"/>
                        </a:spcBef>
                        <a:spcAft>
                          <a:spcPts val="0"/>
                        </a:spcAft>
                        <a:buNone/>
                      </a:pPr>
                      <a:r>
                        <a:rPr b="1" lang="en" sz="1100"/>
                        <a:t>Precision</a:t>
                      </a:r>
                      <a:endParaRPr b="1" sz="1100"/>
                    </a:p>
                  </a:txBody>
                  <a:tcPr marT="63500" marB="63500" marR="63500" marL="63500"/>
                </a:tc>
                <a:tc>
                  <a:txBody>
                    <a:bodyPr/>
                    <a:lstStyle/>
                    <a:p>
                      <a:pPr indent="0" lvl="0" marL="0" rtl="0" algn="l">
                        <a:spcBef>
                          <a:spcPts val="0"/>
                        </a:spcBef>
                        <a:spcAft>
                          <a:spcPts val="0"/>
                        </a:spcAft>
                        <a:buNone/>
                      </a:pPr>
                      <a:r>
                        <a:rPr b="1" lang="en" sz="1100"/>
                        <a:t>Recall</a:t>
                      </a:r>
                      <a:endParaRPr b="1" sz="1100"/>
                    </a:p>
                  </a:txBody>
                  <a:tcPr marT="63500" marB="63500" marR="63500" marL="63500"/>
                </a:tc>
                <a:tc>
                  <a:txBody>
                    <a:bodyPr/>
                    <a:lstStyle/>
                    <a:p>
                      <a:pPr indent="0" lvl="0" marL="0" rtl="0" algn="l">
                        <a:spcBef>
                          <a:spcPts val="0"/>
                        </a:spcBef>
                        <a:spcAft>
                          <a:spcPts val="0"/>
                        </a:spcAft>
                        <a:buNone/>
                      </a:pPr>
                      <a:r>
                        <a:rPr b="1" lang="en" sz="1100"/>
                        <a:t>F1-Score</a:t>
                      </a:r>
                      <a:endParaRPr b="1" sz="1100"/>
                    </a:p>
                  </a:txBody>
                  <a:tcPr marT="63500" marB="63500" marR="63500" marL="63500"/>
                </a:tc>
                <a:tc>
                  <a:txBody>
                    <a:bodyPr/>
                    <a:lstStyle/>
                    <a:p>
                      <a:pPr indent="0" lvl="0" marL="0" rtl="0" algn="l">
                        <a:spcBef>
                          <a:spcPts val="0"/>
                        </a:spcBef>
                        <a:spcAft>
                          <a:spcPts val="0"/>
                        </a:spcAft>
                        <a:buNone/>
                      </a:pPr>
                      <a:r>
                        <a:rPr b="1" lang="en" sz="1100"/>
                        <a:t>ROC-AUC-Score</a:t>
                      </a:r>
                      <a:endParaRPr b="1" sz="1100"/>
                    </a:p>
                  </a:txBody>
                  <a:tcPr marT="63500" marB="63500" marR="63500" marL="63500"/>
                </a:tc>
              </a:tr>
              <a:tr h="12700">
                <a:tc>
                  <a:txBody>
                    <a:bodyPr/>
                    <a:lstStyle/>
                    <a:p>
                      <a:pPr indent="0" lvl="0" marL="0" rtl="0" algn="l">
                        <a:spcBef>
                          <a:spcPts val="0"/>
                        </a:spcBef>
                        <a:spcAft>
                          <a:spcPts val="0"/>
                        </a:spcAft>
                        <a:buNone/>
                      </a:pPr>
                      <a:r>
                        <a:rPr b="1" lang="en" sz="1100"/>
                        <a:t>Logistic Regression</a:t>
                      </a:r>
                      <a:endParaRPr b="1" sz="1100"/>
                    </a:p>
                  </a:txBody>
                  <a:tcPr marT="63500" marB="63500" marR="63500" marL="63500"/>
                </a:tc>
                <a:tc>
                  <a:txBody>
                    <a:bodyPr/>
                    <a:lstStyle/>
                    <a:p>
                      <a:pPr indent="0" lvl="0" marL="0" rtl="0" algn="l">
                        <a:spcBef>
                          <a:spcPts val="0"/>
                        </a:spcBef>
                        <a:spcAft>
                          <a:spcPts val="0"/>
                        </a:spcAft>
                        <a:buNone/>
                      </a:pPr>
                      <a:r>
                        <a:rPr lang="en" sz="1050">
                          <a:solidFill>
                            <a:srgbClr val="212121"/>
                          </a:solidFill>
                          <a:highlight>
                            <a:srgbClr val="FFFFFF"/>
                          </a:highlight>
                        </a:rPr>
                        <a:t>0.7902</a:t>
                      </a:r>
                      <a:endParaRPr sz="1100"/>
                    </a:p>
                  </a:txBody>
                  <a:tcPr marT="63500" marB="63500" marR="63500" marL="63500"/>
                </a:tc>
                <a:tc>
                  <a:txBody>
                    <a:bodyPr/>
                    <a:lstStyle/>
                    <a:p>
                      <a:pPr indent="0" lvl="0" marL="0" rtl="0" algn="l">
                        <a:spcBef>
                          <a:spcPts val="0"/>
                        </a:spcBef>
                        <a:spcAft>
                          <a:spcPts val="0"/>
                        </a:spcAft>
                        <a:buNone/>
                      </a:pPr>
                      <a:r>
                        <a:rPr lang="en" sz="1050">
                          <a:solidFill>
                            <a:srgbClr val="212121"/>
                          </a:solidFill>
                          <a:highlight>
                            <a:srgbClr val="FFFFFF"/>
                          </a:highlight>
                        </a:rPr>
                        <a:t>0.7732</a:t>
                      </a:r>
                      <a:endParaRPr sz="1100"/>
                    </a:p>
                  </a:txBody>
                  <a:tcPr marT="63500" marB="63500" marR="63500" marL="63500"/>
                </a:tc>
                <a:tc>
                  <a:txBody>
                    <a:bodyPr/>
                    <a:lstStyle/>
                    <a:p>
                      <a:pPr indent="0" lvl="0" marL="0" rtl="0" algn="l">
                        <a:spcBef>
                          <a:spcPts val="0"/>
                        </a:spcBef>
                        <a:spcAft>
                          <a:spcPts val="0"/>
                        </a:spcAft>
                        <a:buNone/>
                      </a:pPr>
                      <a:r>
                        <a:rPr lang="en" sz="1100">
                          <a:solidFill>
                            <a:srgbClr val="202124"/>
                          </a:solidFill>
                          <a:highlight>
                            <a:srgbClr val="FFFFFF"/>
                          </a:highlight>
                        </a:rPr>
                        <a:t>0.7816</a:t>
                      </a:r>
                      <a:endParaRPr sz="1100"/>
                    </a:p>
                  </a:txBody>
                  <a:tcPr marT="63500" marB="63500" marR="63500" marL="63500"/>
                </a:tc>
                <a:tc>
                  <a:txBody>
                    <a:bodyPr/>
                    <a:lstStyle/>
                    <a:p>
                      <a:pPr indent="0" lvl="0" marL="0" rtl="0" algn="l">
                        <a:spcBef>
                          <a:spcPts val="0"/>
                        </a:spcBef>
                        <a:spcAft>
                          <a:spcPts val="0"/>
                        </a:spcAft>
                        <a:buNone/>
                      </a:pPr>
                      <a:r>
                        <a:rPr lang="en" sz="1050">
                          <a:solidFill>
                            <a:srgbClr val="212121"/>
                          </a:solidFill>
                          <a:highlight>
                            <a:srgbClr val="FFFFFF"/>
                          </a:highlight>
                        </a:rPr>
                        <a:t>0.7734</a:t>
                      </a:r>
                      <a:endParaRPr sz="1100"/>
                    </a:p>
                  </a:txBody>
                  <a:tcPr marT="63500" marB="63500" marR="63500" marL="63500"/>
                </a:tc>
              </a:tr>
              <a:tr h="12700">
                <a:tc>
                  <a:txBody>
                    <a:bodyPr/>
                    <a:lstStyle/>
                    <a:p>
                      <a:pPr indent="0" lvl="0" marL="0" rtl="0" algn="l">
                        <a:spcBef>
                          <a:spcPts val="0"/>
                        </a:spcBef>
                        <a:spcAft>
                          <a:spcPts val="0"/>
                        </a:spcAft>
                        <a:buNone/>
                      </a:pPr>
                      <a:r>
                        <a:rPr b="1" lang="en" sz="1100"/>
                        <a:t>Naive Bayes</a:t>
                      </a:r>
                      <a:endParaRPr b="1" sz="1100"/>
                    </a:p>
                  </a:txBody>
                  <a:tcPr marT="63500" marB="63500" marR="63500" marL="63500"/>
                </a:tc>
                <a:tc>
                  <a:txBody>
                    <a:bodyPr/>
                    <a:lstStyle/>
                    <a:p>
                      <a:pPr indent="0" lvl="0" marL="0" rtl="0" algn="l">
                        <a:spcBef>
                          <a:spcPts val="0"/>
                        </a:spcBef>
                        <a:spcAft>
                          <a:spcPts val="0"/>
                        </a:spcAft>
                        <a:buNone/>
                      </a:pPr>
                      <a:r>
                        <a:rPr lang="en" sz="1050">
                          <a:solidFill>
                            <a:srgbClr val="212121"/>
                          </a:solidFill>
                          <a:highlight>
                            <a:srgbClr val="FFFFFF"/>
                          </a:highlight>
                        </a:rPr>
                        <a:t>0.8657</a:t>
                      </a:r>
                      <a:endParaRPr sz="1100"/>
                    </a:p>
                  </a:txBody>
                  <a:tcPr marT="63500" marB="63500" marR="63500" marL="63500"/>
                </a:tc>
                <a:tc>
                  <a:txBody>
                    <a:bodyPr/>
                    <a:lstStyle/>
                    <a:p>
                      <a:pPr indent="0" lvl="0" marL="0" rtl="0" algn="l">
                        <a:spcBef>
                          <a:spcPts val="0"/>
                        </a:spcBef>
                        <a:spcAft>
                          <a:spcPts val="0"/>
                        </a:spcAft>
                        <a:buNone/>
                      </a:pPr>
                      <a:r>
                        <a:rPr lang="en" sz="1050">
                          <a:solidFill>
                            <a:srgbClr val="212121"/>
                          </a:solidFill>
                          <a:highlight>
                            <a:srgbClr val="FFFFFF"/>
                          </a:highlight>
                        </a:rPr>
                        <a:t>0.6457</a:t>
                      </a:r>
                      <a:endParaRPr sz="1100"/>
                    </a:p>
                  </a:txBody>
                  <a:tcPr marT="63500" marB="63500" marR="63500" marL="63500"/>
                </a:tc>
                <a:tc>
                  <a:txBody>
                    <a:bodyPr/>
                    <a:lstStyle/>
                    <a:p>
                      <a:pPr indent="0" lvl="0" marL="0" rtl="0" algn="l">
                        <a:spcBef>
                          <a:spcPts val="0"/>
                        </a:spcBef>
                        <a:spcAft>
                          <a:spcPts val="0"/>
                        </a:spcAft>
                        <a:buNone/>
                      </a:pPr>
                      <a:r>
                        <a:rPr lang="en" sz="1050">
                          <a:solidFill>
                            <a:srgbClr val="212121"/>
                          </a:solidFill>
                          <a:highlight>
                            <a:srgbClr val="FFFFFF"/>
                          </a:highlight>
                        </a:rPr>
                        <a:t>0.7397</a:t>
                      </a:r>
                      <a:endParaRPr sz="1100"/>
                    </a:p>
                  </a:txBody>
                  <a:tcPr marT="63500" marB="63500" marR="63500" marL="63500"/>
                </a:tc>
                <a:tc>
                  <a:txBody>
                    <a:bodyPr/>
                    <a:lstStyle/>
                    <a:p>
                      <a:pPr indent="0" lvl="0" marL="0" rtl="0" algn="l">
                        <a:spcBef>
                          <a:spcPts val="0"/>
                        </a:spcBef>
                        <a:spcAft>
                          <a:spcPts val="0"/>
                        </a:spcAft>
                        <a:buNone/>
                      </a:pPr>
                      <a:r>
                        <a:rPr lang="en" sz="1050">
                          <a:solidFill>
                            <a:srgbClr val="212121"/>
                          </a:solidFill>
                          <a:highlight>
                            <a:srgbClr val="FFFFFF"/>
                          </a:highlight>
                        </a:rPr>
                        <a:t>0.7725</a:t>
                      </a:r>
                      <a:endParaRPr sz="1100"/>
                    </a:p>
                  </a:txBody>
                  <a:tcPr marT="63500" marB="63500" marR="63500" marL="63500"/>
                </a:tc>
              </a:tr>
            </a:tbl>
          </a:graphicData>
        </a:graphic>
      </p:graphicFrame>
      <p:pic>
        <p:nvPicPr>
          <p:cNvPr id="155" name="Google Shape;155;p25"/>
          <p:cNvPicPr preferRelativeResize="0"/>
          <p:nvPr/>
        </p:nvPicPr>
        <p:blipFill>
          <a:blip r:embed="rId3">
            <a:alphaModFix/>
          </a:blip>
          <a:stretch>
            <a:fillRect/>
          </a:stretch>
        </p:blipFill>
        <p:spPr>
          <a:xfrm>
            <a:off x="5637350" y="798575"/>
            <a:ext cx="3222425" cy="2084625"/>
          </a:xfrm>
          <a:prstGeom prst="rect">
            <a:avLst/>
          </a:prstGeom>
          <a:noFill/>
          <a:ln>
            <a:noFill/>
          </a:ln>
        </p:spPr>
      </p:pic>
      <p:pic>
        <p:nvPicPr>
          <p:cNvPr id="156" name="Google Shape;156;p25"/>
          <p:cNvPicPr preferRelativeResize="0"/>
          <p:nvPr/>
        </p:nvPicPr>
        <p:blipFill>
          <a:blip r:embed="rId4">
            <a:alphaModFix/>
          </a:blip>
          <a:stretch>
            <a:fillRect/>
          </a:stretch>
        </p:blipFill>
        <p:spPr>
          <a:xfrm>
            <a:off x="5793124" y="2958975"/>
            <a:ext cx="3026450" cy="19923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3EADA7"/>
                </a:solidFill>
              </a:rPr>
              <a:t>t-SNE Visualization</a:t>
            </a:r>
            <a:endParaRPr b="1" sz="3200">
              <a:solidFill>
                <a:srgbClr val="3EADA7"/>
              </a:solidFill>
            </a:endParaRPr>
          </a:p>
        </p:txBody>
      </p:sp>
      <p:sp>
        <p:nvSpPr>
          <p:cNvPr id="162" name="Google Shape;162;p26"/>
          <p:cNvSpPr txBox="1"/>
          <p:nvPr/>
        </p:nvSpPr>
        <p:spPr>
          <a:xfrm>
            <a:off x="4261075" y="1546500"/>
            <a:ext cx="4672800" cy="2286600"/>
          </a:xfrm>
          <a:prstGeom prst="rect">
            <a:avLst/>
          </a:prstGeom>
          <a:noFill/>
          <a:ln>
            <a:noFill/>
          </a:ln>
        </p:spPr>
        <p:txBody>
          <a:bodyPr anchorCtr="0" anchor="t" bIns="91425" lIns="91425" spcFirstLastPara="1" rIns="91425" wrap="square" tIns="91425">
            <a:spAutoFit/>
          </a:bodyPr>
          <a:lstStyle/>
          <a:p>
            <a:pPr indent="-327025" lvl="0" marL="457200" rtl="0" algn="l">
              <a:spcBef>
                <a:spcPts val="0"/>
              </a:spcBef>
              <a:spcAft>
                <a:spcPts val="0"/>
              </a:spcAft>
              <a:buSzPts val="1550"/>
              <a:buChar char="●"/>
            </a:pPr>
            <a:r>
              <a:rPr lang="en" sz="1550"/>
              <a:t>t-SNE plot did not yield any key information nor indicated towards presence of any clear decision boundary</a:t>
            </a:r>
            <a:endParaRPr sz="1550"/>
          </a:p>
          <a:p>
            <a:pPr indent="0" lvl="0" marL="457200" rtl="0" algn="l">
              <a:spcBef>
                <a:spcPts val="0"/>
              </a:spcBef>
              <a:spcAft>
                <a:spcPts val="0"/>
              </a:spcAft>
              <a:buNone/>
            </a:pPr>
            <a:r>
              <a:t/>
            </a:r>
            <a:endParaRPr sz="1550"/>
          </a:p>
          <a:p>
            <a:pPr indent="-327025" lvl="0" marL="457200" rtl="0" algn="l">
              <a:spcBef>
                <a:spcPts val="0"/>
              </a:spcBef>
              <a:spcAft>
                <a:spcPts val="0"/>
              </a:spcAft>
              <a:buSzPts val="1550"/>
              <a:buChar char="●"/>
            </a:pPr>
            <a:r>
              <a:rPr lang="en" sz="1550"/>
              <a:t>Since the plot does not have a decisive boundary, this reinforces the reasons why linear models like Linear Regression weren't able to perform well.</a:t>
            </a:r>
            <a:endParaRPr sz="1550"/>
          </a:p>
          <a:p>
            <a:pPr indent="0" lvl="0" marL="457200" rtl="0" algn="l">
              <a:spcBef>
                <a:spcPts val="0"/>
              </a:spcBef>
              <a:spcAft>
                <a:spcPts val="0"/>
              </a:spcAft>
              <a:buNone/>
            </a:pPr>
            <a:r>
              <a:t/>
            </a:r>
            <a:endParaRPr>
              <a:latin typeface="Proxima Nova"/>
              <a:ea typeface="Proxima Nova"/>
              <a:cs typeface="Proxima Nova"/>
              <a:sym typeface="Proxima Nova"/>
            </a:endParaRPr>
          </a:p>
        </p:txBody>
      </p:sp>
      <p:pic>
        <p:nvPicPr>
          <p:cNvPr id="163" name="Google Shape;163;p26"/>
          <p:cNvPicPr preferRelativeResize="0"/>
          <p:nvPr/>
        </p:nvPicPr>
        <p:blipFill>
          <a:blip r:embed="rId3">
            <a:alphaModFix/>
          </a:blip>
          <a:stretch>
            <a:fillRect/>
          </a:stretch>
        </p:blipFill>
        <p:spPr>
          <a:xfrm>
            <a:off x="159725" y="1432500"/>
            <a:ext cx="4101350" cy="2872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3EADA7"/>
                </a:solidFill>
              </a:rPr>
              <a:t>SVM(Polynomial Kernel)</a:t>
            </a:r>
            <a:endParaRPr b="1" sz="3200">
              <a:solidFill>
                <a:srgbClr val="3EADA7"/>
              </a:solidFill>
            </a:endParaRPr>
          </a:p>
        </p:txBody>
      </p:sp>
      <p:sp>
        <p:nvSpPr>
          <p:cNvPr id="169" name="Google Shape;169;p27"/>
          <p:cNvSpPr txBox="1"/>
          <p:nvPr/>
        </p:nvSpPr>
        <p:spPr>
          <a:xfrm>
            <a:off x="401825" y="1155275"/>
            <a:ext cx="833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 </a:t>
            </a:r>
            <a:endParaRPr>
              <a:latin typeface="Proxima Nova"/>
              <a:ea typeface="Proxima Nova"/>
              <a:cs typeface="Proxima Nova"/>
              <a:sym typeface="Proxima Nova"/>
            </a:endParaRPr>
          </a:p>
        </p:txBody>
      </p:sp>
      <p:pic>
        <p:nvPicPr>
          <p:cNvPr id="170" name="Google Shape;170;p27"/>
          <p:cNvPicPr preferRelativeResize="0"/>
          <p:nvPr/>
        </p:nvPicPr>
        <p:blipFill>
          <a:blip r:embed="rId3">
            <a:alphaModFix/>
          </a:blip>
          <a:stretch>
            <a:fillRect/>
          </a:stretch>
        </p:blipFill>
        <p:spPr>
          <a:xfrm>
            <a:off x="4701650" y="893975"/>
            <a:ext cx="4130701" cy="3008250"/>
          </a:xfrm>
          <a:prstGeom prst="rect">
            <a:avLst/>
          </a:prstGeom>
          <a:noFill/>
          <a:ln>
            <a:noFill/>
          </a:ln>
        </p:spPr>
      </p:pic>
      <p:sp>
        <p:nvSpPr>
          <p:cNvPr id="171" name="Google Shape;171;p27"/>
          <p:cNvSpPr txBox="1"/>
          <p:nvPr/>
        </p:nvSpPr>
        <p:spPr>
          <a:xfrm>
            <a:off x="251150" y="1336100"/>
            <a:ext cx="44505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Optimal Hyperparameter for polynomial kernel is 2</a:t>
            </a:r>
            <a:endParaRPr>
              <a:latin typeface="Proxima Nova"/>
              <a:ea typeface="Proxima Nova"/>
              <a:cs typeface="Proxima Nova"/>
              <a:sym typeface="Proxima Nova"/>
            </a:endParaRPr>
          </a:p>
          <a:p>
            <a:pPr indent="0" lvl="0" marL="457200" rtl="0" algn="l">
              <a:spcBef>
                <a:spcPts val="0"/>
              </a:spcBef>
              <a:spcAft>
                <a:spcPts val="0"/>
              </a:spcAft>
              <a:buNone/>
            </a:pPr>
            <a:r>
              <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After degree 2, model starts overfitting with increasing train accuracy and decreasing test accuracy.</a:t>
            </a:r>
            <a:endParaRPr>
              <a:latin typeface="Proxima Nova"/>
              <a:ea typeface="Proxima Nova"/>
              <a:cs typeface="Proxima Nova"/>
              <a:sym typeface="Proxima Nova"/>
            </a:endParaRPr>
          </a:p>
          <a:p>
            <a:pPr indent="0" lvl="0" marL="457200" rtl="0" algn="l">
              <a:spcBef>
                <a:spcPts val="0"/>
              </a:spcBef>
              <a:spcAft>
                <a:spcPts val="0"/>
              </a:spcAft>
              <a:buNone/>
            </a:pPr>
            <a:r>
              <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 RBF with tuned hyperparameter is giving AUC-ROC score of 76</a:t>
            </a:r>
            <a:endParaRPr>
              <a:latin typeface="Proxima Nova"/>
              <a:ea typeface="Proxima Nova"/>
              <a:cs typeface="Proxima Nova"/>
              <a:sym typeface="Proxima Nova"/>
            </a:endParaRPr>
          </a:p>
        </p:txBody>
      </p:sp>
      <p:graphicFrame>
        <p:nvGraphicFramePr>
          <p:cNvPr id="172" name="Google Shape;172;p27"/>
          <p:cNvGraphicFramePr/>
          <p:nvPr/>
        </p:nvGraphicFramePr>
        <p:xfrm>
          <a:off x="871025" y="4007075"/>
          <a:ext cx="3000000" cy="3000000"/>
        </p:xfrm>
        <a:graphic>
          <a:graphicData uri="http://schemas.openxmlformats.org/drawingml/2006/table">
            <a:tbl>
              <a:tblPr>
                <a:noFill/>
                <a:tableStyleId>{CDF53AFF-CF28-4877-885E-695643D82DEC}</a:tableStyleId>
              </a:tblPr>
              <a:tblGrid>
                <a:gridCol w="1447850"/>
                <a:gridCol w="928675"/>
                <a:gridCol w="727600"/>
                <a:gridCol w="844650"/>
                <a:gridCol w="1425850"/>
              </a:tblGrid>
              <a:tr h="410250">
                <a:tc>
                  <a:txBody>
                    <a:bodyPr/>
                    <a:lstStyle/>
                    <a:p>
                      <a:pPr indent="0" lvl="0" marL="0" rtl="0" algn="l">
                        <a:spcBef>
                          <a:spcPts val="0"/>
                        </a:spcBef>
                        <a:spcAft>
                          <a:spcPts val="0"/>
                        </a:spcAft>
                        <a:buNone/>
                      </a:pPr>
                      <a:r>
                        <a:rPr b="1" lang="en" sz="1200"/>
                        <a:t>Evaluation Metric</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t>Precision</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t>Recall</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t>F1-Score</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t>AUC-ROC Curve</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10250">
                <a:tc>
                  <a:txBody>
                    <a:bodyPr/>
                    <a:lstStyle/>
                    <a:p>
                      <a:pPr indent="0" lvl="0" marL="0" rtl="0" algn="l">
                        <a:spcBef>
                          <a:spcPts val="0"/>
                        </a:spcBef>
                        <a:spcAft>
                          <a:spcPts val="0"/>
                        </a:spcAft>
                        <a:buNone/>
                      </a:pPr>
                      <a:r>
                        <a:rPr b="1" lang="en" sz="1200"/>
                        <a:t>Score</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t>0.6597</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t>0.8539</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t>0.7426</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t>0.7867</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3EADA7"/>
                </a:solidFill>
              </a:rPr>
              <a:t>Deep neural network</a:t>
            </a:r>
            <a:endParaRPr b="1" sz="3200">
              <a:solidFill>
                <a:srgbClr val="3EADA7"/>
              </a:solidFill>
            </a:endParaRPr>
          </a:p>
        </p:txBody>
      </p:sp>
      <p:pic>
        <p:nvPicPr>
          <p:cNvPr id="178" name="Google Shape;178;p28"/>
          <p:cNvPicPr preferRelativeResize="0"/>
          <p:nvPr/>
        </p:nvPicPr>
        <p:blipFill>
          <a:blip r:embed="rId3">
            <a:alphaModFix/>
          </a:blip>
          <a:stretch>
            <a:fillRect/>
          </a:stretch>
        </p:blipFill>
        <p:spPr>
          <a:xfrm>
            <a:off x="4977850" y="1138925"/>
            <a:ext cx="3733800" cy="2495550"/>
          </a:xfrm>
          <a:prstGeom prst="rect">
            <a:avLst/>
          </a:prstGeom>
          <a:noFill/>
          <a:ln>
            <a:noFill/>
          </a:ln>
        </p:spPr>
      </p:pic>
      <p:graphicFrame>
        <p:nvGraphicFramePr>
          <p:cNvPr id="179" name="Google Shape;179;p28"/>
          <p:cNvGraphicFramePr/>
          <p:nvPr/>
        </p:nvGraphicFramePr>
        <p:xfrm>
          <a:off x="311700" y="3801125"/>
          <a:ext cx="3000000" cy="3000000"/>
        </p:xfrm>
        <a:graphic>
          <a:graphicData uri="http://schemas.openxmlformats.org/drawingml/2006/table">
            <a:tbl>
              <a:tblPr>
                <a:noFill/>
                <a:tableStyleId>{CDF53AFF-CF28-4877-885E-695643D82DEC}</a:tableStyleId>
              </a:tblPr>
              <a:tblGrid>
                <a:gridCol w="1447850"/>
                <a:gridCol w="928675"/>
                <a:gridCol w="727600"/>
                <a:gridCol w="844650"/>
                <a:gridCol w="1425850"/>
              </a:tblGrid>
              <a:tr h="381000">
                <a:tc>
                  <a:txBody>
                    <a:bodyPr/>
                    <a:lstStyle/>
                    <a:p>
                      <a:pPr indent="0" lvl="0" marL="0" rtl="0" algn="l">
                        <a:spcBef>
                          <a:spcPts val="0"/>
                        </a:spcBef>
                        <a:spcAft>
                          <a:spcPts val="0"/>
                        </a:spcAft>
                        <a:buNone/>
                      </a:pPr>
                      <a:r>
                        <a:rPr b="1" lang="en" sz="1200"/>
                        <a:t>Evaluation</a:t>
                      </a:r>
                      <a:r>
                        <a:rPr b="1" lang="en" sz="1200"/>
                        <a:t> Metric</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t>Precision</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t>Recall</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t>F1-Score</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t>AUC-ROC Curve</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200"/>
                        <a:t>Score</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t>0.8130</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t>0.8164</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t>0.8147</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t>0.8138</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80" name="Google Shape;180;p28"/>
          <p:cNvSpPr txBox="1"/>
          <p:nvPr/>
        </p:nvSpPr>
        <p:spPr>
          <a:xfrm>
            <a:off x="311700" y="1233775"/>
            <a:ext cx="4471800" cy="1464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In this graph accuracy is decreasing with increase in learning rate.</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High difference at the starting shows underfitting.</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Low test accuracy at high learning rate shows overfitting.</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So we took 0.04 as best fit learning rate.</a:t>
            </a:r>
            <a:endParaRPr>
              <a:latin typeface="Proxima Nova"/>
              <a:ea typeface="Proxima Nova"/>
              <a:cs typeface="Proxima Nova"/>
              <a:sym typeface="Proxima Nova"/>
            </a:endParaRPr>
          </a:p>
        </p:txBody>
      </p:sp>
      <p:sp>
        <p:nvSpPr>
          <p:cNvPr id="181" name="Google Shape;181;p28"/>
          <p:cNvSpPr txBox="1"/>
          <p:nvPr/>
        </p:nvSpPr>
        <p:spPr>
          <a:xfrm>
            <a:off x="6201300" y="3801125"/>
            <a:ext cx="2334900" cy="108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Optimal Parameters :-</a:t>
            </a:r>
            <a:endParaRPr b="1">
              <a:latin typeface="Proxima Nova"/>
              <a:ea typeface="Proxima Nova"/>
              <a:cs typeface="Proxima Nova"/>
              <a:sym typeface="Proxima Nova"/>
            </a:endParaRPr>
          </a:p>
          <a:p>
            <a:pPr indent="0" lvl="0" marL="0" rtl="0" algn="l">
              <a:spcBef>
                <a:spcPts val="0"/>
              </a:spcBef>
              <a:spcAft>
                <a:spcPts val="0"/>
              </a:spcAft>
              <a:buNone/>
            </a:pPr>
            <a:r>
              <a:t/>
            </a:r>
            <a:endParaRPr b="1" sz="100">
              <a:latin typeface="Proxima Nova"/>
              <a:ea typeface="Proxima Nova"/>
              <a:cs typeface="Proxima Nova"/>
              <a:sym typeface="Proxima Nova"/>
            </a:endParaRPr>
          </a:p>
          <a:p>
            <a:pPr indent="0" lvl="0" marL="0" rtl="0" algn="l">
              <a:spcBef>
                <a:spcPts val="0"/>
              </a:spcBef>
              <a:spcAft>
                <a:spcPts val="0"/>
              </a:spcAft>
              <a:buNone/>
            </a:pPr>
            <a:r>
              <a:rPr b="1" lang="en">
                <a:latin typeface="Proxima Nova"/>
                <a:ea typeface="Proxima Nova"/>
                <a:cs typeface="Proxima Nova"/>
                <a:sym typeface="Proxima Nova"/>
              </a:rPr>
              <a:t>  </a:t>
            </a:r>
            <a:r>
              <a:rPr lang="en">
                <a:latin typeface="Proxima Nova"/>
                <a:ea typeface="Proxima Nova"/>
                <a:cs typeface="Proxima Nova"/>
                <a:sym typeface="Proxima Nova"/>
              </a:rPr>
              <a:t>Activation</a:t>
            </a:r>
            <a:r>
              <a:rPr lang="en">
                <a:latin typeface="Proxima Nova"/>
                <a:ea typeface="Proxima Nova"/>
                <a:cs typeface="Proxima Nova"/>
                <a:sym typeface="Proxima Nova"/>
              </a:rPr>
              <a:t> : relu</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  Learning Rate</a:t>
            </a:r>
            <a:r>
              <a:rPr lang="en">
                <a:latin typeface="Proxima Nova"/>
                <a:ea typeface="Proxima Nova"/>
                <a:cs typeface="Proxima Nova"/>
                <a:sym typeface="Proxima Nova"/>
              </a:rPr>
              <a:t> : 0.04</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  Total hidden layers : 3</a:t>
            </a:r>
            <a:endParaRPr>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3EADA7"/>
                </a:solidFill>
              </a:rPr>
              <a:t>Random Forest</a:t>
            </a:r>
            <a:endParaRPr b="1" sz="3200">
              <a:solidFill>
                <a:srgbClr val="3EADA7"/>
              </a:solidFill>
            </a:endParaRPr>
          </a:p>
        </p:txBody>
      </p:sp>
      <p:sp>
        <p:nvSpPr>
          <p:cNvPr id="187" name="Google Shape;187;p29"/>
          <p:cNvSpPr txBox="1"/>
          <p:nvPr/>
        </p:nvSpPr>
        <p:spPr>
          <a:xfrm>
            <a:off x="400525" y="1165950"/>
            <a:ext cx="4154700" cy="46629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It uses multiple decision trees to build the model.</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It is used to overcome possible overfitting/high variance caused by Decision Trees.</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Hence, it performed better than previous models.</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Hyperparameter</a:t>
            </a:r>
            <a:r>
              <a:rPr lang="en">
                <a:latin typeface="Proxima Nova"/>
                <a:ea typeface="Proxima Nova"/>
                <a:cs typeface="Proxima Nova"/>
                <a:sym typeface="Proxima Nova"/>
              </a:rPr>
              <a:t> </a:t>
            </a:r>
            <a:r>
              <a:rPr lang="en">
                <a:latin typeface="Proxima Nova"/>
                <a:ea typeface="Proxima Nova"/>
                <a:cs typeface="Proxima Nova"/>
                <a:sym typeface="Proxima Nova"/>
              </a:rPr>
              <a:t>tuning</a:t>
            </a:r>
            <a:r>
              <a:rPr lang="en">
                <a:latin typeface="Proxima Nova"/>
                <a:ea typeface="Proxima Nova"/>
                <a:cs typeface="Proxima Nova"/>
                <a:sym typeface="Proxima Nova"/>
              </a:rPr>
              <a:t> has been done to ensure optimal performance of the model.</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457200" rtl="0" algn="l">
              <a:spcBef>
                <a:spcPts val="0"/>
              </a:spcBef>
              <a:spcAft>
                <a:spcPts val="0"/>
              </a:spcAft>
              <a:buNone/>
            </a:pPr>
            <a:r>
              <a:t/>
            </a:r>
            <a:endParaRPr>
              <a:latin typeface="Proxima Nova"/>
              <a:ea typeface="Proxima Nova"/>
              <a:cs typeface="Proxima Nova"/>
              <a:sym typeface="Proxima Nova"/>
            </a:endParaRPr>
          </a:p>
        </p:txBody>
      </p:sp>
      <p:pic>
        <p:nvPicPr>
          <p:cNvPr id="188" name="Google Shape;188;p29"/>
          <p:cNvPicPr preferRelativeResize="0"/>
          <p:nvPr/>
        </p:nvPicPr>
        <p:blipFill>
          <a:blip r:embed="rId3">
            <a:alphaModFix/>
          </a:blip>
          <a:stretch>
            <a:fillRect/>
          </a:stretch>
        </p:blipFill>
        <p:spPr>
          <a:xfrm>
            <a:off x="5041350" y="1115875"/>
            <a:ext cx="3790950" cy="2505075"/>
          </a:xfrm>
          <a:prstGeom prst="rect">
            <a:avLst/>
          </a:prstGeom>
          <a:noFill/>
          <a:ln>
            <a:noFill/>
          </a:ln>
        </p:spPr>
      </p:pic>
      <p:sp>
        <p:nvSpPr>
          <p:cNvPr id="189" name="Google Shape;189;p29"/>
          <p:cNvSpPr txBox="1"/>
          <p:nvPr/>
        </p:nvSpPr>
        <p:spPr>
          <a:xfrm>
            <a:off x="311700" y="3947700"/>
            <a:ext cx="2334900" cy="82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Optimal Parameters :-</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	</a:t>
            </a:r>
            <a:r>
              <a:rPr b="1" lang="en">
                <a:latin typeface="Proxima Nova"/>
                <a:ea typeface="Proxima Nova"/>
                <a:cs typeface="Proxima Nova"/>
                <a:sym typeface="Proxima Nova"/>
              </a:rPr>
              <a:t>N_estimators</a:t>
            </a:r>
            <a:r>
              <a:rPr lang="en">
                <a:latin typeface="Proxima Nova"/>
                <a:ea typeface="Proxima Nova"/>
                <a:cs typeface="Proxima Nova"/>
                <a:sym typeface="Proxima Nova"/>
              </a:rPr>
              <a:t> :- 100</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	</a:t>
            </a:r>
            <a:r>
              <a:rPr b="1" lang="en">
                <a:latin typeface="Proxima Nova"/>
                <a:ea typeface="Proxima Nova"/>
                <a:cs typeface="Proxima Nova"/>
                <a:sym typeface="Proxima Nova"/>
              </a:rPr>
              <a:t>max_depth</a:t>
            </a:r>
            <a:r>
              <a:rPr lang="en">
                <a:latin typeface="Proxima Nova"/>
                <a:ea typeface="Proxima Nova"/>
                <a:cs typeface="Proxima Nova"/>
                <a:sym typeface="Proxima Nova"/>
              </a:rPr>
              <a:t> :- 18</a:t>
            </a:r>
            <a:endParaRPr>
              <a:latin typeface="Proxima Nova"/>
              <a:ea typeface="Proxima Nova"/>
              <a:cs typeface="Proxima Nova"/>
              <a:sym typeface="Proxima Nova"/>
            </a:endParaRPr>
          </a:p>
        </p:txBody>
      </p:sp>
      <p:graphicFrame>
        <p:nvGraphicFramePr>
          <p:cNvPr id="190" name="Google Shape;190;p29"/>
          <p:cNvGraphicFramePr/>
          <p:nvPr/>
        </p:nvGraphicFramePr>
        <p:xfrm>
          <a:off x="3034900" y="3947700"/>
          <a:ext cx="3000000" cy="3000000"/>
        </p:xfrm>
        <a:graphic>
          <a:graphicData uri="http://schemas.openxmlformats.org/drawingml/2006/table">
            <a:tbl>
              <a:tblPr>
                <a:noFill/>
                <a:tableStyleId>{CDF53AFF-CF28-4877-885E-695643D82DEC}</a:tableStyleId>
              </a:tblPr>
              <a:tblGrid>
                <a:gridCol w="957625"/>
                <a:gridCol w="1236825"/>
                <a:gridCol w="1011350"/>
                <a:gridCol w="1335500"/>
                <a:gridCol w="1256100"/>
              </a:tblGrid>
              <a:tr h="136075">
                <a:tc>
                  <a:txBody>
                    <a:bodyPr/>
                    <a:lstStyle/>
                    <a:p>
                      <a:pPr indent="0" lvl="0" marL="0" rtl="0" algn="l">
                        <a:spcBef>
                          <a:spcPts val="0"/>
                        </a:spcBef>
                        <a:spcAft>
                          <a:spcPts val="0"/>
                        </a:spcAft>
                        <a:buNone/>
                      </a:pPr>
                      <a:r>
                        <a:rPr b="1" lang="en" sz="1200"/>
                        <a:t>Metric</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t>Precision</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t>Recall</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t>F1-Score</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t>AUC-ROC Curve</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4000">
                <a:tc>
                  <a:txBody>
                    <a:bodyPr/>
                    <a:lstStyle/>
                    <a:p>
                      <a:pPr indent="0" lvl="0" marL="0" rtl="0" algn="l">
                        <a:spcBef>
                          <a:spcPts val="0"/>
                        </a:spcBef>
                        <a:spcAft>
                          <a:spcPts val="0"/>
                        </a:spcAft>
                        <a:buNone/>
                      </a:pPr>
                      <a:r>
                        <a:rPr b="1" lang="en" sz="1200"/>
                        <a:t>Score</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accent2"/>
                          </a:solidFill>
                          <a:latin typeface="Roboto"/>
                          <a:ea typeface="Roboto"/>
                          <a:cs typeface="Roboto"/>
                          <a:sym typeface="Roboto"/>
                        </a:rPr>
                        <a:t>0.872</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accent2"/>
                          </a:solidFill>
                          <a:latin typeface="Roboto"/>
                          <a:ea typeface="Roboto"/>
                          <a:cs typeface="Roboto"/>
                          <a:sym typeface="Roboto"/>
                        </a:rPr>
                        <a:t>0.878</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accent2"/>
                          </a:solidFill>
                          <a:latin typeface="Roboto"/>
                          <a:ea typeface="Roboto"/>
                          <a:cs typeface="Roboto"/>
                          <a:sym typeface="Roboto"/>
                        </a:rPr>
                        <a:t>0.875</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accent2"/>
                          </a:solidFill>
                          <a:latin typeface="Roboto"/>
                          <a:ea typeface="Roboto"/>
                          <a:cs typeface="Roboto"/>
                          <a:sym typeface="Roboto"/>
                        </a:rPr>
                        <a:t>0.874</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3EADA7"/>
                </a:solidFill>
              </a:rPr>
              <a:t>Bagging</a:t>
            </a:r>
            <a:endParaRPr b="1" sz="3200">
              <a:solidFill>
                <a:srgbClr val="3EADA7"/>
              </a:solidFill>
            </a:endParaRPr>
          </a:p>
        </p:txBody>
      </p:sp>
      <p:sp>
        <p:nvSpPr>
          <p:cNvPr id="196" name="Google Shape;196;p30"/>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27025" lvl="0" marL="457200" rtl="0" algn="l">
              <a:spcBef>
                <a:spcPts val="0"/>
              </a:spcBef>
              <a:spcAft>
                <a:spcPts val="0"/>
              </a:spcAft>
              <a:buClr>
                <a:schemeClr val="dk1"/>
              </a:buClr>
              <a:buSzPts val="1550"/>
              <a:buChar char="●"/>
            </a:pPr>
            <a:r>
              <a:rPr lang="en" sz="1550">
                <a:solidFill>
                  <a:schemeClr val="dk1"/>
                </a:solidFill>
                <a:highlight>
                  <a:srgbClr val="FFFFFF"/>
                </a:highlight>
              </a:rPr>
              <a:t>It an ensemble technique, which works by applying similar classifiers on small partitions of the dataset and then taking the average of all the predictions.</a:t>
            </a:r>
            <a:endParaRPr sz="1550">
              <a:solidFill>
                <a:schemeClr val="dk1"/>
              </a:solidFill>
              <a:highlight>
                <a:srgbClr val="FFFFFF"/>
              </a:highlight>
            </a:endParaRPr>
          </a:p>
          <a:p>
            <a:pPr indent="0" lvl="0" marL="457200" rtl="0" algn="l">
              <a:spcBef>
                <a:spcPts val="0"/>
              </a:spcBef>
              <a:spcAft>
                <a:spcPts val="0"/>
              </a:spcAft>
              <a:buNone/>
            </a:pPr>
            <a:r>
              <a:t/>
            </a:r>
            <a:endParaRPr sz="1550">
              <a:solidFill>
                <a:schemeClr val="dk1"/>
              </a:solidFill>
              <a:highlight>
                <a:srgbClr val="FFFFFF"/>
              </a:highlight>
            </a:endParaRPr>
          </a:p>
          <a:p>
            <a:pPr indent="-327025" lvl="0" marL="457200" rtl="0" algn="l">
              <a:spcBef>
                <a:spcPts val="0"/>
              </a:spcBef>
              <a:spcAft>
                <a:spcPts val="0"/>
              </a:spcAft>
              <a:buClr>
                <a:schemeClr val="dk1"/>
              </a:buClr>
              <a:buSzPts val="1550"/>
              <a:buChar char="●"/>
            </a:pPr>
            <a:r>
              <a:rPr lang="en" sz="1550">
                <a:solidFill>
                  <a:schemeClr val="dk1"/>
                </a:solidFill>
                <a:highlight>
                  <a:srgbClr val="FFFFFF"/>
                </a:highlight>
              </a:rPr>
              <a:t>Due to the averaging,there is reduction in variance.</a:t>
            </a:r>
            <a:endParaRPr sz="1550">
              <a:solidFill>
                <a:schemeClr val="dk1"/>
              </a:solidFill>
              <a:highlight>
                <a:srgbClr val="FFFFFF"/>
              </a:highlight>
            </a:endParaRPr>
          </a:p>
          <a:p>
            <a:pPr indent="0" lvl="0" marL="0" rtl="0" algn="l">
              <a:spcBef>
                <a:spcPts val="0"/>
              </a:spcBef>
              <a:spcAft>
                <a:spcPts val="0"/>
              </a:spcAft>
              <a:buNone/>
            </a:pPr>
            <a:r>
              <a:t/>
            </a:r>
            <a:endParaRPr sz="1550">
              <a:solidFill>
                <a:schemeClr val="dk1"/>
              </a:solidFill>
              <a:highlight>
                <a:srgbClr val="FFFFFF"/>
              </a:highlight>
            </a:endParaRPr>
          </a:p>
          <a:p>
            <a:pPr indent="-327025" lvl="0" marL="457200" rtl="0" algn="l">
              <a:spcBef>
                <a:spcPts val="0"/>
              </a:spcBef>
              <a:spcAft>
                <a:spcPts val="0"/>
              </a:spcAft>
              <a:buClr>
                <a:schemeClr val="dk1"/>
              </a:buClr>
              <a:buSzPts val="1550"/>
              <a:buChar char="●"/>
            </a:pPr>
            <a:r>
              <a:rPr lang="en" sz="1550">
                <a:solidFill>
                  <a:schemeClr val="dk1"/>
                </a:solidFill>
                <a:highlight>
                  <a:srgbClr val="FFFFFF"/>
                </a:highlight>
              </a:rPr>
              <a:t>Here Decision Trees is used a base </a:t>
            </a:r>
            <a:r>
              <a:rPr lang="en" sz="1550">
                <a:solidFill>
                  <a:schemeClr val="dk1"/>
                </a:solidFill>
                <a:highlight>
                  <a:srgbClr val="FFFFFF"/>
                </a:highlight>
              </a:rPr>
              <a:t>classifier</a:t>
            </a:r>
            <a:r>
              <a:rPr lang="en" sz="1550">
                <a:solidFill>
                  <a:schemeClr val="dk1"/>
                </a:solidFill>
                <a:highlight>
                  <a:srgbClr val="FFFFFF"/>
                </a:highlight>
              </a:rPr>
              <a:t> to perform Bagging.</a:t>
            </a:r>
            <a:endParaRPr sz="1550">
              <a:solidFill>
                <a:schemeClr val="dk1"/>
              </a:solidFill>
              <a:highlight>
                <a:srgbClr val="FFFFFF"/>
              </a:highlight>
            </a:endParaRPr>
          </a:p>
          <a:p>
            <a:pPr indent="0" lvl="0" marL="457200" rtl="0" algn="l">
              <a:spcBef>
                <a:spcPts val="0"/>
              </a:spcBef>
              <a:spcAft>
                <a:spcPts val="0"/>
              </a:spcAft>
              <a:buNone/>
            </a:pPr>
            <a:r>
              <a:t/>
            </a:r>
            <a:endParaRPr sz="1550">
              <a:solidFill>
                <a:schemeClr val="dk1"/>
              </a:solidFill>
              <a:highlight>
                <a:srgbClr val="FFFFFF"/>
              </a:highlight>
            </a:endParaRPr>
          </a:p>
          <a:p>
            <a:pPr indent="-327025" lvl="0" marL="457200" rtl="0" algn="l">
              <a:spcBef>
                <a:spcPts val="0"/>
              </a:spcBef>
              <a:spcAft>
                <a:spcPts val="0"/>
              </a:spcAft>
              <a:buClr>
                <a:schemeClr val="dk1"/>
              </a:buClr>
              <a:buSzPts val="1550"/>
              <a:buChar char="●"/>
            </a:pPr>
            <a:r>
              <a:rPr lang="en" sz="1550">
                <a:solidFill>
                  <a:schemeClr val="dk1"/>
                </a:solidFill>
                <a:highlight>
                  <a:srgbClr val="FFFFFF"/>
                </a:highlight>
              </a:rPr>
              <a:t>Hyperparameter</a:t>
            </a:r>
            <a:r>
              <a:rPr lang="en" sz="1550">
                <a:solidFill>
                  <a:schemeClr val="dk1"/>
                </a:solidFill>
                <a:highlight>
                  <a:srgbClr val="FFFFFF"/>
                </a:highlight>
              </a:rPr>
              <a:t> tuning has been done on n_estimators to ensure optimal performance.</a:t>
            </a:r>
            <a:endParaRPr sz="1550">
              <a:solidFill>
                <a:schemeClr val="dk1"/>
              </a:solidFill>
              <a:highlight>
                <a:srgbClr val="FFFFFF"/>
              </a:highlight>
            </a:endParaRPr>
          </a:p>
          <a:p>
            <a:pPr indent="0" lvl="0" marL="457200" rtl="0" algn="l">
              <a:spcBef>
                <a:spcPts val="0"/>
              </a:spcBef>
              <a:spcAft>
                <a:spcPts val="0"/>
              </a:spcAft>
              <a:buNone/>
            </a:pPr>
            <a:r>
              <a:t/>
            </a:r>
            <a:endParaRPr sz="1550">
              <a:solidFill>
                <a:schemeClr val="dk1"/>
              </a:solidFill>
              <a:highlight>
                <a:srgbClr val="FFFFFF"/>
              </a:highlight>
            </a:endParaRPr>
          </a:p>
          <a:p>
            <a:pPr indent="0" lvl="0" marL="457200" rtl="0" algn="l">
              <a:spcBef>
                <a:spcPts val="0"/>
              </a:spcBef>
              <a:spcAft>
                <a:spcPts val="0"/>
              </a:spcAft>
              <a:buNone/>
            </a:pPr>
            <a:r>
              <a:t/>
            </a:r>
            <a:endParaRPr b="1" i="1" sz="1550">
              <a:solidFill>
                <a:schemeClr val="accent2"/>
              </a:solidFill>
              <a:highlight>
                <a:srgbClr val="FFFFFF"/>
              </a:highlight>
            </a:endParaRPr>
          </a:p>
          <a:p>
            <a:pPr indent="0" lvl="0" marL="457200" rtl="0" algn="l">
              <a:spcBef>
                <a:spcPts val="0"/>
              </a:spcBef>
              <a:spcAft>
                <a:spcPts val="0"/>
              </a:spcAft>
              <a:buNone/>
            </a:pPr>
            <a:r>
              <a:t/>
            </a:r>
            <a:endParaRPr sz="1550">
              <a:solidFill>
                <a:schemeClr val="dk1"/>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3EADA7"/>
                </a:solidFill>
              </a:rPr>
              <a:t>Bagging</a:t>
            </a:r>
            <a:endParaRPr b="1" sz="3200">
              <a:solidFill>
                <a:srgbClr val="3EADA7"/>
              </a:solidFill>
            </a:endParaRPr>
          </a:p>
        </p:txBody>
      </p:sp>
      <p:sp>
        <p:nvSpPr>
          <p:cNvPr id="202" name="Google Shape;202;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50">
              <a:solidFill>
                <a:schemeClr val="dk1"/>
              </a:solidFill>
              <a:highlight>
                <a:schemeClr val="lt1"/>
              </a:highlight>
              <a:latin typeface="Arial"/>
              <a:ea typeface="Arial"/>
              <a:cs typeface="Arial"/>
              <a:sym typeface="Arial"/>
            </a:endParaRPr>
          </a:p>
          <a:p>
            <a:pPr indent="0" lvl="0" marL="0" rtl="0" algn="l">
              <a:spcBef>
                <a:spcPts val="0"/>
              </a:spcBef>
              <a:spcAft>
                <a:spcPts val="0"/>
              </a:spcAft>
              <a:buNone/>
            </a:pPr>
            <a:r>
              <a:rPr lang="en" sz="1550">
                <a:solidFill>
                  <a:schemeClr val="dk1"/>
                </a:solidFill>
                <a:highlight>
                  <a:schemeClr val="lt1"/>
                </a:highlight>
                <a:latin typeface="Arial"/>
                <a:ea typeface="Arial"/>
                <a:cs typeface="Arial"/>
                <a:sym typeface="Arial"/>
              </a:rPr>
              <a:t>	</a:t>
            </a:r>
            <a:endParaRPr sz="1550">
              <a:solidFill>
                <a:schemeClr val="dk1"/>
              </a:solidFill>
              <a:highlight>
                <a:schemeClr val="lt1"/>
              </a:highlight>
              <a:latin typeface="Arial"/>
              <a:ea typeface="Arial"/>
              <a:cs typeface="Arial"/>
              <a:sym typeface="Arial"/>
            </a:endParaRPr>
          </a:p>
          <a:p>
            <a:pPr indent="0" lvl="0" marL="0" rtl="0" algn="l">
              <a:spcBef>
                <a:spcPts val="0"/>
              </a:spcBef>
              <a:spcAft>
                <a:spcPts val="0"/>
              </a:spcAft>
              <a:buNone/>
            </a:pPr>
            <a:r>
              <a:rPr lang="en" sz="1550">
                <a:solidFill>
                  <a:schemeClr val="dk1"/>
                </a:solidFill>
                <a:highlight>
                  <a:schemeClr val="lt1"/>
                </a:highlight>
                <a:latin typeface="Arial"/>
                <a:ea typeface="Arial"/>
                <a:cs typeface="Arial"/>
                <a:sym typeface="Arial"/>
              </a:rPr>
              <a:t>	Optimal Parameters:-</a:t>
            </a:r>
            <a:endParaRPr sz="1550">
              <a:solidFill>
                <a:schemeClr val="dk1"/>
              </a:solidFill>
              <a:highlight>
                <a:schemeClr val="lt1"/>
              </a:highlight>
              <a:latin typeface="Arial"/>
              <a:ea typeface="Arial"/>
              <a:cs typeface="Arial"/>
              <a:sym typeface="Arial"/>
            </a:endParaRPr>
          </a:p>
          <a:p>
            <a:pPr indent="457200" lvl="0" marL="457200" rtl="0" algn="l">
              <a:spcBef>
                <a:spcPts val="0"/>
              </a:spcBef>
              <a:spcAft>
                <a:spcPts val="0"/>
              </a:spcAft>
              <a:buNone/>
            </a:pPr>
            <a:r>
              <a:rPr b="1" lang="en" sz="1550">
                <a:solidFill>
                  <a:schemeClr val="dk1"/>
                </a:solidFill>
                <a:highlight>
                  <a:schemeClr val="lt1"/>
                </a:highlight>
                <a:latin typeface="Arial"/>
                <a:ea typeface="Arial"/>
                <a:cs typeface="Arial"/>
                <a:sym typeface="Arial"/>
              </a:rPr>
              <a:t>n_estimator</a:t>
            </a:r>
            <a:r>
              <a:rPr lang="en" sz="1550">
                <a:solidFill>
                  <a:schemeClr val="dk1"/>
                </a:solidFill>
                <a:highlight>
                  <a:schemeClr val="lt1"/>
                </a:highlight>
                <a:latin typeface="Arial"/>
                <a:ea typeface="Arial"/>
                <a:cs typeface="Arial"/>
                <a:sym typeface="Arial"/>
              </a:rPr>
              <a:t> :- 100</a:t>
            </a:r>
            <a:endParaRPr sz="1550">
              <a:solidFill>
                <a:schemeClr val="dk1"/>
              </a:solidFill>
              <a:highlight>
                <a:schemeClr val="lt1"/>
              </a:highlight>
              <a:latin typeface="Arial"/>
              <a:ea typeface="Arial"/>
              <a:cs typeface="Arial"/>
              <a:sym typeface="Arial"/>
            </a:endParaRPr>
          </a:p>
          <a:p>
            <a:pPr indent="457200" lvl="0" marL="457200" rtl="0" algn="l">
              <a:spcBef>
                <a:spcPts val="0"/>
              </a:spcBef>
              <a:spcAft>
                <a:spcPts val="0"/>
              </a:spcAft>
              <a:buNone/>
            </a:pPr>
            <a:r>
              <a:rPr b="1" lang="en" sz="1550">
                <a:solidFill>
                  <a:schemeClr val="dk1"/>
                </a:solidFill>
                <a:highlight>
                  <a:schemeClr val="lt1"/>
                </a:highlight>
                <a:latin typeface="Arial"/>
                <a:ea typeface="Arial"/>
                <a:cs typeface="Arial"/>
                <a:sym typeface="Arial"/>
              </a:rPr>
              <a:t>max_depth</a:t>
            </a:r>
            <a:r>
              <a:rPr lang="en" sz="1550">
                <a:solidFill>
                  <a:schemeClr val="dk1"/>
                </a:solidFill>
                <a:highlight>
                  <a:schemeClr val="lt1"/>
                </a:highlight>
                <a:latin typeface="Arial"/>
                <a:ea typeface="Arial"/>
                <a:cs typeface="Arial"/>
                <a:sym typeface="Arial"/>
              </a:rPr>
              <a:t> :- 20</a:t>
            </a:r>
            <a:endParaRPr sz="1550">
              <a:solidFill>
                <a:schemeClr val="dk1"/>
              </a:solidFill>
              <a:highlight>
                <a:schemeClr val="lt1"/>
              </a:highlight>
              <a:latin typeface="Arial"/>
              <a:ea typeface="Arial"/>
              <a:cs typeface="Arial"/>
              <a:sym typeface="Arial"/>
            </a:endParaRPr>
          </a:p>
          <a:p>
            <a:pPr indent="0" lvl="0" marL="0" rtl="0" algn="l">
              <a:spcBef>
                <a:spcPts val="0"/>
              </a:spcBef>
              <a:spcAft>
                <a:spcPts val="0"/>
              </a:spcAft>
              <a:buNone/>
            </a:pPr>
            <a:r>
              <a:t/>
            </a:r>
            <a:endParaRPr sz="1550">
              <a:solidFill>
                <a:schemeClr val="dk1"/>
              </a:solidFill>
              <a:highlight>
                <a:schemeClr val="lt1"/>
              </a:highlight>
              <a:latin typeface="Arial"/>
              <a:ea typeface="Arial"/>
              <a:cs typeface="Arial"/>
              <a:sym typeface="Arial"/>
            </a:endParaRPr>
          </a:p>
          <a:p>
            <a:pPr indent="0" lvl="0" marL="0" rtl="0" algn="l">
              <a:spcBef>
                <a:spcPts val="0"/>
              </a:spcBef>
              <a:spcAft>
                <a:spcPts val="0"/>
              </a:spcAft>
              <a:buNone/>
            </a:pPr>
            <a:r>
              <a:t/>
            </a:r>
            <a:endParaRPr sz="1550">
              <a:solidFill>
                <a:schemeClr val="dk1"/>
              </a:solidFill>
              <a:highlight>
                <a:schemeClr val="lt1"/>
              </a:highlight>
              <a:latin typeface="Arial"/>
              <a:ea typeface="Arial"/>
              <a:cs typeface="Arial"/>
              <a:sym typeface="Arial"/>
            </a:endParaRPr>
          </a:p>
          <a:p>
            <a:pPr indent="457200" lvl="0" marL="0" rtl="0" algn="l">
              <a:spcBef>
                <a:spcPts val="0"/>
              </a:spcBef>
              <a:spcAft>
                <a:spcPts val="0"/>
              </a:spcAft>
              <a:buClr>
                <a:schemeClr val="dk1"/>
              </a:buClr>
              <a:buSzPts val="1100"/>
              <a:buFont typeface="Arial"/>
              <a:buNone/>
            </a:pPr>
            <a:r>
              <a:rPr lang="en" sz="1550">
                <a:solidFill>
                  <a:schemeClr val="dk1"/>
                </a:solidFill>
                <a:highlight>
                  <a:schemeClr val="lt1"/>
                </a:highlight>
                <a:latin typeface="Arial"/>
                <a:ea typeface="Arial"/>
                <a:cs typeface="Arial"/>
                <a:sym typeface="Arial"/>
              </a:rPr>
              <a:t>Evaluation Scores Obtained:-</a:t>
            </a:r>
            <a:endParaRPr sz="1550">
              <a:solidFill>
                <a:schemeClr val="dk1"/>
              </a:solidFill>
              <a:highlight>
                <a:schemeClr val="lt1"/>
              </a:highlight>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 sz="1550">
                <a:solidFill>
                  <a:schemeClr val="accent2"/>
                </a:solidFill>
                <a:highlight>
                  <a:schemeClr val="lt1"/>
                </a:highlight>
                <a:latin typeface="Arial"/>
                <a:ea typeface="Arial"/>
                <a:cs typeface="Arial"/>
                <a:sym typeface="Arial"/>
              </a:rPr>
              <a:t>	Recall: 0.895</a:t>
            </a:r>
            <a:endParaRPr sz="1550">
              <a:solidFill>
                <a:schemeClr val="accent2"/>
              </a:solidFill>
              <a:highlight>
                <a:schemeClr val="lt1"/>
              </a:highlight>
              <a:latin typeface="Arial"/>
              <a:ea typeface="Arial"/>
              <a:cs typeface="Arial"/>
              <a:sym typeface="Arial"/>
            </a:endParaRPr>
          </a:p>
          <a:p>
            <a:pPr indent="0" lvl="0" marL="914400" rtl="0" algn="l">
              <a:spcBef>
                <a:spcPts val="0"/>
              </a:spcBef>
              <a:spcAft>
                <a:spcPts val="0"/>
              </a:spcAft>
              <a:buNone/>
            </a:pPr>
            <a:r>
              <a:rPr lang="en" sz="1550">
                <a:solidFill>
                  <a:schemeClr val="accent2"/>
                </a:solidFill>
                <a:highlight>
                  <a:schemeClr val="lt1"/>
                </a:highlight>
                <a:latin typeface="Arial"/>
                <a:ea typeface="Arial"/>
                <a:cs typeface="Arial"/>
                <a:sym typeface="Arial"/>
              </a:rPr>
              <a:t>Precision: 0.8807</a:t>
            </a:r>
            <a:endParaRPr sz="1550">
              <a:solidFill>
                <a:schemeClr val="accent2"/>
              </a:solidFill>
              <a:highlight>
                <a:schemeClr val="lt1"/>
              </a:highlight>
              <a:latin typeface="Arial"/>
              <a:ea typeface="Arial"/>
              <a:cs typeface="Arial"/>
              <a:sym typeface="Arial"/>
            </a:endParaRPr>
          </a:p>
          <a:p>
            <a:pPr indent="0" lvl="0" marL="914400" rtl="0" algn="l">
              <a:spcBef>
                <a:spcPts val="0"/>
              </a:spcBef>
              <a:spcAft>
                <a:spcPts val="0"/>
              </a:spcAft>
              <a:buClr>
                <a:schemeClr val="dk1"/>
              </a:buClr>
              <a:buSzPts val="1100"/>
              <a:buFont typeface="Arial"/>
              <a:buNone/>
            </a:pPr>
            <a:r>
              <a:rPr lang="en" sz="1550">
                <a:solidFill>
                  <a:schemeClr val="accent2"/>
                </a:solidFill>
                <a:highlight>
                  <a:schemeClr val="lt1"/>
                </a:highlight>
                <a:latin typeface="Arial"/>
                <a:ea typeface="Arial"/>
                <a:cs typeface="Arial"/>
                <a:sym typeface="Arial"/>
              </a:rPr>
              <a:t>F1 Score: 0.8881</a:t>
            </a:r>
            <a:endParaRPr sz="1550">
              <a:solidFill>
                <a:schemeClr val="accent2"/>
              </a:solidFill>
              <a:highlight>
                <a:schemeClr val="lt1"/>
              </a:highlight>
              <a:latin typeface="Arial"/>
              <a:ea typeface="Arial"/>
              <a:cs typeface="Arial"/>
              <a:sym typeface="Arial"/>
            </a:endParaRPr>
          </a:p>
          <a:p>
            <a:pPr indent="0" lvl="0" marL="914400" rtl="0" algn="l">
              <a:spcBef>
                <a:spcPts val="0"/>
              </a:spcBef>
              <a:spcAft>
                <a:spcPts val="0"/>
              </a:spcAft>
              <a:buClr>
                <a:schemeClr val="dk1"/>
              </a:buClr>
              <a:buSzPts val="1100"/>
              <a:buFont typeface="Arial"/>
              <a:buNone/>
            </a:pPr>
            <a:r>
              <a:rPr lang="en" sz="1550">
                <a:solidFill>
                  <a:schemeClr val="accent2"/>
                </a:solidFill>
                <a:highlight>
                  <a:schemeClr val="lt1"/>
                </a:highlight>
                <a:latin typeface="Arial"/>
                <a:ea typeface="Arial"/>
                <a:cs typeface="Arial"/>
                <a:sym typeface="Arial"/>
              </a:rPr>
              <a:t>ROC-AUC-Score 0.8872</a:t>
            </a:r>
            <a:endParaRPr>
              <a:latin typeface="Arial"/>
              <a:ea typeface="Arial"/>
              <a:cs typeface="Arial"/>
              <a:sym typeface="Arial"/>
            </a:endParaRPr>
          </a:p>
        </p:txBody>
      </p:sp>
      <p:pic>
        <p:nvPicPr>
          <p:cNvPr id="203" name="Google Shape;203;p31"/>
          <p:cNvPicPr preferRelativeResize="0"/>
          <p:nvPr/>
        </p:nvPicPr>
        <p:blipFill>
          <a:blip r:embed="rId3">
            <a:alphaModFix/>
          </a:blip>
          <a:stretch>
            <a:fillRect/>
          </a:stretch>
        </p:blipFill>
        <p:spPr>
          <a:xfrm>
            <a:off x="4637725" y="1601475"/>
            <a:ext cx="3982700" cy="2448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3EADA7"/>
                </a:solidFill>
              </a:rPr>
              <a:t>Boosting</a:t>
            </a:r>
            <a:endParaRPr b="1" sz="3200">
              <a:solidFill>
                <a:srgbClr val="3EADA7"/>
              </a:solidFill>
            </a:endParaRPr>
          </a:p>
        </p:txBody>
      </p:sp>
      <p:sp>
        <p:nvSpPr>
          <p:cNvPr id="209" name="Google Shape;209;p32"/>
          <p:cNvSpPr txBox="1"/>
          <p:nvPr>
            <p:ph idx="1" type="body"/>
          </p:nvPr>
        </p:nvSpPr>
        <p:spPr>
          <a:xfrm>
            <a:off x="311700" y="1152475"/>
            <a:ext cx="8520600" cy="3721200"/>
          </a:xfrm>
          <a:prstGeom prst="rect">
            <a:avLst/>
          </a:prstGeom>
        </p:spPr>
        <p:txBody>
          <a:bodyPr anchorCtr="0" anchor="t" bIns="91425" lIns="91425" spcFirstLastPara="1" rIns="91425" wrap="square" tIns="91425">
            <a:noAutofit/>
          </a:bodyPr>
          <a:lstStyle/>
          <a:p>
            <a:pPr indent="-327025" lvl="0" marL="457200" rtl="0" algn="l">
              <a:spcBef>
                <a:spcPts val="0"/>
              </a:spcBef>
              <a:spcAft>
                <a:spcPts val="0"/>
              </a:spcAft>
              <a:buClr>
                <a:schemeClr val="dk1"/>
              </a:buClr>
              <a:buSzPts val="1550"/>
              <a:buChar char="●"/>
            </a:pPr>
            <a:r>
              <a:rPr lang="en" sz="1550">
                <a:solidFill>
                  <a:schemeClr val="dk1"/>
                </a:solidFill>
                <a:highlight>
                  <a:srgbClr val="FFFFFF"/>
                </a:highlight>
              </a:rPr>
              <a:t>Boosting is an ensembling technique which uses sequential learning of classifiers.</a:t>
            </a:r>
            <a:endParaRPr sz="1550">
              <a:solidFill>
                <a:schemeClr val="dk1"/>
              </a:solidFill>
              <a:highlight>
                <a:srgbClr val="FFFFFF"/>
              </a:highlight>
            </a:endParaRPr>
          </a:p>
          <a:p>
            <a:pPr indent="-327025" lvl="0" marL="457200" rtl="0" algn="l">
              <a:spcBef>
                <a:spcPts val="0"/>
              </a:spcBef>
              <a:spcAft>
                <a:spcPts val="0"/>
              </a:spcAft>
              <a:buClr>
                <a:schemeClr val="dk1"/>
              </a:buClr>
              <a:buSzPts val="1550"/>
              <a:buChar char="●"/>
            </a:pPr>
            <a:r>
              <a:rPr lang="en" sz="1550">
                <a:solidFill>
                  <a:schemeClr val="dk1"/>
                </a:solidFill>
                <a:highlight>
                  <a:srgbClr val="FFFFFF"/>
                </a:highlight>
              </a:rPr>
              <a:t>A model is first trained on the complete dataset. Now the model will get some instances right while some wrong.</a:t>
            </a:r>
            <a:endParaRPr sz="1550">
              <a:solidFill>
                <a:schemeClr val="dk1"/>
              </a:solidFill>
              <a:highlight>
                <a:srgbClr val="FFFFFF"/>
              </a:highlight>
            </a:endParaRPr>
          </a:p>
          <a:p>
            <a:pPr indent="-314325" lvl="0" marL="457200" rtl="0" algn="l">
              <a:spcBef>
                <a:spcPts val="0"/>
              </a:spcBef>
              <a:spcAft>
                <a:spcPts val="0"/>
              </a:spcAft>
              <a:buClr>
                <a:schemeClr val="dk1"/>
              </a:buClr>
              <a:buSzPts val="1350"/>
              <a:buChar char="●"/>
            </a:pPr>
            <a:r>
              <a:rPr lang="en" sz="1550">
                <a:solidFill>
                  <a:schemeClr val="dk1"/>
                </a:solidFill>
                <a:highlight>
                  <a:srgbClr val="FFFFFF"/>
                </a:highlight>
              </a:rPr>
              <a:t>In the next iteration, the learner will focus more on the wrongly predicted instances or give more weight to it</a:t>
            </a:r>
            <a:r>
              <a:rPr lang="en" sz="1250">
                <a:solidFill>
                  <a:schemeClr val="dk1"/>
                </a:solidFill>
                <a:highlight>
                  <a:srgbClr val="FFFFFF"/>
                </a:highlight>
              </a:rPr>
              <a:t>.</a:t>
            </a:r>
            <a:endParaRPr sz="1250">
              <a:solidFill>
                <a:schemeClr val="dk1"/>
              </a:solidFill>
              <a:highlight>
                <a:srgbClr val="FFFFFF"/>
              </a:highlight>
            </a:endParaRPr>
          </a:p>
          <a:p>
            <a:pPr indent="-327025" lvl="0" marL="457200" rtl="0" algn="l">
              <a:spcBef>
                <a:spcPts val="0"/>
              </a:spcBef>
              <a:spcAft>
                <a:spcPts val="0"/>
              </a:spcAft>
              <a:buClr>
                <a:schemeClr val="dk1"/>
              </a:buClr>
              <a:buSzPts val="1550"/>
              <a:buChar char="●"/>
            </a:pPr>
            <a:r>
              <a:rPr lang="en" sz="1550">
                <a:solidFill>
                  <a:schemeClr val="dk1"/>
                </a:solidFill>
                <a:highlight>
                  <a:srgbClr val="FFFFFF"/>
                </a:highlight>
              </a:rPr>
              <a:t>This iterative process continues, and new </a:t>
            </a:r>
            <a:r>
              <a:rPr lang="en" sz="1550">
                <a:solidFill>
                  <a:schemeClr val="dk1"/>
                </a:solidFill>
                <a:highlight>
                  <a:srgbClr val="FFFFFF"/>
                </a:highlight>
              </a:rPr>
              <a:t>classifiers</a:t>
            </a:r>
            <a:r>
              <a:rPr lang="en" sz="1550">
                <a:solidFill>
                  <a:schemeClr val="dk1"/>
                </a:solidFill>
                <a:highlight>
                  <a:srgbClr val="FFFFFF"/>
                </a:highlight>
              </a:rPr>
              <a:t> are added to the model until the limit is reached on the accuracy.</a:t>
            </a:r>
            <a:endParaRPr sz="1550">
              <a:solidFill>
                <a:schemeClr val="dk1"/>
              </a:solidFill>
              <a:highlight>
                <a:srgbClr val="FFFFFF"/>
              </a:highlight>
            </a:endParaRPr>
          </a:p>
          <a:p>
            <a:pPr indent="-327025" lvl="0" marL="457200" rtl="0" algn="l">
              <a:spcBef>
                <a:spcPts val="0"/>
              </a:spcBef>
              <a:spcAft>
                <a:spcPts val="0"/>
              </a:spcAft>
              <a:buClr>
                <a:schemeClr val="dk1"/>
              </a:buClr>
              <a:buSzPts val="1550"/>
              <a:buFont typeface="Arial"/>
              <a:buChar char="●"/>
            </a:pPr>
            <a:r>
              <a:rPr lang="en" sz="1550">
                <a:solidFill>
                  <a:schemeClr val="dk1"/>
                </a:solidFill>
                <a:highlight>
                  <a:srgbClr val="FFFFFF"/>
                </a:highlight>
              </a:rPr>
              <a:t>Hyperparameter</a:t>
            </a:r>
            <a:r>
              <a:rPr lang="en" sz="1550">
                <a:solidFill>
                  <a:schemeClr val="dk1"/>
                </a:solidFill>
                <a:highlight>
                  <a:srgbClr val="FFFFFF"/>
                </a:highlight>
              </a:rPr>
              <a:t> tuning is done on n_estimators  using </a:t>
            </a:r>
            <a:r>
              <a:rPr lang="en" sz="1550">
                <a:solidFill>
                  <a:schemeClr val="dk1"/>
                </a:solidFill>
                <a:highlight>
                  <a:srgbClr val="FFFFFF"/>
                </a:highlight>
              </a:rPr>
              <a:t>GridSearchCV</a:t>
            </a:r>
            <a:r>
              <a:rPr lang="en" sz="1550">
                <a:solidFill>
                  <a:schemeClr val="dk1"/>
                </a:solidFill>
                <a:highlight>
                  <a:srgbClr val="FFFFFF"/>
                </a:highlight>
              </a:rPr>
              <a:t> for optimal performance.</a:t>
            </a:r>
            <a:endParaRPr sz="1550">
              <a:solidFill>
                <a:schemeClr val="dk1"/>
              </a:solidFill>
              <a:highlight>
                <a:srgbClr val="FFFFFF"/>
              </a:highlight>
            </a:endParaRPr>
          </a:p>
          <a:p>
            <a:pPr indent="-327025" lvl="0" marL="457200" rtl="0" algn="l">
              <a:spcBef>
                <a:spcPts val="0"/>
              </a:spcBef>
              <a:spcAft>
                <a:spcPts val="0"/>
              </a:spcAft>
              <a:buClr>
                <a:schemeClr val="dk1"/>
              </a:buClr>
              <a:buSzPts val="1550"/>
              <a:buChar char="●"/>
            </a:pPr>
            <a:r>
              <a:rPr lang="en" sz="1550">
                <a:solidFill>
                  <a:srgbClr val="0E101A"/>
                </a:solidFill>
              </a:rPr>
              <a:t>Optimal Parameters :-</a:t>
            </a:r>
            <a:endParaRPr sz="1550">
              <a:solidFill>
                <a:srgbClr val="0E101A"/>
              </a:solidFill>
            </a:endParaRPr>
          </a:p>
          <a:p>
            <a:pPr indent="457200" lvl="0" marL="457200" rtl="0" algn="l">
              <a:spcBef>
                <a:spcPts val="0"/>
              </a:spcBef>
              <a:spcAft>
                <a:spcPts val="0"/>
              </a:spcAft>
              <a:buNone/>
            </a:pPr>
            <a:r>
              <a:rPr b="1" lang="en" sz="1550">
                <a:solidFill>
                  <a:srgbClr val="0E101A"/>
                </a:solidFill>
              </a:rPr>
              <a:t>n_estimators</a:t>
            </a:r>
            <a:r>
              <a:rPr lang="en" sz="1550">
                <a:solidFill>
                  <a:srgbClr val="0E101A"/>
                </a:solidFill>
              </a:rPr>
              <a:t> :- 3000</a:t>
            </a:r>
            <a:endParaRPr sz="1550">
              <a:solidFill>
                <a:srgbClr val="0E101A"/>
              </a:solidFill>
            </a:endParaRPr>
          </a:p>
          <a:p>
            <a:pPr indent="457200" lvl="0" marL="457200" rtl="0" algn="l">
              <a:spcBef>
                <a:spcPts val="0"/>
              </a:spcBef>
              <a:spcAft>
                <a:spcPts val="0"/>
              </a:spcAft>
              <a:buNone/>
            </a:pPr>
            <a:r>
              <a:rPr b="1" lang="en" sz="1550">
                <a:solidFill>
                  <a:srgbClr val="0E101A"/>
                </a:solidFill>
              </a:rPr>
              <a:t>max_depth</a:t>
            </a:r>
            <a:r>
              <a:rPr lang="en" sz="1550">
                <a:solidFill>
                  <a:srgbClr val="0E101A"/>
                </a:solidFill>
              </a:rPr>
              <a:t> :- 20</a:t>
            </a:r>
            <a:endParaRPr sz="1550">
              <a:solidFill>
                <a:srgbClr val="0E101A"/>
              </a:solidFill>
            </a:endParaRPr>
          </a:p>
          <a:p>
            <a:pPr indent="457200" lvl="0" marL="457200" rtl="0" algn="l">
              <a:spcBef>
                <a:spcPts val="0"/>
              </a:spcBef>
              <a:spcAft>
                <a:spcPts val="0"/>
              </a:spcAft>
              <a:buNone/>
            </a:pPr>
            <a:r>
              <a:t/>
            </a:r>
            <a:endParaRPr>
              <a:solidFill>
                <a:srgbClr val="0E101A"/>
              </a:solidFill>
            </a:endParaRPr>
          </a:p>
          <a:p>
            <a:pPr indent="0" lvl="0" marL="457200" rtl="0" algn="l">
              <a:spcBef>
                <a:spcPts val="0"/>
              </a:spcBef>
              <a:spcAft>
                <a:spcPts val="0"/>
              </a:spcAft>
              <a:buNone/>
            </a:pPr>
            <a:r>
              <a:t/>
            </a:r>
            <a:endParaRPr sz="1550">
              <a:solidFill>
                <a:schemeClr val="dk1"/>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550">
              <a:solidFill>
                <a:schemeClr val="dk1"/>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chemeClr val="dk1"/>
              </a:solidFill>
              <a:highlight>
                <a:srgbClr val="FFFFFF"/>
              </a:highlight>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3EADA7"/>
                </a:solidFill>
              </a:rPr>
              <a:t>XGBoost Classifier</a:t>
            </a:r>
            <a:endParaRPr b="1" sz="3200">
              <a:solidFill>
                <a:srgbClr val="3EADA7"/>
              </a:solidFill>
            </a:endParaRPr>
          </a:p>
        </p:txBody>
      </p:sp>
      <p:sp>
        <p:nvSpPr>
          <p:cNvPr id="215" name="Google Shape;215;p33"/>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450">
              <a:solidFill>
                <a:srgbClr val="0E101A"/>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450">
              <a:solidFill>
                <a:srgbClr val="0E101A"/>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0E101A"/>
              </a:solidFill>
              <a:highlight>
                <a:srgbClr val="FFFFFF"/>
              </a:highlight>
            </a:endParaRPr>
          </a:p>
          <a:p>
            <a:pPr indent="0" lvl="0" marL="0" rtl="0" algn="l">
              <a:spcBef>
                <a:spcPts val="0"/>
              </a:spcBef>
              <a:spcAft>
                <a:spcPts val="0"/>
              </a:spcAft>
              <a:buNone/>
            </a:pPr>
            <a:r>
              <a:t/>
            </a:r>
            <a:endParaRPr>
              <a:solidFill>
                <a:srgbClr val="0E101A"/>
              </a:solidFill>
              <a:highlight>
                <a:srgbClr val="FFFFFF"/>
              </a:highlight>
            </a:endParaRPr>
          </a:p>
        </p:txBody>
      </p:sp>
      <p:pic>
        <p:nvPicPr>
          <p:cNvPr id="216" name="Google Shape;216;p33"/>
          <p:cNvPicPr preferRelativeResize="0"/>
          <p:nvPr/>
        </p:nvPicPr>
        <p:blipFill>
          <a:blip r:embed="rId3">
            <a:alphaModFix/>
          </a:blip>
          <a:stretch>
            <a:fillRect/>
          </a:stretch>
        </p:blipFill>
        <p:spPr>
          <a:xfrm>
            <a:off x="5021725" y="1067100"/>
            <a:ext cx="3959150" cy="2332175"/>
          </a:xfrm>
          <a:prstGeom prst="rect">
            <a:avLst/>
          </a:prstGeom>
          <a:noFill/>
          <a:ln>
            <a:noFill/>
          </a:ln>
        </p:spPr>
      </p:pic>
      <p:sp>
        <p:nvSpPr>
          <p:cNvPr id="217" name="Google Shape;217;p33"/>
          <p:cNvSpPr txBox="1"/>
          <p:nvPr/>
        </p:nvSpPr>
        <p:spPr>
          <a:xfrm>
            <a:off x="5571900" y="3507450"/>
            <a:ext cx="3260400" cy="148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0E101A"/>
                </a:solidFill>
                <a:latin typeface="Proxima Nova"/>
                <a:ea typeface="Proxima Nova"/>
                <a:cs typeface="Proxima Nova"/>
                <a:sym typeface="Proxima Nova"/>
              </a:rPr>
              <a:t>Evaluation Scores Obtained :-</a:t>
            </a:r>
            <a:endParaRPr sz="1800">
              <a:solidFill>
                <a:srgbClr val="0E101A"/>
              </a:solidFill>
              <a:latin typeface="Proxima Nova"/>
              <a:ea typeface="Proxima Nova"/>
              <a:cs typeface="Proxima Nova"/>
              <a:sym typeface="Proxima Nova"/>
            </a:endParaRPr>
          </a:p>
          <a:p>
            <a:pPr indent="0" lvl="0" marL="457200" rtl="0" algn="l">
              <a:lnSpc>
                <a:spcPct val="115000"/>
              </a:lnSpc>
              <a:spcBef>
                <a:spcPts val="0"/>
              </a:spcBef>
              <a:spcAft>
                <a:spcPts val="0"/>
              </a:spcAft>
              <a:buClr>
                <a:schemeClr val="dk1"/>
              </a:buClr>
              <a:buSzPts val="1100"/>
              <a:buFont typeface="Arial"/>
              <a:buNone/>
            </a:pPr>
            <a:r>
              <a:rPr lang="en" sz="1450">
                <a:solidFill>
                  <a:srgbClr val="0E101A"/>
                </a:solidFill>
                <a:highlight>
                  <a:schemeClr val="lt1"/>
                </a:highlight>
                <a:latin typeface="Courier New"/>
                <a:ea typeface="Courier New"/>
                <a:cs typeface="Courier New"/>
                <a:sym typeface="Courier New"/>
              </a:rPr>
              <a:t>Recall: 0.803</a:t>
            </a:r>
            <a:endParaRPr sz="1450">
              <a:solidFill>
                <a:srgbClr val="0E101A"/>
              </a:solidFill>
              <a:highlight>
                <a:schemeClr val="lt1"/>
              </a:highlight>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1100"/>
              <a:buFont typeface="Arial"/>
              <a:buNone/>
            </a:pPr>
            <a:r>
              <a:rPr lang="en" sz="1450">
                <a:solidFill>
                  <a:srgbClr val="0E101A"/>
                </a:solidFill>
                <a:highlight>
                  <a:schemeClr val="lt1"/>
                </a:highlight>
                <a:latin typeface="Courier New"/>
                <a:ea typeface="Courier New"/>
                <a:cs typeface="Courier New"/>
                <a:sym typeface="Courier New"/>
              </a:rPr>
              <a:t>Precision: 0.894</a:t>
            </a:r>
            <a:endParaRPr sz="1450">
              <a:solidFill>
                <a:srgbClr val="0E101A"/>
              </a:solidFill>
              <a:highlight>
                <a:schemeClr val="lt1"/>
              </a:highlight>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1100"/>
              <a:buFont typeface="Arial"/>
              <a:buNone/>
            </a:pPr>
            <a:r>
              <a:rPr lang="en" sz="1450">
                <a:solidFill>
                  <a:srgbClr val="0E101A"/>
                </a:solidFill>
                <a:highlight>
                  <a:schemeClr val="lt1"/>
                </a:highlight>
                <a:latin typeface="Courier New"/>
                <a:ea typeface="Courier New"/>
                <a:cs typeface="Courier New"/>
                <a:sym typeface="Courier New"/>
              </a:rPr>
              <a:t>F1 Score: 0.846</a:t>
            </a:r>
            <a:endParaRPr sz="1450">
              <a:solidFill>
                <a:srgbClr val="0E101A"/>
              </a:solidFill>
              <a:highlight>
                <a:schemeClr val="lt1"/>
              </a:highlight>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1100"/>
              <a:buFont typeface="Arial"/>
              <a:buNone/>
            </a:pPr>
            <a:r>
              <a:rPr lang="en" sz="1450">
                <a:solidFill>
                  <a:srgbClr val="0E101A"/>
                </a:solidFill>
                <a:highlight>
                  <a:schemeClr val="lt1"/>
                </a:highlight>
                <a:latin typeface="Courier New"/>
                <a:ea typeface="Courier New"/>
                <a:cs typeface="Courier New"/>
                <a:sym typeface="Courier New"/>
              </a:rPr>
              <a:t>ROC-AUC-Score 0.854</a:t>
            </a:r>
            <a:endParaRPr>
              <a:latin typeface="Proxima Nova"/>
              <a:ea typeface="Proxima Nova"/>
              <a:cs typeface="Proxima Nova"/>
              <a:sym typeface="Proxima Nova"/>
            </a:endParaRPr>
          </a:p>
        </p:txBody>
      </p:sp>
      <p:sp>
        <p:nvSpPr>
          <p:cNvPr id="218" name="Google Shape;218;p33"/>
          <p:cNvSpPr txBox="1"/>
          <p:nvPr/>
        </p:nvSpPr>
        <p:spPr>
          <a:xfrm>
            <a:off x="894850" y="4002525"/>
            <a:ext cx="3095400" cy="39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219" name="Google Shape;219;p33"/>
          <p:cNvPicPr preferRelativeResize="0"/>
          <p:nvPr/>
        </p:nvPicPr>
        <p:blipFill>
          <a:blip r:embed="rId4">
            <a:alphaModFix/>
          </a:blip>
          <a:stretch>
            <a:fillRect/>
          </a:stretch>
        </p:blipFill>
        <p:spPr>
          <a:xfrm>
            <a:off x="740600" y="957250"/>
            <a:ext cx="3791200" cy="3228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216425"/>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b="1" lang="en" sz="3200">
                <a:solidFill>
                  <a:srgbClr val="3EADA7"/>
                </a:solidFill>
              </a:rPr>
              <a:t>Introduction</a:t>
            </a:r>
            <a:endParaRPr b="1" sz="3200">
              <a:solidFill>
                <a:srgbClr val="3EADA7"/>
              </a:solidFill>
            </a:endParaRPr>
          </a:p>
        </p:txBody>
      </p:sp>
      <p:sp>
        <p:nvSpPr>
          <p:cNvPr id="86" name="Google Shape;86;p16"/>
          <p:cNvSpPr txBox="1"/>
          <p:nvPr>
            <p:ph idx="4294967295" type="title"/>
          </p:nvPr>
        </p:nvSpPr>
        <p:spPr>
          <a:xfrm>
            <a:off x="80650" y="1156325"/>
            <a:ext cx="4881900" cy="2997000"/>
          </a:xfrm>
          <a:prstGeom prst="rect">
            <a:avLst/>
          </a:prstGeom>
          <a:noFill/>
          <a:ln>
            <a:noFill/>
          </a:ln>
        </p:spPr>
        <p:txBody>
          <a:bodyPr anchorCtr="0" anchor="t" bIns="91425" lIns="91425" spcFirstLastPara="1" rIns="91425" wrap="square" tIns="91425">
            <a:noAutofit/>
          </a:bodyPr>
          <a:lstStyle/>
          <a:p>
            <a:pPr indent="-336550" lvl="0" marL="457200" rtl="0" algn="just">
              <a:lnSpc>
                <a:spcPct val="115000"/>
              </a:lnSpc>
              <a:spcBef>
                <a:spcPts val="0"/>
              </a:spcBef>
              <a:spcAft>
                <a:spcPts val="0"/>
              </a:spcAft>
              <a:buSzPts val="1700"/>
              <a:buChar char="●"/>
            </a:pPr>
            <a:r>
              <a:rPr lang="en" sz="1700"/>
              <a:t>Covid 19 is the biggest challenge that the world is facing currently. </a:t>
            </a:r>
            <a:endParaRPr sz="1700"/>
          </a:p>
          <a:p>
            <a:pPr indent="0" lvl="0" marL="914400" rtl="0" algn="just">
              <a:lnSpc>
                <a:spcPct val="115000"/>
              </a:lnSpc>
              <a:spcBef>
                <a:spcPts val="0"/>
              </a:spcBef>
              <a:spcAft>
                <a:spcPts val="0"/>
              </a:spcAft>
              <a:buNone/>
            </a:pPr>
            <a:r>
              <a:t/>
            </a:r>
            <a:endParaRPr sz="1700"/>
          </a:p>
          <a:p>
            <a:pPr indent="-336550" lvl="0" marL="457200" rtl="0" algn="just">
              <a:lnSpc>
                <a:spcPct val="115000"/>
              </a:lnSpc>
              <a:spcBef>
                <a:spcPts val="0"/>
              </a:spcBef>
              <a:spcAft>
                <a:spcPts val="0"/>
              </a:spcAft>
              <a:buSzPts val="1700"/>
              <a:buChar char="●"/>
            </a:pPr>
            <a:r>
              <a:rPr lang="en" sz="1700"/>
              <a:t>Shortages of medical resources are already burdening the overburdened medical infrastructure.</a:t>
            </a:r>
            <a:endParaRPr sz="1700"/>
          </a:p>
          <a:p>
            <a:pPr indent="0" lvl="0" marL="914400" rtl="0" algn="just">
              <a:lnSpc>
                <a:spcPct val="115000"/>
              </a:lnSpc>
              <a:spcBef>
                <a:spcPts val="0"/>
              </a:spcBef>
              <a:spcAft>
                <a:spcPts val="0"/>
              </a:spcAft>
              <a:buNone/>
            </a:pPr>
            <a:r>
              <a:t/>
            </a:r>
            <a:endParaRPr sz="1700"/>
          </a:p>
          <a:p>
            <a:pPr indent="-336550" lvl="0" marL="457200" rtl="0" algn="just">
              <a:lnSpc>
                <a:spcPct val="115000"/>
              </a:lnSpc>
              <a:spcBef>
                <a:spcPts val="0"/>
              </a:spcBef>
              <a:spcAft>
                <a:spcPts val="0"/>
              </a:spcAft>
              <a:buSzPts val="1700"/>
              <a:buChar char="●"/>
            </a:pPr>
            <a:r>
              <a:rPr lang="en" sz="1700"/>
              <a:t>In this context of overwhelming demand for medical assessment and triage in emergency departments (EDs), early warning scores (EWS) may be useful.</a:t>
            </a:r>
            <a:endParaRPr i="1" sz="1700"/>
          </a:p>
          <a:p>
            <a:pPr indent="0" lvl="0" marL="914400" rtl="0" algn="l">
              <a:lnSpc>
                <a:spcPct val="100000"/>
              </a:lnSpc>
              <a:spcBef>
                <a:spcPts val="0"/>
              </a:spcBef>
              <a:spcAft>
                <a:spcPts val="0"/>
              </a:spcAft>
              <a:buNone/>
            </a:pPr>
            <a:r>
              <a:t/>
            </a:r>
            <a:endParaRPr i="1" sz="1500"/>
          </a:p>
        </p:txBody>
      </p:sp>
      <p:pic>
        <p:nvPicPr>
          <p:cNvPr id="87" name="Google Shape;87;p16"/>
          <p:cNvPicPr preferRelativeResize="0"/>
          <p:nvPr/>
        </p:nvPicPr>
        <p:blipFill>
          <a:blip r:embed="rId3">
            <a:alphaModFix/>
          </a:blip>
          <a:stretch>
            <a:fillRect/>
          </a:stretch>
        </p:blipFill>
        <p:spPr>
          <a:xfrm>
            <a:off x="5147850" y="1156325"/>
            <a:ext cx="3876650" cy="3231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rgbClr val="3EADA7"/>
                </a:solidFill>
              </a:rPr>
              <a:t>Conclusion</a:t>
            </a:r>
            <a:endParaRPr b="1" sz="3100">
              <a:solidFill>
                <a:srgbClr val="3EADA7"/>
              </a:solidFill>
            </a:endParaRPr>
          </a:p>
        </p:txBody>
      </p:sp>
      <p:sp>
        <p:nvSpPr>
          <p:cNvPr id="225" name="Google Shape;225;p34"/>
          <p:cNvSpPr txBox="1"/>
          <p:nvPr>
            <p:ph idx="1" type="body"/>
          </p:nvPr>
        </p:nvSpPr>
        <p:spPr>
          <a:xfrm>
            <a:off x="311700" y="1152475"/>
            <a:ext cx="8187000" cy="3589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Naive Bayes turned out to be most in-effective model.</a:t>
            </a:r>
            <a:endParaRPr>
              <a:solidFill>
                <a:schemeClr val="dk1"/>
              </a:solidFill>
            </a:endParaRPr>
          </a:p>
          <a:p>
            <a:pPr indent="0" lvl="0" marL="45720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Models like Random Forest performed better than SVM, Neural Network.</a:t>
            </a:r>
            <a:endParaRPr>
              <a:solidFill>
                <a:schemeClr val="dk1"/>
              </a:solidFill>
            </a:endParaRPr>
          </a:p>
          <a:p>
            <a:pPr indent="0" lvl="0" marL="45720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Ensembling Techniques performed best among all model.</a:t>
            </a:r>
            <a:endParaRPr>
              <a:solidFill>
                <a:schemeClr val="dk1"/>
              </a:solidFill>
            </a:endParaRPr>
          </a:p>
          <a:p>
            <a:pPr indent="0" lvl="0" marL="45720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Future improvements on the approach can be made by gathering more features like </a:t>
            </a:r>
            <a:r>
              <a:rPr b="1" lang="en">
                <a:solidFill>
                  <a:schemeClr val="dk1"/>
                </a:solidFill>
              </a:rPr>
              <a:t>Genetics</a:t>
            </a:r>
            <a:r>
              <a:rPr lang="en">
                <a:solidFill>
                  <a:schemeClr val="dk1"/>
                </a:solidFill>
              </a:rPr>
              <a:t> of the Person, the </a:t>
            </a:r>
            <a:r>
              <a:rPr b="1" lang="en">
                <a:solidFill>
                  <a:schemeClr val="dk1"/>
                </a:solidFill>
              </a:rPr>
              <a:t>strain of the virus</a:t>
            </a:r>
            <a:r>
              <a:rPr lang="en">
                <a:solidFill>
                  <a:schemeClr val="dk1"/>
                </a:solidFill>
              </a:rPr>
              <a:t>, </a:t>
            </a:r>
            <a:r>
              <a:rPr b="1" lang="en">
                <a:solidFill>
                  <a:schemeClr val="dk1"/>
                </a:solidFill>
              </a:rPr>
              <a:t>Severity of Infection</a:t>
            </a:r>
            <a:r>
              <a:rPr lang="en">
                <a:solidFill>
                  <a:schemeClr val="dk1"/>
                </a:solidFill>
              </a:rPr>
              <a:t>, </a:t>
            </a:r>
            <a:r>
              <a:rPr b="1" lang="en">
                <a:solidFill>
                  <a:schemeClr val="dk1"/>
                </a:solidFill>
              </a:rPr>
              <a:t>Hygiene Habits</a:t>
            </a:r>
            <a:r>
              <a:rPr lang="en">
                <a:solidFill>
                  <a:schemeClr val="dk1"/>
                </a:solidFill>
              </a:rPr>
              <a:t> etc to improve the performance. </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3EADA7"/>
                </a:solidFill>
              </a:rPr>
              <a:t>Summary of Learnings</a:t>
            </a:r>
            <a:endParaRPr b="1" sz="3000">
              <a:solidFill>
                <a:srgbClr val="3EADA7"/>
              </a:solidFill>
            </a:endParaRPr>
          </a:p>
        </p:txBody>
      </p:sp>
      <p:sp>
        <p:nvSpPr>
          <p:cNvPr id="231" name="Google Shape;231;p35"/>
          <p:cNvSpPr txBox="1"/>
          <p:nvPr>
            <p:ph idx="1" type="body"/>
          </p:nvPr>
        </p:nvSpPr>
        <p:spPr>
          <a:xfrm>
            <a:off x="311700" y="918775"/>
            <a:ext cx="8520600" cy="365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212121"/>
              </a:solidFill>
            </a:endParaRPr>
          </a:p>
          <a:p>
            <a:pPr indent="-342900" lvl="0" marL="457200" rtl="0" algn="l">
              <a:spcBef>
                <a:spcPts val="0"/>
              </a:spcBef>
              <a:spcAft>
                <a:spcPts val="0"/>
              </a:spcAft>
              <a:buClr>
                <a:srgbClr val="212121"/>
              </a:buClr>
              <a:buSzPts val="1800"/>
              <a:buChar char="●"/>
            </a:pPr>
            <a:r>
              <a:rPr lang="en">
                <a:solidFill>
                  <a:srgbClr val="212121"/>
                </a:solidFill>
              </a:rPr>
              <a:t>We learnt about processing datasets to handle missing values, data imbalance and normalization. </a:t>
            </a:r>
            <a:endParaRPr>
              <a:solidFill>
                <a:srgbClr val="212121"/>
              </a:solidFill>
            </a:endParaRPr>
          </a:p>
          <a:p>
            <a:pPr indent="0" lvl="0" marL="457200" rtl="0" algn="l">
              <a:spcBef>
                <a:spcPts val="0"/>
              </a:spcBef>
              <a:spcAft>
                <a:spcPts val="0"/>
              </a:spcAft>
              <a:buNone/>
            </a:pPr>
            <a:r>
              <a:t/>
            </a:r>
            <a:endParaRPr>
              <a:solidFill>
                <a:srgbClr val="212121"/>
              </a:solidFill>
            </a:endParaRPr>
          </a:p>
          <a:p>
            <a:pPr indent="-342900" lvl="0" marL="457200" rtl="0" algn="l">
              <a:spcBef>
                <a:spcPts val="0"/>
              </a:spcBef>
              <a:spcAft>
                <a:spcPts val="0"/>
              </a:spcAft>
              <a:buClr>
                <a:srgbClr val="212121"/>
              </a:buClr>
              <a:buSzPts val="1800"/>
              <a:buChar char="●"/>
            </a:pPr>
            <a:r>
              <a:rPr lang="en">
                <a:solidFill>
                  <a:srgbClr val="212121"/>
                </a:solidFill>
              </a:rPr>
              <a:t>We learnt how to visualize our dataset using t-SNE and other plotting methods.</a:t>
            </a:r>
            <a:endParaRPr>
              <a:solidFill>
                <a:srgbClr val="212121"/>
              </a:solidFill>
            </a:endParaRPr>
          </a:p>
          <a:p>
            <a:pPr indent="0" lvl="0" marL="457200" rtl="0" algn="l">
              <a:spcBef>
                <a:spcPts val="0"/>
              </a:spcBef>
              <a:spcAft>
                <a:spcPts val="0"/>
              </a:spcAft>
              <a:buNone/>
            </a:pPr>
            <a:r>
              <a:t/>
            </a:r>
            <a:endParaRPr>
              <a:solidFill>
                <a:srgbClr val="212121"/>
              </a:solidFill>
            </a:endParaRPr>
          </a:p>
          <a:p>
            <a:pPr indent="-342900" lvl="0" marL="457200" rtl="0" algn="l">
              <a:spcBef>
                <a:spcPts val="0"/>
              </a:spcBef>
              <a:spcAft>
                <a:spcPts val="0"/>
              </a:spcAft>
              <a:buClr>
                <a:srgbClr val="212121"/>
              </a:buClr>
              <a:buSzPts val="1800"/>
              <a:buChar char="●"/>
            </a:pPr>
            <a:r>
              <a:rPr lang="en">
                <a:solidFill>
                  <a:srgbClr val="212121"/>
                </a:solidFill>
              </a:rPr>
              <a:t>We learnt how to analyze our result on accuracy, time and prepared a research paper </a:t>
            </a:r>
            <a:endParaRPr>
              <a:solidFill>
                <a:srgbClr val="212121"/>
              </a:solidFill>
            </a:endParaRPr>
          </a:p>
          <a:p>
            <a:pPr indent="0" lvl="0" marL="457200" rtl="0" algn="l">
              <a:spcBef>
                <a:spcPts val="0"/>
              </a:spcBef>
              <a:spcAft>
                <a:spcPts val="0"/>
              </a:spcAft>
              <a:buNone/>
            </a:pPr>
            <a:r>
              <a:t/>
            </a:r>
            <a:endParaRPr>
              <a:solidFill>
                <a:srgbClr val="212121"/>
              </a:solidFill>
            </a:endParaRPr>
          </a:p>
          <a:p>
            <a:pPr indent="-342900" lvl="0" marL="457200" rtl="0" algn="l">
              <a:spcBef>
                <a:spcPts val="0"/>
              </a:spcBef>
              <a:spcAft>
                <a:spcPts val="0"/>
              </a:spcAft>
              <a:buClr>
                <a:srgbClr val="212121"/>
              </a:buClr>
              <a:buSzPts val="1800"/>
              <a:buChar char="●"/>
            </a:pPr>
            <a:r>
              <a:rPr lang="en">
                <a:solidFill>
                  <a:srgbClr val="212121"/>
                </a:solidFill>
              </a:rPr>
              <a:t>We applied various machine learning algorithms like NN, SVM, random forests, Neural Network, and ensemble technique like Bagging and Boosting.</a:t>
            </a:r>
            <a:endParaRPr>
              <a:solidFill>
                <a:srgbClr val="21212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3EADA7"/>
                </a:solidFill>
              </a:rPr>
              <a:t>Approaches</a:t>
            </a:r>
            <a:endParaRPr b="1" sz="3200">
              <a:solidFill>
                <a:srgbClr val="3EADA7"/>
              </a:solidFill>
            </a:endParaRPr>
          </a:p>
        </p:txBody>
      </p:sp>
      <p:sp>
        <p:nvSpPr>
          <p:cNvPr id="93" name="Google Shape;93;p17"/>
          <p:cNvSpPr txBox="1"/>
          <p:nvPr/>
        </p:nvSpPr>
        <p:spPr>
          <a:xfrm>
            <a:off x="232125" y="1124100"/>
            <a:ext cx="50667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We have used Naive Bayes, Random Forest, Neural Networks, SVM and Gradient boosting approaches.</a:t>
            </a:r>
            <a:endParaRPr>
              <a:latin typeface="Proxima Nova"/>
              <a:ea typeface="Proxima Nova"/>
              <a:cs typeface="Proxima Nova"/>
              <a:sym typeface="Proxima Nova"/>
            </a:endParaRPr>
          </a:p>
          <a:p>
            <a:pPr indent="0" lvl="0" marL="457200" rtl="0" algn="l">
              <a:spcBef>
                <a:spcPts val="0"/>
              </a:spcBef>
              <a:spcAft>
                <a:spcPts val="0"/>
              </a:spcAft>
              <a:buNone/>
            </a:pPr>
            <a:r>
              <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We performed hyperparameter tuning on every models and find out the best parameters.</a:t>
            </a:r>
            <a:endParaRPr>
              <a:latin typeface="Proxima Nova"/>
              <a:ea typeface="Proxima Nova"/>
              <a:cs typeface="Proxima Nova"/>
              <a:sym typeface="Proxima Nova"/>
            </a:endParaRPr>
          </a:p>
          <a:p>
            <a:pPr indent="0" lvl="0" marL="457200" rtl="0" algn="l">
              <a:spcBef>
                <a:spcPts val="0"/>
              </a:spcBef>
              <a:spcAft>
                <a:spcPts val="0"/>
              </a:spcAft>
              <a:buNone/>
            </a:pPr>
            <a:r>
              <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We used Random and Grid Search for Hyperparameter tuning.</a:t>
            </a:r>
            <a:endParaRPr>
              <a:latin typeface="Proxima Nova"/>
              <a:ea typeface="Proxima Nova"/>
              <a:cs typeface="Proxima Nova"/>
              <a:sym typeface="Proxima Nova"/>
            </a:endParaRPr>
          </a:p>
          <a:p>
            <a:pPr indent="0" lvl="0" marL="457200" rtl="0" algn="l">
              <a:spcBef>
                <a:spcPts val="0"/>
              </a:spcBef>
              <a:spcAft>
                <a:spcPts val="0"/>
              </a:spcAft>
              <a:buNone/>
            </a:pPr>
            <a:r>
              <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We used Bagging classifier and XGBoost for better performance</a:t>
            </a:r>
            <a:endParaRPr>
              <a:latin typeface="Proxima Nova"/>
              <a:ea typeface="Proxima Nova"/>
              <a:cs typeface="Proxima Nova"/>
              <a:sym typeface="Proxima Nova"/>
            </a:endParaRPr>
          </a:p>
          <a:p>
            <a:pPr indent="0" lvl="0" marL="457200" rtl="0" algn="l">
              <a:spcBef>
                <a:spcPts val="0"/>
              </a:spcBef>
              <a:spcAft>
                <a:spcPts val="0"/>
              </a:spcAft>
              <a:buNone/>
            </a:pPr>
            <a:r>
              <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We checked Overfitting and underfitting of our models by making plots of accuracy vs parameters. </a:t>
            </a:r>
            <a:endParaRPr>
              <a:latin typeface="Proxima Nova"/>
              <a:ea typeface="Proxima Nova"/>
              <a:cs typeface="Proxima Nova"/>
              <a:sym typeface="Proxima Nova"/>
            </a:endParaRPr>
          </a:p>
        </p:txBody>
      </p:sp>
      <p:pic>
        <p:nvPicPr>
          <p:cNvPr id="94" name="Google Shape;94;p17"/>
          <p:cNvPicPr preferRelativeResize="0"/>
          <p:nvPr/>
        </p:nvPicPr>
        <p:blipFill>
          <a:blip r:embed="rId3">
            <a:alphaModFix/>
          </a:blip>
          <a:stretch>
            <a:fillRect/>
          </a:stretch>
        </p:blipFill>
        <p:spPr>
          <a:xfrm>
            <a:off x="5298825" y="1070988"/>
            <a:ext cx="3713550" cy="300153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200">
                <a:solidFill>
                  <a:srgbClr val="3EADA7"/>
                </a:solidFill>
              </a:rPr>
              <a:t>DataSet Description</a:t>
            </a:r>
            <a:endParaRPr b="1" sz="3200">
              <a:solidFill>
                <a:srgbClr val="3EADA7"/>
              </a:solidFill>
            </a:endParaRPr>
          </a:p>
          <a:p>
            <a:pPr indent="0" lvl="0" marL="0" rtl="0" algn="l">
              <a:spcBef>
                <a:spcPts val="0"/>
              </a:spcBef>
              <a:spcAft>
                <a:spcPts val="0"/>
              </a:spcAft>
              <a:buNone/>
            </a:pPr>
            <a:r>
              <a:t/>
            </a:r>
            <a:endParaRPr/>
          </a:p>
        </p:txBody>
      </p:sp>
      <p:sp>
        <p:nvSpPr>
          <p:cNvPr id="100" name="Google Shape;100;p18"/>
          <p:cNvSpPr txBox="1"/>
          <p:nvPr>
            <p:ph idx="4294967295" type="title"/>
          </p:nvPr>
        </p:nvSpPr>
        <p:spPr>
          <a:xfrm>
            <a:off x="311700" y="1144575"/>
            <a:ext cx="8520600" cy="2904900"/>
          </a:xfrm>
          <a:prstGeom prst="rect">
            <a:avLst/>
          </a:prstGeom>
          <a:noFill/>
          <a:ln>
            <a:noFill/>
          </a:ln>
        </p:spPr>
        <p:txBody>
          <a:bodyPr anchorCtr="0" anchor="t" bIns="91425" lIns="91425" spcFirstLastPara="1" rIns="91425" wrap="square" tIns="91425">
            <a:noAutofit/>
          </a:bodyPr>
          <a:lstStyle/>
          <a:p>
            <a:pPr indent="-336550" lvl="0" marL="457200" rtl="0" algn="just">
              <a:spcBef>
                <a:spcPts val="0"/>
              </a:spcBef>
              <a:spcAft>
                <a:spcPts val="0"/>
              </a:spcAft>
              <a:buSzPts val="1700"/>
              <a:buFont typeface="Times New Roman"/>
              <a:buChar char="●"/>
            </a:pPr>
            <a:r>
              <a:rPr lang="en" sz="1700">
                <a:latin typeface="Times New Roman"/>
                <a:ea typeface="Times New Roman"/>
                <a:cs typeface="Times New Roman"/>
                <a:sym typeface="Times New Roman"/>
              </a:rPr>
              <a:t>The dataset used in the project is available on Mexican Government Website. </a:t>
            </a:r>
            <a:endParaRPr sz="1700">
              <a:latin typeface="Times New Roman"/>
              <a:ea typeface="Times New Roman"/>
              <a:cs typeface="Times New Roman"/>
              <a:sym typeface="Times New Roman"/>
            </a:endParaRPr>
          </a:p>
          <a:p>
            <a:pPr indent="0" lvl="0" marL="457200" rtl="0" algn="just">
              <a:spcBef>
                <a:spcPts val="0"/>
              </a:spcBef>
              <a:spcAft>
                <a:spcPts val="0"/>
              </a:spcAft>
              <a:buNone/>
            </a:pPr>
            <a:r>
              <a:t/>
            </a:r>
            <a:endParaRPr sz="1700">
              <a:latin typeface="Times New Roman"/>
              <a:ea typeface="Times New Roman"/>
              <a:cs typeface="Times New Roman"/>
              <a:sym typeface="Times New Roman"/>
            </a:endParaRPr>
          </a:p>
          <a:p>
            <a:pPr indent="-336550" lvl="0" marL="457200" rtl="0" algn="just">
              <a:spcBef>
                <a:spcPts val="0"/>
              </a:spcBef>
              <a:spcAft>
                <a:spcPts val="0"/>
              </a:spcAft>
              <a:buSzPts val="1700"/>
              <a:buFont typeface="Times New Roman"/>
              <a:buChar char="●"/>
            </a:pPr>
            <a:r>
              <a:rPr lang="en" sz="1700">
                <a:latin typeface="Times New Roman"/>
                <a:ea typeface="Times New Roman"/>
                <a:cs typeface="Times New Roman"/>
                <a:sym typeface="Times New Roman"/>
              </a:rPr>
              <a:t>The dataset contains 60L data samples  with 40 features. </a:t>
            </a:r>
            <a:endParaRPr sz="1700">
              <a:latin typeface="Times New Roman"/>
              <a:ea typeface="Times New Roman"/>
              <a:cs typeface="Times New Roman"/>
              <a:sym typeface="Times New Roman"/>
            </a:endParaRPr>
          </a:p>
          <a:p>
            <a:pPr indent="0" lvl="0" marL="457200" rtl="0" algn="just">
              <a:spcBef>
                <a:spcPts val="0"/>
              </a:spcBef>
              <a:spcAft>
                <a:spcPts val="0"/>
              </a:spcAft>
              <a:buNone/>
            </a:pPr>
            <a:r>
              <a:t/>
            </a:r>
            <a:endParaRPr sz="1700">
              <a:latin typeface="Times New Roman"/>
              <a:ea typeface="Times New Roman"/>
              <a:cs typeface="Times New Roman"/>
              <a:sym typeface="Times New Roman"/>
            </a:endParaRPr>
          </a:p>
          <a:p>
            <a:pPr indent="-336550" lvl="0" marL="457200" rtl="0" algn="just">
              <a:spcBef>
                <a:spcPts val="0"/>
              </a:spcBef>
              <a:spcAft>
                <a:spcPts val="0"/>
              </a:spcAft>
              <a:buSzPts val="1700"/>
              <a:buFont typeface="Times New Roman"/>
              <a:buChar char="●"/>
            </a:pPr>
            <a:r>
              <a:rPr lang="en" sz="1700">
                <a:latin typeface="Times New Roman"/>
                <a:ea typeface="Times New Roman"/>
                <a:cs typeface="Times New Roman"/>
                <a:sym typeface="Times New Roman"/>
              </a:rPr>
              <a:t>Prominent features among dataset are comorbidities like obesity, COPD, hypertension, diabetes, neumonia, asthma, obesity, etc</a:t>
            </a:r>
            <a:r>
              <a:rPr i="1" lang="en"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700">
              <a:latin typeface="Times New Roman"/>
              <a:ea typeface="Times New Roman"/>
              <a:cs typeface="Times New Roman"/>
              <a:sym typeface="Times New Roman"/>
            </a:endParaRPr>
          </a:p>
          <a:p>
            <a:pPr indent="-336550" lvl="0" marL="457200" rtl="0" algn="just">
              <a:spcBef>
                <a:spcPts val="0"/>
              </a:spcBef>
              <a:spcAft>
                <a:spcPts val="0"/>
              </a:spcAft>
              <a:buSzPts val="1700"/>
              <a:buFont typeface="Times New Roman"/>
              <a:buChar char="●"/>
            </a:pPr>
            <a:r>
              <a:rPr lang="en" sz="1700">
                <a:latin typeface="Times New Roman"/>
                <a:ea typeface="Times New Roman"/>
                <a:cs typeface="Times New Roman"/>
                <a:sym typeface="Times New Roman"/>
              </a:rPr>
              <a:t>Evaluation metric used :- Precision, Recall, F1-Score, ROC-AUC Score</a:t>
            </a:r>
            <a:endParaRPr sz="1700">
              <a:latin typeface="Times New Roman"/>
              <a:ea typeface="Times New Roman"/>
              <a:cs typeface="Times New Roman"/>
              <a:sym typeface="Times New Roman"/>
            </a:endParaRPr>
          </a:p>
          <a:p>
            <a:pPr indent="-336550" lvl="0" marL="457200" rtl="0" algn="just">
              <a:spcBef>
                <a:spcPts val="0"/>
              </a:spcBef>
              <a:spcAft>
                <a:spcPts val="0"/>
              </a:spcAft>
              <a:buSzPts val="1700"/>
              <a:buFont typeface="Times New Roman"/>
              <a:buChar char="●"/>
            </a:pPr>
            <a:r>
              <a:rPr lang="en" sz="1700">
                <a:latin typeface="Times New Roman"/>
                <a:ea typeface="Times New Roman"/>
                <a:cs typeface="Times New Roman"/>
                <a:sym typeface="Times New Roman"/>
              </a:rPr>
              <a:t>Data Link :- </a:t>
            </a:r>
            <a:r>
              <a:rPr lang="en" sz="1100" u="sng">
                <a:solidFill>
                  <a:schemeClr val="hlink"/>
                </a:solidFill>
                <a:latin typeface="Arial"/>
                <a:ea typeface="Arial"/>
                <a:cs typeface="Arial"/>
                <a:sym typeface="Arial"/>
                <a:hlinkClick r:id="rId3"/>
              </a:rPr>
              <a:t>Datos Abiertos Dirección General de Epidemiología | Secretaría de Salud | Gobierno | gob.mx (www.gob.mx)</a:t>
            </a:r>
            <a:endParaRPr sz="17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105075" y="192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t>   </a:t>
            </a:r>
            <a:r>
              <a:rPr b="1" lang="en" sz="3200">
                <a:solidFill>
                  <a:srgbClr val="3EADA7"/>
                </a:solidFill>
              </a:rPr>
              <a:t> </a:t>
            </a:r>
            <a:r>
              <a:rPr b="1" lang="en" sz="3200">
                <a:solidFill>
                  <a:srgbClr val="3EADA7"/>
                </a:solidFill>
              </a:rPr>
              <a:t>Data Analysis (</a:t>
            </a:r>
            <a:r>
              <a:rPr b="1" lang="en" sz="3200">
                <a:solidFill>
                  <a:srgbClr val="3EADA7"/>
                </a:solidFill>
              </a:rPr>
              <a:t>1/4</a:t>
            </a:r>
            <a:r>
              <a:rPr b="1" lang="en" sz="3200">
                <a:solidFill>
                  <a:srgbClr val="3EADA7"/>
                </a:solidFill>
              </a:rPr>
              <a:t>)</a:t>
            </a:r>
            <a:endParaRPr b="1" sz="3200">
              <a:solidFill>
                <a:srgbClr val="3EADA7"/>
              </a:solidFill>
            </a:endParaRPr>
          </a:p>
        </p:txBody>
      </p:sp>
      <p:sp>
        <p:nvSpPr>
          <p:cNvPr id="106" name="Google Shape;106;p19"/>
          <p:cNvSpPr txBox="1"/>
          <p:nvPr/>
        </p:nvSpPr>
        <p:spPr>
          <a:xfrm>
            <a:off x="424275" y="1157175"/>
            <a:ext cx="74619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Our Dataset and its description was in spanish. So, we converted our columns names into English.</a:t>
            </a:r>
            <a:endParaRPr>
              <a:latin typeface="Proxima Nova"/>
              <a:ea typeface="Proxima Nova"/>
              <a:cs typeface="Proxima Nova"/>
              <a:sym typeface="Proxima Nova"/>
            </a:endParaRPr>
          </a:p>
          <a:p>
            <a:pPr indent="0" lvl="0" marL="457200" rtl="0" algn="l">
              <a:spcBef>
                <a:spcPts val="0"/>
              </a:spcBef>
              <a:spcAft>
                <a:spcPts val="0"/>
              </a:spcAft>
              <a:buNone/>
            </a:pPr>
            <a:r>
              <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We removed all those Data points with false or pending RT-PCR. We took only positive RT-PCR rows in our final dataset. This left us with dataset with 6L rows.</a:t>
            </a:r>
            <a:endParaRPr>
              <a:latin typeface="Proxima Nova"/>
              <a:ea typeface="Proxima Nova"/>
              <a:cs typeface="Proxima Nova"/>
              <a:sym typeface="Proxima Nova"/>
            </a:endParaRPr>
          </a:p>
          <a:p>
            <a:pPr indent="0" lvl="0" marL="457200" rtl="0" algn="l">
              <a:spcBef>
                <a:spcPts val="0"/>
              </a:spcBef>
              <a:spcAft>
                <a:spcPts val="0"/>
              </a:spcAft>
              <a:buNone/>
            </a:pPr>
            <a:r>
              <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We dropped columns that have significant number of null values. We also dropped few features which are of no use for our model like date of admission of patient, Nationality Of patient etc.</a:t>
            </a:r>
            <a:endParaRPr>
              <a:latin typeface="Proxima Nova"/>
              <a:ea typeface="Proxima Nova"/>
              <a:cs typeface="Proxima Nova"/>
              <a:sym typeface="Proxima Nova"/>
            </a:endParaRPr>
          </a:p>
          <a:p>
            <a:pPr indent="0" lvl="0" marL="457200" rtl="0" algn="l">
              <a:spcBef>
                <a:spcPts val="0"/>
              </a:spcBef>
              <a:spcAft>
                <a:spcPts val="0"/>
              </a:spcAft>
              <a:buNone/>
            </a:pPr>
            <a:r>
              <a:t/>
            </a:r>
            <a:endParaRPr>
              <a:latin typeface="Proxima Nova"/>
              <a:ea typeface="Proxima Nova"/>
              <a:cs typeface="Proxima Nova"/>
              <a:sym typeface="Proxima Nova"/>
            </a:endParaRPr>
          </a:p>
          <a:p>
            <a:pPr indent="-317500" lvl="0" marL="457200" rtl="0" algn="l">
              <a:spcBef>
                <a:spcPts val="0"/>
              </a:spcBef>
              <a:spcAft>
                <a:spcPts val="0"/>
              </a:spcAft>
              <a:buSzPts val="1400"/>
              <a:buChar char="●"/>
            </a:pPr>
            <a:r>
              <a:rPr lang="en">
                <a:latin typeface="Proxima Nova"/>
                <a:ea typeface="Proxima Nova"/>
                <a:cs typeface="Proxima Nova"/>
                <a:sym typeface="Proxima Nova"/>
              </a:rPr>
              <a:t>Our prominent features contains </a:t>
            </a:r>
            <a:r>
              <a:rPr lang="en">
                <a:latin typeface="Caveat"/>
                <a:ea typeface="Caveat"/>
                <a:cs typeface="Caveat"/>
                <a:sym typeface="Caveat"/>
              </a:rPr>
              <a:t>SEX , INTUBATED, PNEUMONIA, AGE, DIABETES, COPD, ASTHMA , INMUSUPR , HYPERTENSION ,OTHER_COMORBIDITIES , CARDIOVASCULAR, OBESITY , KIDNEY_CHRONICLE , SMOKING , ICU</a:t>
            </a:r>
            <a:endParaRPr>
              <a:latin typeface="Caveat"/>
              <a:ea typeface="Caveat"/>
              <a:cs typeface="Caveat"/>
              <a:sym typeface="Caveat"/>
            </a:endParaRPr>
          </a:p>
          <a:p>
            <a:pPr indent="0" lvl="0" marL="0" rtl="0" algn="l">
              <a:spcBef>
                <a:spcPts val="0"/>
              </a:spcBef>
              <a:spcAft>
                <a:spcPts val="0"/>
              </a:spcAft>
              <a:buClr>
                <a:schemeClr val="dk1"/>
              </a:buClr>
              <a:buSzPts val="1100"/>
              <a:buFont typeface="Arial"/>
              <a:buNone/>
            </a:pPr>
            <a:r>
              <a:t/>
            </a:r>
            <a:endParaRPr>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3EADA7"/>
                </a:solidFill>
              </a:rPr>
              <a:t>Data Analysis (2/4)</a:t>
            </a:r>
            <a:endParaRPr b="1" sz="3200">
              <a:solidFill>
                <a:srgbClr val="3EADA7"/>
              </a:solidFill>
            </a:endParaRPr>
          </a:p>
        </p:txBody>
      </p:sp>
      <p:sp>
        <p:nvSpPr>
          <p:cNvPr id="112" name="Google Shape;112;p20"/>
          <p:cNvSpPr txBox="1"/>
          <p:nvPr/>
        </p:nvSpPr>
        <p:spPr>
          <a:xfrm>
            <a:off x="472150" y="1074900"/>
            <a:ext cx="8036700" cy="409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Proxima Nova"/>
              <a:ea typeface="Proxima Nova"/>
              <a:cs typeface="Proxima Nova"/>
              <a:sym typeface="Proxima Nova"/>
            </a:endParaRPr>
          </a:p>
          <a:p>
            <a:pPr indent="-317500" lvl="0" marL="457200" rtl="0" algn="l">
              <a:spcBef>
                <a:spcPts val="0"/>
              </a:spcBef>
              <a:spcAft>
                <a:spcPts val="0"/>
              </a:spcAft>
              <a:buClr>
                <a:schemeClr val="dk1"/>
              </a:buClr>
              <a:buSzPts val="1400"/>
              <a:buFont typeface="Proxima Nova"/>
              <a:buChar char="●"/>
            </a:pPr>
            <a:r>
              <a:rPr lang="en">
                <a:solidFill>
                  <a:schemeClr val="dk1"/>
                </a:solidFill>
                <a:latin typeface="Proxima Nova"/>
                <a:ea typeface="Proxima Nova"/>
                <a:cs typeface="Proxima Nova"/>
                <a:sym typeface="Proxima Nova"/>
              </a:rPr>
              <a:t> We have Plotted  pair-plot using seaborn for checking data feature correlation.  None of our attributes are highly correlated. </a:t>
            </a:r>
            <a:endParaRPr>
              <a:solidFill>
                <a:schemeClr val="dk1"/>
              </a:solidFill>
              <a:latin typeface="Proxima Nova"/>
              <a:ea typeface="Proxima Nova"/>
              <a:cs typeface="Proxima Nova"/>
              <a:sym typeface="Proxima Nova"/>
            </a:endParaRPr>
          </a:p>
          <a:p>
            <a:pPr indent="0" lvl="0" marL="457200" rtl="0" algn="l">
              <a:spcBef>
                <a:spcPts val="0"/>
              </a:spcBef>
              <a:spcAft>
                <a:spcPts val="0"/>
              </a:spcAft>
              <a:buNone/>
            </a:pPr>
            <a:r>
              <a:t/>
            </a:r>
            <a:endParaRPr>
              <a:solidFill>
                <a:schemeClr val="dk1"/>
              </a:solidFill>
              <a:latin typeface="Proxima Nova"/>
              <a:ea typeface="Proxima Nova"/>
              <a:cs typeface="Proxima Nova"/>
              <a:sym typeface="Proxima Nova"/>
            </a:endParaRPr>
          </a:p>
          <a:p>
            <a:pPr indent="-317500" lvl="0" marL="457200" rtl="0" algn="l">
              <a:spcBef>
                <a:spcPts val="0"/>
              </a:spcBef>
              <a:spcAft>
                <a:spcPts val="0"/>
              </a:spcAft>
              <a:buClr>
                <a:schemeClr val="dk1"/>
              </a:buClr>
              <a:buSzPts val="1400"/>
              <a:buFont typeface="Proxima Nova"/>
              <a:buChar char="●"/>
            </a:pPr>
            <a:r>
              <a:rPr lang="en">
                <a:solidFill>
                  <a:schemeClr val="dk1"/>
                </a:solidFill>
                <a:latin typeface="Proxima Nova"/>
                <a:ea typeface="Proxima Nova"/>
                <a:cs typeface="Proxima Nova"/>
                <a:sym typeface="Proxima Nova"/>
              </a:rPr>
              <a:t>We have change NULL values in our dataset with most frequent occurrence of status in that column.</a:t>
            </a:r>
            <a:endParaRPr>
              <a:solidFill>
                <a:schemeClr val="dk1"/>
              </a:solidFill>
              <a:latin typeface="Proxima Nova"/>
              <a:ea typeface="Proxima Nova"/>
              <a:cs typeface="Proxima Nova"/>
              <a:sym typeface="Proxima Nova"/>
            </a:endParaRPr>
          </a:p>
          <a:p>
            <a:pPr indent="0" lvl="0" marL="457200" rtl="0" algn="l">
              <a:spcBef>
                <a:spcPts val="0"/>
              </a:spcBef>
              <a:spcAft>
                <a:spcPts val="0"/>
              </a:spcAft>
              <a:buNone/>
            </a:pPr>
            <a:r>
              <a:t/>
            </a:r>
            <a:endParaRPr>
              <a:solidFill>
                <a:schemeClr val="dk1"/>
              </a:solidFill>
              <a:latin typeface="Proxima Nova"/>
              <a:ea typeface="Proxima Nova"/>
              <a:cs typeface="Proxima Nova"/>
              <a:sym typeface="Proxima Nova"/>
            </a:endParaRPr>
          </a:p>
          <a:p>
            <a:pPr indent="-317500" lvl="0" marL="457200" rtl="0" algn="l">
              <a:spcBef>
                <a:spcPts val="0"/>
              </a:spcBef>
              <a:spcAft>
                <a:spcPts val="0"/>
              </a:spcAft>
              <a:buClr>
                <a:schemeClr val="dk1"/>
              </a:buClr>
              <a:buSzPts val="1400"/>
              <a:buFont typeface="Proxima Nova"/>
              <a:buChar char="●"/>
            </a:pPr>
            <a:r>
              <a:rPr lang="en">
                <a:solidFill>
                  <a:schemeClr val="dk1"/>
                </a:solidFill>
                <a:latin typeface="Proxima Nova"/>
                <a:ea typeface="Proxima Nova"/>
                <a:cs typeface="Proxima Nova"/>
                <a:sym typeface="Proxima Nova"/>
              </a:rPr>
              <a:t>We also have normalised Age column so that this features does not overshadow other features due to its large range.</a:t>
            </a:r>
            <a:endParaRPr>
              <a:solidFill>
                <a:schemeClr val="dk1"/>
              </a:solidFill>
              <a:latin typeface="Proxima Nova"/>
              <a:ea typeface="Proxima Nova"/>
              <a:cs typeface="Proxima Nova"/>
              <a:sym typeface="Proxima Nova"/>
            </a:endParaRPr>
          </a:p>
          <a:p>
            <a:pPr indent="0" lvl="0" marL="457200" rtl="0" algn="l">
              <a:spcBef>
                <a:spcPts val="0"/>
              </a:spcBef>
              <a:spcAft>
                <a:spcPts val="0"/>
              </a:spcAft>
              <a:buNone/>
            </a:pPr>
            <a:r>
              <a:t/>
            </a:r>
            <a:endParaRPr>
              <a:solidFill>
                <a:schemeClr val="dk1"/>
              </a:solidFill>
              <a:latin typeface="Proxima Nova"/>
              <a:ea typeface="Proxima Nova"/>
              <a:cs typeface="Proxima Nova"/>
              <a:sym typeface="Proxima Nova"/>
            </a:endParaRPr>
          </a:p>
          <a:p>
            <a:pPr indent="-317500" lvl="0" marL="457200" rtl="0" algn="l">
              <a:spcBef>
                <a:spcPts val="0"/>
              </a:spcBef>
              <a:spcAft>
                <a:spcPts val="0"/>
              </a:spcAft>
              <a:buClr>
                <a:schemeClr val="dk1"/>
              </a:buClr>
              <a:buSzPts val="1400"/>
              <a:buFont typeface="Proxima Nova"/>
              <a:buChar char="●"/>
            </a:pPr>
            <a:r>
              <a:rPr lang="en">
                <a:solidFill>
                  <a:schemeClr val="dk1"/>
                </a:solidFill>
                <a:latin typeface="Proxima Nova"/>
                <a:ea typeface="Proxima Nova"/>
                <a:cs typeface="Proxima Nova"/>
                <a:sym typeface="Proxima Nova"/>
              </a:rPr>
              <a:t>The data-set is highly imbalanced, therefore,  up-sampling of  the minority class has been done using SMOTE</a:t>
            </a:r>
            <a:endParaRPr>
              <a:solidFill>
                <a:schemeClr val="dk1"/>
              </a:solidFill>
              <a:latin typeface="Proxima Nova"/>
              <a:ea typeface="Proxima Nova"/>
              <a:cs typeface="Proxima Nova"/>
              <a:sym typeface="Proxima Nova"/>
            </a:endParaRPr>
          </a:p>
          <a:p>
            <a:pPr indent="0" lvl="0" marL="457200" rtl="0" algn="l">
              <a:spcBef>
                <a:spcPts val="0"/>
              </a:spcBef>
              <a:spcAft>
                <a:spcPts val="0"/>
              </a:spcAft>
              <a:buNone/>
            </a:pPr>
            <a:r>
              <a:t/>
            </a:r>
            <a:endParaRPr>
              <a:solidFill>
                <a:schemeClr val="dk1"/>
              </a:solidFill>
              <a:latin typeface="Proxima Nova"/>
              <a:ea typeface="Proxima Nova"/>
              <a:cs typeface="Proxima Nova"/>
              <a:sym typeface="Proxima Nova"/>
            </a:endParaRPr>
          </a:p>
          <a:p>
            <a:pPr indent="-317500" lvl="0" marL="457200" rtl="0" algn="l">
              <a:spcBef>
                <a:spcPts val="0"/>
              </a:spcBef>
              <a:spcAft>
                <a:spcPts val="0"/>
              </a:spcAft>
              <a:buClr>
                <a:schemeClr val="dk1"/>
              </a:buClr>
              <a:buSzPts val="1400"/>
              <a:buFont typeface="Proxima Nova"/>
              <a:buChar char="●"/>
            </a:pPr>
            <a:r>
              <a:rPr lang="en">
                <a:solidFill>
                  <a:schemeClr val="dk1"/>
                </a:solidFill>
                <a:latin typeface="Proxima Nova"/>
                <a:ea typeface="Proxima Nova"/>
                <a:cs typeface="Proxima Nova"/>
                <a:sym typeface="Proxima Nova"/>
              </a:rPr>
              <a:t>We also have analysed  the relationship between Target variable(ICU status) with other variables.</a:t>
            </a:r>
            <a:endParaRPr>
              <a:solidFill>
                <a:schemeClr val="dk1"/>
              </a:solidFill>
              <a:latin typeface="Proxima Nova"/>
              <a:ea typeface="Proxima Nova"/>
              <a:cs typeface="Proxima Nova"/>
              <a:sym typeface="Proxima Nova"/>
            </a:endParaRPr>
          </a:p>
          <a:p>
            <a:pPr indent="0" lvl="0" marL="457200" rtl="0" algn="l">
              <a:spcBef>
                <a:spcPts val="0"/>
              </a:spcBef>
              <a:spcAft>
                <a:spcPts val="0"/>
              </a:spcAft>
              <a:buNone/>
            </a:pPr>
            <a:r>
              <a:t/>
            </a:r>
            <a:endParaRPr sz="16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200">
                <a:solidFill>
                  <a:srgbClr val="3EADA7"/>
                </a:solidFill>
              </a:rPr>
              <a:t>Data Analysis (3/4)</a:t>
            </a:r>
            <a:endParaRPr b="1" sz="3200">
              <a:solidFill>
                <a:srgbClr val="3EADA7"/>
              </a:solidFill>
            </a:endParaRPr>
          </a:p>
          <a:p>
            <a:pPr indent="0" lvl="0" marL="0" rtl="0" algn="l">
              <a:spcBef>
                <a:spcPts val="0"/>
              </a:spcBef>
              <a:spcAft>
                <a:spcPts val="0"/>
              </a:spcAft>
              <a:buNone/>
            </a:pPr>
            <a:r>
              <a:t/>
            </a:r>
            <a:endParaRPr b="1">
              <a:solidFill>
                <a:srgbClr val="3EADA7"/>
              </a:solidFill>
            </a:endParaRPr>
          </a:p>
        </p:txBody>
      </p:sp>
      <p:sp>
        <p:nvSpPr>
          <p:cNvPr id="118" name="Google Shape;11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19" name="Google Shape;119;p21"/>
          <p:cNvPicPr preferRelativeResize="0"/>
          <p:nvPr/>
        </p:nvPicPr>
        <p:blipFill>
          <a:blip r:embed="rId3">
            <a:alphaModFix/>
          </a:blip>
          <a:stretch>
            <a:fillRect/>
          </a:stretch>
        </p:blipFill>
        <p:spPr>
          <a:xfrm>
            <a:off x="4567100" y="1000150"/>
            <a:ext cx="4172701" cy="2459800"/>
          </a:xfrm>
          <a:prstGeom prst="rect">
            <a:avLst/>
          </a:prstGeom>
          <a:noFill/>
          <a:ln>
            <a:noFill/>
          </a:ln>
        </p:spPr>
      </p:pic>
      <p:pic>
        <p:nvPicPr>
          <p:cNvPr id="120" name="Google Shape;120;p21"/>
          <p:cNvPicPr preferRelativeResize="0"/>
          <p:nvPr/>
        </p:nvPicPr>
        <p:blipFill>
          <a:blip r:embed="rId4">
            <a:alphaModFix/>
          </a:blip>
          <a:stretch>
            <a:fillRect/>
          </a:stretch>
        </p:blipFill>
        <p:spPr>
          <a:xfrm>
            <a:off x="311700" y="967050"/>
            <a:ext cx="3555849" cy="2598750"/>
          </a:xfrm>
          <a:prstGeom prst="rect">
            <a:avLst/>
          </a:prstGeom>
          <a:noFill/>
          <a:ln>
            <a:noFill/>
          </a:ln>
        </p:spPr>
      </p:pic>
      <p:sp>
        <p:nvSpPr>
          <p:cNvPr id="121" name="Google Shape;121;p21"/>
          <p:cNvSpPr txBox="1"/>
          <p:nvPr/>
        </p:nvSpPr>
        <p:spPr>
          <a:xfrm>
            <a:off x="600600" y="3790700"/>
            <a:ext cx="7779900" cy="8700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Proxima Nova"/>
              <a:buChar char="❏"/>
            </a:pPr>
            <a:r>
              <a:rPr b="1" lang="en" sz="1500">
                <a:latin typeface="Proxima Nova"/>
                <a:ea typeface="Proxima Nova"/>
                <a:cs typeface="Proxima Nova"/>
                <a:sym typeface="Proxima Nova"/>
              </a:rPr>
              <a:t>Only a minority( 8.2 %) of the Covid positive </a:t>
            </a:r>
            <a:r>
              <a:rPr b="1" lang="en" sz="1500">
                <a:latin typeface="Proxima Nova"/>
                <a:ea typeface="Proxima Nova"/>
                <a:cs typeface="Proxima Nova"/>
                <a:sym typeface="Proxima Nova"/>
              </a:rPr>
              <a:t>patients</a:t>
            </a:r>
            <a:r>
              <a:rPr b="1" lang="en" sz="1500">
                <a:latin typeface="Proxima Nova"/>
                <a:ea typeface="Proxima Nova"/>
                <a:cs typeface="Proxima Nova"/>
                <a:sym typeface="Proxima Nova"/>
              </a:rPr>
              <a:t> will ever need an ICU.</a:t>
            </a:r>
            <a:endParaRPr b="1" sz="1500">
              <a:latin typeface="Proxima Nova"/>
              <a:ea typeface="Proxima Nova"/>
              <a:cs typeface="Proxima Nova"/>
              <a:sym typeface="Proxima Nova"/>
            </a:endParaRPr>
          </a:p>
          <a:p>
            <a:pPr indent="0" lvl="0" marL="457200" rtl="0" algn="l">
              <a:spcBef>
                <a:spcPts val="0"/>
              </a:spcBef>
              <a:spcAft>
                <a:spcPts val="0"/>
              </a:spcAft>
              <a:buNone/>
            </a:pPr>
            <a:r>
              <a:t/>
            </a:r>
            <a:endParaRPr b="1"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Char char="❏"/>
            </a:pPr>
            <a:r>
              <a:rPr b="1" lang="en" sz="1500">
                <a:latin typeface="Proxima Nova"/>
                <a:ea typeface="Proxima Nova"/>
                <a:cs typeface="Proxima Nova"/>
                <a:sym typeface="Proxima Nova"/>
              </a:rPr>
              <a:t>Males are more likely to be admitted in an ICU than females.</a:t>
            </a:r>
            <a:endParaRPr b="1" sz="1500">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3EADA7"/>
                </a:solidFill>
              </a:rPr>
              <a:t>Data Analysis (4/4)</a:t>
            </a:r>
            <a:endParaRPr b="1" sz="3200">
              <a:solidFill>
                <a:srgbClr val="3EADA7"/>
              </a:solidFill>
            </a:endParaRPr>
          </a:p>
          <a:p>
            <a:pPr indent="0" lvl="0" marL="0" rtl="0" algn="l">
              <a:spcBef>
                <a:spcPts val="0"/>
              </a:spcBef>
              <a:spcAft>
                <a:spcPts val="0"/>
              </a:spcAft>
              <a:buNone/>
            </a:pPr>
            <a:r>
              <a:t/>
            </a:r>
            <a:endParaRPr>
              <a:solidFill>
                <a:srgbClr val="3EADA7"/>
              </a:solidFill>
            </a:endParaRPr>
          </a:p>
        </p:txBody>
      </p:sp>
      <p:sp>
        <p:nvSpPr>
          <p:cNvPr id="127" name="Google Shape;127;p22"/>
          <p:cNvSpPr txBox="1"/>
          <p:nvPr>
            <p:ph idx="1" type="body"/>
          </p:nvPr>
        </p:nvSpPr>
        <p:spPr>
          <a:xfrm>
            <a:off x="311700" y="1152475"/>
            <a:ext cx="8520600" cy="378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28" name="Google Shape;128;p22"/>
          <p:cNvPicPr preferRelativeResize="0"/>
          <p:nvPr/>
        </p:nvPicPr>
        <p:blipFill>
          <a:blip r:embed="rId3">
            <a:alphaModFix/>
          </a:blip>
          <a:stretch>
            <a:fillRect/>
          </a:stretch>
        </p:blipFill>
        <p:spPr>
          <a:xfrm>
            <a:off x="486253" y="1230475"/>
            <a:ext cx="3857224" cy="2540150"/>
          </a:xfrm>
          <a:prstGeom prst="rect">
            <a:avLst/>
          </a:prstGeom>
          <a:noFill/>
          <a:ln>
            <a:noFill/>
          </a:ln>
        </p:spPr>
      </p:pic>
      <p:sp>
        <p:nvSpPr>
          <p:cNvPr id="129" name="Google Shape;129;p22"/>
          <p:cNvSpPr txBox="1"/>
          <p:nvPr/>
        </p:nvSpPr>
        <p:spPr>
          <a:xfrm>
            <a:off x="424100" y="3971875"/>
            <a:ext cx="4248900" cy="8700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Proxima Nova"/>
              <a:buChar char="❏"/>
            </a:pPr>
            <a:r>
              <a:rPr b="1" lang="en" sz="1500">
                <a:latin typeface="Proxima Nova"/>
                <a:ea typeface="Proxima Nova"/>
                <a:cs typeface="Proxima Nova"/>
                <a:sym typeface="Proxima Nova"/>
              </a:rPr>
              <a:t>Of those who need to be admitted to an ICU, an overwhelming majority of them have age more than 50+.</a:t>
            </a:r>
            <a:endParaRPr b="1" sz="1500">
              <a:latin typeface="Proxima Nova"/>
              <a:ea typeface="Proxima Nova"/>
              <a:cs typeface="Proxima Nova"/>
              <a:sym typeface="Proxima Nova"/>
            </a:endParaRPr>
          </a:p>
        </p:txBody>
      </p:sp>
      <p:sp>
        <p:nvSpPr>
          <p:cNvPr id="130" name="Google Shape;130;p22"/>
          <p:cNvSpPr txBox="1"/>
          <p:nvPr/>
        </p:nvSpPr>
        <p:spPr>
          <a:xfrm>
            <a:off x="5132075" y="3967225"/>
            <a:ext cx="3700200" cy="8244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roxima Nova"/>
              <a:buChar char="❏"/>
            </a:pPr>
            <a:r>
              <a:rPr b="1" lang="en">
                <a:latin typeface="Proxima Nova"/>
                <a:ea typeface="Proxima Nova"/>
                <a:cs typeface="Proxima Nova"/>
                <a:sym typeface="Proxima Nova"/>
              </a:rPr>
              <a:t>Having </a:t>
            </a:r>
            <a:r>
              <a:rPr b="1" lang="en">
                <a:latin typeface="Proxima Nova"/>
                <a:ea typeface="Proxima Nova"/>
                <a:cs typeface="Proxima Nova"/>
                <a:sym typeface="Proxima Nova"/>
              </a:rPr>
              <a:t>Comorbidities</a:t>
            </a:r>
            <a:r>
              <a:rPr b="1" lang="en">
                <a:latin typeface="Proxima Nova"/>
                <a:ea typeface="Proxima Nova"/>
                <a:cs typeface="Proxima Nova"/>
                <a:sym typeface="Proxima Nova"/>
              </a:rPr>
              <a:t> like </a:t>
            </a:r>
            <a:r>
              <a:rPr b="1" lang="en">
                <a:latin typeface="Proxima Nova"/>
                <a:ea typeface="Proxima Nova"/>
                <a:cs typeface="Proxima Nova"/>
                <a:sym typeface="Proxima Nova"/>
              </a:rPr>
              <a:t>Pneumonia</a:t>
            </a:r>
            <a:r>
              <a:rPr b="1" lang="en">
                <a:latin typeface="Proxima Nova"/>
                <a:ea typeface="Proxima Nova"/>
                <a:cs typeface="Proxima Nova"/>
                <a:sym typeface="Proxima Nova"/>
              </a:rPr>
              <a:t>, </a:t>
            </a:r>
            <a:r>
              <a:rPr b="1" lang="en">
                <a:latin typeface="Proxima Nova"/>
                <a:ea typeface="Proxima Nova"/>
                <a:cs typeface="Proxima Nova"/>
                <a:sym typeface="Proxima Nova"/>
              </a:rPr>
              <a:t>Obesity</a:t>
            </a:r>
            <a:r>
              <a:rPr b="1" lang="en">
                <a:latin typeface="Proxima Nova"/>
                <a:ea typeface="Proxima Nova"/>
                <a:cs typeface="Proxima Nova"/>
                <a:sym typeface="Proxima Nova"/>
              </a:rPr>
              <a:t>, </a:t>
            </a:r>
            <a:r>
              <a:rPr b="1" lang="en">
                <a:latin typeface="Proxima Nova"/>
                <a:ea typeface="Proxima Nova"/>
                <a:cs typeface="Proxima Nova"/>
                <a:sym typeface="Proxima Nova"/>
              </a:rPr>
              <a:t>Diabetes</a:t>
            </a:r>
            <a:r>
              <a:rPr b="1" lang="en">
                <a:latin typeface="Proxima Nova"/>
                <a:ea typeface="Proxima Nova"/>
                <a:cs typeface="Proxima Nova"/>
                <a:sym typeface="Proxima Nova"/>
              </a:rPr>
              <a:t> increase the chance of being admitted in an ICU.</a:t>
            </a:r>
            <a:endParaRPr b="1">
              <a:latin typeface="Proxima Nova"/>
              <a:ea typeface="Proxima Nova"/>
              <a:cs typeface="Proxima Nova"/>
              <a:sym typeface="Proxima Nova"/>
            </a:endParaRPr>
          </a:p>
        </p:txBody>
      </p:sp>
      <p:pic>
        <p:nvPicPr>
          <p:cNvPr id="131" name="Google Shape;131;p22"/>
          <p:cNvPicPr preferRelativeResize="0"/>
          <p:nvPr/>
        </p:nvPicPr>
        <p:blipFill>
          <a:blip r:embed="rId4">
            <a:alphaModFix/>
          </a:blip>
          <a:stretch>
            <a:fillRect/>
          </a:stretch>
        </p:blipFill>
        <p:spPr>
          <a:xfrm>
            <a:off x="4989525" y="1132675"/>
            <a:ext cx="3700201" cy="2878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3EADA7"/>
                </a:solidFill>
              </a:rPr>
              <a:t>CORRELATION BETWEEN DIFFERENT ATTRIBUTES</a:t>
            </a:r>
            <a:endParaRPr b="1">
              <a:solidFill>
                <a:srgbClr val="3EADA7"/>
              </a:solidFill>
            </a:endParaRPr>
          </a:p>
          <a:p>
            <a:pPr indent="0" lvl="0" marL="0" rtl="0" algn="l">
              <a:spcBef>
                <a:spcPts val="0"/>
              </a:spcBef>
              <a:spcAft>
                <a:spcPts val="0"/>
              </a:spcAft>
              <a:buNone/>
            </a:pPr>
            <a:r>
              <a:t/>
            </a:r>
            <a:endParaRPr sz="2200">
              <a:solidFill>
                <a:srgbClr val="3EADA7"/>
              </a:solidFill>
            </a:endParaRPr>
          </a:p>
        </p:txBody>
      </p:sp>
      <p:sp>
        <p:nvSpPr>
          <p:cNvPr id="137" name="Google Shape;137;p23"/>
          <p:cNvSpPr txBox="1"/>
          <p:nvPr/>
        </p:nvSpPr>
        <p:spPr>
          <a:xfrm>
            <a:off x="0" y="0"/>
            <a:ext cx="3000000" cy="70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3400">
              <a:solidFill>
                <a:schemeClr val="dk1"/>
              </a:solidFill>
              <a:latin typeface="Proxima Nova"/>
              <a:ea typeface="Proxima Nova"/>
              <a:cs typeface="Proxima Nova"/>
              <a:sym typeface="Proxima Nova"/>
            </a:endParaRPr>
          </a:p>
        </p:txBody>
      </p:sp>
      <p:sp>
        <p:nvSpPr>
          <p:cNvPr id="138" name="Google Shape;138;p23"/>
          <p:cNvSpPr txBox="1"/>
          <p:nvPr/>
        </p:nvSpPr>
        <p:spPr>
          <a:xfrm>
            <a:off x="5167375" y="1118875"/>
            <a:ext cx="3401400" cy="2241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Proxima Nova Semibold"/>
                <a:ea typeface="Proxima Nova Semibold"/>
                <a:cs typeface="Proxima Nova Semibold"/>
                <a:sym typeface="Proxima Nova Semibold"/>
              </a:rPr>
              <a:t>Positive</a:t>
            </a:r>
            <a:r>
              <a:rPr lang="en" sz="1500">
                <a:latin typeface="Proxima Nova Semibold"/>
                <a:ea typeface="Proxima Nova Semibold"/>
                <a:cs typeface="Proxima Nova Semibold"/>
                <a:sym typeface="Proxima Nova Semibold"/>
              </a:rPr>
              <a:t> </a:t>
            </a:r>
            <a:r>
              <a:rPr lang="en" sz="1500">
                <a:latin typeface="Proxima Nova Semibold"/>
                <a:ea typeface="Proxima Nova Semibold"/>
                <a:cs typeface="Proxima Nova Semibold"/>
                <a:sym typeface="Proxima Nova Semibold"/>
              </a:rPr>
              <a:t>Correlation</a:t>
            </a:r>
            <a:r>
              <a:rPr lang="en" sz="1500">
                <a:latin typeface="Proxima Nova Semibold"/>
                <a:ea typeface="Proxima Nova Semibold"/>
                <a:cs typeface="Proxima Nova Semibold"/>
                <a:sym typeface="Proxima Nova Semibold"/>
              </a:rPr>
              <a:t> is observed between </a:t>
            </a:r>
            <a:r>
              <a:rPr lang="en" sz="1500">
                <a:latin typeface="Proxima Nova Semibold"/>
                <a:ea typeface="Proxima Nova Semibold"/>
                <a:cs typeface="Proxima Nova Semibold"/>
                <a:sym typeface="Proxima Nova Semibold"/>
              </a:rPr>
              <a:t>similar</a:t>
            </a:r>
            <a:r>
              <a:rPr lang="en" sz="1500">
                <a:latin typeface="Proxima Nova Semibold"/>
                <a:ea typeface="Proxima Nova Semibold"/>
                <a:cs typeface="Proxima Nova Semibold"/>
                <a:sym typeface="Proxima Nova Semibold"/>
              </a:rPr>
              <a:t> </a:t>
            </a:r>
            <a:r>
              <a:rPr lang="en" sz="1500">
                <a:latin typeface="Proxima Nova Semibold"/>
                <a:ea typeface="Proxima Nova Semibold"/>
                <a:cs typeface="Proxima Nova Semibold"/>
                <a:sym typeface="Proxima Nova Semibold"/>
              </a:rPr>
              <a:t>Comorbidities</a:t>
            </a:r>
            <a:r>
              <a:rPr lang="en" sz="1500">
                <a:latin typeface="Proxima Nova Semibold"/>
                <a:ea typeface="Proxima Nova Semibold"/>
                <a:cs typeface="Proxima Nova Semibold"/>
                <a:sym typeface="Proxima Nova Semibold"/>
              </a:rPr>
              <a:t> like  Hypertension and Diabetes.</a:t>
            </a:r>
            <a:endParaRPr sz="1500">
              <a:latin typeface="Proxima Nova Semibold"/>
              <a:ea typeface="Proxima Nova Semibold"/>
              <a:cs typeface="Proxima Nova Semibold"/>
              <a:sym typeface="Proxima Nova Semibold"/>
            </a:endParaRPr>
          </a:p>
          <a:p>
            <a:pPr indent="0" lvl="0" marL="0" rtl="0" algn="l">
              <a:spcBef>
                <a:spcPts val="0"/>
              </a:spcBef>
              <a:spcAft>
                <a:spcPts val="0"/>
              </a:spcAft>
              <a:buNone/>
            </a:pPr>
            <a:r>
              <a:t/>
            </a:r>
            <a:endParaRPr sz="1500">
              <a:latin typeface="Proxima Nova Semibold"/>
              <a:ea typeface="Proxima Nova Semibold"/>
              <a:cs typeface="Proxima Nova Semibold"/>
              <a:sym typeface="Proxima Nova Semibold"/>
            </a:endParaRPr>
          </a:p>
          <a:p>
            <a:pPr indent="0" lvl="0" marL="0" rtl="0" algn="l">
              <a:spcBef>
                <a:spcPts val="0"/>
              </a:spcBef>
              <a:spcAft>
                <a:spcPts val="0"/>
              </a:spcAft>
              <a:buNone/>
            </a:pPr>
            <a:r>
              <a:rPr lang="en" sz="1500">
                <a:latin typeface="Proxima Nova Semibold"/>
                <a:ea typeface="Proxima Nova Semibold"/>
                <a:cs typeface="Proxima Nova Semibold"/>
                <a:sym typeface="Proxima Nova Semibold"/>
              </a:rPr>
              <a:t>There is also some correlation between Age and Hypertension.</a:t>
            </a:r>
            <a:endParaRPr sz="1500">
              <a:latin typeface="Proxima Nova Semibold"/>
              <a:ea typeface="Proxima Nova Semibold"/>
              <a:cs typeface="Proxima Nova Semibold"/>
              <a:sym typeface="Proxima Nova Semibold"/>
            </a:endParaRPr>
          </a:p>
          <a:p>
            <a:pPr indent="0" lvl="0" marL="0" rtl="0" algn="l">
              <a:spcBef>
                <a:spcPts val="0"/>
              </a:spcBef>
              <a:spcAft>
                <a:spcPts val="0"/>
              </a:spcAft>
              <a:buNone/>
            </a:pPr>
            <a:r>
              <a:t/>
            </a:r>
            <a:endParaRPr sz="1500">
              <a:latin typeface="Proxima Nova Semibold"/>
              <a:ea typeface="Proxima Nova Semibold"/>
              <a:cs typeface="Proxima Nova Semibold"/>
              <a:sym typeface="Proxima Nova Semibold"/>
            </a:endParaRPr>
          </a:p>
          <a:p>
            <a:pPr indent="0" lvl="0" marL="0" rtl="0" algn="l">
              <a:spcBef>
                <a:spcPts val="0"/>
              </a:spcBef>
              <a:spcAft>
                <a:spcPts val="0"/>
              </a:spcAft>
              <a:buNone/>
            </a:pPr>
            <a:r>
              <a:t/>
            </a:r>
            <a:endParaRPr sz="1500">
              <a:latin typeface="Proxima Nova Semibold"/>
              <a:ea typeface="Proxima Nova Semibold"/>
              <a:cs typeface="Proxima Nova Semibold"/>
              <a:sym typeface="Proxima Nova Semibold"/>
            </a:endParaRPr>
          </a:p>
          <a:p>
            <a:pPr indent="0" lvl="0" marL="0" rtl="0" algn="l">
              <a:spcBef>
                <a:spcPts val="0"/>
              </a:spcBef>
              <a:spcAft>
                <a:spcPts val="0"/>
              </a:spcAft>
              <a:buNone/>
            </a:pPr>
            <a:r>
              <a:rPr lang="en" sz="1500">
                <a:latin typeface="Proxima Nova Semibold"/>
                <a:ea typeface="Proxima Nova Semibold"/>
                <a:cs typeface="Proxima Nova Semibold"/>
                <a:sym typeface="Proxima Nova Semibold"/>
              </a:rPr>
              <a:t>Correlation Formula:-</a:t>
            </a:r>
            <a:endParaRPr sz="1500">
              <a:latin typeface="Proxima Nova Semibold"/>
              <a:ea typeface="Proxima Nova Semibold"/>
              <a:cs typeface="Proxima Nova Semibold"/>
              <a:sym typeface="Proxima Nova Semibold"/>
            </a:endParaRPr>
          </a:p>
        </p:txBody>
      </p:sp>
      <p:pic>
        <p:nvPicPr>
          <p:cNvPr id="139" name="Google Shape;139;p23"/>
          <p:cNvPicPr preferRelativeResize="0"/>
          <p:nvPr/>
        </p:nvPicPr>
        <p:blipFill>
          <a:blip r:embed="rId3">
            <a:alphaModFix/>
          </a:blip>
          <a:stretch>
            <a:fillRect/>
          </a:stretch>
        </p:blipFill>
        <p:spPr>
          <a:xfrm>
            <a:off x="152400" y="941525"/>
            <a:ext cx="4498849" cy="4274926"/>
          </a:xfrm>
          <a:prstGeom prst="rect">
            <a:avLst/>
          </a:prstGeom>
          <a:noFill/>
          <a:ln>
            <a:noFill/>
          </a:ln>
        </p:spPr>
      </p:pic>
      <p:pic>
        <p:nvPicPr>
          <p:cNvPr id="140" name="Google Shape;140;p23"/>
          <p:cNvPicPr preferRelativeResize="0"/>
          <p:nvPr/>
        </p:nvPicPr>
        <p:blipFill>
          <a:blip r:embed="rId4">
            <a:alphaModFix/>
          </a:blip>
          <a:stretch>
            <a:fillRect/>
          </a:stretch>
        </p:blipFill>
        <p:spPr>
          <a:xfrm>
            <a:off x="5249175" y="3472875"/>
            <a:ext cx="2865125" cy="1074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IIT-Delhi">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