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Friday, July 24,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9398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Friday, July 24,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79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Friday, July 24,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1441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Friday, July 24,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0707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Friday, July 24,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99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Friday, July 24,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2919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Friday, July 24,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7729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Friday, July 24,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741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Friday, July 24,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3857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Friday, July 24,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1401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Friday, July 24,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1663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Friday, July 24,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1516994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19C43B-2F5B-40FA-A6CB-484291C67DF9}"/>
              </a:ext>
            </a:extLst>
          </p:cNvPr>
          <p:cNvPicPr>
            <a:picLocks noChangeAspect="1"/>
          </p:cNvPicPr>
          <p:nvPr/>
        </p:nvPicPr>
        <p:blipFill rotWithShape="1">
          <a:blip r:embed="rId2"/>
          <a:srcRect t="11511" b="12476"/>
          <a:stretch/>
        </p:blipFill>
        <p:spPr>
          <a:xfrm>
            <a:off x="20" y="-1"/>
            <a:ext cx="12191980" cy="6857571"/>
          </a:xfrm>
          <a:prstGeom prst="rect">
            <a:avLst/>
          </a:prstGeom>
        </p:spPr>
      </p:pic>
      <p:sp>
        <p:nvSpPr>
          <p:cNvPr id="37" name="Rectangle 36">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CE80F-9127-42EE-A5CE-D4623F20ED77}"/>
              </a:ext>
            </a:extLst>
          </p:cNvPr>
          <p:cNvSpPr>
            <a:spLocks noGrp="1"/>
          </p:cNvSpPr>
          <p:nvPr>
            <p:ph type="ctrTitle"/>
          </p:nvPr>
        </p:nvSpPr>
        <p:spPr>
          <a:xfrm>
            <a:off x="1524000" y="516834"/>
            <a:ext cx="9462868" cy="2071621"/>
          </a:xfrm>
        </p:spPr>
        <p:txBody>
          <a:bodyPr>
            <a:normAutofit/>
          </a:bodyPr>
          <a:lstStyle/>
          <a:p>
            <a:pPr>
              <a:lnSpc>
                <a:spcPct val="90000"/>
              </a:lnSpc>
            </a:pPr>
            <a:r>
              <a:rPr lang="en-GB" sz="4400" dirty="0">
                <a:solidFill>
                  <a:srgbClr val="FFFFFF"/>
                </a:solidFill>
              </a:rPr>
              <a:t>CPU</a:t>
            </a:r>
            <a:endParaRPr lang="en-IN" sz="4400" dirty="0">
              <a:solidFill>
                <a:srgbClr val="FFFFFF"/>
              </a:solidFill>
            </a:endParaRPr>
          </a:p>
          <a:p>
            <a:pPr>
              <a:lnSpc>
                <a:spcPct val="90000"/>
              </a:lnSpc>
            </a:pPr>
            <a:r>
              <a:rPr lang="en-GB" sz="4400" dirty="0">
                <a:solidFill>
                  <a:srgbClr val="FFFFFF"/>
                </a:solidFill>
              </a:rPr>
              <a:t>ARCHITECTURE OF ARM9 PROCESSOR</a:t>
            </a:r>
            <a:endParaRPr lang="en-IN" sz="4400" dirty="0">
              <a:solidFill>
                <a:srgbClr val="FFFFFF"/>
              </a:solidFill>
            </a:endParaRPr>
          </a:p>
        </p:txBody>
      </p:sp>
      <p:sp>
        <p:nvSpPr>
          <p:cNvPr id="3" name="Subtitle 2">
            <a:extLst>
              <a:ext uri="{FF2B5EF4-FFF2-40B4-BE49-F238E27FC236}">
                <a16:creationId xmlns:a16="http://schemas.microsoft.com/office/drawing/2014/main" id="{EF20D1F7-D9DE-4564-A182-25C6FCAEF9F4}"/>
              </a:ext>
            </a:extLst>
          </p:cNvPr>
          <p:cNvSpPr>
            <a:spLocks noGrp="1"/>
          </p:cNvSpPr>
          <p:nvPr>
            <p:ph type="subTitle" idx="1"/>
          </p:nvPr>
        </p:nvSpPr>
        <p:spPr>
          <a:xfrm>
            <a:off x="7825772" y="4302624"/>
            <a:ext cx="4074128" cy="1495693"/>
          </a:xfrm>
        </p:spPr>
        <p:txBody>
          <a:bodyPr>
            <a:noAutofit/>
          </a:bodyPr>
          <a:lstStyle/>
          <a:p>
            <a:r>
              <a:rPr lang="en-GB" sz="2000" dirty="0">
                <a:solidFill>
                  <a:schemeClr val="bg1"/>
                </a:solidFill>
                <a:latin typeface="Arial Black" panose="020B0A04020102020204" pitchFamily="34" charset="0"/>
              </a:rPr>
              <a:t>ABHIJITH P A</a:t>
            </a:r>
            <a:br>
              <a:rPr lang="en-GB" sz="2000" dirty="0">
                <a:solidFill>
                  <a:schemeClr val="bg1"/>
                </a:solidFill>
                <a:latin typeface="Arial Black" panose="020B0A04020102020204" pitchFamily="34" charset="0"/>
              </a:rPr>
            </a:br>
            <a:r>
              <a:rPr lang="en-GB" sz="2000" dirty="0">
                <a:solidFill>
                  <a:schemeClr val="bg1"/>
                </a:solidFill>
                <a:latin typeface="Arial Black" panose="020B0A04020102020204" pitchFamily="34" charset="0"/>
              </a:rPr>
              <a:t>ROLL NO. 1</a:t>
            </a:r>
          </a:p>
          <a:p>
            <a:r>
              <a:rPr lang="en-IN" sz="2000" dirty="0">
                <a:solidFill>
                  <a:schemeClr val="bg1"/>
                </a:solidFill>
                <a:latin typeface="Arial Black" panose="020B0A04020102020204" pitchFamily="34" charset="0"/>
              </a:rPr>
              <a:t>S6 ECE</a:t>
            </a:r>
          </a:p>
        </p:txBody>
      </p:sp>
      <p:sp>
        <p:nvSpPr>
          <p:cNvPr id="39" name="Rectangle 38">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45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ED55-0CA3-4FD1-AC8F-B83C48CE1043}"/>
              </a:ext>
            </a:extLst>
          </p:cNvPr>
          <p:cNvSpPr>
            <a:spLocks noGrp="1"/>
          </p:cNvSpPr>
          <p:nvPr>
            <p:ph type="title"/>
          </p:nvPr>
        </p:nvSpPr>
        <p:spPr>
          <a:xfrm>
            <a:off x="1371600" y="434734"/>
            <a:ext cx="10240903" cy="1233488"/>
          </a:xfrm>
        </p:spPr>
        <p:txBody>
          <a:bodyPr/>
          <a:lstStyle/>
          <a:p>
            <a:r>
              <a:rPr lang="en-GB" dirty="0"/>
              <a:t>4.ARITHMETIC LOGIC UNIT(ALU)</a:t>
            </a:r>
            <a:endParaRPr lang="en-IN" dirty="0"/>
          </a:p>
        </p:txBody>
      </p:sp>
      <p:sp>
        <p:nvSpPr>
          <p:cNvPr id="3" name="Content Placeholder 2">
            <a:extLst>
              <a:ext uri="{FF2B5EF4-FFF2-40B4-BE49-F238E27FC236}">
                <a16:creationId xmlns:a16="http://schemas.microsoft.com/office/drawing/2014/main" id="{AFB71F15-3610-4C39-9BCA-9232A0E9EC33}"/>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ALU has two 32-bit inputs.</a:t>
            </a:r>
          </a:p>
          <a:p>
            <a:r>
              <a:rPr lang="en-GB" dirty="0">
                <a:latin typeface="Times New Roman" panose="02020603050405020304" pitchFamily="18" charset="0"/>
                <a:cs typeface="Times New Roman" panose="02020603050405020304" pitchFamily="18" charset="0"/>
              </a:rPr>
              <a:t>The first comes from the register file while the other comes from the shifter</a:t>
            </a:r>
          </a:p>
          <a:p>
            <a:r>
              <a:rPr lang="en-GB" dirty="0">
                <a:latin typeface="Times New Roman" panose="02020603050405020304" pitchFamily="18" charset="0"/>
                <a:cs typeface="Times New Roman" panose="02020603050405020304" pitchFamily="18" charset="0"/>
              </a:rPr>
              <a:t>ALU outputs modify the status register flags.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33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2B50-C019-48A3-BBDE-738AE578278C}"/>
              </a:ext>
            </a:extLst>
          </p:cNvPr>
          <p:cNvSpPr>
            <a:spLocks noGrp="1"/>
          </p:cNvSpPr>
          <p:nvPr>
            <p:ph type="title"/>
          </p:nvPr>
        </p:nvSpPr>
        <p:spPr>
          <a:xfrm>
            <a:off x="1371600" y="170138"/>
            <a:ext cx="10240903" cy="1233488"/>
          </a:xfrm>
        </p:spPr>
        <p:txBody>
          <a:bodyPr/>
          <a:lstStyle/>
          <a:p>
            <a:r>
              <a:rPr lang="en-GB" dirty="0"/>
              <a:t>5.Control unit</a:t>
            </a:r>
            <a:endParaRPr lang="en-IN" dirty="0"/>
          </a:p>
        </p:txBody>
      </p:sp>
      <p:sp>
        <p:nvSpPr>
          <p:cNvPr id="3" name="Content Placeholder 2">
            <a:extLst>
              <a:ext uri="{FF2B5EF4-FFF2-40B4-BE49-F238E27FC236}">
                <a16:creationId xmlns:a16="http://schemas.microsoft.com/office/drawing/2014/main" id="{88A9932B-5D33-4AAD-814C-C067368C4B8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For any microprocessor, control unit is the heart of the system.</a:t>
            </a:r>
          </a:p>
          <a:p>
            <a:r>
              <a:rPr lang="en-GB" dirty="0">
                <a:latin typeface="Times New Roman" panose="02020603050405020304" pitchFamily="18" charset="0"/>
                <a:cs typeface="Times New Roman" panose="02020603050405020304" pitchFamily="18" charset="0"/>
              </a:rPr>
              <a:t>It is responsible for the system operation and so the control unit design is the most important part in the whole design.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Control unit is usually a pure combinational circuit.</a:t>
            </a:r>
          </a:p>
          <a:p>
            <a:r>
              <a:rPr lang="en-IN" dirty="0">
                <a:latin typeface="Times New Roman" panose="02020603050405020304" pitchFamily="18" charset="0"/>
                <a:cs typeface="Times New Roman" panose="02020603050405020304" pitchFamily="18" charset="0"/>
              </a:rPr>
              <a:t>The processor timing is also included in the control unit.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43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4469-5516-4C75-87DD-972685A4EB34}"/>
              </a:ext>
            </a:extLst>
          </p:cNvPr>
          <p:cNvSpPr>
            <a:spLocks noGrp="1"/>
          </p:cNvSpPr>
          <p:nvPr>
            <p:ph type="title"/>
          </p:nvPr>
        </p:nvSpPr>
        <p:spPr>
          <a:xfrm>
            <a:off x="1371600" y="170138"/>
            <a:ext cx="10240903" cy="1233488"/>
          </a:xfrm>
        </p:spPr>
        <p:txBody>
          <a:bodyPr/>
          <a:lstStyle/>
          <a:p>
            <a:r>
              <a:rPr lang="en-GB" dirty="0"/>
              <a:t>PIPELINE IMPLEMENTATION</a:t>
            </a:r>
            <a:endParaRPr lang="en-IN" dirty="0"/>
          </a:p>
        </p:txBody>
      </p:sp>
      <p:sp>
        <p:nvSpPr>
          <p:cNvPr id="3" name="Content Placeholder 2">
            <a:extLst>
              <a:ext uri="{FF2B5EF4-FFF2-40B4-BE49-F238E27FC236}">
                <a16:creationId xmlns:a16="http://schemas.microsoft.com/office/drawing/2014/main" id="{22EBCCA4-3916-42CA-B3AA-C5F28A0B506F}"/>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ARM9TDMI implementation uses a five-stage pipeline design. These five stages are:</a:t>
            </a:r>
          </a:p>
          <a:p>
            <a:pPr marL="457200" indent="-457200">
              <a:buAutoNum type="arabicPeriod"/>
            </a:pPr>
            <a:r>
              <a:rPr lang="en-GB" dirty="0">
                <a:latin typeface="Times New Roman" panose="02020603050405020304" pitchFamily="18" charset="0"/>
                <a:cs typeface="Times New Roman" panose="02020603050405020304" pitchFamily="18" charset="0"/>
              </a:rPr>
              <a:t>Instruction fetch(F)</a:t>
            </a:r>
          </a:p>
          <a:p>
            <a:pPr marL="457200" indent="-457200">
              <a:buAutoNum type="arabicPeriod"/>
            </a:pPr>
            <a:r>
              <a:rPr lang="en-GB" dirty="0">
                <a:latin typeface="Times New Roman" panose="02020603050405020304" pitchFamily="18" charset="0"/>
                <a:cs typeface="Times New Roman" panose="02020603050405020304" pitchFamily="18" charset="0"/>
              </a:rPr>
              <a:t>Instruction decode(D)</a:t>
            </a:r>
          </a:p>
          <a:p>
            <a:pPr marL="457200" indent="-457200">
              <a:buAutoNum type="arabicPeriod"/>
            </a:pPr>
            <a:r>
              <a:rPr lang="en-GB" dirty="0">
                <a:latin typeface="Times New Roman" panose="02020603050405020304" pitchFamily="18" charset="0"/>
                <a:cs typeface="Times New Roman" panose="02020603050405020304" pitchFamily="18" charset="0"/>
              </a:rPr>
              <a:t>Execute(E)</a:t>
            </a:r>
          </a:p>
          <a:p>
            <a:pPr marL="457200" indent="-457200">
              <a:buAutoNum type="arabicPeriod"/>
            </a:pPr>
            <a:r>
              <a:rPr lang="en-GB" dirty="0">
                <a:latin typeface="Times New Roman" panose="02020603050405020304" pitchFamily="18" charset="0"/>
                <a:cs typeface="Times New Roman" panose="02020603050405020304" pitchFamily="18" charset="0"/>
              </a:rPr>
              <a:t>Data memory access(M)</a:t>
            </a:r>
          </a:p>
          <a:p>
            <a:pPr marL="457200" indent="-457200">
              <a:buAutoNum type="arabicPeriod"/>
            </a:pPr>
            <a:r>
              <a:rPr lang="en-GB" dirty="0">
                <a:latin typeface="Times New Roman" panose="02020603050405020304" pitchFamily="18" charset="0"/>
                <a:cs typeface="Times New Roman" panose="02020603050405020304" pitchFamily="18" charset="0"/>
              </a:rPr>
              <a:t>Register write(W)</a:t>
            </a:r>
          </a:p>
        </p:txBody>
      </p:sp>
    </p:spTree>
    <p:extLst>
      <p:ext uri="{BB962C8B-B14F-4D97-AF65-F5344CB8AC3E}">
        <p14:creationId xmlns:p14="http://schemas.microsoft.com/office/powerpoint/2010/main" val="307727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3DC681-A068-4612-8ED5-B6998E155E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838" y="843370"/>
            <a:ext cx="11007725" cy="5100230"/>
          </a:xfrm>
        </p:spPr>
      </p:pic>
    </p:spTree>
    <p:extLst>
      <p:ext uri="{BB962C8B-B14F-4D97-AF65-F5344CB8AC3E}">
        <p14:creationId xmlns:p14="http://schemas.microsoft.com/office/powerpoint/2010/main" val="26517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F9E6-0EB5-4A00-A687-0050254CD6D1}"/>
              </a:ext>
            </a:extLst>
          </p:cNvPr>
          <p:cNvSpPr>
            <a:spLocks noGrp="1"/>
          </p:cNvSpPr>
          <p:nvPr>
            <p:ph type="title"/>
          </p:nvPr>
        </p:nvSpPr>
        <p:spPr>
          <a:xfrm>
            <a:off x="975548" y="1979329"/>
            <a:ext cx="10240903" cy="1233488"/>
          </a:xfrm>
        </p:spPr>
        <p:txBody>
          <a:bodyPr>
            <a:normAutofit/>
          </a:bodyPr>
          <a:lstStyle/>
          <a:p>
            <a:pPr algn="ctr"/>
            <a:r>
              <a:rPr lang="en-GB" sz="5400" dirty="0"/>
              <a:t>THANK YOU</a:t>
            </a:r>
            <a:endParaRPr lang="en-IN" sz="5400" dirty="0"/>
          </a:p>
        </p:txBody>
      </p:sp>
    </p:spTree>
    <p:extLst>
      <p:ext uri="{BB962C8B-B14F-4D97-AF65-F5344CB8AC3E}">
        <p14:creationId xmlns:p14="http://schemas.microsoft.com/office/powerpoint/2010/main" val="32974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7CCF-0DB4-4F26-B0F3-2A2E8B8A2986}"/>
              </a:ext>
            </a:extLst>
          </p:cNvPr>
          <p:cNvSpPr>
            <a:spLocks noGrp="1"/>
          </p:cNvSpPr>
          <p:nvPr>
            <p:ph type="title"/>
          </p:nvPr>
        </p:nvSpPr>
        <p:spPr>
          <a:xfrm>
            <a:off x="1371600" y="170138"/>
            <a:ext cx="10240903" cy="1233488"/>
          </a:xfrm>
        </p:spPr>
        <p:txBody>
          <a:bodyPr/>
          <a:lstStyle/>
          <a:p>
            <a:pPr algn="ctr"/>
            <a:r>
              <a:rPr lang="en-GB" u="sng" dirty="0"/>
              <a:t>ARM ARCHITECTURE (ARM9)</a:t>
            </a:r>
            <a:endParaRPr lang="en-IN" u="sng" dirty="0"/>
          </a:p>
        </p:txBody>
      </p:sp>
      <p:sp>
        <p:nvSpPr>
          <p:cNvPr id="3" name="Content Placeholder 2">
            <a:extLst>
              <a:ext uri="{FF2B5EF4-FFF2-40B4-BE49-F238E27FC236}">
                <a16:creationId xmlns:a16="http://schemas.microsoft.com/office/drawing/2014/main" id="{B298BB12-1C88-4252-9A04-0F6D868688A0}"/>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ARM9TDMI is a member of ARM family of general purpose microprocessors.</a:t>
            </a:r>
          </a:p>
          <a:p>
            <a:r>
              <a:rPr lang="en-GB" dirty="0">
                <a:latin typeface="Times New Roman" panose="02020603050405020304" pitchFamily="18" charset="0"/>
                <a:cs typeface="Times New Roman" panose="02020603050405020304" pitchFamily="18" charset="0"/>
              </a:rPr>
              <a:t>The ARM9TDMI is targeted at embedded control applications where high performance, low die size and low power are all important.</a:t>
            </a:r>
          </a:p>
          <a:p>
            <a:r>
              <a:rPr lang="en-GB" dirty="0">
                <a:latin typeface="Times New Roman" panose="02020603050405020304" pitchFamily="18" charset="0"/>
                <a:cs typeface="Times New Roman" panose="02020603050405020304" pitchFamily="18" charset="0"/>
              </a:rPr>
              <a:t>The ARM9TDMI supports both the 32-bit ARM and 16-bit Thumb instruction sets, allowing the user to trade off between high performance and high code density.</a:t>
            </a:r>
          </a:p>
          <a:p>
            <a:r>
              <a:rPr lang="en-IN" dirty="0">
                <a:latin typeface="Times New Roman" panose="02020603050405020304" pitchFamily="18" charset="0"/>
                <a:cs typeface="Times New Roman" panose="02020603050405020304" pitchFamily="18" charset="0"/>
              </a:rPr>
              <a:t>The ARM9TDMI supports the ARM debug architecture and includes logic to assist in both hardware and software debug.</a:t>
            </a:r>
          </a:p>
          <a:p>
            <a:r>
              <a:rPr lang="en-IN" dirty="0">
                <a:latin typeface="Times New Roman" panose="02020603050405020304" pitchFamily="18" charset="0"/>
                <a:cs typeface="Times New Roman" panose="02020603050405020304" pitchFamily="18" charset="0"/>
              </a:rPr>
              <a:t>The ARM9TDMI supports both bidirectional and unidirectional connection to external memory systems.</a:t>
            </a:r>
          </a:p>
        </p:txBody>
      </p:sp>
    </p:spTree>
    <p:extLst>
      <p:ext uri="{BB962C8B-B14F-4D97-AF65-F5344CB8AC3E}">
        <p14:creationId xmlns:p14="http://schemas.microsoft.com/office/powerpoint/2010/main" val="234879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35C37-2B87-46D5-9D48-8CAF55CD78A0}"/>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ARM9TDMI also includes support for coprocessors.</a:t>
            </a:r>
          </a:p>
          <a:p>
            <a:r>
              <a:rPr lang="en-GB" dirty="0">
                <a:latin typeface="Times New Roman" panose="02020603050405020304" pitchFamily="18" charset="0"/>
                <a:cs typeface="Times New Roman" panose="02020603050405020304" pitchFamily="18" charset="0"/>
              </a:rPr>
              <a:t>The ARM9TDMI processor core is implemented using a five-stage pipeline consisting of fetch, decode, execute, memory and write stages.</a:t>
            </a:r>
          </a:p>
          <a:p>
            <a:r>
              <a:rPr lang="en-GB" dirty="0">
                <a:latin typeface="Times New Roman" panose="02020603050405020304" pitchFamily="18" charset="0"/>
                <a:cs typeface="Times New Roman" panose="02020603050405020304" pitchFamily="18" charset="0"/>
              </a:rPr>
              <a:t>The device has a Harvard architecture, and the simple bus interface eases connection to either a cached or SRAM-based memory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74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A0CCA4-047E-4697-A09F-660B5B4934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360" y="407988"/>
            <a:ext cx="10186781" cy="5819775"/>
          </a:xfrm>
        </p:spPr>
      </p:pic>
    </p:spTree>
    <p:extLst>
      <p:ext uri="{BB962C8B-B14F-4D97-AF65-F5344CB8AC3E}">
        <p14:creationId xmlns:p14="http://schemas.microsoft.com/office/powerpoint/2010/main" val="340152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223F-51B5-4F69-BE05-6422FC09678C}"/>
              </a:ext>
            </a:extLst>
          </p:cNvPr>
          <p:cNvSpPr>
            <a:spLocks noGrp="1"/>
          </p:cNvSpPr>
          <p:nvPr>
            <p:ph type="title"/>
          </p:nvPr>
        </p:nvSpPr>
        <p:spPr>
          <a:xfrm>
            <a:off x="1371600" y="335880"/>
            <a:ext cx="10240903" cy="1233488"/>
          </a:xfrm>
        </p:spPr>
        <p:txBody>
          <a:bodyPr/>
          <a:lstStyle/>
          <a:p>
            <a:r>
              <a:rPr lang="en-GB" dirty="0"/>
              <a:t>MAIN PARTS OF ARM PROCESSOR</a:t>
            </a:r>
            <a:endParaRPr lang="en-IN" dirty="0"/>
          </a:p>
        </p:txBody>
      </p:sp>
      <p:sp>
        <p:nvSpPr>
          <p:cNvPr id="3" name="Content Placeholder 2">
            <a:extLst>
              <a:ext uri="{FF2B5EF4-FFF2-40B4-BE49-F238E27FC236}">
                <a16:creationId xmlns:a16="http://schemas.microsoft.com/office/drawing/2014/main" id="{87CE3DF6-940D-4755-81EC-12FD4AD2CC42}"/>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Register file: The processor has a total of 37 registers made up of 31 general 32 bit registers and 6 status registers.</a:t>
            </a:r>
          </a:p>
          <a:p>
            <a:r>
              <a:rPr lang="en-GB" dirty="0">
                <a:latin typeface="Times New Roman" panose="02020603050405020304" pitchFamily="18" charset="0"/>
                <a:cs typeface="Times New Roman" panose="02020603050405020304" pitchFamily="18" charset="0"/>
              </a:rPr>
              <a:t>Booth Multiplier.</a:t>
            </a:r>
          </a:p>
          <a:p>
            <a:r>
              <a:rPr lang="en-GB" dirty="0">
                <a:latin typeface="Times New Roman" panose="02020603050405020304" pitchFamily="18" charset="0"/>
                <a:cs typeface="Times New Roman" panose="02020603050405020304" pitchFamily="18" charset="0"/>
              </a:rPr>
              <a:t>Barrel Shifter</a:t>
            </a:r>
          </a:p>
          <a:p>
            <a:r>
              <a:rPr lang="en-GB" dirty="0">
                <a:latin typeface="Times New Roman" panose="02020603050405020304" pitchFamily="18" charset="0"/>
                <a:cs typeface="Times New Roman" panose="02020603050405020304" pitchFamily="18" charset="0"/>
              </a:rPr>
              <a:t>Arithmetic Logic Unit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Control Unit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11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5C09-D471-460C-9F1A-FF918B244945}"/>
              </a:ext>
            </a:extLst>
          </p:cNvPr>
          <p:cNvSpPr>
            <a:spLocks noGrp="1"/>
          </p:cNvSpPr>
          <p:nvPr>
            <p:ph type="title"/>
          </p:nvPr>
        </p:nvSpPr>
        <p:spPr>
          <a:xfrm>
            <a:off x="1285102" y="0"/>
            <a:ext cx="10240903" cy="1233488"/>
          </a:xfrm>
        </p:spPr>
        <p:txBody>
          <a:bodyPr/>
          <a:lstStyle/>
          <a:p>
            <a:r>
              <a:rPr lang="en-GB" dirty="0"/>
              <a:t>1. REGSTERS</a:t>
            </a:r>
            <a:endParaRPr lang="en-IN" dirty="0"/>
          </a:p>
        </p:txBody>
      </p:sp>
      <p:sp>
        <p:nvSpPr>
          <p:cNvPr id="3" name="Content Placeholder 2">
            <a:extLst>
              <a:ext uri="{FF2B5EF4-FFF2-40B4-BE49-F238E27FC236}">
                <a16:creationId xmlns:a16="http://schemas.microsoft.com/office/drawing/2014/main" id="{A1B99CC6-9DDA-4965-9FCD-00379A050C90}"/>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processor has a total of 37 registers made up of 31 general 32 bit registers and 6 status registers.</a:t>
            </a:r>
          </a:p>
          <a:p>
            <a:r>
              <a:rPr lang="en-GB" dirty="0">
                <a:latin typeface="Times New Roman" panose="02020603050405020304" pitchFamily="18" charset="0"/>
                <a:cs typeface="Times New Roman" panose="02020603050405020304" pitchFamily="18" charset="0"/>
              </a:rPr>
              <a:t>At any one time 6 general registers (R0 to R15) and one or two status registers are visible to the programmer.</a:t>
            </a:r>
          </a:p>
          <a:p>
            <a:r>
              <a:rPr lang="en-GB" dirty="0">
                <a:latin typeface="Times New Roman" panose="02020603050405020304" pitchFamily="18" charset="0"/>
                <a:cs typeface="Times New Roman" panose="02020603050405020304" pitchFamily="18" charset="0"/>
              </a:rPr>
              <a:t>The visible registers depend on the processor mode.</a:t>
            </a:r>
          </a:p>
          <a:p>
            <a:r>
              <a:rPr lang="en-GB" dirty="0">
                <a:latin typeface="Times New Roman" panose="02020603050405020304" pitchFamily="18" charset="0"/>
                <a:cs typeface="Times New Roman" panose="02020603050405020304" pitchFamily="18" charset="0"/>
              </a:rPr>
              <a:t>In all modes 16 registers,R0 to R15, are directly accessible. All registers except R15 are general purpose and may be used to hold data or address values. Register R15 holds the Program Counter(PC).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6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2801E-681B-4581-9B5F-661C8FFA8393}"/>
              </a:ext>
            </a:extLst>
          </p:cNvPr>
          <p:cNvSpPr>
            <a:spLocks noGrp="1"/>
          </p:cNvSpPr>
          <p:nvPr>
            <p:ph idx="1"/>
          </p:nvPr>
        </p:nvSpPr>
        <p:spPr>
          <a:xfrm>
            <a:off x="1371600" y="506627"/>
            <a:ext cx="10240903" cy="5169075"/>
          </a:xfrm>
        </p:spPr>
        <p:txBody>
          <a:bodyPr/>
          <a:lstStyle/>
          <a:p>
            <a:r>
              <a:rPr lang="en-GB" dirty="0">
                <a:latin typeface="Times New Roman" panose="02020603050405020304" pitchFamily="18" charset="0"/>
                <a:cs typeface="Times New Roman" panose="02020603050405020304" pitchFamily="18" charset="0"/>
              </a:rPr>
              <a:t>A seventeenth register (the CPSR- Current Program Status Register) is also accessible. It contains condition code flags and the current mode </a:t>
            </a:r>
            <a:r>
              <a:rPr lang="en-GB" dirty="0" err="1">
                <a:latin typeface="Times New Roman" panose="02020603050405020304" pitchFamily="18" charset="0"/>
                <a:cs typeface="Times New Roman" panose="02020603050405020304" pitchFamily="18" charset="0"/>
              </a:rPr>
              <a:t>bita</a:t>
            </a:r>
            <a:r>
              <a:rPr lang="en-GB" dirty="0">
                <a:latin typeface="Times New Roman" panose="02020603050405020304" pitchFamily="18" charset="0"/>
                <a:cs typeface="Times New Roman" panose="02020603050405020304" pitchFamily="18" charset="0"/>
              </a:rPr>
              <a:t> and may be thought of as an extension to the PC.</a:t>
            </a:r>
          </a:p>
          <a:p>
            <a:r>
              <a:rPr lang="en-GB" dirty="0">
                <a:latin typeface="Times New Roman" panose="02020603050405020304" pitchFamily="18" charset="0"/>
                <a:cs typeface="Times New Roman" panose="02020603050405020304" pitchFamily="18" charset="0"/>
              </a:rPr>
              <a:t>R14 is used as the subroutine link register and receives a copy of R15 when a Branch and link instruction is executed.</a:t>
            </a:r>
          </a:p>
          <a:p>
            <a:r>
              <a:rPr lang="en-GB" dirty="0">
                <a:latin typeface="Times New Roman" panose="02020603050405020304" pitchFamily="18" charset="0"/>
                <a:cs typeface="Times New Roman" panose="02020603050405020304" pitchFamily="18" charset="0"/>
              </a:rPr>
              <a:t>Program status register contains the processor flags (Z, S, V and C).</a:t>
            </a:r>
          </a:p>
          <a:p>
            <a:r>
              <a:rPr lang="en-GB" dirty="0">
                <a:latin typeface="Times New Roman" panose="02020603050405020304" pitchFamily="18" charset="0"/>
                <a:cs typeface="Times New Roman" panose="02020603050405020304" pitchFamily="18" charset="0"/>
              </a:rPr>
              <a:t>The mode bits also exist in the program status register in addition to the interrupt and fast interrupt disable bits.</a:t>
            </a:r>
          </a:p>
          <a:p>
            <a:r>
              <a:rPr lang="en-GB" dirty="0">
                <a:latin typeface="Times New Roman" panose="02020603050405020304" pitchFamily="18" charset="0"/>
                <a:cs typeface="Times New Roman" panose="02020603050405020304" pitchFamily="18" charset="0"/>
              </a:rPr>
              <a:t>Some special registers: Some registers are used like the instruction register, memory data read and write register and memory address register.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87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4A48-C43A-412C-89E7-02577E32B9A3}"/>
              </a:ext>
            </a:extLst>
          </p:cNvPr>
          <p:cNvSpPr>
            <a:spLocks noGrp="1"/>
          </p:cNvSpPr>
          <p:nvPr>
            <p:ph type="title"/>
          </p:nvPr>
        </p:nvSpPr>
        <p:spPr>
          <a:xfrm>
            <a:off x="1371600" y="434734"/>
            <a:ext cx="10240903" cy="1233488"/>
          </a:xfrm>
        </p:spPr>
        <p:txBody>
          <a:bodyPr/>
          <a:lstStyle/>
          <a:p>
            <a:r>
              <a:rPr lang="en-GB" dirty="0"/>
              <a:t>2. Barrel shifter</a:t>
            </a:r>
            <a:endParaRPr lang="en-IN" dirty="0"/>
          </a:p>
        </p:txBody>
      </p:sp>
      <p:sp>
        <p:nvSpPr>
          <p:cNvPr id="3" name="Content Placeholder 2">
            <a:extLst>
              <a:ext uri="{FF2B5EF4-FFF2-40B4-BE49-F238E27FC236}">
                <a16:creationId xmlns:a16="http://schemas.microsoft.com/office/drawing/2014/main" id="{B0C7EEAE-5717-4E39-A089-CC8D12D79F47}"/>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barrel shifter has a 32 bit input to be shifted.</a:t>
            </a:r>
          </a:p>
          <a:p>
            <a:r>
              <a:rPr lang="en-GB" dirty="0">
                <a:latin typeface="Times New Roman" panose="02020603050405020304" pitchFamily="18" charset="0"/>
                <a:cs typeface="Times New Roman" panose="02020603050405020304" pitchFamily="18" charset="0"/>
              </a:rPr>
              <a:t>This input is coming from the register file or it could be immediate data.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shifter has other control inputs coming from instruction register.</a:t>
            </a:r>
          </a:p>
          <a:p>
            <a:r>
              <a:rPr lang="en-IN" dirty="0">
                <a:latin typeface="Times New Roman" panose="02020603050405020304" pitchFamily="18" charset="0"/>
                <a:cs typeface="Times New Roman" panose="02020603050405020304" pitchFamily="18" charset="0"/>
              </a:rPr>
              <a:t>Shift field in the instruction controls the operation of the barrel shifter.</a:t>
            </a:r>
          </a:p>
          <a:p>
            <a:r>
              <a:rPr lang="en-IN" dirty="0">
                <a:latin typeface="Times New Roman" panose="02020603050405020304" pitchFamily="18" charset="0"/>
                <a:cs typeface="Times New Roman" panose="02020603050405020304" pitchFamily="18" charset="0"/>
              </a:rPr>
              <a:t>This field indicates the type of shift to e performed (logical left or right, arithmetic right or rotate right)</a:t>
            </a:r>
          </a:p>
          <a:p>
            <a:r>
              <a:rPr lang="en-IN" dirty="0">
                <a:latin typeface="Times New Roman" panose="02020603050405020304" pitchFamily="18" charset="0"/>
                <a:cs typeface="Times New Roman" panose="02020603050405020304" pitchFamily="18" charset="0"/>
              </a:rPr>
              <a:t>The amount by which the register should be shifted is contained in an immediate field in the instruction or it could be the lower 6 bits of a register in the register file.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46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0D3C-CCAC-4008-99E6-E94388AE9E76}"/>
              </a:ext>
            </a:extLst>
          </p:cNvPr>
          <p:cNvSpPr>
            <a:spLocks noGrp="1"/>
          </p:cNvSpPr>
          <p:nvPr>
            <p:ph type="title"/>
          </p:nvPr>
        </p:nvSpPr>
        <p:spPr/>
        <p:txBody>
          <a:bodyPr/>
          <a:lstStyle/>
          <a:p>
            <a:r>
              <a:rPr lang="en-GB" dirty="0"/>
              <a:t>3. BOOTH MULTIPLIER</a:t>
            </a:r>
            <a:endParaRPr lang="en-IN" dirty="0"/>
          </a:p>
        </p:txBody>
      </p:sp>
      <p:sp>
        <p:nvSpPr>
          <p:cNvPr id="3" name="Content Placeholder 2">
            <a:extLst>
              <a:ext uri="{FF2B5EF4-FFF2-40B4-BE49-F238E27FC236}">
                <a16:creationId xmlns:a16="http://schemas.microsoft.com/office/drawing/2014/main" id="{03FDF734-5653-46E5-97C0-4562D7BDB870}"/>
              </a:ext>
            </a:extLst>
          </p:cNvPr>
          <p:cNvSpPr>
            <a:spLocks noGrp="1"/>
          </p:cNvSpPr>
          <p:nvPr>
            <p:ph idx="1"/>
          </p:nvPr>
        </p:nvSpPr>
        <p:spPr>
          <a:xfrm>
            <a:off x="1371600" y="2532821"/>
            <a:ext cx="10240903" cy="3532099"/>
          </a:xfrm>
        </p:spPr>
        <p:txBody>
          <a:bodyPr/>
          <a:lstStyle/>
          <a:p>
            <a:r>
              <a:rPr lang="en-GB" dirty="0">
                <a:latin typeface="Times New Roman" panose="02020603050405020304" pitchFamily="18" charset="0"/>
                <a:cs typeface="Times New Roman" panose="02020603050405020304" pitchFamily="18" charset="0"/>
              </a:rPr>
              <a:t>The multiplier has three 32-bit inputs.</a:t>
            </a:r>
          </a:p>
          <a:p>
            <a:r>
              <a:rPr lang="en-GB" dirty="0">
                <a:latin typeface="Times New Roman" panose="02020603050405020304" pitchFamily="18" charset="0"/>
                <a:cs typeface="Times New Roman" panose="02020603050405020304" pitchFamily="18" charset="0"/>
              </a:rPr>
              <a:t>All the inputs come from the register file.</a:t>
            </a:r>
          </a:p>
          <a:p>
            <a:r>
              <a:rPr lang="en-GB" dirty="0">
                <a:latin typeface="Times New Roman" panose="02020603050405020304" pitchFamily="18" charset="0"/>
                <a:cs typeface="Times New Roman" panose="02020603050405020304" pitchFamily="18" charset="0"/>
              </a:rPr>
              <a:t>The multiplier output is only the 32least significant bits of the product.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86857"/>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243741"/>
      </a:dk2>
      <a:lt2>
        <a:srgbClr val="E8E6E2"/>
      </a:lt2>
      <a:accent1>
        <a:srgbClr val="365FB6"/>
      </a:accent1>
      <a:accent2>
        <a:srgbClr val="48A7C8"/>
      </a:accent2>
      <a:accent3>
        <a:srgbClr val="5B50CB"/>
      </a:accent3>
      <a:accent4>
        <a:srgbClr val="B63688"/>
      </a:accent4>
      <a:accent5>
        <a:srgbClr val="C84864"/>
      </a:accent5>
      <a:accent6>
        <a:srgbClr val="B64F36"/>
      </a:accent6>
      <a:hlink>
        <a:srgbClr val="C450B0"/>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111</TotalTime>
  <Words>711</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Avenir Next LT Pro</vt:lpstr>
      <vt:lpstr>Avenir Next LT Pro Light</vt:lpstr>
      <vt:lpstr>Times New Roman</vt:lpstr>
      <vt:lpstr>GradientRiseVTI</vt:lpstr>
      <vt:lpstr>CPU ARCHITECTURE OF ARM9 PROCESSOR</vt:lpstr>
      <vt:lpstr>ARM ARCHITECTURE (ARM9)</vt:lpstr>
      <vt:lpstr>PowerPoint Presentation</vt:lpstr>
      <vt:lpstr>PowerPoint Presentation</vt:lpstr>
      <vt:lpstr>MAIN PARTS OF ARM PROCESSOR</vt:lpstr>
      <vt:lpstr>1. REGSTERS</vt:lpstr>
      <vt:lpstr>PowerPoint Presentation</vt:lpstr>
      <vt:lpstr>2. Barrel shifter</vt:lpstr>
      <vt:lpstr>3. BOOTH MULTIPLIER</vt:lpstr>
      <vt:lpstr>4.ARITHMETIC LOGIC UNIT(ALU)</vt:lpstr>
      <vt:lpstr>5.Control unit</vt:lpstr>
      <vt:lpstr>PIPELINE IMPLEMENTATION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ARCHITECTURE OF ARM9 PROCESSOR</dc:title>
  <dc:creator>ABHIJITH P A</dc:creator>
  <cp:lastModifiedBy>ABHIJITH P A</cp:lastModifiedBy>
  <cp:revision>8</cp:revision>
  <dcterms:created xsi:type="dcterms:W3CDTF">2020-07-24T07:55:44Z</dcterms:created>
  <dcterms:modified xsi:type="dcterms:W3CDTF">2020-07-24T09:47:24Z</dcterms:modified>
</cp:coreProperties>
</file>