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gif" ContentType="image/gif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34"/>
  </p:notesMasterIdLst>
  <p:handoutMasterIdLst>
    <p:handoutMasterId r:id="rId35"/>
  </p:handoutMasterIdLst>
  <p:sldIdLst>
    <p:sldId id="40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329" r:id="rId33"/>
  </p:sldIdLst>
  <p:sldSz cx="9906000" cy="6858000" type="A4"/>
  <p:notesSz cx="6797675" cy="9874250"/>
  <p:custDataLst>
    <p:tags r:id="rId3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7" autoAdjust="0"/>
    <p:restoredTop sz="94621" autoAdjust="0"/>
  </p:normalViewPr>
  <p:slideViewPr>
    <p:cSldViewPr>
      <p:cViewPr>
        <p:scale>
          <a:sx n="75" d="100"/>
          <a:sy n="75" d="100"/>
        </p:scale>
        <p:origin x="-1350" y="-72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4.xml"/><Relationship Id="rId1" Type="http://schemas.openxmlformats.org/officeDocument/2006/relationships/vmlDrawing" Target="../drawings/vmlDrawing14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5.xml"/><Relationship Id="rId1" Type="http://schemas.openxmlformats.org/officeDocument/2006/relationships/vmlDrawing" Target="../drawings/vmlDrawing15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6.v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8" y="1600200"/>
            <a:ext cx="9217025" cy="4529137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1200"/>
              </a:spcAft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2290" name="think-cell Slide" r:id="rId3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663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502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27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729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057400" y="957738"/>
            <a:ext cx="183356" cy="186929"/>
            <a:chOff x="3948113" y="3393281"/>
            <a:chExt cx="183356" cy="186929"/>
          </a:xfrm>
        </p:grpSpPr>
        <p:sp>
          <p:nvSpPr>
            <p:cNvPr id="18" name="Rectangle 17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3810000" y="5931502"/>
            <a:ext cx="183356" cy="186929"/>
            <a:chOff x="4191000" y="3876277"/>
            <a:chExt cx="183356" cy="18692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191000" y="3970337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281487" y="3876277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auto">
          <a:xfrm>
            <a:off x="8686800" y="1752600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9440444" y="6209864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269956" y="5201670"/>
            <a:ext cx="183356" cy="186929"/>
            <a:chOff x="4622005" y="3393281"/>
            <a:chExt cx="183356" cy="186929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622005" y="3487341"/>
              <a:ext cx="92869" cy="92869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2492" y="3393281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486878" y="3025376"/>
            <a:ext cx="183356" cy="186929"/>
            <a:chOff x="3948113" y="3393281"/>
            <a:chExt cx="183356" cy="186929"/>
          </a:xfrm>
        </p:grpSpPr>
        <p:sp>
          <p:nvSpPr>
            <p:cNvPr id="29" name="Rectangle 28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 userDrawn="1"/>
        </p:nvSpPr>
        <p:spPr bwMode="auto">
          <a:xfrm>
            <a:off x="9346861" y="4196384"/>
            <a:ext cx="92869" cy="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382000" y="3165871"/>
            <a:ext cx="183356" cy="186929"/>
            <a:chOff x="5548313" y="3134916"/>
            <a:chExt cx="183356" cy="186929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5548313" y="3228976"/>
              <a:ext cx="92869" cy="928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5638800" y="3134916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8" descr="D:\Users\bkp\My Work\GSLs\TEMPLATES\I&amp;D\FINAL\04-17\Pyramid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22873"/>
            <a:ext cx="879232" cy="8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341313" y="1255713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0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8.png"/><Relationship Id="rId25" Type="http://schemas.openxmlformats.org/officeDocument/2006/relationships/image" Target="../media/image12.gif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3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1.png"/><Relationship Id="rId10" Type="http://schemas.openxmlformats.org/officeDocument/2006/relationships/tags" Target="../tags/tag40.xml"/><Relationship Id="rId19" Type="http://schemas.openxmlformats.org/officeDocument/2006/relationships/image" Target="../media/image9.png"/><Relationship Id="rId4" Type="http://schemas.openxmlformats.org/officeDocument/2006/relationships/theme" Target="../theme/theme2.xml"/><Relationship Id="rId9" Type="http://schemas.openxmlformats.org/officeDocument/2006/relationships/tags" Target="../tags/tag39.xml"/><Relationship Id="rId14" Type="http://schemas.openxmlformats.org/officeDocument/2006/relationships/oleObject" Target="../embeddings/oleObject13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7.bin"/><Relationship Id="rId5" Type="http://schemas.openxmlformats.org/officeDocument/2006/relationships/vmlDrawing" Target="../drawings/vmlDrawing17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2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" y="1"/>
            <a:ext cx="9905999" cy="80192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41313" y="1255714"/>
            <a:ext cx="9223375" cy="5011736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7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20"/>
            </p:custDataLst>
          </p:nvPr>
        </p:nvSpPr>
        <p:spPr>
          <a:xfrm>
            <a:off x="6362700" y="6427223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BIG-04_Cloudera </a:t>
            </a:r>
            <a:r>
              <a:rPr lang="en-US" sz="800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Hadoop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Developer_Slides-Module09_V 1 0</a:t>
            </a:r>
          </a:p>
        </p:txBody>
      </p:sp>
      <p:cxnSp>
        <p:nvCxnSpPr>
          <p:cNvPr id="14" name="Straight Connector 5"/>
          <p:cNvCxnSpPr/>
          <p:nvPr>
            <p:custDataLst>
              <p:tags r:id="rId21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3" r:id="rId11"/>
    <p:sldLayoutId id="2147484004" r:id="rId12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oleObject" Target="../embeddings/oleObject21.bin"/><Relationship Id="rId2" Type="http://schemas.openxmlformats.org/officeDocument/2006/relationships/tags" Target="../tags/tag49.xml"/><Relationship Id="rId1" Type="http://schemas.openxmlformats.org/officeDocument/2006/relationships/vmlDrawing" Target="../drawings/vmlDrawing21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7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8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1149" y="5791200"/>
            <a:ext cx="5861051" cy="381000"/>
          </a:xfrm>
        </p:spPr>
        <p:txBody>
          <a:bodyPr/>
          <a:lstStyle/>
          <a:p>
            <a:r>
              <a:rPr lang="fr-FR" sz="2400" b="1" dirty="0" err="1" smtClean="0"/>
              <a:t>HBase</a:t>
            </a:r>
            <a:r>
              <a:rPr lang="fr-FR" sz="2400" b="1" dirty="0" smtClean="0"/>
              <a:t> – Module 10</a:t>
            </a:r>
          </a:p>
        </p:txBody>
      </p:sp>
      <p:sp>
        <p:nvSpPr>
          <p:cNvPr id="5" name="Subtitle 1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11149" y="5410200"/>
            <a:ext cx="5861051" cy="381000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vert="horz" lIns="0" tIns="33059" rIns="33059" bIns="33059" rtlCol="0" anchor="ctr">
            <a:noAutofit/>
          </a:bodyPr>
          <a:lstStyle>
            <a:lvl1pPr marL="0" indent="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 sz="1800" b="0" kern="1200">
                <a:solidFill>
                  <a:schemeClr val="accent2"/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marR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Courier New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smtClean="0"/>
              <a:t>BIG-04</a:t>
            </a:r>
          </a:p>
        </p:txBody>
      </p:sp>
    </p:spTree>
    <p:extLst>
      <p:ext uri="{BB962C8B-B14F-4D97-AF65-F5344CB8AC3E}">
        <p14:creationId xmlns:p14="http://schemas.microsoft.com/office/powerpoint/2010/main" xmlns="" val="381714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Physical Model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20189" y="1143000"/>
            <a:ext cx="8458200" cy="1309687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altLang="zh-TW" dirty="0" smtClean="0"/>
              <a:t>Each column family is stored in a separate file (called </a:t>
            </a:r>
            <a:r>
              <a:rPr lang="en-US" altLang="zh-TW" dirty="0" err="1" smtClean="0"/>
              <a:t>HTables</a:t>
            </a:r>
            <a:r>
              <a:rPr lang="en-US" altLang="zh-TW" dirty="0" smtClean="0"/>
              <a:t>)</a:t>
            </a:r>
          </a:p>
          <a:p>
            <a:pPr>
              <a:lnSpc>
                <a:spcPct val="70000"/>
              </a:lnSpc>
              <a:defRPr/>
            </a:pPr>
            <a:r>
              <a:rPr lang="en-US" altLang="zh-TW" dirty="0" smtClean="0"/>
              <a:t>Key &amp; Version numbers are replicated with each column family</a:t>
            </a:r>
          </a:p>
          <a:p>
            <a:pPr>
              <a:lnSpc>
                <a:spcPct val="70000"/>
              </a:lnSpc>
              <a:defRPr/>
            </a:pPr>
            <a:r>
              <a:rPr lang="en-US" altLang="zh-TW" dirty="0" smtClean="0"/>
              <a:t>Empty cells are not stored</a:t>
            </a:r>
          </a:p>
        </p:txBody>
      </p:sp>
      <p:pic>
        <p:nvPicPr>
          <p:cNvPr id="23556" name="Picture 7" descr="Screen shot 2013-02-15 at 12.33.15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343400"/>
            <a:ext cx="4776788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8" descr="Screen shot 2013-02-15 at 12.33.24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438400"/>
            <a:ext cx="4725988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>
          <a:xfrm>
            <a:off x="454025" y="3124200"/>
            <a:ext cx="3135313" cy="1600200"/>
          </a:xfrm>
          <a:prstGeom prst="wedgeRoundRectCallout">
            <a:avLst>
              <a:gd name="adj1" fmla="val -1412"/>
              <a:gd name="adj2" fmla="val -921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HBase maintains a multi-level index on values:</a:t>
            </a:r>
          </a:p>
          <a:p>
            <a:pPr algn="ctr">
              <a:defRPr/>
            </a:pPr>
            <a:r>
              <a:rPr lang="en-US" i="1" dirty="0">
                <a:solidFill>
                  <a:srgbClr val="FFFF00"/>
                </a:solidFill>
              </a:rPr>
              <a:t>&lt;key, column family, column name, timestamp&gt;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 Major Components Of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7863" y="1366837"/>
            <a:ext cx="3673475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72000" bIns="72000">
            <a:normAutofit/>
          </a:bodyPr>
          <a:lstStyle/>
          <a:p>
            <a:pPr marL="228600" indent="-228600" defTabSz="914342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</a:rPr>
              <a:t>HBaseMaster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8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sz="1600" dirty="0" smtClean="0">
                <a:solidFill>
                  <a:srgbClr val="4E4641"/>
                </a:solidFill>
                <a:ea typeface="宋体" charset="0"/>
              </a:rPr>
              <a:t>One master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28600" indent="-228600" defTabSz="914342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</a:rPr>
              <a:t>HRegionServer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2" indent="-182880" defTabSz="912813" eaLnBrk="0" hangingPunct="0">
              <a:lnSpc>
                <a:spcPct val="70000"/>
              </a:lnSpc>
              <a:spcBef>
                <a:spcPts val="600"/>
              </a:spcBef>
              <a:spcAft>
                <a:spcPts val="18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sz="1600" dirty="0" smtClean="0">
                <a:solidFill>
                  <a:srgbClr val="4E4641"/>
                </a:solidFill>
                <a:ea typeface="宋体" charset="0"/>
              </a:rPr>
              <a:t>Many region servers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28600" indent="-228600" defTabSz="914342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The HBase client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327525" y="1066800"/>
          <a:ext cx="4611688" cy="3387725"/>
        </p:xfrm>
        <a:graphic>
          <a:graphicData uri="http://schemas.openxmlformats.org/presentationml/2006/ole">
            <p:oleObj spid="_x0000_s651266" name="Visio" r:id="rId3" imgW="6481572" imgH="4331208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8011" y="1219200"/>
            <a:ext cx="8991600" cy="502702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Region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A subset of a table’s rows, like horizontal range partitioning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Automatically done</a:t>
            </a:r>
          </a:p>
          <a:p>
            <a:pPr>
              <a:lnSpc>
                <a:spcPct val="70000"/>
              </a:lnSpc>
              <a:spcAft>
                <a:spcPts val="60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RegionServer</a:t>
            </a:r>
            <a:r>
              <a:rPr lang="en-US" altLang="zh-CN" dirty="0" smtClean="0">
                <a:solidFill>
                  <a:schemeClr val="tx1"/>
                </a:solidFill>
              </a:rPr>
              <a:t> (many slaves)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Manages data regions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Serves data for reads and writes (using a log)</a:t>
            </a:r>
          </a:p>
          <a:p>
            <a:pPr>
              <a:lnSpc>
                <a:spcPct val="70000"/>
              </a:lnSpc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Master 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Responsible for coordinating the slaves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Assigns regions, detects failures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Admin functions</a:t>
            </a:r>
          </a:p>
          <a:p>
            <a:pPr marL="228600" lvl="1">
              <a:lnSpc>
                <a:spcPct val="7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Zookeeper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A centralized service used to maintain configuration information and  service for HBase</a:t>
            </a:r>
          </a:p>
          <a:p>
            <a:pPr marL="228600" lvl="1">
              <a:lnSpc>
                <a:spcPct val="7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Catalog Tables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Keep track of the locations of Region Servers and Regions</a:t>
            </a:r>
          </a:p>
          <a:p>
            <a:pPr marL="265113" lvl="1" indent="-265113">
              <a:buClr>
                <a:srgbClr val="0098C7"/>
              </a:buClr>
              <a:buFont typeface="Wingdings" pitchFamily="2" charset="2"/>
              <a:buNone/>
              <a:defRPr/>
            </a:pPr>
            <a:endParaRPr lang="en-US" sz="800" b="1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Components  --  </a:t>
            </a:r>
            <a:r>
              <a:rPr lang="en-US" dirty="0" err="1" smtClean="0"/>
              <a:t>HMaster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31074" y="1219201"/>
            <a:ext cx="8991600" cy="4495799"/>
          </a:xfrm>
        </p:spPr>
        <p:txBody>
          <a:bodyPr/>
          <a:lstStyle/>
          <a:p>
            <a:pPr marL="228600" lvl="1">
              <a:lnSpc>
                <a:spcPct val="70000"/>
              </a:lnSpc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Responsible for coordinating the slaves 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HRegionServers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228600" lvl="1">
              <a:lnSpc>
                <a:spcPct val="70000"/>
              </a:lnSpc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Assigns regions, detects failures of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HRegionServers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228600" lvl="1">
              <a:lnSpc>
                <a:spcPct val="70000"/>
              </a:lnSpc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Handles schema changes</a:t>
            </a:r>
          </a:p>
          <a:p>
            <a:pPr marL="228600" lvl="1">
              <a:lnSpc>
                <a:spcPct val="70000"/>
              </a:lnSpc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Master runs several background threads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err="1" smtClean="0">
                <a:solidFill>
                  <a:schemeClr val="tx1"/>
                </a:solidFill>
                <a:ea typeface="宋体" charset="0"/>
              </a:rPr>
              <a:t>LoadBalancer</a:t>
            </a: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 Periodically reassigns Regions in the cluster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err="1" smtClean="0">
                <a:solidFill>
                  <a:schemeClr val="tx1"/>
                </a:solidFill>
                <a:ea typeface="宋体" charset="0"/>
              </a:rPr>
              <a:t>CatalogJanitor</a:t>
            </a: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 periodically checks and cleans up the .</a:t>
            </a:r>
            <a:r>
              <a:rPr lang="en-US" altLang="zh-CN" dirty="0" err="1" smtClean="0">
                <a:solidFill>
                  <a:schemeClr val="tx1"/>
                </a:solidFill>
                <a:ea typeface="宋体" charset="0"/>
              </a:rPr>
              <a:t>META.Table</a:t>
            </a:r>
            <a:endParaRPr lang="en-US" altLang="zh-CN" dirty="0" smtClean="0">
              <a:solidFill>
                <a:schemeClr val="tx1"/>
              </a:solidFill>
              <a:ea typeface="宋体" charset="0"/>
            </a:endParaRPr>
          </a:p>
          <a:p>
            <a:pPr marL="228600" lvl="1">
              <a:lnSpc>
                <a:spcPct val="70000"/>
              </a:lnSpc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Can have multiple Masters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Upon startup all compete to run the cluster</a:t>
            </a:r>
          </a:p>
          <a:p>
            <a:pPr marL="457200" lvl="2" indent="-182880" defTabSz="912813" eaLnBrk="0" hangingPunct="0"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If the active Master loses its lease in Zookeeper then the remaining Masters compete for the Master role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Components  --  </a:t>
            </a:r>
            <a:r>
              <a:rPr lang="en-US" dirty="0" err="1" smtClean="0"/>
              <a:t>HRegion</a:t>
            </a:r>
            <a:r>
              <a:rPr lang="en-US" dirty="0" smtClean="0"/>
              <a:t> Servers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18011" y="1171304"/>
            <a:ext cx="9144000" cy="4648200"/>
          </a:xfrm>
        </p:spPr>
        <p:txBody>
          <a:bodyPr/>
          <a:lstStyle/>
          <a:p>
            <a:pPr marL="228600" lvl="1">
              <a:lnSpc>
                <a:spcPct val="70000"/>
              </a:lnSpc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Serve data for reads and writes of rows contained in Regions</a:t>
            </a:r>
          </a:p>
          <a:p>
            <a:pPr marL="228600" lvl="1">
              <a:lnSpc>
                <a:spcPct val="70000"/>
              </a:lnSpc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Also will split a Region that has become too large</a:t>
            </a:r>
          </a:p>
          <a:p>
            <a:pPr marL="228600" lvl="1">
              <a:lnSpc>
                <a:spcPct val="70000"/>
              </a:lnSpc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Interface Methods exposed by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HRegionRegionInterface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Data Methods, Region Methods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Get, put, delete, next, etc.</a:t>
            </a:r>
            <a:endParaRPr lang="en-US" altLang="zh-CN" dirty="0" err="1" smtClean="0">
              <a:solidFill>
                <a:schemeClr val="tx1"/>
              </a:solidFill>
              <a:ea typeface="宋体" charset="0"/>
            </a:endParaRP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err="1" smtClean="0">
                <a:solidFill>
                  <a:schemeClr val="tx1"/>
                </a:solidFill>
                <a:ea typeface="宋体" charset="0"/>
              </a:rPr>
              <a:t>splitRegion</a:t>
            </a: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  <a:ea typeface="宋体" charset="0"/>
              </a:rPr>
              <a:t>compactRegion</a:t>
            </a: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, etc.</a:t>
            </a:r>
          </a:p>
          <a:p>
            <a:pPr marL="228600" lvl="1">
              <a:lnSpc>
                <a:spcPct val="70000"/>
              </a:lnSpc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Runs several background threads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err="1" smtClean="0">
                <a:solidFill>
                  <a:schemeClr val="tx1"/>
                </a:solidFill>
                <a:ea typeface="宋体" charset="0"/>
              </a:rPr>
              <a:t>CompactSplitThread</a:t>
            </a: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 check for </a:t>
            </a:r>
            <a:r>
              <a:rPr lang="en-US" altLang="zh-CN" dirty="0" err="1" smtClean="0">
                <a:solidFill>
                  <a:schemeClr val="tx1"/>
                </a:solidFill>
                <a:ea typeface="宋体" charset="0"/>
              </a:rPr>
              <a:t>splits,handle</a:t>
            </a: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 minor compactions   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err="1" smtClean="0">
                <a:solidFill>
                  <a:schemeClr val="tx1"/>
                </a:solidFill>
                <a:ea typeface="宋体" charset="0"/>
              </a:rPr>
              <a:t>MajorCompactionChecker</a:t>
            </a: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 checks for major compactions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err="1" smtClean="0">
                <a:solidFill>
                  <a:schemeClr val="tx1"/>
                </a:solidFill>
                <a:ea typeface="宋体" charset="0"/>
              </a:rPr>
              <a:t>MemStoreFlusher</a:t>
            </a: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 periodically flushes in-memory writes in the</a:t>
            </a:r>
          </a:p>
          <a:p>
            <a:pPr marL="228600" lvl="1">
              <a:lnSpc>
                <a:spcPct val="70000"/>
              </a:lnSpc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altLang="zh-CN" sz="2000" dirty="0" err="1" smtClean="0">
                <a:solidFill>
                  <a:schemeClr val="tx1"/>
                </a:solidFill>
              </a:rPr>
              <a:t>MemStore to StoreFiles.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err="1" smtClean="0">
                <a:solidFill>
                  <a:schemeClr val="tx1"/>
                </a:solidFill>
                <a:ea typeface="宋体" charset="0"/>
              </a:rPr>
              <a:t>LogRoller</a:t>
            </a: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 periodically checks the </a:t>
            </a:r>
            <a:r>
              <a:rPr lang="en-US" altLang="zh-CN" dirty="0" err="1" smtClean="0">
                <a:solidFill>
                  <a:schemeClr val="tx1"/>
                </a:solidFill>
                <a:ea typeface="宋体" charset="0"/>
              </a:rPr>
              <a:t>RegionServer's</a:t>
            </a: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a typeface="宋体" charset="0"/>
              </a:rPr>
              <a:t>HLog</a:t>
            </a:r>
            <a:endParaRPr lang="en-US" altLang="zh-CN" dirty="0" smtClean="0">
              <a:solidFill>
                <a:schemeClr val="tx1"/>
              </a:solidFill>
              <a:ea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Components  -- Regions </a:t>
            </a:r>
            <a:endParaRPr lang="en-US" dirty="0"/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1811" y="1184367"/>
            <a:ext cx="8610600" cy="46799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990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Components  --  Zookeeper And Catalog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28896" y="1219200"/>
            <a:ext cx="8915401" cy="3810000"/>
          </a:xfrm>
        </p:spPr>
        <p:txBody>
          <a:bodyPr/>
          <a:lstStyle/>
          <a:p>
            <a:pPr marL="228600" lvl="1">
              <a:lnSpc>
                <a:spcPct val="70000"/>
              </a:lnSpc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Zookeeper Service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Stores global information about the cluster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Provides synchronization and detects Master node failure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Holds the location of the -ROOT- table and the Master</a:t>
            </a:r>
          </a:p>
          <a:p>
            <a:pPr marL="228600" lvl="1">
              <a:lnSpc>
                <a:spcPct val="70000"/>
              </a:lnSpc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Catalog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ROOT- Catalog Table</a:t>
            </a:r>
          </a:p>
          <a:p>
            <a:pPr marL="731520" lvl="2" indent="-182880" defTabSz="912813" eaLnBrk="0" hangingPunct="0">
              <a:lnSpc>
                <a:spcPct val="70000"/>
              </a:lnSpc>
              <a:spcAft>
                <a:spcPts val="1200"/>
              </a:spcAft>
              <a:buFont typeface="Arial" pitchFamily="34" charset="0"/>
              <a:buChar char="−"/>
              <a:defRPr/>
            </a:pPr>
            <a:r>
              <a:rPr lang="en-US" altLang="zh-CN" sz="1400" dirty="0" smtClean="0">
                <a:solidFill>
                  <a:schemeClr val="tx1"/>
                </a:solidFill>
                <a:ea typeface="宋体" charset="0"/>
              </a:rPr>
              <a:t>A table that lists the location of the .META. table(s)</a:t>
            </a:r>
          </a:p>
          <a:p>
            <a:pPr marL="731520" lvl="2" indent="-182880" defTabSz="912813" eaLnBrk="0" hangingPunct="0">
              <a:lnSpc>
                <a:spcPct val="70000"/>
              </a:lnSpc>
              <a:spcAft>
                <a:spcPts val="1200"/>
              </a:spcAft>
              <a:buFont typeface="Arial" pitchFamily="34" charset="0"/>
              <a:buChar char="−"/>
              <a:defRPr/>
            </a:pPr>
            <a:r>
              <a:rPr lang="en-US" altLang="zh-CN" sz="1400" dirty="0" smtClean="0">
                <a:solidFill>
                  <a:schemeClr val="tx1"/>
                </a:solidFill>
                <a:ea typeface="宋体" charset="0"/>
              </a:rPr>
              <a:t>The following is an example of: scan ‘-ROOT-’!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0"/>
              </a:rPr>
              <a:t>.META. Catalog Table</a:t>
            </a:r>
          </a:p>
          <a:p>
            <a:pPr marL="731520" lvl="2" indent="-182880" defTabSz="912813" eaLnBrk="0" hangingPunct="0">
              <a:lnSpc>
                <a:spcPct val="70000"/>
              </a:lnSpc>
              <a:spcAft>
                <a:spcPts val="1200"/>
              </a:spcAft>
              <a:buFont typeface="Arial" pitchFamily="34" charset="0"/>
              <a:buChar char="−"/>
              <a:defRPr/>
            </a:pPr>
            <a:r>
              <a:rPr lang="en-US" altLang="zh-CN" sz="1400" dirty="0" smtClean="0">
                <a:solidFill>
                  <a:schemeClr val="tx1"/>
                </a:solidFill>
                <a:ea typeface="宋体" charset="0"/>
              </a:rPr>
              <a:t>A table that lists all the regions and their locations</a:t>
            </a:r>
          </a:p>
          <a:p>
            <a:pPr marL="731520" lvl="2" indent="-182880" defTabSz="912813" eaLnBrk="0" hangingPunct="0">
              <a:lnSpc>
                <a:spcPct val="70000"/>
              </a:lnSpc>
              <a:spcAft>
                <a:spcPts val="1200"/>
              </a:spcAft>
              <a:buFont typeface="Arial" pitchFamily="34" charset="0"/>
              <a:buChar char="−"/>
              <a:defRPr/>
            </a:pPr>
            <a:r>
              <a:rPr lang="en-US" altLang="zh-CN" sz="1400" dirty="0" smtClean="0">
                <a:solidFill>
                  <a:schemeClr val="tx1"/>
                </a:solidFill>
                <a:ea typeface="宋体" charset="0"/>
              </a:rPr>
              <a:t>The following is an example of: scan ‘.META.’!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Big Picture</a:t>
            </a:r>
            <a:endParaRPr lang="en-US" dirty="0"/>
          </a:p>
        </p:txBody>
      </p:sp>
      <p:pic>
        <p:nvPicPr>
          <p:cNvPr id="29699" name="Content Placeholder 4" descr="hbase-fil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219200"/>
            <a:ext cx="9144000" cy="4724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 defTabSz="914342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Compaction</a:t>
            </a:r>
            <a:endParaRPr lang="en-US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8452" y="1173482"/>
            <a:ext cx="8839200" cy="482441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 smtClean="0"/>
              <a:t>Compaction Continue….. </a:t>
            </a:r>
            <a:endParaRPr lang="en-US" dirty="0"/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7381" y="1180011"/>
            <a:ext cx="8763000" cy="46799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1116874"/>
            <a:ext cx="8991600" cy="50292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What is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?</a:t>
            </a:r>
          </a:p>
          <a:p>
            <a:pPr eaLnBrk="1" hangingPunct="1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When To Use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?</a:t>
            </a:r>
          </a:p>
          <a:p>
            <a:pPr eaLnBrk="1" hangingPunct="1"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Data Model</a:t>
            </a:r>
          </a:p>
          <a:p>
            <a:pPr eaLnBrk="1" hangingPunct="1"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Logical View</a:t>
            </a:r>
          </a:p>
          <a:p>
            <a:pPr eaLnBrk="1" hangingPunct="1"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Physical Model</a:t>
            </a:r>
          </a:p>
          <a:p>
            <a:pPr eaLnBrk="1" hangingPunct="1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Major Components Of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Big Picture</a:t>
            </a:r>
          </a:p>
          <a:p>
            <a:pPr eaLnBrk="1" hangingPunct="1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Compaction</a:t>
            </a:r>
          </a:p>
          <a:p>
            <a:pPr eaLnBrk="1" hangingPunct="1"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 Shell  </a:t>
            </a:r>
          </a:p>
          <a:p>
            <a:pPr eaLnBrk="1" hangingPunct="1"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 Useful Commands  </a:t>
            </a:r>
          </a:p>
          <a:p>
            <a:pPr eaLnBrk="1" hangingPunct="1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Hand’s On</a:t>
            </a:r>
          </a:p>
          <a:p>
            <a:pPr lvl="1" eaLnBrk="1" hangingPunct="1">
              <a:buFont typeface="Wingdings 2" pitchFamily="18" charset="2"/>
              <a:buChar char=""/>
            </a:pPr>
            <a:endParaRPr lang="en-US" sz="1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488" y="0"/>
            <a:ext cx="9561512" cy="1088136"/>
          </a:xfrm>
        </p:spPr>
        <p:txBody>
          <a:bodyPr/>
          <a:lstStyle/>
          <a:p>
            <a:r>
              <a:rPr lang="en-US" dirty="0" smtClean="0"/>
              <a:t>Module Outline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Running </a:t>
            </a:r>
            <a:r>
              <a:rPr lang="en-US" dirty="0" err="1" smtClean="0"/>
              <a:t>HBase</a:t>
            </a:r>
            <a:r>
              <a:rPr lang="en-US" dirty="0" smtClean="0"/>
              <a:t> Shell</a:t>
            </a:r>
            <a:endParaRPr lang="en-US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0926" y="1178603"/>
            <a:ext cx="8153400" cy="473233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– Useful Commands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9217025" cy="3429000"/>
          </a:xfrm>
        </p:spPr>
        <p:txBody>
          <a:bodyPr/>
          <a:lstStyle/>
          <a:p>
            <a:r>
              <a:rPr lang="en-US" altLang="zh-CN" dirty="0" smtClean="0"/>
              <a:t>Help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4E4641"/>
                </a:solidFill>
                <a:ea typeface="宋体" charset="0"/>
              </a:rPr>
              <a:t>Lists all the shell commands</a:t>
            </a:r>
          </a:p>
          <a:p>
            <a:r>
              <a:rPr lang="en-US" altLang="zh-CN" dirty="0" smtClean="0"/>
              <a:t>Status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4E4641"/>
                </a:solidFill>
                <a:ea typeface="宋体" charset="0"/>
              </a:rPr>
              <a:t>Shows basic status about the cluster</a:t>
            </a:r>
          </a:p>
          <a:p>
            <a:r>
              <a:rPr lang="en-US" altLang="zh-CN" dirty="0" smtClean="0"/>
              <a:t>List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4E4641"/>
                </a:solidFill>
                <a:ea typeface="宋体" charset="0"/>
              </a:rPr>
              <a:t>Lists all user tables in </a:t>
            </a:r>
            <a:r>
              <a:rPr lang="en-US" altLang="zh-CN" dirty="0" err="1" smtClean="0">
                <a:solidFill>
                  <a:srgbClr val="4E4641"/>
                </a:solidFill>
                <a:ea typeface="宋体" charset="0"/>
              </a:rPr>
              <a:t>HBase</a:t>
            </a:r>
            <a:endParaRPr lang="en-US" altLang="zh-CN" dirty="0" smtClean="0">
              <a:solidFill>
                <a:srgbClr val="4E4641"/>
              </a:solidFill>
              <a:ea typeface="宋体" charset="0"/>
            </a:endParaRPr>
          </a:p>
          <a:p>
            <a:r>
              <a:rPr lang="en-US" altLang="zh-CN" dirty="0" smtClean="0"/>
              <a:t>describe '&lt;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&gt;‘</a:t>
            </a:r>
          </a:p>
          <a:p>
            <a:pPr marL="457200" lvl="2" indent="-182880" defTabSz="912813" eaLnBrk="0" hangingPunct="0">
              <a:lnSpc>
                <a:spcPct val="70000"/>
              </a:lnSpc>
              <a:spcAft>
                <a:spcPts val="12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4E4641"/>
                </a:solidFill>
                <a:ea typeface="宋体" charset="0"/>
              </a:rPr>
              <a:t>Returns the structure of the table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9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Create  Table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24693" y="1143000"/>
            <a:ext cx="9217025" cy="2524124"/>
          </a:xfrm>
        </p:spPr>
        <p:txBody>
          <a:bodyPr/>
          <a:lstStyle/>
          <a:p>
            <a:r>
              <a:rPr lang="en-US" altLang="zh-CN" dirty="0" smtClean="0"/>
              <a:t>create '&lt;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&gt;' ,{NAME =&gt; '&lt;</a:t>
            </a:r>
            <a:r>
              <a:rPr lang="en-US" altLang="zh-CN" dirty="0" err="1" smtClean="0"/>
              <a:t>colfam</a:t>
            </a:r>
            <a:r>
              <a:rPr lang="en-US" altLang="zh-CN" dirty="0" smtClean="0"/>
              <a:t>&gt;' [, &lt;options&gt;]} [,{…}]</a:t>
            </a:r>
          </a:p>
          <a:p>
            <a:r>
              <a:rPr lang="en-US" altLang="zh-CN" dirty="0" smtClean="0"/>
              <a:t>create 't1', {NAME =&gt; 'fam1'}</a:t>
            </a:r>
          </a:p>
          <a:p>
            <a:r>
              <a:rPr lang="de-DE" altLang="zh-CN" dirty="0" smtClean="0"/>
              <a:t>create 't1', {NAME =&gt; 'fam1', VERSIONS =&gt; 1}</a:t>
            </a:r>
          </a:p>
          <a:p>
            <a:r>
              <a:rPr lang="en-US" altLang="zh-CN" dirty="0" smtClean="0"/>
              <a:t>create 't1', {NAME =&gt; 'fam1'},  {NAME =&gt; 'fam2'}</a:t>
            </a:r>
          </a:p>
          <a:p>
            <a:r>
              <a:rPr lang="en-US" altLang="zh-CN" dirty="0" smtClean="0"/>
              <a:t> Shorthand: create 't1', 'fam1', 'fam2</a:t>
            </a:r>
            <a:r>
              <a:rPr lang="en-US" sz="1800" b="1" dirty="0" smtClean="0"/>
              <a:t>'</a:t>
            </a:r>
            <a:endParaRPr lang="en-US" sz="1800" dirty="0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233" y="3657600"/>
            <a:ext cx="885348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875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Create Table  --- Java API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31074" y="1256211"/>
            <a:ext cx="8458200" cy="4770438"/>
          </a:xfrm>
          <a:ln>
            <a:solidFill>
              <a:schemeClr val="tx1"/>
            </a:solidFill>
          </a:ln>
        </p:spPr>
        <p:txBody>
          <a:bodyPr/>
          <a:lstStyle/>
          <a:p>
            <a:pPr marL="18288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1600" dirty="0" err="1" smtClean="0">
                <a:ea typeface="SimSun" pitchFamily="2" charset="-122"/>
              </a:rPr>
              <a:t>HBaseAdmin</a:t>
            </a:r>
            <a:r>
              <a:rPr lang="en-US" altLang="zh-CN" sz="1600" dirty="0" smtClean="0">
                <a:ea typeface="SimSun" pitchFamily="2" charset="-122"/>
              </a:rPr>
              <a:t> admin= new </a:t>
            </a:r>
            <a:r>
              <a:rPr lang="en-US" altLang="zh-CN" sz="1600" dirty="0" err="1" smtClean="0">
                <a:ea typeface="SimSun" pitchFamily="2" charset="-122"/>
              </a:rPr>
              <a:t>HBaseAdmin</a:t>
            </a:r>
            <a:r>
              <a:rPr lang="en-US" altLang="zh-CN" sz="1600" dirty="0" smtClean="0">
                <a:ea typeface="SimSun" pitchFamily="2" charset="-122"/>
              </a:rPr>
              <a:t>(</a:t>
            </a:r>
            <a:r>
              <a:rPr lang="en-US" altLang="zh-CN" sz="1600" dirty="0" err="1" smtClean="0">
                <a:ea typeface="SimSun" pitchFamily="2" charset="-122"/>
              </a:rPr>
              <a:t>config</a:t>
            </a:r>
            <a:r>
              <a:rPr lang="en-US" altLang="zh-CN" sz="1600" dirty="0" smtClean="0">
                <a:ea typeface="SimSun" pitchFamily="2" charset="-122"/>
              </a:rPr>
              <a:t>);</a:t>
            </a:r>
          </a:p>
          <a:p>
            <a:pPr marL="182880" indent="0">
              <a:spcBef>
                <a:spcPts val="1800"/>
              </a:spcBef>
              <a:buNone/>
            </a:pPr>
            <a:r>
              <a:rPr lang="en-US" altLang="zh-CN" sz="1600" dirty="0" err="1" smtClean="0">
                <a:ea typeface="SimSun" pitchFamily="2" charset="-122"/>
              </a:rPr>
              <a:t>HColumnDescriptor</a:t>
            </a:r>
            <a:r>
              <a:rPr lang="en-US" altLang="zh-CN" sz="1600" dirty="0" smtClean="0">
                <a:ea typeface="SimSun" pitchFamily="2" charset="-122"/>
              </a:rPr>
              <a:t> []column;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smtClean="0">
                <a:ea typeface="SimSun" pitchFamily="2" charset="-122"/>
              </a:rPr>
              <a:t>  		column= new </a:t>
            </a:r>
            <a:r>
              <a:rPr lang="en-US" altLang="zh-CN" sz="1600" dirty="0" err="1" smtClean="0">
                <a:ea typeface="SimSun" pitchFamily="2" charset="-122"/>
              </a:rPr>
              <a:t>HColumnDescriptor</a:t>
            </a:r>
            <a:r>
              <a:rPr lang="en-US" altLang="zh-CN" sz="1600" dirty="0" smtClean="0">
                <a:ea typeface="SimSun" pitchFamily="2" charset="-122"/>
              </a:rPr>
              <a:t>[2];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smtClean="0">
                <a:ea typeface="SimSun" pitchFamily="2" charset="-122"/>
              </a:rPr>
              <a:t>  		column[0]=new </a:t>
            </a:r>
            <a:r>
              <a:rPr lang="en-US" altLang="zh-CN" sz="1600" dirty="0" err="1" smtClean="0">
                <a:ea typeface="SimSun" pitchFamily="2" charset="-122"/>
              </a:rPr>
              <a:t>HColumnDescriptor</a:t>
            </a:r>
            <a:r>
              <a:rPr lang="en-US" altLang="zh-CN" sz="1600" dirty="0" smtClean="0">
                <a:ea typeface="SimSun" pitchFamily="2" charset="-122"/>
              </a:rPr>
              <a:t>("columnFamily1:");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smtClean="0">
                <a:ea typeface="SimSun" pitchFamily="2" charset="-122"/>
              </a:rPr>
              <a:t>		column[1]=new </a:t>
            </a:r>
            <a:r>
              <a:rPr lang="en-US" altLang="zh-CN" sz="1600" dirty="0" err="1" smtClean="0">
                <a:ea typeface="SimSun" pitchFamily="2" charset="-122"/>
              </a:rPr>
              <a:t>HColumnDescriptor</a:t>
            </a:r>
            <a:r>
              <a:rPr lang="en-US" altLang="zh-CN" sz="1600" dirty="0" smtClean="0">
                <a:ea typeface="SimSun" pitchFamily="2" charset="-122"/>
              </a:rPr>
              <a:t>("columnFamily2:");</a:t>
            </a:r>
          </a:p>
          <a:p>
            <a:pPr marL="182880" indent="0">
              <a:lnSpc>
                <a:spcPct val="80000"/>
              </a:lnSpc>
              <a:spcBef>
                <a:spcPts val="1800"/>
              </a:spcBef>
              <a:buNone/>
            </a:pPr>
            <a:r>
              <a:rPr lang="en-US" altLang="zh-CN" sz="1600" dirty="0" err="1" smtClean="0">
                <a:ea typeface="SimSun" pitchFamily="2" charset="-122"/>
              </a:rPr>
              <a:t>HTableDescriptor desc</a:t>
            </a:r>
            <a:r>
              <a:rPr lang="en-US" altLang="zh-CN" sz="1600" dirty="0" smtClean="0">
                <a:ea typeface="SimSun" pitchFamily="2" charset="-122"/>
              </a:rPr>
              <a:t>= new   </a:t>
            </a:r>
            <a:r>
              <a:rPr lang="en-US" altLang="zh-CN" sz="1600" dirty="0" err="1" smtClean="0">
                <a:ea typeface="SimSun" pitchFamily="2" charset="-122"/>
              </a:rPr>
              <a:t>HTableDescriptor</a:t>
            </a:r>
            <a:r>
              <a:rPr lang="en-US" altLang="zh-CN" sz="1600" dirty="0" smtClean="0">
                <a:ea typeface="SimSun" pitchFamily="2" charset="-122"/>
              </a:rPr>
              <a:t>(</a:t>
            </a:r>
            <a:r>
              <a:rPr lang="en-US" altLang="zh-CN" sz="1600" dirty="0" err="1" smtClean="0">
                <a:ea typeface="SimSun" pitchFamily="2" charset="-122"/>
              </a:rPr>
              <a:t>Bytes.toBytes("MyTable"));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smtClean="0">
                <a:ea typeface="SimSun" pitchFamily="2" charset="-122"/>
              </a:rPr>
              <a:t>		</a:t>
            </a:r>
            <a:r>
              <a:rPr lang="en-US" altLang="zh-CN" sz="1600" dirty="0" err="1" smtClean="0">
                <a:ea typeface="SimSun" pitchFamily="2" charset="-122"/>
              </a:rPr>
              <a:t>desc.addFamily</a:t>
            </a:r>
            <a:r>
              <a:rPr lang="en-US" altLang="zh-CN" sz="1600" dirty="0" smtClean="0">
                <a:ea typeface="SimSun" pitchFamily="2" charset="-122"/>
              </a:rPr>
              <a:t>(column[0]);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smtClean="0">
                <a:ea typeface="SimSun" pitchFamily="2" charset="-122"/>
              </a:rPr>
              <a:t>		</a:t>
            </a:r>
            <a:r>
              <a:rPr lang="en-US" altLang="zh-CN" sz="1600" dirty="0" err="1" smtClean="0">
                <a:ea typeface="SimSun" pitchFamily="2" charset="-122"/>
              </a:rPr>
              <a:t>desc.addFamily</a:t>
            </a:r>
            <a:r>
              <a:rPr lang="en-US" altLang="zh-CN" sz="1600" dirty="0" smtClean="0">
                <a:ea typeface="SimSun" pitchFamily="2" charset="-122"/>
              </a:rPr>
              <a:t>(column[1]);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smtClean="0">
                <a:ea typeface="SimSun" pitchFamily="2" charset="-122"/>
              </a:rPr>
              <a:t>		</a:t>
            </a:r>
            <a:r>
              <a:rPr lang="en-US" altLang="zh-CN" sz="1600" dirty="0" err="1" smtClean="0">
                <a:ea typeface="SimSun" pitchFamily="2" charset="-122"/>
              </a:rPr>
              <a:t>admin.createTable</a:t>
            </a:r>
            <a:r>
              <a:rPr lang="en-US" altLang="zh-CN" sz="1600" dirty="0" smtClean="0">
                <a:ea typeface="SimSun" pitchFamily="2" charset="-122"/>
              </a:rPr>
              <a:t>(</a:t>
            </a:r>
            <a:r>
              <a:rPr lang="en-US" altLang="zh-CN" sz="1600" dirty="0" err="1" smtClean="0">
                <a:ea typeface="SimSun" pitchFamily="2" charset="-122"/>
              </a:rPr>
              <a:t>desc</a:t>
            </a:r>
            <a:r>
              <a:rPr lang="en-US" altLang="zh-CN" sz="1600" dirty="0" smtClean="0">
                <a:ea typeface="SimSun" pitchFamily="2" charset="-122"/>
              </a:rPr>
              <a:t>);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Accessing Data  In Tables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60375" y="1219200"/>
            <a:ext cx="9217025" cy="5029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Get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		get '&lt;</a:t>
            </a:r>
            <a:r>
              <a:rPr lang="en-US" sz="1600" b="1" dirty="0" err="1" smtClean="0">
                <a:solidFill>
                  <a:schemeClr val="tx1"/>
                </a:solidFill>
              </a:rPr>
              <a:t>tablename</a:t>
            </a:r>
            <a:r>
              <a:rPr lang="en-US" sz="1600" b="1" dirty="0" smtClean="0">
                <a:solidFill>
                  <a:schemeClr val="tx1"/>
                </a:solidFill>
              </a:rPr>
              <a:t>&gt;', '&lt;</a:t>
            </a:r>
            <a:r>
              <a:rPr lang="en-US" sz="1600" b="1" dirty="0" err="1" smtClean="0">
                <a:solidFill>
                  <a:schemeClr val="tx1"/>
                </a:solidFill>
              </a:rPr>
              <a:t>rowkey</a:t>
            </a:r>
            <a:r>
              <a:rPr lang="en-US" sz="1600" b="1" dirty="0" smtClean="0">
                <a:solidFill>
                  <a:schemeClr val="tx1"/>
                </a:solidFill>
              </a:rPr>
              <a:t>&gt;' [,options]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	– get 't1', 'r1'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	– get 't1', 'r1', {COLUMN =&gt; 'fam1:c1'}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	– get 't1', 'r1', {COLUMN =&gt; 'fam1:c1', VERSIONS=&gt; 2}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		put '&lt;</a:t>
            </a:r>
            <a:r>
              <a:rPr lang="en-US" sz="1600" b="1" dirty="0" err="1" smtClean="0">
                <a:solidFill>
                  <a:schemeClr val="tx1"/>
                </a:solidFill>
              </a:rPr>
              <a:t>tablename</a:t>
            </a:r>
            <a:r>
              <a:rPr lang="en-US" sz="1600" b="1" dirty="0" smtClean="0">
                <a:solidFill>
                  <a:schemeClr val="tx1"/>
                </a:solidFill>
              </a:rPr>
              <a:t>&gt;', '&lt;</a:t>
            </a:r>
            <a:r>
              <a:rPr lang="en-US" sz="1600" b="1" dirty="0" err="1" smtClean="0">
                <a:solidFill>
                  <a:schemeClr val="tx1"/>
                </a:solidFill>
              </a:rPr>
              <a:t>rowkey</a:t>
            </a:r>
            <a:r>
              <a:rPr lang="en-US" sz="1600" b="1" dirty="0" smtClean="0">
                <a:solidFill>
                  <a:schemeClr val="tx1"/>
                </a:solidFill>
              </a:rPr>
              <a:t>&gt;', '&lt;</a:t>
            </a:r>
            <a:r>
              <a:rPr lang="en-US" sz="1600" b="1" dirty="0" err="1" smtClean="0">
                <a:solidFill>
                  <a:schemeClr val="tx1"/>
                </a:solidFill>
              </a:rPr>
              <a:t>colfam</a:t>
            </a:r>
            <a:r>
              <a:rPr lang="en-US" sz="1600" b="1" dirty="0" smtClean="0">
                <a:solidFill>
                  <a:schemeClr val="tx1"/>
                </a:solidFill>
              </a:rPr>
              <a:t>&gt;:&lt;</a:t>
            </a:r>
            <a:r>
              <a:rPr lang="en-US" sz="1600" b="1" dirty="0" err="1" smtClean="0">
                <a:solidFill>
                  <a:schemeClr val="tx1"/>
                </a:solidFill>
              </a:rPr>
              <a:t>col</a:t>
            </a:r>
            <a:r>
              <a:rPr lang="en-US" sz="1600" b="1" dirty="0" smtClean="0">
                <a:solidFill>
                  <a:schemeClr val="tx1"/>
                </a:solidFill>
              </a:rPr>
              <a:t>&gt;',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		'&lt;value&gt;' [,timestamp]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	– put 't1', 'r1', 'fam1:c1', 'value'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	– put 't1', 'r1', 'fam1:c1</a:t>
            </a:r>
            <a:r>
              <a:rPr lang="en-US" dirty="0" smtClean="0">
                <a:solidFill>
                  <a:schemeClr val="tx1"/>
                </a:solidFill>
              </a:rPr>
              <a:t>', 'value', 1274302629663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 smtClean="0"/>
              <a:t>Scan And Count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20189" y="1143000"/>
            <a:ext cx="9217025" cy="5029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Scan: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	scan '&lt;</a:t>
            </a:r>
            <a:r>
              <a:rPr lang="en-US" sz="1400" b="1" dirty="0" err="1" smtClean="0">
                <a:solidFill>
                  <a:schemeClr val="tx1"/>
                </a:solidFill>
              </a:rPr>
              <a:t>tablename</a:t>
            </a:r>
            <a:r>
              <a:rPr lang="en-US" sz="1400" b="1" dirty="0" smtClean="0">
                <a:solidFill>
                  <a:schemeClr val="tx1"/>
                </a:solidFill>
              </a:rPr>
              <a:t>&gt;' [,{&lt;options&gt;}]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May include options for COLUMNS, START/STOP ROW,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   	   TIMESTAMP or COLUMNS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scan 't1'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scan 't1', {COLUMNS =&gt; 'fam1:c1'}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scan 't1', {COLUMNS =&gt; 'fam1:'}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scan 't1', {STARTROW =&gt; 'r1', LIMIT =&gt; 10}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Count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	count '&lt;</a:t>
            </a:r>
            <a:r>
              <a:rPr lang="en-US" sz="1400" b="1" dirty="0" err="1" smtClean="0">
                <a:solidFill>
                  <a:schemeClr val="tx1"/>
                </a:solidFill>
              </a:rPr>
              <a:t>tablename</a:t>
            </a:r>
            <a:r>
              <a:rPr lang="en-US" sz="1400" b="1" dirty="0" smtClean="0">
                <a:solidFill>
                  <a:schemeClr val="tx1"/>
                </a:solidFill>
              </a:rPr>
              <a:t>&gt;' [, interval]</a:t>
            </a:r>
            <a:endParaRPr lang="en-US" sz="1400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count 't1', 5000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Removing Data And Tables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20687" y="1090748"/>
            <a:ext cx="8951913" cy="47766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Delete columns in a row</a:t>
            </a:r>
          </a:p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delete '&lt;</a:t>
            </a:r>
            <a:r>
              <a:rPr lang="en-US" sz="1400" dirty="0" err="1" smtClean="0">
                <a:solidFill>
                  <a:schemeClr val="tx1"/>
                </a:solidFill>
              </a:rPr>
              <a:t>tablename</a:t>
            </a:r>
            <a:r>
              <a:rPr lang="en-US" sz="1400" dirty="0" smtClean="0">
                <a:solidFill>
                  <a:schemeClr val="tx1"/>
                </a:solidFill>
              </a:rPr>
              <a:t>&gt;', '&lt;row key&gt;', '&lt;</a:t>
            </a:r>
            <a:r>
              <a:rPr lang="en-US" sz="1400" dirty="0" err="1" smtClean="0">
                <a:solidFill>
                  <a:schemeClr val="tx1"/>
                </a:solidFill>
              </a:rPr>
              <a:t>col</a:t>
            </a:r>
            <a:r>
              <a:rPr lang="en-US" sz="1400" dirty="0" smtClean="0">
                <a:solidFill>
                  <a:schemeClr val="tx1"/>
                </a:solidFill>
              </a:rPr>
              <a:t>&gt;'</a:t>
            </a:r>
          </a:p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delete 't1', 'r1', 'fam1:c1'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Delete an entire row</a:t>
            </a:r>
          </a:p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</a:t>
            </a:r>
            <a:r>
              <a:rPr lang="en-US" sz="1400" dirty="0" err="1" smtClean="0">
                <a:solidFill>
                  <a:schemeClr val="tx1"/>
                </a:solidFill>
              </a:rPr>
              <a:t>deleteall</a:t>
            </a:r>
            <a:r>
              <a:rPr lang="en-US" sz="1400" dirty="0" smtClean="0">
                <a:solidFill>
                  <a:schemeClr val="tx1"/>
                </a:solidFill>
              </a:rPr>
              <a:t> '&lt;</a:t>
            </a:r>
            <a:r>
              <a:rPr lang="en-US" sz="1400" dirty="0" err="1" smtClean="0">
                <a:solidFill>
                  <a:schemeClr val="tx1"/>
                </a:solidFill>
              </a:rPr>
              <a:t>tablename</a:t>
            </a:r>
            <a:r>
              <a:rPr lang="en-US" sz="1400" dirty="0" smtClean="0">
                <a:solidFill>
                  <a:schemeClr val="tx1"/>
                </a:solidFill>
              </a:rPr>
              <a:t>&gt;', '&lt;row key&gt;'</a:t>
            </a:r>
          </a:p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</a:t>
            </a:r>
            <a:r>
              <a:rPr lang="en-US" sz="1400" dirty="0" err="1" smtClean="0">
                <a:solidFill>
                  <a:schemeClr val="tx1"/>
                </a:solidFill>
              </a:rPr>
              <a:t>deleteall</a:t>
            </a:r>
            <a:r>
              <a:rPr lang="en-US" sz="1400" dirty="0" smtClean="0">
                <a:solidFill>
                  <a:schemeClr val="tx1"/>
                </a:solidFill>
              </a:rPr>
              <a:t> 't1', 'r1'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Delete all the rows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truncate '&lt;</a:t>
            </a:r>
            <a:r>
              <a:rPr lang="en-US" sz="1400" dirty="0" err="1" smtClean="0">
                <a:solidFill>
                  <a:schemeClr val="tx1"/>
                </a:solidFill>
              </a:rPr>
              <a:t>tablename</a:t>
            </a:r>
            <a:r>
              <a:rPr lang="en-US" sz="1400" dirty="0" smtClean="0">
                <a:solidFill>
                  <a:schemeClr val="tx1"/>
                </a:solidFill>
              </a:rPr>
              <a:t>&gt;‘</a:t>
            </a:r>
          </a:p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disable '&lt;</a:t>
            </a:r>
            <a:r>
              <a:rPr lang="en-US" altLang="zh-CN" dirty="0" err="1" smtClean="0">
                <a:solidFill>
                  <a:schemeClr val="tx1"/>
                </a:solidFill>
              </a:rPr>
              <a:t>tablename</a:t>
            </a:r>
            <a:r>
              <a:rPr lang="en-US" altLang="zh-CN" dirty="0" smtClean="0">
                <a:solidFill>
                  <a:schemeClr val="tx1"/>
                </a:solidFill>
              </a:rPr>
              <a:t>&gt;‘</a:t>
            </a:r>
          </a:p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drop '&lt;</a:t>
            </a:r>
            <a:r>
              <a:rPr lang="en-US" altLang="zh-CN" dirty="0" err="1" smtClean="0">
                <a:solidFill>
                  <a:schemeClr val="tx1"/>
                </a:solidFill>
              </a:rPr>
              <a:t>tablename</a:t>
            </a:r>
            <a:r>
              <a:rPr lang="en-US" altLang="zh-CN" dirty="0" smtClean="0">
                <a:solidFill>
                  <a:schemeClr val="tx1"/>
                </a:solidFill>
              </a:rPr>
              <a:t>&gt;‘</a:t>
            </a:r>
          </a:p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</a:rPr>
              <a:t>major_compact</a:t>
            </a:r>
            <a:r>
              <a:rPr lang="en-US" altLang="zh-CN" dirty="0" smtClean="0">
                <a:solidFill>
                  <a:schemeClr val="tx1"/>
                </a:solidFill>
              </a:rPr>
              <a:t> '.META.’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 smtClean="0"/>
              <a:t>Changing Column Families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20189" y="1077685"/>
            <a:ext cx="9180513" cy="501831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Delete columns in a row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delete '&lt;</a:t>
            </a:r>
            <a:r>
              <a:rPr lang="en-US" sz="1400" dirty="0" err="1" smtClean="0">
                <a:solidFill>
                  <a:schemeClr val="tx1"/>
                </a:solidFill>
              </a:rPr>
              <a:t>tablename</a:t>
            </a:r>
            <a:r>
              <a:rPr lang="en-US" sz="1400" dirty="0" smtClean="0">
                <a:solidFill>
                  <a:schemeClr val="tx1"/>
                </a:solidFill>
              </a:rPr>
              <a:t>&gt;', '&lt;row key&gt;', '&lt;</a:t>
            </a:r>
            <a:r>
              <a:rPr lang="en-US" sz="1400" dirty="0" err="1" smtClean="0">
                <a:solidFill>
                  <a:schemeClr val="tx1"/>
                </a:solidFill>
              </a:rPr>
              <a:t>col</a:t>
            </a:r>
            <a:r>
              <a:rPr lang="en-US" sz="1400" dirty="0" smtClean="0">
                <a:solidFill>
                  <a:schemeClr val="tx1"/>
                </a:solidFill>
              </a:rPr>
              <a:t>&gt;'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delete 't1', 'r1', 'fam1:c1'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Delete an entire row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</a:t>
            </a:r>
            <a:r>
              <a:rPr lang="en-US" sz="1400" dirty="0" err="1" smtClean="0">
                <a:solidFill>
                  <a:schemeClr val="tx1"/>
                </a:solidFill>
              </a:rPr>
              <a:t>deleteall</a:t>
            </a:r>
            <a:r>
              <a:rPr lang="en-US" sz="1400" dirty="0" smtClean="0">
                <a:solidFill>
                  <a:schemeClr val="tx1"/>
                </a:solidFill>
              </a:rPr>
              <a:t> '&lt;</a:t>
            </a:r>
            <a:r>
              <a:rPr lang="en-US" sz="1400" dirty="0" err="1" smtClean="0">
                <a:solidFill>
                  <a:schemeClr val="tx1"/>
                </a:solidFill>
              </a:rPr>
              <a:t>tablename</a:t>
            </a:r>
            <a:r>
              <a:rPr lang="en-US" sz="1400" dirty="0" smtClean="0">
                <a:solidFill>
                  <a:schemeClr val="tx1"/>
                </a:solidFill>
              </a:rPr>
              <a:t>&gt;', '&lt;row key&gt;'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</a:t>
            </a:r>
            <a:r>
              <a:rPr lang="en-US" sz="1400" dirty="0" err="1" smtClean="0">
                <a:solidFill>
                  <a:schemeClr val="tx1"/>
                </a:solidFill>
              </a:rPr>
              <a:t>deleteall</a:t>
            </a:r>
            <a:r>
              <a:rPr lang="en-US" sz="1400" dirty="0" smtClean="0">
                <a:solidFill>
                  <a:schemeClr val="tx1"/>
                </a:solidFill>
              </a:rPr>
              <a:t> 't1', 'r1'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Delete all the rows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– truncate '&lt;</a:t>
            </a:r>
            <a:r>
              <a:rPr lang="en-US" sz="1400" dirty="0" err="1" smtClean="0">
                <a:solidFill>
                  <a:schemeClr val="tx1"/>
                </a:solidFill>
              </a:rPr>
              <a:t>tablename</a:t>
            </a:r>
            <a:r>
              <a:rPr lang="en-US" sz="1400" dirty="0" smtClean="0">
                <a:solidFill>
                  <a:schemeClr val="tx1"/>
                </a:solidFill>
              </a:rPr>
              <a:t>&gt;‘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disable '&lt;</a:t>
            </a:r>
            <a:r>
              <a:rPr lang="en-US" altLang="zh-CN" dirty="0" err="1" smtClean="0">
                <a:solidFill>
                  <a:schemeClr val="tx1"/>
                </a:solidFill>
              </a:rPr>
              <a:t>tablename</a:t>
            </a:r>
            <a:r>
              <a:rPr lang="en-US" altLang="zh-CN" dirty="0" smtClean="0">
                <a:solidFill>
                  <a:schemeClr val="tx1"/>
                </a:solidFill>
              </a:rPr>
              <a:t>&gt;‘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drop '&lt;</a:t>
            </a:r>
            <a:r>
              <a:rPr lang="en-US" altLang="zh-CN" dirty="0" err="1" smtClean="0">
                <a:solidFill>
                  <a:schemeClr val="tx1"/>
                </a:solidFill>
              </a:rPr>
              <a:t>tablename</a:t>
            </a:r>
            <a:r>
              <a:rPr lang="en-US" altLang="zh-CN" dirty="0" smtClean="0">
                <a:solidFill>
                  <a:schemeClr val="tx1"/>
                </a:solidFill>
              </a:rPr>
              <a:t>&gt;‘</a:t>
            </a:r>
          </a:p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</a:rPr>
              <a:t>major_compact</a:t>
            </a:r>
            <a:r>
              <a:rPr lang="en-US" altLang="zh-CN" dirty="0" smtClean="0">
                <a:solidFill>
                  <a:schemeClr val="tx1"/>
                </a:solidFill>
              </a:rPr>
              <a:t> '.META.’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905999" cy="1676400"/>
          </a:xfrm>
        </p:spPr>
        <p:txBody>
          <a:bodyPr/>
          <a:lstStyle/>
          <a:p>
            <a:pPr algn="ctr"/>
            <a:r>
              <a:rPr sz="6000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828800"/>
            <a:ext cx="9905999" cy="1676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Arial Narrow" pitchFamily="34" charset="0"/>
                <a:ea typeface="+mj-ea"/>
                <a:cs typeface="+mj-cs"/>
              </a:rPr>
              <a:t>Thank You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5029200"/>
          <a:ext cx="28194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Review 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15-July-2015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Next Review Due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15-July-2016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077200" cy="99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Is </a:t>
            </a:r>
            <a:r>
              <a:rPr lang="en-US" dirty="0" err="1" smtClean="0"/>
              <a:t>HBase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971800"/>
            <a:ext cx="8077200" cy="301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342">
              <a:lnSpc>
                <a:spcPct val="7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900" dirty="0">
              <a:solidFill>
                <a:srgbClr val="4E4641"/>
              </a:solidFill>
              <a:ea typeface="宋体" charset="0"/>
              <a:cs typeface="+mn-cs"/>
            </a:endParaRP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418011" y="1140822"/>
            <a:ext cx="8305800" cy="4802778"/>
          </a:xfrm>
        </p:spPr>
        <p:txBody>
          <a:bodyPr/>
          <a:lstStyle/>
          <a:p>
            <a:pPr marL="274320" indent="-274320"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is a distributed column-oriented data store built on top of HDFS</a:t>
            </a:r>
          </a:p>
          <a:p>
            <a:pPr marL="274320" indent="-274320">
              <a:spcBef>
                <a:spcPts val="0"/>
              </a:spcBef>
            </a:pPr>
            <a:r>
              <a:rPr lang="en-US" altLang="zh-CN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 is an Apache open source project whose goal is to provide storage for the </a:t>
            </a:r>
            <a:r>
              <a:rPr lang="en-US" altLang="zh-CN" dirty="0" err="1" smtClean="0">
                <a:solidFill>
                  <a:schemeClr val="tx1"/>
                </a:solidFill>
                <a:cs typeface="Times New Roman" pitchFamily="18" charset="0"/>
              </a:rPr>
              <a:t>Hadoop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 Distributed Computing</a:t>
            </a:r>
          </a:p>
          <a:p>
            <a:pPr marL="274320" indent="-274320"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Data is logically organized into tables, rows and columns</a:t>
            </a:r>
          </a:p>
          <a:p>
            <a:pPr marL="274320" indent="-274320">
              <a:lnSpc>
                <a:spcPct val="70000"/>
              </a:lnSpc>
              <a:defRPr/>
            </a:pPr>
            <a:r>
              <a:rPr lang="en-US" altLang="zh-CN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 is . . .</a:t>
            </a:r>
          </a:p>
          <a:p>
            <a:pPr marL="457200" indent="-182880" defTabSz="912813" eaLnBrk="0" hangingPunct="0">
              <a:lnSpc>
                <a:spcPct val="70000"/>
              </a:lnSpc>
              <a:spcAft>
                <a:spcPts val="6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Open-Source</a:t>
            </a:r>
          </a:p>
          <a:p>
            <a:pPr marL="457200" indent="-182880" defTabSz="912813" eaLnBrk="0" hangingPunct="0">
              <a:lnSpc>
                <a:spcPct val="70000"/>
              </a:lnSpc>
              <a:spcAft>
                <a:spcPts val="6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Sparse</a:t>
            </a:r>
          </a:p>
          <a:p>
            <a:pPr marL="457200" indent="-182880" defTabSz="912813" eaLnBrk="0" hangingPunct="0">
              <a:lnSpc>
                <a:spcPct val="70000"/>
              </a:lnSpc>
              <a:spcAft>
                <a:spcPts val="6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Multidimensional</a:t>
            </a:r>
          </a:p>
          <a:p>
            <a:pPr marL="457200" indent="-182880" defTabSz="912813" eaLnBrk="0" hangingPunct="0">
              <a:lnSpc>
                <a:spcPct val="70000"/>
              </a:lnSpc>
              <a:spcAft>
                <a:spcPts val="6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Persistent</a:t>
            </a:r>
          </a:p>
          <a:p>
            <a:pPr marL="457200" indent="-182880" defTabSz="912813" eaLnBrk="0" hangingPunct="0">
              <a:lnSpc>
                <a:spcPct val="70000"/>
              </a:lnSpc>
              <a:spcAft>
                <a:spcPts val="6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istributed</a:t>
            </a:r>
          </a:p>
          <a:p>
            <a:pPr marL="457200" indent="-182880" defTabSz="912813" eaLnBrk="0" hangingPunct="0">
              <a:lnSpc>
                <a:spcPct val="70000"/>
              </a:lnSpc>
              <a:spcAft>
                <a:spcPts val="6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Sorted Map</a:t>
            </a:r>
          </a:p>
          <a:p>
            <a:pPr marL="457200" indent="-182880" defTabSz="912813" eaLnBrk="0" hangingPunct="0">
              <a:lnSpc>
                <a:spcPct val="70000"/>
              </a:lnSpc>
              <a:spcAft>
                <a:spcPts val="6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Runs on top of HDFS</a:t>
            </a:r>
          </a:p>
          <a:p>
            <a:pPr marL="457200" indent="-182880" defTabSz="912813" eaLnBrk="0" hangingPunct="0">
              <a:lnSpc>
                <a:spcPct val="70000"/>
              </a:lnSpc>
              <a:spcAft>
                <a:spcPts val="6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Modeled after Google’s </a:t>
            </a:r>
            <a:r>
              <a:rPr lang="en-US" sz="1600" dirty="0" err="1" smtClean="0">
                <a:solidFill>
                  <a:schemeClr val="tx1"/>
                </a:solidFill>
                <a:ea typeface="宋体" charset="0"/>
              </a:rPr>
              <a:t>BigTable</a:t>
            </a:r>
            <a:endParaRPr lang="en-US" sz="1600" dirty="0" smtClean="0">
              <a:solidFill>
                <a:schemeClr val="tx1"/>
              </a:solidFill>
              <a:ea typeface="宋体" charset="0"/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077200" cy="990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Is Not a Traditional Database</a:t>
            </a: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7937" y="1140822"/>
            <a:ext cx="8534400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When To Use </a:t>
            </a:r>
            <a:r>
              <a:rPr lang="en-US" dirty="0" err="1" smtClean="0"/>
              <a:t>HBase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31074" y="1116874"/>
            <a:ext cx="9296400" cy="3302726"/>
          </a:xfrm>
        </p:spPr>
        <p:txBody>
          <a:bodyPr/>
          <a:lstStyle/>
          <a:p>
            <a:pPr marL="274320" indent="-27432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Use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if…</a:t>
            </a:r>
          </a:p>
          <a:p>
            <a:pPr marL="457200" indent="-182880" defTabSz="912813" eaLnBrk="0" hangingPunct="0">
              <a:lnSpc>
                <a:spcPct val="70000"/>
              </a:lnSpc>
              <a:spcBef>
                <a:spcPts val="0"/>
              </a:spcBef>
              <a:spcAft>
                <a:spcPts val="18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You need random write, random read, or both (but not neither)</a:t>
            </a:r>
          </a:p>
          <a:p>
            <a:pPr marL="457200" indent="-182880" defTabSz="912813" eaLnBrk="0" hangingPunct="0">
              <a:lnSpc>
                <a:spcPct val="70000"/>
              </a:lnSpc>
              <a:spcBef>
                <a:spcPts val="0"/>
              </a:spcBef>
              <a:spcAft>
                <a:spcPts val="18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You need to do many thousands of operations per second on multiple TB of data</a:t>
            </a:r>
          </a:p>
          <a:p>
            <a:pPr marL="457200" indent="-182880" defTabSz="912813" eaLnBrk="0" hangingPunct="0">
              <a:lnSpc>
                <a:spcPct val="70000"/>
              </a:lnSpc>
              <a:spcBef>
                <a:spcPts val="0"/>
              </a:spcBef>
              <a:spcAft>
                <a:spcPts val="18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Your access patterns are well-known and simple</a:t>
            </a:r>
            <a:endParaRPr lang="en-US" sz="1400" b="1" dirty="0" smtClean="0">
              <a:solidFill>
                <a:schemeClr val="tx1"/>
              </a:solidFill>
              <a:ea typeface="SimSun" pitchFamily="2" charset="-122"/>
            </a:endParaRPr>
          </a:p>
          <a:p>
            <a:pPr>
              <a:spcBef>
                <a:spcPts val="0"/>
              </a:spcBef>
            </a:pPr>
            <a:r>
              <a:rPr lang="en-US" sz="1400" b="1" dirty="0" smtClean="0">
                <a:solidFill>
                  <a:schemeClr val="tx1"/>
                </a:solidFill>
                <a:ea typeface="SimSun" pitchFamily="2" charset="-122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Don’t use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if…</a:t>
            </a:r>
          </a:p>
          <a:p>
            <a:pPr marL="457200" indent="-182880" defTabSz="912813" eaLnBrk="0" hangingPunct="0">
              <a:lnSpc>
                <a:spcPct val="70000"/>
              </a:lnSpc>
              <a:spcBef>
                <a:spcPts val="0"/>
              </a:spcBef>
              <a:spcAft>
                <a:spcPts val="18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You only append to your dataset, and tend to read the whole thing</a:t>
            </a:r>
          </a:p>
          <a:p>
            <a:pPr marL="457200" indent="-182880" defTabSz="912813" eaLnBrk="0" hangingPunct="0">
              <a:lnSpc>
                <a:spcPct val="70000"/>
              </a:lnSpc>
              <a:spcBef>
                <a:spcPts val="0"/>
              </a:spcBef>
              <a:spcAft>
                <a:spcPts val="18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You primarily do ad-hoc analytics (ill-defined access patterns)</a:t>
            </a:r>
          </a:p>
          <a:p>
            <a:pPr marL="457200" indent="-182880" defTabSz="912813" eaLnBrk="0" hangingPunct="0">
              <a:lnSpc>
                <a:spcPct val="70000"/>
              </a:lnSpc>
              <a:spcBef>
                <a:spcPts val="0"/>
              </a:spcBef>
              <a:spcAft>
                <a:spcPts val="18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Your data easily fits on one beefy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04948" y="1143000"/>
            <a:ext cx="87630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dirty="0" smtClean="0">
                <a:solidFill>
                  <a:schemeClr val="tx1"/>
                </a:solidFill>
              </a:rPr>
              <a:t>Overview</a:t>
            </a:r>
          </a:p>
          <a:p>
            <a:pPr marL="274320" indent="-274320">
              <a:spcBef>
                <a:spcPts val="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Tables are made of rows and columns</a:t>
            </a:r>
          </a:p>
          <a:p>
            <a:pPr marL="274320" indent="-27432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Every row has a row key (analogous to a primary key)</a:t>
            </a:r>
          </a:p>
          <a:p>
            <a:pPr marL="457200" indent="-182880" defTabSz="912813" eaLnBrk="0" hangingPunct="0">
              <a:lnSpc>
                <a:spcPct val="70000"/>
              </a:lnSpc>
              <a:spcBef>
                <a:spcPts val="0"/>
              </a:spcBef>
              <a:spcAft>
                <a:spcPts val="18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Rows are stored sorted by row key for fast lookups</a:t>
            </a:r>
          </a:p>
          <a:p>
            <a:pPr marL="274320" indent="-27432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All columns in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HBase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belong to a particular column family</a:t>
            </a:r>
          </a:p>
          <a:p>
            <a:pPr marL="274320" indent="-27432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A table may have one or more column families</a:t>
            </a:r>
          </a:p>
          <a:p>
            <a:pPr marL="457200" indent="-182880" defTabSz="912813" eaLnBrk="0" hangingPunct="0">
              <a:lnSpc>
                <a:spcPct val="70000"/>
              </a:lnSpc>
              <a:spcBef>
                <a:spcPts val="0"/>
              </a:spcBef>
              <a:spcAft>
                <a:spcPts val="18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Common to have a small number of column families</a:t>
            </a:r>
          </a:p>
          <a:p>
            <a:pPr marL="457200" indent="-182880" defTabSz="912813" eaLnBrk="0" hangingPunct="0">
              <a:lnSpc>
                <a:spcPct val="70000"/>
              </a:lnSpc>
              <a:spcBef>
                <a:spcPts val="0"/>
              </a:spcBef>
              <a:spcAft>
                <a:spcPts val="18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Column families should rarely change</a:t>
            </a:r>
          </a:p>
          <a:p>
            <a:pPr marL="457200" indent="-182880" defTabSz="912813" eaLnBrk="0" hangingPunct="0">
              <a:lnSpc>
                <a:spcPct val="70000"/>
              </a:lnSpc>
              <a:spcBef>
                <a:spcPts val="0"/>
              </a:spcBef>
              <a:spcAft>
                <a:spcPts val="1800"/>
              </a:spcAft>
              <a:buClr>
                <a:srgbClr val="0098C7"/>
              </a:buClr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ea typeface="宋体" charset="0"/>
              </a:rPr>
              <a:t>A column family can have any number of columns</a:t>
            </a:r>
          </a:p>
          <a:p>
            <a:pPr marL="274320" indent="-27432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Table cells are versioned, un-interpreted arrays of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Data Model  (Cont …..)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33252" y="1129937"/>
            <a:ext cx="9144000" cy="762000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HBase</a:t>
            </a:r>
            <a:r>
              <a:rPr lang="en-US" altLang="zh-TW" dirty="0" smtClean="0">
                <a:solidFill>
                  <a:schemeClr val="tx1"/>
                </a:solidFill>
              </a:rPr>
              <a:t> is based on Google’s </a:t>
            </a:r>
            <a:r>
              <a:rPr lang="en-US" altLang="zh-TW" dirty="0" err="1" smtClean="0">
                <a:solidFill>
                  <a:schemeClr val="tx1"/>
                </a:solidFill>
              </a:rPr>
              <a:t>Bigtable</a:t>
            </a:r>
            <a:r>
              <a:rPr lang="en-US" altLang="zh-TW" dirty="0" smtClean="0">
                <a:solidFill>
                  <a:schemeClr val="tx1"/>
                </a:solidFill>
              </a:rPr>
              <a:t> model</a:t>
            </a:r>
          </a:p>
          <a:p>
            <a:pPr lvl="1" indent="-182880" defTabSz="912813" eaLnBrk="0" hangingPunct="0">
              <a:lnSpc>
                <a:spcPct val="70000"/>
              </a:lnSpc>
              <a:spcBef>
                <a:spcPts val="0"/>
              </a:spcBef>
              <a:spcAft>
                <a:spcPts val="1800"/>
              </a:spcAft>
              <a:buClr>
                <a:srgbClr val="0098C7"/>
              </a:buClr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宋体" charset="0"/>
              </a:rPr>
              <a:t>Key-Value pairs</a:t>
            </a:r>
          </a:p>
          <a:p>
            <a:endParaRPr lang="en-US" dirty="0" smtClean="0"/>
          </a:p>
        </p:txBody>
      </p:sp>
      <p:pic>
        <p:nvPicPr>
          <p:cNvPr id="20484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7696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Data Model  (Cont …..)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1173482"/>
            <a:ext cx="7542212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72000" bIns="72000">
            <a:normAutofit fontScale="25000" lnSpcReduction="20000"/>
          </a:bodyPr>
          <a:lstStyle/>
          <a:p>
            <a:pPr marL="228600" indent="-228600" defTabSz="914342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TW" sz="8000" dirty="0"/>
              <a:t>HBase schema consists of several Tables</a:t>
            </a:r>
          </a:p>
          <a:p>
            <a:pPr marL="228600" indent="-228600" defTabSz="914342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TW" sz="8000" dirty="0"/>
              <a:t>Each table consists of a set of Column Families</a:t>
            </a:r>
          </a:p>
          <a:p>
            <a:pPr marL="228600" lvl="1" indent="-228600" defTabSz="914342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TW" sz="8000" dirty="0"/>
              <a:t>Columns are not part of the schema </a:t>
            </a:r>
          </a:p>
          <a:p>
            <a:pPr marL="228600" indent="-228600" defTabSz="914342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TW" sz="8000" dirty="0"/>
              <a:t>HBase has Dynamic Columns</a:t>
            </a:r>
          </a:p>
          <a:p>
            <a:pPr marL="228600" lvl="1" indent="-228600" defTabSz="914342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TW" sz="8000" dirty="0"/>
              <a:t>Because column names are encoded inside the cells</a:t>
            </a:r>
          </a:p>
          <a:p>
            <a:pPr marL="228600" lvl="1" indent="-228600" defTabSz="914342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TW" sz="8000" dirty="0"/>
              <a:t>Different cells can have different columns</a:t>
            </a:r>
          </a:p>
          <a:p>
            <a:pPr marL="265113" lvl="1" indent="-265113" defTabSz="912813">
              <a:lnSpc>
                <a:spcPct val="90000"/>
              </a:lnSpc>
              <a:spcAft>
                <a:spcPts val="60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endParaRPr lang="en-US" sz="1900" b="1" dirty="0">
              <a:solidFill>
                <a:srgbClr val="4E4641"/>
              </a:solidFill>
              <a:latin typeface="+mn-lt"/>
              <a:cs typeface="+mn-cs"/>
            </a:endParaRPr>
          </a:p>
          <a:p>
            <a:pPr marL="265113" lvl="1" indent="-265113" defTabSz="912813">
              <a:lnSpc>
                <a:spcPct val="90000"/>
              </a:lnSpc>
              <a:spcAft>
                <a:spcPts val="60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endParaRPr lang="en-US" sz="1900" b="1" dirty="0">
              <a:solidFill>
                <a:srgbClr val="4E4641"/>
              </a:solidFill>
              <a:latin typeface="+mn-lt"/>
              <a:cs typeface="+mn-cs"/>
            </a:endParaRPr>
          </a:p>
          <a:p>
            <a:pPr marL="265113" indent="-265113" defTabSz="912813" eaLnBrk="0" hangingPunct="0">
              <a:lnSpc>
                <a:spcPct val="90000"/>
              </a:lnSpc>
              <a:spcAft>
                <a:spcPts val="60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endParaRPr lang="en-US" sz="2200" dirty="0">
              <a:latin typeface="+mn-lt"/>
              <a:cs typeface="+mn-cs"/>
            </a:endParaRPr>
          </a:p>
        </p:txBody>
      </p:sp>
      <p:pic>
        <p:nvPicPr>
          <p:cNvPr id="21508" name="Picture 8" descr="Screen shot 2013-02-15 at 12.07.08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479" y="3824288"/>
            <a:ext cx="5157788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0592" y="4241800"/>
            <a:ext cx="2909887" cy="923925"/>
            <a:chOff x="446557" y="4807403"/>
            <a:chExt cx="2909753" cy="923330"/>
          </a:xfrm>
        </p:grpSpPr>
        <p:sp>
          <p:nvSpPr>
            <p:cNvPr id="11" name="Right Arrow 10"/>
            <p:cNvSpPr/>
            <p:nvPr/>
          </p:nvSpPr>
          <p:spPr>
            <a:xfrm>
              <a:off x="2759437" y="4807403"/>
              <a:ext cx="596873" cy="89477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11" name="TextBox 11"/>
            <p:cNvSpPr txBox="1">
              <a:spLocks noChangeArrowheads="1"/>
            </p:cNvSpPr>
            <p:nvPr/>
          </p:nvSpPr>
          <p:spPr bwMode="auto">
            <a:xfrm>
              <a:off x="446557" y="4807403"/>
              <a:ext cx="245619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800000"/>
                  </a:solidFill>
                </a:rPr>
                <a:t>“Roles” column family has different columns in different cells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99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Logical View</a:t>
            </a:r>
            <a:endParaRPr lang="en-US" dirty="0"/>
          </a:p>
        </p:txBody>
      </p:sp>
      <p:pic>
        <p:nvPicPr>
          <p:cNvPr id="22531" name="Content Placeholder 7" descr="Screen shot 2013-02-14 at 11.20.38 P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219200"/>
            <a:ext cx="8610600" cy="45720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Insights &amp; Data_LnD_Template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Insights &amp; Data_LnD_Template</Template>
  <TotalTime>379</TotalTime>
  <Words>922</Words>
  <Application>Microsoft Office PowerPoint</Application>
  <PresentationFormat>A4 Paper (210x297 mm)</PresentationFormat>
  <Paragraphs>213</Paragraphs>
  <Slides>30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Insights &amp; Data_LnD_Template</vt:lpstr>
      <vt:lpstr>I&amp;D_Learning and Development 2015_Closing Slides</vt:lpstr>
      <vt:lpstr>I&amp;D_Learning and Development 2015_Section break</vt:lpstr>
      <vt:lpstr>think-cell Slide</vt:lpstr>
      <vt:lpstr>Visio</vt:lpstr>
      <vt:lpstr>Learning &amp; Development  Enabling development, Impacting growth…</vt:lpstr>
      <vt:lpstr>Module Outline</vt:lpstr>
      <vt:lpstr>What Is HBase?</vt:lpstr>
      <vt:lpstr>HBase Is Not a Traditional Database</vt:lpstr>
      <vt:lpstr>When To Use HBase?</vt:lpstr>
      <vt:lpstr>HBase Data Model</vt:lpstr>
      <vt:lpstr>HBase Data Model  (Cont …..)</vt:lpstr>
      <vt:lpstr>HBase Data Model  (Cont …..)</vt:lpstr>
      <vt:lpstr>HBase Logical View</vt:lpstr>
      <vt:lpstr>HBase Physical Model</vt:lpstr>
      <vt:lpstr>Three Major Components Of HBase </vt:lpstr>
      <vt:lpstr>HBase Components</vt:lpstr>
      <vt:lpstr>HBase Components  --  HMaster</vt:lpstr>
      <vt:lpstr>HBase Components  --  HRegion Servers</vt:lpstr>
      <vt:lpstr>HBase Components  -- Regions </vt:lpstr>
      <vt:lpstr>HBase Components  --  Zookeeper And Catalog</vt:lpstr>
      <vt:lpstr>HBase Big Picture</vt:lpstr>
      <vt:lpstr>Compaction</vt:lpstr>
      <vt:lpstr>Compaction Continue….. </vt:lpstr>
      <vt:lpstr>Running HBase Shell</vt:lpstr>
      <vt:lpstr>HBase – Useful Commands</vt:lpstr>
      <vt:lpstr>Create  Table</vt:lpstr>
      <vt:lpstr>Create Table  --- Java API</vt:lpstr>
      <vt:lpstr>Accessing Data  In Tables</vt:lpstr>
      <vt:lpstr>Scan And Count</vt:lpstr>
      <vt:lpstr>Removing Data And Tables</vt:lpstr>
      <vt:lpstr>Changing Column Families</vt:lpstr>
      <vt:lpstr>Q &amp; A</vt:lpstr>
      <vt:lpstr>Slide 29</vt:lpstr>
      <vt:lpstr>Slide 30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bdesai</cp:lastModifiedBy>
  <cp:revision>29</cp:revision>
  <dcterms:created xsi:type="dcterms:W3CDTF">2015-07-13T06:13:12Z</dcterms:created>
  <dcterms:modified xsi:type="dcterms:W3CDTF">2016-01-18T12:25:41Z</dcterms:modified>
</cp:coreProperties>
</file>