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42"/>
  </p:notesMasterIdLst>
  <p:sldIdLst>
    <p:sldId id="377" r:id="rId6"/>
    <p:sldId id="393" r:id="rId7"/>
    <p:sldId id="391" r:id="rId8"/>
    <p:sldId id="379" r:id="rId9"/>
    <p:sldId id="380" r:id="rId10"/>
    <p:sldId id="382" r:id="rId11"/>
    <p:sldId id="392" r:id="rId12"/>
    <p:sldId id="381" r:id="rId13"/>
    <p:sldId id="383" r:id="rId14"/>
    <p:sldId id="384" r:id="rId15"/>
    <p:sldId id="394" r:id="rId16"/>
    <p:sldId id="374" r:id="rId17"/>
    <p:sldId id="378" r:id="rId18"/>
    <p:sldId id="376" r:id="rId19"/>
    <p:sldId id="373" r:id="rId20"/>
    <p:sldId id="385" r:id="rId21"/>
    <p:sldId id="386" r:id="rId22"/>
    <p:sldId id="395" r:id="rId23"/>
    <p:sldId id="387" r:id="rId24"/>
    <p:sldId id="388" r:id="rId25"/>
    <p:sldId id="398" r:id="rId26"/>
    <p:sldId id="402" r:id="rId27"/>
    <p:sldId id="403" r:id="rId28"/>
    <p:sldId id="404" r:id="rId29"/>
    <p:sldId id="405" r:id="rId30"/>
    <p:sldId id="396" r:id="rId31"/>
    <p:sldId id="389" r:id="rId32"/>
    <p:sldId id="390" r:id="rId33"/>
    <p:sldId id="399" r:id="rId34"/>
    <p:sldId id="400" r:id="rId35"/>
    <p:sldId id="401" r:id="rId36"/>
    <p:sldId id="397" r:id="rId37"/>
    <p:sldId id="406" r:id="rId38"/>
    <p:sldId id="407" r:id="rId39"/>
    <p:sldId id="408" r:id="rId40"/>
    <p:sldId id="409" r:id="rId4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41" autoAdjust="0"/>
    <p:restoredTop sz="86439" autoAdjust="0"/>
  </p:normalViewPr>
  <p:slideViewPr>
    <p:cSldViewPr>
      <p:cViewPr varScale="1">
        <p:scale>
          <a:sx n="111" d="100"/>
          <a:sy n="111" d="100"/>
        </p:scale>
        <p:origin x="23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6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6F085C1-392D-46E4-B59B-FFB11EE2364B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7E972C0-4A56-49DD-A16F-28B46B7FE0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>
              <a:defRPr/>
            </a:pPr>
            <a:r>
              <a:rPr lang="en-US" sz="900" b="0" dirty="0">
                <a:latin typeface="Trebuchet MS" pitchFamily="34" charset="0"/>
              </a:rPr>
              <a:t>OSS WEEKLY STATUS REPORT</a:t>
            </a:r>
            <a:r>
              <a:rPr lang="en-US" sz="900" b="0" dirty="0">
                <a:latin typeface="Times New Roman" pitchFamily="18" charset="0"/>
              </a:rPr>
              <a:t>  </a:t>
            </a:r>
            <a:r>
              <a:rPr lang="en-US" sz="900" b="0" dirty="0">
                <a:latin typeface="Trebuchet MS" pitchFamily="34" charset="0"/>
              </a:rPr>
              <a:t>|  AUGUST 30, 2011  |  CENTURYLINK CORPORATION  |  INTERNAL USE ONLY:  PRIVATE &amp; CONFIDENTIAL |  PAGE </a:t>
            </a:r>
            <a:fld id="{1B8C538D-7EE0-494D-8AFA-0C477CD6A4BA}" type="slidenum">
              <a:rPr lang="en-US" sz="900" b="0">
                <a:latin typeface="Trebuchet MS" pitchFamily="34" charset="0"/>
              </a:rPr>
              <a:pPr algn="ctr" eaLnBrk="0" hangingPunct="0">
                <a:defRPr/>
              </a:pPr>
              <a:t>‹#›</a:t>
            </a:fld>
            <a:endParaRPr lang="en-US" sz="900" b="0" dirty="0">
              <a:latin typeface="Trebuchet MS" pitchFamily="34" charset="0"/>
            </a:endParaRPr>
          </a:p>
        </p:txBody>
      </p:sp>
      <p:pic>
        <p:nvPicPr>
          <p:cNvPr id="5" name="Picture 12" descr="heade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titl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lg_logo_artw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20650"/>
            <a:ext cx="248126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>
                <a:solidFill>
                  <a:srgbClr val="0085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47675" y="304800"/>
            <a:ext cx="1685925" cy="609600"/>
          </a:xfrm>
        </p:spPr>
        <p:txBody>
          <a:bodyPr/>
          <a:lstStyle>
            <a:lvl1pPr>
              <a:defRPr sz="1200">
                <a:solidFill>
                  <a:srgbClr val="00853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988"/>
            <a:ext cx="8382000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41400"/>
            <a:ext cx="8153400" cy="43688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53988"/>
            <a:ext cx="83820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4333" y="2967335"/>
            <a:ext cx="545534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Update Pending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>
              <a:defRPr/>
            </a:pPr>
            <a:r>
              <a:rPr lang="en-US" sz="900" b="0" dirty="0">
                <a:latin typeface="Trebuchet MS" pitchFamily="34" charset="0"/>
              </a:rPr>
              <a:t>CENTURYLINK CORPORATION  |  INTERNAL USE ONLY:  PRIVATE &amp; CONFIDENTIAL |  PAGE </a:t>
            </a:r>
            <a:fld id="{DA04879F-E99F-4D8E-A1E8-07C5BF0D5448}" type="slidenum">
              <a:rPr lang="en-US" sz="900" b="0">
                <a:latin typeface="Trebuchet MS" pitchFamily="34" charset="0"/>
              </a:rPr>
              <a:pPr algn="ctr" eaLnBrk="0" hangingPunct="0">
                <a:defRPr/>
              </a:pPr>
              <a:t>‹#›</a:t>
            </a:fld>
            <a:endParaRPr lang="en-US" sz="900" b="0" dirty="0">
              <a:latin typeface="Trebuchet MS" pitchFamily="34" charset="0"/>
            </a:endParaRPr>
          </a:p>
        </p:txBody>
      </p:sp>
      <p:pic>
        <p:nvPicPr>
          <p:cNvPr id="8197" name="Picture 12" descr="header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8001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-"/>
        <a:defRPr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</a:defRPr>
      </a:lvl4pPr>
      <a:lvl5pPr marL="16002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0574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5146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718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4290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/v7.4.1.html" TargetMode="External"/><Relationship Id="rId7" Type="http://schemas.openxmlformats.org/officeDocument/2006/relationships/hyperlink" Target="https://ssapps/ESD" TargetMode="External"/><Relationship Id="rId2" Type="http://schemas.openxmlformats.org/officeDocument/2006/relationships/hyperlink" Target="https://www.sublimetext.com/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ownloads/" TargetMode="External"/><Relationship Id="rId5" Type="http://schemas.openxmlformats.org/officeDocument/2006/relationships/hyperlink" Target="https://www.continuum.io/downloads" TargetMode="External"/><Relationship Id="rId4" Type="http://schemas.openxmlformats.org/officeDocument/2006/relationships/hyperlink" Target="https://eclipse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era.com/documentation/enterprise/5-10-x/topics/cdh_sg_hdfs_encryptio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olccdhcm001.test.intranet:7183/" TargetMode="External"/><Relationship Id="rId3" Type="http://schemas.openxmlformats.org/officeDocument/2006/relationships/hyperlink" Target="https://pdlrcdhen001.corp.intranet:8889/" TargetMode="External"/><Relationship Id="rId7" Type="http://schemas.openxmlformats.org/officeDocument/2006/relationships/hyperlink" Target="https://pdlrcdhcm001.corp.intranet:7183/" TargetMode="External"/><Relationship Id="rId2" Type="http://schemas.openxmlformats.org/officeDocument/2006/relationships/hyperlink" Target="https://polpcdhen001.corp.intranet:888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lpcdhcm001.corp.intranet:7183/" TargetMode="External"/><Relationship Id="rId5" Type="http://schemas.openxmlformats.org/officeDocument/2006/relationships/hyperlink" Target="https://poldcdhen001.dev.intranet:8889/" TargetMode="External"/><Relationship Id="rId4" Type="http://schemas.openxmlformats.org/officeDocument/2006/relationships/hyperlink" Target="https://polccdhen001.test.intranet:8889/" TargetMode="External"/><Relationship Id="rId9" Type="http://schemas.openxmlformats.org/officeDocument/2006/relationships/hyperlink" Target="https://poldcdhcm001.dev.intranet:7183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dcdhen005.dev.intranet:8000/" TargetMode="External"/><Relationship Id="rId2" Type="http://schemas.openxmlformats.org/officeDocument/2006/relationships/hyperlink" Target="https://polpcdhen005.corp.intranet:800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1itcprhas51:8088/" TargetMode="External"/><Relationship Id="rId4" Type="http://schemas.openxmlformats.org/officeDocument/2006/relationships/hyperlink" Target="https://ne1itcprhas62.ne1.savvis.n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bindownload.cgi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t-contrib.sourceforge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tty.org/" TargetMode="External"/><Relationship Id="rId2" Type="http://schemas.openxmlformats.org/officeDocument/2006/relationships/hyperlink" Target="https://cygwin.com/instal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nscp.net/eng/download.php" TargetMode="External"/><Relationship Id="rId4" Type="http://schemas.openxmlformats.org/officeDocument/2006/relationships/hyperlink" Target="https://filezilla-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Data Lake </a:t>
            </a:r>
            <a:r>
              <a:rPr lang="en-US" sz="4000" dirty="0" err="1"/>
              <a:t>Onboarding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594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 (Need to Install)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Editors / IDEs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https://www.sublimetext.com/2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https://notepad-plus-plus.org/download/v7.4.1.html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https://eclipse.org/</a:t>
            </a:r>
            <a:r>
              <a:rPr lang="en-US" dirty="0"/>
              <a:t> (or Scala IDE – for Spark)</a:t>
            </a:r>
          </a:p>
          <a:p>
            <a:endParaRPr lang="en-US" dirty="0"/>
          </a:p>
          <a:p>
            <a:r>
              <a:rPr lang="en-US" dirty="0"/>
              <a:t>Python (May not be necessary, but useful)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https://www.continuum.io/downloads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6"/>
              </a:rPr>
              <a:t>https://www.python.org/downloads/</a:t>
            </a:r>
            <a:endParaRPr lang="en-US" dirty="0"/>
          </a:p>
          <a:p>
            <a:endParaRPr lang="en-US" dirty="0"/>
          </a:p>
          <a:p>
            <a:r>
              <a:rPr lang="en-US" dirty="0"/>
              <a:t>Oracle Database Client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Toad / PLSQL Developer / Oracle SQL Developer.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Can be obtained through </a:t>
            </a:r>
            <a:r>
              <a:rPr lang="en-US" dirty="0">
                <a:hlinkClick r:id="rId7"/>
              </a:rPr>
              <a:t>https://ssapps/ESD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Cluster Architecture and </a:t>
            </a:r>
            <a:r>
              <a:rPr lang="en-US" sz="4000" dirty="0" err="1"/>
              <a:t>Hadoop</a:t>
            </a:r>
            <a:r>
              <a:rPr lang="en-US" sz="4000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287594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/>
          <a:p>
            <a:r>
              <a:rPr lang="en-US" dirty="0"/>
              <a:t>Directly interface only with edge nodes.</a:t>
            </a:r>
          </a:p>
          <a:p>
            <a:r>
              <a:rPr lang="en-US" dirty="0"/>
              <a:t>Various tools will leverage other nodes.</a:t>
            </a:r>
          </a:p>
          <a:p>
            <a:pPr lvl="1"/>
            <a:r>
              <a:rPr lang="en-US" dirty="0"/>
              <a:t>HDFS</a:t>
            </a:r>
          </a:p>
          <a:p>
            <a:pPr lvl="1"/>
            <a:r>
              <a:rPr lang="en-US" dirty="0" err="1"/>
              <a:t>Sqoop</a:t>
            </a:r>
            <a:endParaRPr lang="en-US" dirty="0"/>
          </a:p>
          <a:p>
            <a:pPr lvl="1"/>
            <a:r>
              <a:rPr lang="en-US" dirty="0"/>
              <a:t>Flume/Kafka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Etc…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800600" y="1143000"/>
          <a:ext cx="3733800" cy="498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3120786" imgH="4549461" progId="Visio.Drawing.11">
                  <p:embed/>
                </p:oleObj>
              </mc:Choice>
              <mc:Fallback>
                <p:oleObj name="Visio" r:id="rId3" imgW="3120786" imgH="4549461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3733800" cy="498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Each file is broken into 128 MB blocks.</a:t>
            </a:r>
          </a:p>
          <a:p>
            <a:r>
              <a:rPr lang="en-US" dirty="0"/>
              <a:t>Each block is replicated 3-fold across data nodes.</a:t>
            </a:r>
          </a:p>
          <a:p>
            <a:pPr lvl="1"/>
            <a:r>
              <a:rPr lang="en-US" dirty="0"/>
              <a:t>If a node goes down, data is automatically replicated</a:t>
            </a:r>
          </a:p>
          <a:p>
            <a:r>
              <a:rPr lang="en-US" dirty="0"/>
              <a:t>The name node manages where each block can be found.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5846" y="1600200"/>
            <a:ext cx="3903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Cloudera Toolset</a:t>
            </a:r>
          </a:p>
        </p:txBody>
      </p:sp>
      <p:pic>
        <p:nvPicPr>
          <p:cNvPr id="1026" name="Picture 5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281" y="990600"/>
            <a:ext cx="665631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Cloudera Toolset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066800"/>
          <a:ext cx="8229600" cy="5410199"/>
        </p:xfrm>
        <a:graphic>
          <a:graphicData uri="http://schemas.openxmlformats.org/drawingml/2006/table">
            <a:tbl>
              <a:tblPr/>
              <a:tblGrid>
                <a:gridCol w="1496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Tool  Name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Used For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 what process level it is used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SQOOP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Structured Data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Integrate Data - mostly relational Databases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FLUME, KAFKA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Real-time Data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Integrate Data - mostly real-time Data streams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HDFS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File System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Storing Data- most of the time data is stored in this format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KUDU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Relational File System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Storing Data- less frequent, but if there is need for OLTP type data transaction available in hadoop, we store in this format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HBASE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NoSQL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File system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Storing Data- less frequent, if the data is unstructured we can in this format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YARN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Resource Manager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Services Across Hadoop -- this is the one which manages hadoop/cloudera env, this is more like operating system for hadoop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SENTRY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Services Across Hadoop -- this provides access and other security to hadoop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HIVE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SQL like querying data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PROCESSING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IMPALA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SQL like querying data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PROCESSING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SPARK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Stream, Analyze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PROCESSING-- vastly used for processing , analyzing data in batch/real time. Mostly this is like a programming tool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9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SOLR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SEARCH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This will provide data indexing and faster relation searches on data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Hadoop</a:t>
            </a:r>
            <a:r>
              <a:rPr lang="en-US" dirty="0"/>
              <a:t> Tool Use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41400"/>
          <a:ext cx="8305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command line (</a:t>
                      </a:r>
                      <a:r>
                        <a:rPr lang="en-US" dirty="0" err="1"/>
                        <a:t>hdfs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dfs</a:t>
                      </a:r>
                      <a:r>
                        <a:rPr lang="en-US" dirty="0"/>
                        <a:t> …) and behind the scenes.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Mainly logs, debugging.</a:t>
                      </a:r>
                      <a:r>
                        <a:rPr lang="en-US" baseline="0" dirty="0"/>
                        <a:t> Used behind the scenes.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Oozie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scheduling,</a:t>
                      </a:r>
                      <a:r>
                        <a:rPr lang="en-US" baseline="0" dirty="0"/>
                        <a:t> workflow creation.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Importing</a:t>
                      </a:r>
                      <a:r>
                        <a:rPr lang="en-US" baseline="0" dirty="0"/>
                        <a:t> data from RDBMSs (Primarily Oracle). </a:t>
                      </a:r>
                      <a:r>
                        <a:rPr lang="en-US" baseline="0" dirty="0" err="1"/>
                        <a:t>Sqoop</a:t>
                      </a:r>
                      <a:r>
                        <a:rPr lang="en-US" baseline="0" dirty="0"/>
                        <a:t> actions in </a:t>
                      </a:r>
                      <a:r>
                        <a:rPr lang="en-US" baseline="0" dirty="0" err="1"/>
                        <a:t>Oozie</a:t>
                      </a:r>
                      <a:r>
                        <a:rPr lang="en-US" baseline="0" dirty="0"/>
                        <a:t> workflows.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Hive</a:t>
                      </a:r>
                      <a:r>
                        <a:rPr lang="en-US" baseline="0" dirty="0"/>
                        <a:t> / Impala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Steps in </a:t>
                      </a:r>
                      <a:r>
                        <a:rPr lang="en-US" dirty="0" err="1"/>
                        <a:t>Oozie</a:t>
                      </a:r>
                      <a:r>
                        <a:rPr lang="en-US" dirty="0"/>
                        <a:t> workflows. One-off queries/tasks.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</a:t>
                      </a:r>
                      <a:r>
                        <a:rPr lang="en-US" baseline="0" dirty="0"/>
                        <a:t> Models. One-off queries/tasks.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Flume /</a:t>
                      </a:r>
                      <a:r>
                        <a:rPr lang="en-US" baseline="0" dirty="0"/>
                        <a:t> Kafka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time streams. Example: </a:t>
                      </a:r>
                      <a:r>
                        <a:rPr lang="en-US" dirty="0" err="1"/>
                        <a:t>netstats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syslogs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capm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Job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41400"/>
          <a:ext cx="83058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/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Scheduled via </a:t>
                      </a:r>
                      <a:r>
                        <a:rPr lang="en-US" dirty="0" err="1"/>
                        <a:t>cron</a:t>
                      </a:r>
                      <a:r>
                        <a:rPr lang="en-US" dirty="0"/>
                        <a:t> / bash scripts</a:t>
                      </a:r>
                      <a:r>
                        <a:rPr lang="en-US" baseline="0" dirty="0"/>
                        <a:t> because of networking constraints. Kicks off </a:t>
                      </a:r>
                      <a:r>
                        <a:rPr lang="en-US" baseline="0" dirty="0" err="1"/>
                        <a:t>Oozie</a:t>
                      </a:r>
                      <a:r>
                        <a:rPr lang="en-US" baseline="0" dirty="0"/>
                        <a:t> workflow.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Adobe</a:t>
                      </a:r>
                      <a:r>
                        <a:rPr lang="en-US" baseline="0" dirty="0"/>
                        <a:t>, </a:t>
                      </a:r>
                      <a:r>
                        <a:rPr lang="en-US" dirty="0"/>
                        <a:t>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Scheduled via </a:t>
                      </a:r>
                      <a:r>
                        <a:rPr lang="en-US" dirty="0" err="1"/>
                        <a:t>cron</a:t>
                      </a:r>
                      <a:r>
                        <a:rPr lang="en-US" dirty="0"/>
                        <a:t> / bash scripts</a:t>
                      </a:r>
                      <a:r>
                        <a:rPr lang="en-US" baseline="0" dirty="0"/>
                        <a:t> because of networking constraints. Kicks off </a:t>
                      </a:r>
                      <a:r>
                        <a:rPr lang="en-US" baseline="0" dirty="0" err="1"/>
                        <a:t>Oozie</a:t>
                      </a:r>
                      <a:r>
                        <a:rPr lang="en-US" baseline="0" dirty="0"/>
                        <a:t> workflow.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OSR,</a:t>
                      </a:r>
                      <a:r>
                        <a:rPr lang="en-US" baseline="0" dirty="0"/>
                        <a:t> B360, many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Oozie</a:t>
                      </a:r>
                      <a:r>
                        <a:rPr lang="en-US" dirty="0"/>
                        <a:t> coordinators</a:t>
                      </a:r>
                      <a:r>
                        <a:rPr lang="en-US" baseline="0" dirty="0"/>
                        <a:t> / workflows. </a:t>
                      </a:r>
                      <a:r>
                        <a:rPr lang="en-US" baseline="0" dirty="0" err="1"/>
                        <a:t>Sqoop</a:t>
                      </a:r>
                      <a:r>
                        <a:rPr lang="en-US" baseline="0" dirty="0"/>
                        <a:t>/Hive/Impala.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netstats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syslogs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capm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Flume or </a:t>
                      </a:r>
                      <a:r>
                        <a:rPr lang="en-US" dirty="0" err="1"/>
                        <a:t>Flume+Kafka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Overlaid with Hive tables.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Cross-Sell/Up-Sell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Oozie</a:t>
                      </a:r>
                      <a:r>
                        <a:rPr lang="en-US" baseline="0" dirty="0"/>
                        <a:t> coordinators / workflows. Hive/Impala. Spark (Primarily Scala, though original code may be in Python/R).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287594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Centrify</a:t>
            </a:r>
            <a:r>
              <a:rPr lang="en-US" dirty="0"/>
              <a:t> creates OS and HDFS users and groups based on Active Directory (AD) users and groups.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If granted edge node access, the username and password correspond to your AD username and password.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This means account passwords are the same across all environments, tools, and systems.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AD groups determine permissions. Groups control access to HDFS files, edge nodes and </a:t>
            </a:r>
            <a:r>
              <a:rPr lang="en-US" dirty="0" err="1"/>
              <a:t>sudo</a:t>
            </a:r>
            <a:r>
              <a:rPr lang="en-US" dirty="0"/>
              <a:t> access, tools, etc…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There are typically 3 versions of each group: One for each environment. (Prod and DR share the same permissions.) For example: </a:t>
            </a:r>
            <a:r>
              <a:rPr lang="en-US" dirty="0" err="1"/>
              <a:t>cdlappgrpd</a:t>
            </a:r>
            <a:r>
              <a:rPr lang="en-US" dirty="0"/>
              <a:t>, </a:t>
            </a:r>
            <a:r>
              <a:rPr lang="en-US" dirty="0" err="1"/>
              <a:t>cdlappgrpc</a:t>
            </a:r>
            <a:r>
              <a:rPr lang="en-US" dirty="0"/>
              <a:t>, </a:t>
            </a:r>
            <a:r>
              <a:rPr lang="en-US" dirty="0" err="1"/>
              <a:t>cdlapgrpp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 Architecture and </a:t>
            </a:r>
            <a:r>
              <a:rPr lang="en-US" dirty="0" err="1"/>
              <a:t>Hadoop</a:t>
            </a:r>
            <a:r>
              <a:rPr lang="en-US" dirty="0"/>
              <a:t>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HDFS Directory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on an Edge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Troubleshooting and Common Issues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Permissions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 common point of confusion is that there are two distinct file systems: the OS FS and HDFS.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set of files may be in both places (code, for example). Be sure to clarify where something is!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HDFS has no concept of a working directory. Files will likely be in an absolute path format.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Files in HDFS can have different permissions from files on the OS.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Files in HDFS can also have access controlled by tools such as Sentry. This is common for database directories.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OS users must get a Kerberos ticket through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kinit</a:t>
            </a:r>
            <a:r>
              <a:rPr lang="en-US" b="1" dirty="0"/>
              <a:t> to interact with </a:t>
            </a:r>
            <a:r>
              <a:rPr lang="en-US" b="1" dirty="0" err="1"/>
              <a:t>Hadoop</a:t>
            </a:r>
            <a:r>
              <a:rPr lang="en-US" b="1" dirty="0"/>
              <a:t> services.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sz="4000" dirty="0"/>
              <a:t>HDFS 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2875949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File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Everything is currently under the encrypted file zone, /data/CTL/encrypt/. Files in this zone are transparently encrypted at rest and decrypted when accessed by an authorized user.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Default HDFS user directories (/user/</a:t>
            </a:r>
            <a:r>
              <a:rPr lang="en-US" dirty="0" err="1"/>
              <a:t>cuid</a:t>
            </a:r>
            <a:r>
              <a:rPr lang="en-US" dirty="0"/>
              <a:t>) are not in the encrypted file zone.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There are sometimes issues with tools when attempting to move data between the encrypted and unencrypted file zones.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Description of how this works (Each file has it’s own encrypted decryption key): </a:t>
            </a:r>
            <a:r>
              <a:rPr lang="en-US" dirty="0">
                <a:hlinkClick r:id="rId2"/>
              </a:rPr>
              <a:t>https://www.cloudera.com/documentation/enterprise/5-10-x/topics/cdh_sg_hdfs_encryption.html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Directory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41400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1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HDFS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/user/</a:t>
                      </a:r>
                      <a:r>
                        <a:rPr lang="en-US" dirty="0" err="1"/>
                        <a:t>cuid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  <a:r>
                        <a:rPr lang="en-US" baseline="0" dirty="0"/>
                        <a:t> directory for your </a:t>
                      </a:r>
                      <a:r>
                        <a:rPr lang="en-US" baseline="0" dirty="0" err="1"/>
                        <a:t>cuid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/data/CTL/encrypt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Encrypted File Zone. The root of most other</a:t>
                      </a:r>
                      <a:r>
                        <a:rPr lang="en-US" baseline="0" dirty="0"/>
                        <a:t> useful paths.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/data/CTL/encrypt/code/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(primarily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Oozie</a:t>
                      </a:r>
                      <a:r>
                        <a:rPr lang="en-US" baseline="0" dirty="0"/>
                        <a:t>) for each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/data/CTL/encrypt/code/ingest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for the </a:t>
                      </a:r>
                      <a:r>
                        <a:rPr lang="en-US" dirty="0" err="1"/>
                        <a:t>cdlapp</a:t>
                      </a:r>
                      <a:r>
                        <a:rPr lang="en-US" dirty="0"/>
                        <a:t>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r>
                        <a:rPr lang="en-US" baseline="0" dirty="0"/>
                        <a:t> files for each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cdlapp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 files</a:t>
                      </a:r>
                      <a:r>
                        <a:rPr lang="en-US" baseline="0" dirty="0"/>
                        <a:t> for </a:t>
                      </a:r>
                      <a:r>
                        <a:rPr lang="en-US" baseline="0" dirty="0" err="1"/>
                        <a:t>cdlapp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contains a </a:t>
                      </a:r>
                      <a:r>
                        <a:rPr lang="en-US" dirty="0" err="1"/>
                        <a:t>keytab</a:t>
                      </a:r>
                      <a:r>
                        <a:rPr lang="en-US" baseline="0" dirty="0"/>
                        <a:t>. Could be used for other ‘environment’ files.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contains files for Flume</a:t>
                      </a:r>
                      <a:r>
                        <a:rPr lang="en-US" baseline="0" dirty="0"/>
                        <a:t> watchdog process. Could contain other utility files.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Directory Structure (Continued)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41400"/>
          <a:ext cx="832358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HDFS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Hive Databases. Sentry Controlled.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/data/CTL/encrypt/db/users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Databases.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/data/CTL/encrypt/db/dept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Databases.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/data/CTL/encrypt/db/dept/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marketsales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Primarily B2B models at the moment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Enterprise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/data/CTL/encrypt/db/processed/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Obsolete, has been</a:t>
                      </a:r>
                      <a:r>
                        <a:rPr lang="en-US" baseline="0" dirty="0"/>
                        <a:t> moved.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/data/CTL/encrypt/db/ingest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Ingestion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/data/CTL/encrypt/db/ingest/raw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Ingestion Databases.</a:t>
                      </a:r>
                    </a:p>
                    <a:p>
                      <a:r>
                        <a:rPr lang="en-US" b="1" dirty="0"/>
                        <a:t>Most Hive</a:t>
                      </a:r>
                      <a:r>
                        <a:rPr lang="en-US" b="1" baseline="0" dirty="0"/>
                        <a:t> databases are here.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/data/CTL/encrypt/db/ingest/raw/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Example, the </a:t>
                      </a:r>
                      <a:r>
                        <a:rPr lang="en-US" dirty="0" err="1"/>
                        <a:t>osr</a:t>
                      </a:r>
                      <a:r>
                        <a:rPr lang="en-US" baseline="0" dirty="0"/>
                        <a:t> database. Tables in the database are under here.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/data/CTL/encrypt/db/ingest/processed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Processed ingestion databases. Typically some computation</a:t>
                      </a:r>
                      <a:r>
                        <a:rPr lang="en-US" baseline="0" dirty="0"/>
                        <a:t> after the “raw” database has occurred.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Directory Structure (Continued)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41400"/>
          <a:ext cx="843788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HDFS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Non-database</a:t>
                      </a:r>
                      <a:r>
                        <a:rPr lang="en-US" baseline="0" dirty="0"/>
                        <a:t> (unstructured) data</a:t>
                      </a:r>
                    </a:p>
                    <a:p>
                      <a:r>
                        <a:rPr lang="en-US" baseline="0" dirty="0"/>
                        <a:t>This mirrors the db directory structure to some extent.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/data/CTL/encrypt/data/dept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/data/CTL/encrypt/data/ingest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Ingestion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/data/CTL/encrypt/data/ingest/raw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Raw Ingestion Data.</a:t>
                      </a:r>
                    </a:p>
                    <a:p>
                      <a:r>
                        <a:rPr lang="en-US" b="1" baseline="0" dirty="0"/>
                        <a:t>This is where most non-Hive data 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/data/CTL/encrypt/data/ingest/processed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Non-Hive data that has been processed after the “raw” ingestion.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Working on an Edge Node</a:t>
            </a:r>
          </a:p>
        </p:txBody>
      </p:sp>
    </p:spTree>
    <p:extLst>
      <p:ext uri="{BB962C8B-B14F-4D97-AF65-F5344CB8AC3E}">
        <p14:creationId xmlns:p14="http://schemas.microsoft.com/office/powerpoint/2010/main" val="287594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Scripts and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cdlapp</a:t>
            </a:r>
            <a:r>
              <a:rPr lang="en-US" dirty="0"/>
              <a:t> account on EN001 has a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kti</a:t>
            </a:r>
            <a:r>
              <a:rPr lang="en-US" dirty="0"/>
              <a:t> alias. This will perform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kinit</a:t>
            </a:r>
            <a:r>
              <a:rPr lang="en-US" dirty="0"/>
              <a:t> command and should be the one of the first commands executed when logging on.</a:t>
            </a:r>
          </a:p>
          <a:p>
            <a:r>
              <a:rPr lang="en-US" dirty="0"/>
              <a:t>The </a:t>
            </a:r>
            <a:r>
              <a:rPr lang="en-US" dirty="0" err="1"/>
              <a:t>cdlapp</a:t>
            </a:r>
            <a:r>
              <a:rPr lang="en-US" dirty="0"/>
              <a:t> account on EN001 also 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/>
              <a:t> alias, which will color the prompt depending on the environment.</a:t>
            </a:r>
          </a:p>
          <a:p>
            <a:r>
              <a:rPr lang="en-US" dirty="0"/>
              <a:t>The </a:t>
            </a:r>
            <a:r>
              <a:rPr lang="en-US" dirty="0" err="1"/>
              <a:t>cdlapp</a:t>
            </a:r>
            <a:r>
              <a:rPr lang="en-US" dirty="0"/>
              <a:t> account on EN001 has aliases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autobeeline</a:t>
            </a:r>
            <a:r>
              <a:rPr lang="en-US" dirty="0"/>
              <a:t> and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autoimpala</a:t>
            </a:r>
            <a:r>
              <a:rPr lang="en-US" dirty="0"/>
              <a:t>. These will open the beeline (Hive) or impala-shell prompts already connected to the correct services.</a:t>
            </a:r>
          </a:p>
          <a:p>
            <a:endParaRPr lang="en-US" dirty="0"/>
          </a:p>
          <a:p>
            <a:r>
              <a:rPr lang="en-US" dirty="0"/>
              <a:t>(Check the .</a:t>
            </a:r>
            <a:r>
              <a:rPr lang="en-US" dirty="0" err="1"/>
              <a:t>bash_profile</a:t>
            </a:r>
            <a:r>
              <a:rPr lang="en-US" dirty="0"/>
              <a:t> and .</a:t>
            </a:r>
            <a:r>
              <a:rPr lang="en-US" dirty="0" err="1"/>
              <a:t>bashrc</a:t>
            </a:r>
            <a:r>
              <a:rPr lang="en-US" dirty="0"/>
              <a:t> files for the definitions, or use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which</a:t>
            </a:r>
            <a:r>
              <a:rPr lang="en-US" dirty="0"/>
              <a:t> command.)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Scripts and Aliases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~/</a:t>
            </a:r>
            <a:r>
              <a:rPr lang="en-US" dirty="0" err="1"/>
              <a:t>oozie</a:t>
            </a:r>
            <a:r>
              <a:rPr lang="en-US" dirty="0"/>
              <a:t> folder contains many useful shell and python script for interacting with </a:t>
            </a:r>
            <a:r>
              <a:rPr lang="en-US" dirty="0" err="1"/>
              <a:t>Oozie</a:t>
            </a:r>
            <a:r>
              <a:rPr lang="en-US" dirty="0"/>
              <a:t>. You should look here if you need to: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Kill a job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Restart a job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Suspend or resume a job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Find a job via the command line.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Suspend all coordinators for a user. (And later resume them.)</a:t>
            </a:r>
          </a:p>
          <a:p>
            <a:endParaRPr lang="en-US" dirty="0"/>
          </a:p>
          <a:p>
            <a:r>
              <a:rPr lang="en-US" dirty="0"/>
              <a:t>The ~/</a:t>
            </a:r>
            <a:r>
              <a:rPr lang="en-US" dirty="0" err="1"/>
              <a:t>impala_scripts</a:t>
            </a:r>
            <a:r>
              <a:rPr lang="en-US" dirty="0"/>
              <a:t> directory also contains a script to refresh all tables in an impala database.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 from a Developer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an SFTP client to transfer files from your machine to your account on an edge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using an application account without direct access: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dirty="0"/>
              <a:t>Make sure the folders containing your files have at least 555 permissions.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sudo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acctname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to log into the application account. (You must be in the proper group.)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cp -R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filedir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newdir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to copy the files and change the owner.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kinit</a:t>
            </a:r>
            <a:r>
              <a:rPr lang="en-US" dirty="0"/>
              <a:t> (or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kti</a:t>
            </a:r>
            <a:r>
              <a:rPr lang="en-US" dirty="0"/>
              <a:t> alias) if you have not done so already.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-put </a:t>
            </a:r>
            <a:r>
              <a:rPr lang="en-US" dirty="0"/>
              <a:t>command to upload the folders/files to the proper HDFS directory.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87594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Password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 into the application account and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kinit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your password file in a text editor (Such 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vi</a:t>
            </a:r>
            <a:r>
              <a:rPr lang="en-US" dirty="0"/>
              <a:t>). You will not want to type the password on the terminal since it would be logged to bash history. So avoid something like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echo “password” 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src.passwd</a:t>
            </a:r>
            <a:r>
              <a:rPr lang="en-US" dirty="0"/>
              <a:t>.</a:t>
            </a:r>
          </a:p>
          <a:p>
            <a:pPr marL="571500" lvl="1" indent="-457200"/>
            <a:r>
              <a:rPr lang="en-US" dirty="0"/>
              <a:t>The file should contain a single line with the password. Any newlines or special characters will be interpreted as part of the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–put </a:t>
            </a:r>
            <a:r>
              <a:rPr lang="en-US" dirty="0"/>
              <a:t>to upload the </a:t>
            </a:r>
            <a:r>
              <a:rPr lang="en-US" dirty="0" err="1"/>
              <a:t>passwd</a:t>
            </a:r>
            <a:r>
              <a:rPr lang="en-US" dirty="0"/>
              <a:t> file to the proper  /data/CTL/encrypt/</a:t>
            </a:r>
            <a:r>
              <a:rPr lang="en-US" dirty="0" err="1"/>
              <a:t>pwd</a:t>
            </a:r>
            <a:r>
              <a:rPr lang="en-US" dirty="0"/>
              <a:t>/</a:t>
            </a:r>
            <a:r>
              <a:rPr lang="en-US" dirty="0" err="1"/>
              <a:t>appname</a:t>
            </a:r>
            <a:r>
              <a:rPr lang="en-US" dirty="0"/>
              <a:t>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chmod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600 </a:t>
            </a:r>
            <a:r>
              <a:rPr lang="en-US" dirty="0"/>
              <a:t>to change the file permissions in HDFS.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the password file from the local OS file system.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Deployment of </a:t>
            </a:r>
            <a:r>
              <a:rPr lang="en-US" dirty="0" err="1"/>
              <a:t>Oozie</a:t>
            </a:r>
            <a:r>
              <a:rPr lang="en-US" dirty="0"/>
              <a:t>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using a build tool (e.g. </a:t>
            </a:r>
            <a:r>
              <a:rPr lang="en-US" dirty="0" err="1"/>
              <a:t>Gradle</a:t>
            </a:r>
            <a:r>
              <a:rPr lang="en-US" dirty="0"/>
              <a:t>), build the code for the correct environment.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Upload the code to the application account on the edge node file system. When using a build tool, there may be a build folder that mirrors the source structure where you should put the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Upload the code to HDFS under the correct /data/CTL/encrypt/code/user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oozie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job 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oozie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__OOZIE_URL__ 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job.properties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–run. __OOZIE_URL__ </a:t>
            </a:r>
            <a:r>
              <a:rPr lang="en-US" dirty="0">
                <a:cs typeface="Consolas" pitchFamily="49" charset="0"/>
              </a:rPr>
              <a:t>will change depending on the environment. The job may also have a deploy script you could run instead.</a:t>
            </a:r>
          </a:p>
          <a:p>
            <a:pPr marL="457200" indent="-457200"/>
            <a:r>
              <a:rPr lang="en-US" b="1" dirty="0">
                <a:cs typeface="Consolas" pitchFamily="49" charset="0"/>
              </a:rPr>
              <a:t>Note: </a:t>
            </a:r>
            <a:r>
              <a:rPr lang="en-US" dirty="0">
                <a:cs typeface="Consolas" pitchFamily="49" charset="0"/>
              </a:rPr>
              <a:t>The </a:t>
            </a:r>
            <a:r>
              <a:rPr lang="en-US" dirty="0" err="1">
                <a:cs typeface="Consolas" pitchFamily="49" charset="0"/>
              </a:rPr>
              <a:t>job.properties</a:t>
            </a:r>
            <a:r>
              <a:rPr lang="en-US" dirty="0">
                <a:cs typeface="Consolas" pitchFamily="49" charset="0"/>
              </a:rPr>
              <a:t> file is read from the local FS at the time your run the </a:t>
            </a:r>
            <a:r>
              <a:rPr lang="en-US" dirty="0" err="1">
                <a:cs typeface="Consolas" pitchFamily="49" charset="0"/>
              </a:rPr>
              <a:t>Oozie</a:t>
            </a:r>
            <a:r>
              <a:rPr lang="en-US" dirty="0">
                <a:cs typeface="Consolas" pitchFamily="49" charset="0"/>
              </a:rPr>
              <a:t> command.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sz="4000" dirty="0"/>
              <a:t>Troubleshooting and Common Issues</a:t>
            </a:r>
          </a:p>
        </p:txBody>
      </p:sp>
    </p:spTree>
    <p:extLst>
      <p:ext uri="{BB962C8B-B14F-4D97-AF65-F5344CB8AC3E}">
        <p14:creationId xmlns:p14="http://schemas.microsoft.com/office/powerpoint/2010/main" val="2875949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If you are running an </a:t>
            </a:r>
            <a:r>
              <a:rPr lang="en-US" dirty="0" err="1"/>
              <a:t>Oozie</a:t>
            </a:r>
            <a:r>
              <a:rPr lang="en-US" dirty="0"/>
              <a:t> workflow, check logs in Hue.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These may vanish after a while. It is best to check soon after the job fails.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You can also get to the </a:t>
            </a:r>
            <a:r>
              <a:rPr lang="en-US" dirty="0" err="1"/>
              <a:t>Oozie</a:t>
            </a:r>
            <a:r>
              <a:rPr lang="en-US" dirty="0"/>
              <a:t> UI through Cloudera Manager and check logs from there.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For any job scheduled via YARN (e.g. </a:t>
            </a:r>
            <a:r>
              <a:rPr lang="en-US" dirty="0" err="1"/>
              <a:t>MapReduce</a:t>
            </a:r>
            <a:r>
              <a:rPr lang="en-US" dirty="0"/>
              <a:t>, Spark) you can check the YARN logs.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link can be found through Cloudera Manager.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Try running the failing steps manually if possible. Sometimes this reveals more information that is obscured in the </a:t>
            </a:r>
            <a:r>
              <a:rPr lang="en-US" dirty="0" err="1"/>
              <a:t>Oozie</a:t>
            </a:r>
            <a:r>
              <a:rPr lang="en-US" dirty="0"/>
              <a:t>/YARN logs.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If all else fails, reach out to other developers or to IT-DATALAKE-ADM.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When on the edge node, make sure you have a valid Kerberos ticket, especially if getting an authentication or GSS error. You can use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klist</a:t>
            </a:r>
            <a:r>
              <a:rPr lang="en-US" dirty="0"/>
              <a:t> to check the current ticket, or simply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kinit</a:t>
            </a:r>
            <a:r>
              <a:rPr lang="en-US" dirty="0"/>
              <a:t> to request a new ticket.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If asked for a password when running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sudo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user</a:t>
            </a:r>
            <a:r>
              <a:rPr lang="en-US" dirty="0"/>
              <a:t>, you may not be in the necessary group. Contact IT-DATALAKE-ADM.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When copy/pasting a URL, make sure it is for the correct cluster. The clusters cannot generally cross-talk. For example, if you submit an </a:t>
            </a:r>
            <a:r>
              <a:rPr lang="en-US" dirty="0" err="1"/>
              <a:t>Oozie</a:t>
            </a:r>
            <a:r>
              <a:rPr lang="en-US" dirty="0"/>
              <a:t> job with a URL for a different cluster the command will hang.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Oozie</a:t>
            </a:r>
            <a:r>
              <a:rPr lang="en-US" dirty="0"/>
              <a:t> jobs launched from the command line as an application user need to be killed from the command line as the same application user.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When working on a new Hive database, you need to ask IT-DATALAKE-ADM to create it before starting to create tables.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When creating external tables in Hive, there is sometimes an extra URI grant that is needed. If getting a permission issue, contact IT-DATALAKE-ADM.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When writing a </a:t>
            </a:r>
            <a:r>
              <a:rPr lang="en-US" dirty="0" err="1"/>
              <a:t>Sqoop</a:t>
            </a:r>
            <a:r>
              <a:rPr lang="en-US" dirty="0"/>
              <a:t> job for a new database type (i.e. not an Oracle database), make sure the necessary jar file exists. Contact IT-DATALAKE-ADM or other developers for help with this.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(Job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sometimes need more memory to run. Here are some ways to allocate 8GB of memory to a job. You can increase this as necessary, but there is a cap. At a certain point jobs will schedule but not run as they wait to acquire unavailable resources. (Typically above 32GB.)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Hive</a:t>
            </a:r>
            <a:r>
              <a:rPr lang="en-US" dirty="0"/>
              <a:t>: SET </a:t>
            </a:r>
            <a:r>
              <a:rPr lang="en-US" dirty="0" err="1"/>
              <a:t>mapreduce.map.memory.mb</a:t>
            </a:r>
            <a:r>
              <a:rPr lang="en-US" dirty="0"/>
              <a:t>=8192; SET </a:t>
            </a:r>
            <a:r>
              <a:rPr lang="en-US" dirty="0" err="1"/>
              <a:t>mapreduce.map.java.opts</a:t>
            </a:r>
            <a:r>
              <a:rPr lang="en-US" dirty="0"/>
              <a:t>=-Xmx8G;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Spark</a:t>
            </a:r>
            <a:r>
              <a:rPr lang="en-US" dirty="0"/>
              <a:t>: spark-shell --driver-memory 8G --executor-memory 8G 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/>
              <a:t>Sqoop</a:t>
            </a:r>
            <a:r>
              <a:rPr lang="en-US" dirty="0"/>
              <a:t>: -D </a:t>
            </a:r>
            <a:r>
              <a:rPr lang="en-US" dirty="0" err="1"/>
              <a:t>mapreduce.map.memory.mb</a:t>
            </a:r>
            <a:r>
              <a:rPr lang="en-US" dirty="0"/>
              <a:t>=8192 -D </a:t>
            </a:r>
            <a:r>
              <a:rPr lang="en-US" dirty="0" err="1"/>
              <a:t>mapreduce.map.java.opts</a:t>
            </a:r>
            <a:r>
              <a:rPr lang="en-US" dirty="0"/>
              <a:t>=-Xmx8192m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430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polp</a:t>
            </a:r>
            <a:r>
              <a:rPr lang="en-US" dirty="0"/>
              <a:t>cdh</a:t>
            </a:r>
            <a:r>
              <a:rPr lang="en-US" dirty="0">
                <a:solidFill>
                  <a:srgbClr val="00B050"/>
                </a:solidFill>
              </a:rPr>
              <a:t>en</a:t>
            </a:r>
            <a:r>
              <a:rPr lang="en-US" dirty="0">
                <a:solidFill>
                  <a:srgbClr val="7030A0"/>
                </a:solidFill>
              </a:rPr>
              <a:t>001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</a:rPr>
              <a:t>corp</a:t>
            </a:r>
            <a:r>
              <a:rPr lang="en-US" dirty="0"/>
              <a:t>.intranet</a:t>
            </a:r>
          </a:p>
          <a:p>
            <a:pPr>
              <a:buNone/>
            </a:pPr>
            <a:r>
              <a:rPr lang="en-US" dirty="0"/>
              <a:t>Cluster: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Node type: </a:t>
            </a:r>
            <a:r>
              <a:rPr lang="en-US" dirty="0">
                <a:solidFill>
                  <a:srgbClr val="00B050"/>
                </a:solidFill>
              </a:rPr>
              <a:t>en</a:t>
            </a:r>
            <a:r>
              <a:rPr lang="en-US" dirty="0"/>
              <a:t>, </a:t>
            </a:r>
            <a:r>
              <a:rPr lang="en-US">
                <a:solidFill>
                  <a:srgbClr val="00B050"/>
                </a:solidFill>
              </a:rPr>
              <a:t>dn</a:t>
            </a:r>
            <a:r>
              <a:rPr lang="en-US"/>
              <a:t>, </a:t>
            </a:r>
            <a:r>
              <a:rPr lang="en-US" dirty="0" err="1">
                <a:solidFill>
                  <a:srgbClr val="00B050"/>
                </a:solidFill>
              </a:rPr>
              <a:t>kn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mn</a:t>
            </a:r>
            <a:r>
              <a:rPr lang="en-US" dirty="0"/>
              <a:t>, …</a:t>
            </a:r>
          </a:p>
          <a:p>
            <a:pPr>
              <a:buNone/>
            </a:pPr>
            <a:r>
              <a:rPr lang="en-US" dirty="0"/>
              <a:t>Node number: </a:t>
            </a:r>
            <a:r>
              <a:rPr lang="en-US" dirty="0">
                <a:solidFill>
                  <a:srgbClr val="7030A0"/>
                </a:solidFill>
              </a:rPr>
              <a:t>001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002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003</a:t>
            </a:r>
            <a:r>
              <a:rPr lang="en-US" dirty="0"/>
              <a:t>, …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Dev Hue Server: </a:t>
            </a:r>
            <a:r>
              <a:rPr lang="en-US" dirty="0">
                <a:solidFill>
                  <a:srgbClr val="0070C0"/>
                </a:solidFill>
              </a:rPr>
              <a:t>pold</a:t>
            </a:r>
            <a:r>
              <a:rPr lang="en-US" dirty="0"/>
              <a:t>cdh</a:t>
            </a:r>
            <a:r>
              <a:rPr lang="en-US" dirty="0">
                <a:solidFill>
                  <a:srgbClr val="00B050"/>
                </a:solidFill>
              </a:rPr>
              <a:t>en</a:t>
            </a:r>
            <a:r>
              <a:rPr lang="en-US" dirty="0">
                <a:solidFill>
                  <a:srgbClr val="7030A0"/>
                </a:solidFill>
              </a:rPr>
              <a:t>001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</a:rPr>
              <a:t>dev</a:t>
            </a:r>
            <a:r>
              <a:rPr lang="en-US" dirty="0"/>
              <a:t>.intranet:8889</a:t>
            </a:r>
          </a:p>
          <a:p>
            <a:pPr>
              <a:buNone/>
            </a:pPr>
            <a:r>
              <a:rPr lang="en-US" dirty="0"/>
              <a:t>Prod Edge Node 3: </a:t>
            </a:r>
            <a:r>
              <a:rPr lang="en-US" dirty="0">
                <a:solidFill>
                  <a:srgbClr val="0070C0"/>
                </a:solidFill>
              </a:rPr>
              <a:t>polp</a:t>
            </a:r>
            <a:r>
              <a:rPr lang="en-US" dirty="0"/>
              <a:t>cdh</a:t>
            </a:r>
            <a:r>
              <a:rPr lang="en-US" dirty="0">
                <a:solidFill>
                  <a:srgbClr val="00B050"/>
                </a:solidFill>
              </a:rPr>
              <a:t>en</a:t>
            </a:r>
            <a:r>
              <a:rPr lang="en-US" dirty="0">
                <a:solidFill>
                  <a:srgbClr val="7030A0"/>
                </a:solidFill>
              </a:rPr>
              <a:t>003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</a:rPr>
              <a:t>corp</a:t>
            </a:r>
            <a:r>
              <a:rPr lang="en-US" dirty="0"/>
              <a:t>.intranet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412240"/>
          <a:ext cx="6228144" cy="1483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18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polp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corp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Disaster Recovery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pdlr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corp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(Continuous Integration)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polc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pold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Naming Scheme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https://polpcdhen001.corp.intranet:8889/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https://pdlrcdhen001.corp.intranet:8889/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https://polccdhen001.test.intranet:8889/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https://poldcdhen001.dev.intranet:8889/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Cloudera Manager: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6"/>
              </a:rPr>
              <a:t>https://polpcdhcm001.corp.intranet:7183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7"/>
              </a:rPr>
              <a:t>https://pdlrcdhcm001.corp.intranet:7183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8"/>
              </a:rPr>
              <a:t>https://polccdhcm001.test.intranet:7183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9"/>
              </a:rPr>
              <a:t>https://poldcdhcm001.dev.intranet:7183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Hub: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https://polpcdhen005.corp.intranet:8000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https://poldcdhen005.dev.intranet:8000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Lab: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https://ne1itcprhas62.ne1.savvis.net/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Jenkins: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http://ne1itcprhas51:8088/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Dev Tools</a:t>
            </a:r>
          </a:p>
        </p:txBody>
      </p:sp>
    </p:spTree>
    <p:extLst>
      <p:ext uri="{BB962C8B-B14F-4D97-AF65-F5344CB8AC3E}">
        <p14:creationId xmlns:p14="http://schemas.microsoft.com/office/powerpoint/2010/main" val="287594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 (Need to Install)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Visual interfaces (e.g. Source Tree) also exist.</a:t>
            </a:r>
          </a:p>
          <a:p>
            <a:endParaRPr lang="en-US" dirty="0"/>
          </a:p>
          <a:p>
            <a:r>
              <a:rPr lang="en-US" dirty="0" err="1"/>
              <a:t>Gradle</a:t>
            </a:r>
            <a:r>
              <a:rPr lang="en-US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Gradle</a:t>
            </a:r>
            <a:r>
              <a:rPr lang="en-US" dirty="0"/>
              <a:t> Wrapper is in repository. No need for install.</a:t>
            </a:r>
          </a:p>
          <a:p>
            <a:endParaRPr lang="en-US" dirty="0"/>
          </a:p>
          <a:p>
            <a:r>
              <a:rPr lang="en-US" dirty="0"/>
              <a:t>ANT (We are moving away from this towards </a:t>
            </a:r>
            <a:r>
              <a:rPr lang="en-US" dirty="0" err="1"/>
              <a:t>Gradle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http://ant.apache.org/bindownload.cgi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http://ant-contrib.sourceforge.net/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 (Need to Install)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Client: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https://cygwin.com/install.html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http://www.putty.org/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SFTP Client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https://filezilla-project.org/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https://winscp.net/eng/download.php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uryLink">
  <a:themeElements>
    <a:clrScheme name="CenturyLinkTemplate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enturyLink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enturyLink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4aff2c-6eb2-44d9-b516-31b50ee426ba">H4ZQX5F34HR4-2034425241-106</_dlc_DocId>
    <_dlc_DocIdUrl xmlns="af4aff2c-6eb2-44d9-b516-31b50ee426ba">
      <Url>http://collaboration.ad.qintra.com/BU/IT/scph/DPD/_layouts/DocIdRedir.aspx?ID=H4ZQX5F34HR4-2034425241-106</Url>
      <Description>H4ZQX5F34HR4-2034425241-106</Description>
    </_dlc_DocIdUrl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E04B97FD90642A0C7926145FAEF24" ma:contentTypeVersion="2" ma:contentTypeDescription="Create a new document." ma:contentTypeScope="" ma:versionID="74667c1e76437a29081912658dbc5767">
  <xsd:schema xmlns:xsd="http://www.w3.org/2001/XMLSchema" xmlns:xs="http://www.w3.org/2001/XMLSchema" xmlns:p="http://schemas.microsoft.com/office/2006/metadata/properties" xmlns:ns2="af4aff2c-6eb2-44d9-b516-31b50ee426ba" xmlns:ns3="http://schemas.microsoft.com/sharepoint/v4" targetNamespace="http://schemas.microsoft.com/office/2006/metadata/properties" ma:root="true" ma:fieldsID="dcf4498a47f67d77fe685929ffacdb87" ns2:_="" ns3:_="">
    <xsd:import namespace="af4aff2c-6eb2-44d9-b516-31b50ee426b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aff2c-6eb2-44d9-b516-31b50ee426b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B75CEE-F020-4DC6-B4A1-08B88A09104B}"/>
</file>

<file path=customXml/itemProps2.xml><?xml version="1.0" encoding="utf-8"?>
<ds:datastoreItem xmlns:ds="http://schemas.openxmlformats.org/officeDocument/2006/customXml" ds:itemID="{BF56D06E-A0B4-4F02-8778-9D317B8CCA70}"/>
</file>

<file path=customXml/itemProps3.xml><?xml version="1.0" encoding="utf-8"?>
<ds:datastoreItem xmlns:ds="http://schemas.openxmlformats.org/officeDocument/2006/customXml" ds:itemID="{E47D475F-7D34-44F0-AEC0-5D9F629BB9BB}"/>
</file>

<file path=customXml/itemProps4.xml><?xml version="1.0" encoding="utf-8"?>
<ds:datastoreItem xmlns:ds="http://schemas.openxmlformats.org/officeDocument/2006/customXml" ds:itemID="{ED56CEB4-446E-4699-9568-C23742FE6809}"/>
</file>

<file path=docProps/app.xml><?xml version="1.0" encoding="utf-8"?>
<Properties xmlns="http://schemas.openxmlformats.org/officeDocument/2006/extended-properties" xmlns:vt="http://schemas.openxmlformats.org/officeDocument/2006/docPropsVTypes">
  <Template>CenturyLink</Template>
  <TotalTime>37339</TotalTime>
  <Words>2716</Words>
  <Application>Microsoft Office PowerPoint</Application>
  <PresentationFormat>On-screen Show (4:3)</PresentationFormat>
  <Paragraphs>314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Times New Roman</vt:lpstr>
      <vt:lpstr>Trebuchet MS</vt:lpstr>
      <vt:lpstr>Wingdings</vt:lpstr>
      <vt:lpstr>CenturyLink</vt:lpstr>
      <vt:lpstr>Visio</vt:lpstr>
      <vt:lpstr>Data Lake Onboarding</vt:lpstr>
      <vt:lpstr>Sections</vt:lpstr>
      <vt:lpstr>Links</vt:lpstr>
      <vt:lpstr>Node Naming Scheme</vt:lpstr>
      <vt:lpstr>Links</vt:lpstr>
      <vt:lpstr>Links (Continued)</vt:lpstr>
      <vt:lpstr>Dev Tools</vt:lpstr>
      <vt:lpstr>Dev Tools (Need to Install)</vt:lpstr>
      <vt:lpstr>Dev Tools (Need to Install) (Continued)</vt:lpstr>
      <vt:lpstr>Dev Tools (Need to Install) (Continued)</vt:lpstr>
      <vt:lpstr>Cluster Architecture and Hadoop Tools</vt:lpstr>
      <vt:lpstr>Cluster Architecture</vt:lpstr>
      <vt:lpstr>HDFS Architecture</vt:lpstr>
      <vt:lpstr>Cloudera Toolset</vt:lpstr>
      <vt:lpstr>Cloudera Toolset Matrix</vt:lpstr>
      <vt:lpstr>Current Hadoop Tool Use</vt:lpstr>
      <vt:lpstr>Current Job Types</vt:lpstr>
      <vt:lpstr>Permissions</vt:lpstr>
      <vt:lpstr>Data Lake Permissions</vt:lpstr>
      <vt:lpstr>Data Lake Permissions (Continued)</vt:lpstr>
      <vt:lpstr>HDFS Directory Structure</vt:lpstr>
      <vt:lpstr>Encrypted File Zone</vt:lpstr>
      <vt:lpstr>HDFS Directory Structure</vt:lpstr>
      <vt:lpstr>HDFS Directory Structure (Continued)</vt:lpstr>
      <vt:lpstr>HDFS Directory Structure (Continued)</vt:lpstr>
      <vt:lpstr>Working on an Edge Node</vt:lpstr>
      <vt:lpstr>Useful Scripts and Aliases</vt:lpstr>
      <vt:lpstr>Useful Scripts and Aliases (Continued)</vt:lpstr>
      <vt:lpstr>Uploading Files from a Developer Machine</vt:lpstr>
      <vt:lpstr>Adding a Password File</vt:lpstr>
      <vt:lpstr>Manual Deployment of Oozie Jobs</vt:lpstr>
      <vt:lpstr>Troubleshooting and Common Issues</vt:lpstr>
      <vt:lpstr>Troubleshooting</vt:lpstr>
      <vt:lpstr>Common Issues</vt:lpstr>
      <vt:lpstr>Common Issues (Continued)</vt:lpstr>
      <vt:lpstr>Common Issues (Job Memory)</vt:lpstr>
    </vt:vector>
  </TitlesOfParts>
  <Company>CenturyLink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CDL Onboarding Technical Details</dc:title>
  <dc:creator>Balanoff, Glenn B</dc:creator>
  <cp:lastModifiedBy>Gonner, John</cp:lastModifiedBy>
  <cp:revision>928</cp:revision>
  <dcterms:created xsi:type="dcterms:W3CDTF">2014-08-22T03:11:12Z</dcterms:created>
  <dcterms:modified xsi:type="dcterms:W3CDTF">2017-11-09T19:07:52Z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0x01010081CE04B97FD90642A0C7926145FAEF24</vt:lpwstr>
  </property>
  <property fmtid="{D5CDD505-2E9C-101B-9397-08002B2CF9AE}" pid="4" name="_dlc_DocIdItemGuid">
    <vt:lpwstr>8c788db8-65a1-457e-8104-ecfeab974ef9</vt:lpwstr>
  </property>
</Properties>
</file>