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sldIdLst>
    <p:sldId id="546" r:id="rId2"/>
    <p:sldId id="547" r:id="rId3"/>
  </p:sldIdLst>
  <p:sldSz cx="14630400" cy="8229600"/>
  <p:notesSz cx="6858000" cy="9144000"/>
  <p:custDataLst>
    <p:tags r:id="rId5"/>
  </p:custDataLst>
  <p:defaultTextStyle>
    <a:defPPr>
      <a:defRPr lang="en-US"/>
    </a:defPPr>
    <a:lvl1pPr marL="0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1074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2159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3246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4319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5402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6482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7561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8650" algn="l" defTabSz="6510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0196D-F3F4-47B9-9159-46B389D01872}">
          <p14:sldIdLst>
            <p14:sldId id="546"/>
            <p14:sldId id="547"/>
          </p14:sldIdLst>
        </p14:section>
        <p14:section name="Untitled Section" id="{F7B29CE1-ED42-4F00-875A-5248B740556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33">
          <p15:clr>
            <a:srgbClr val="A4A3A4"/>
          </p15:clr>
        </p15:guide>
        <p15:guide id="2" orient="horz" pos="12067">
          <p15:clr>
            <a:srgbClr val="A4A3A4"/>
          </p15:clr>
        </p15:guide>
        <p15:guide id="3" pos="576">
          <p15:clr>
            <a:srgbClr val="A4A3A4"/>
          </p15:clr>
        </p15:guide>
        <p15:guide id="4" pos="22636">
          <p15:clr>
            <a:srgbClr val="A4A3A4"/>
          </p15:clr>
        </p15:guide>
        <p15:guide id="5" orient="horz" pos="583">
          <p15:clr>
            <a:srgbClr val="A4A3A4"/>
          </p15:clr>
        </p15:guide>
        <p15:guide id="6" orient="horz" pos="3017">
          <p15:clr>
            <a:srgbClr val="A4A3A4"/>
          </p15:clr>
        </p15:guide>
        <p15:guide id="7" pos="144">
          <p15:clr>
            <a:srgbClr val="A4A3A4"/>
          </p15:clr>
        </p15:guide>
        <p15:guide id="8" pos="5659">
          <p15:clr>
            <a:srgbClr val="A4A3A4"/>
          </p15:clr>
        </p15:guide>
        <p15:guide id="9" orient="horz" pos="3360">
          <p15:clr>
            <a:srgbClr val="A4A3A4"/>
          </p15:clr>
        </p15:guide>
        <p15:guide id="10" orient="horz" pos="17376">
          <p15:clr>
            <a:srgbClr val="A4A3A4"/>
          </p15:clr>
        </p15:guide>
        <p15:guide id="11" orient="horz" pos="840">
          <p15:clr>
            <a:srgbClr val="A4A3A4"/>
          </p15:clr>
        </p15:guide>
        <p15:guide id="12" orient="horz" pos="4344">
          <p15:clr>
            <a:srgbClr val="A4A3A4"/>
          </p15:clr>
        </p15:guide>
        <p15:guide id="13" pos="922">
          <p15:clr>
            <a:srgbClr val="A4A3A4"/>
          </p15:clr>
        </p15:guide>
        <p15:guide id="14" pos="36218">
          <p15:clr>
            <a:srgbClr val="A4A3A4"/>
          </p15:clr>
        </p15:guide>
        <p15:guide id="15" pos="230">
          <p15:clr>
            <a:srgbClr val="A4A3A4"/>
          </p15:clr>
        </p15:guide>
        <p15:guide id="16" pos="90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1919"/>
    <a:srgbClr val="FF7171"/>
    <a:srgbClr val="FF9F9F"/>
    <a:srgbClr val="9E0000"/>
    <a:srgbClr val="FF7D7D"/>
    <a:srgbClr val="CC9900"/>
    <a:srgbClr val="FF9900"/>
    <a:srgbClr val="B52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305" autoAdjust="0"/>
  </p:normalViewPr>
  <p:slideViewPr>
    <p:cSldViewPr snapToObjects="1">
      <p:cViewPr varScale="1">
        <p:scale>
          <a:sx n="93" d="100"/>
          <a:sy n="93" d="100"/>
        </p:scale>
        <p:origin x="1224" y="78"/>
      </p:cViewPr>
      <p:guideLst>
        <p:guide orient="horz" pos="2333"/>
        <p:guide orient="horz" pos="12067"/>
        <p:guide pos="576"/>
        <p:guide pos="22636"/>
        <p:guide orient="horz" pos="583"/>
        <p:guide orient="horz" pos="3017"/>
        <p:guide pos="144"/>
        <p:guide pos="5659"/>
        <p:guide orient="horz" pos="3360"/>
        <p:guide orient="horz" pos="17376"/>
        <p:guide orient="horz" pos="840"/>
        <p:guide orient="horz" pos="4344"/>
        <p:guide pos="922"/>
        <p:guide pos="36218"/>
        <p:guide pos="230"/>
        <p:guide pos="90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tags" Target="tags/tag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5DAEB-C22C-4FB7-A757-63A551AA55D4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6A884-DE55-4706-B48D-3629398CC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2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5293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50583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5877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01178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76485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51776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27071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402362" algn="l" defTabSz="3505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20" y="91466"/>
            <a:ext cx="13411200" cy="735330"/>
          </a:xfrm>
          <a:prstGeom prst="rect">
            <a:avLst/>
          </a:prstGeom>
        </p:spPr>
        <p:txBody>
          <a:bodyPr lIns="0" tIns="65116" rIns="130213" bIns="65116"/>
          <a:lstStyle>
            <a:lvl1pPr algn="l">
              <a:defRPr sz="43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520" y="1249680"/>
            <a:ext cx="13045440" cy="5242560"/>
          </a:xfrm>
          <a:prstGeom prst="rect">
            <a:avLst/>
          </a:prstGeom>
        </p:spPr>
        <p:txBody>
          <a:bodyPr lIns="0" tIns="65116" rIns="130213" bIns="65116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6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16627415"/>
              </p:ext>
            </p:extLst>
          </p:nvPr>
        </p:nvGraphicFramePr>
        <p:xfrm>
          <a:off x="0" y="4"/>
          <a:ext cx="63501" cy="5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63501" cy="57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0" y="7818121"/>
            <a:ext cx="146304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269" tIns="17521" rIns="35062" bIns="17521"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Swis721 Lt BT" panose="020B0403020202020204" pitchFamily="34" charset="0"/>
                <a:cs typeface="Arial" panose="020B0604020202020204" pitchFamily="34" charset="0"/>
              </a:rPr>
              <a:t>© 2016 Confidential and Proprietary, CenturyLink, Inc. Not to be distributed without express written permission.			</a:t>
            </a:r>
            <a:fld id="{55D8A566-8A72-4099-A0F2-E7C1FF72766E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Swis721 Lt BT" panose="020B0403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Swis721 Lt B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705" y="6899565"/>
            <a:ext cx="1354702" cy="7859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0671" tIns="70336" rIns="140671" bIns="70336" rtlCol="0" anchor="ctr"/>
          <a:lstStyle/>
          <a:p>
            <a:pPr algn="ctr"/>
            <a:endParaRPr lang="en-US" dirty="0"/>
          </a:p>
        </p:txBody>
      </p:sp>
      <p:pic>
        <p:nvPicPr>
          <p:cNvPr id="2269" name="Picture 221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7"/>
          <a:stretch/>
        </p:blipFill>
        <p:spPr bwMode="auto">
          <a:xfrm>
            <a:off x="0" y="-24059"/>
            <a:ext cx="14630400" cy="95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1" descr="H_3CP_rgb_l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8448" y="7568647"/>
            <a:ext cx="2458720" cy="66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91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651074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8311" indent="-488311" algn="l" defTabSz="65107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8004" indent="-406931" algn="l" defTabSz="65107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7695" indent="-325550" algn="l" defTabSz="65107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8781" indent="-325550" algn="l" defTabSz="65107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9864" indent="-325550" algn="l" defTabSz="65107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80943" indent="-325550" algn="l" defTabSz="65107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025" indent="-325550" algn="l" defTabSz="65107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83105" indent="-325550" algn="l" defTabSz="65107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34182" indent="-325550" algn="l" defTabSz="65107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1074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159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3246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319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5402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482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7561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8650" algn="l" defTabSz="6510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jupyter-notebook-beginner-guide.readthedocs.io/en/latest/what_is_jupyter.html" TargetMode="External"/><Relationship Id="rId3" Type="http://schemas.openxmlformats.org/officeDocument/2006/relationships/hyperlink" Target="https://www.cloudera.com/documentation/enterprise/latest/topics/hive_intro.html" TargetMode="External"/><Relationship Id="rId7" Type="http://schemas.openxmlformats.org/officeDocument/2006/relationships/hyperlink" Target="https://www.cloudera.com/documentation/enterprise/latest/topics/cn_iu_introduce_navigator.html" TargetMode="External"/><Relationship Id="rId2" Type="http://schemas.openxmlformats.org/officeDocument/2006/relationships/hyperlink" Target="https://www.cloudera.com/documentation/enterprise/latest/topics/spark_abou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loudera.com/documentation/enterprise/latest/topics/cm_intro_primer.html" TargetMode="External"/><Relationship Id="rId5" Type="http://schemas.openxmlformats.org/officeDocument/2006/relationships/hyperlink" Target="https://www.cloudera.com/documentation/enterprise/5-9-x/topics/hbase.html" TargetMode="External"/><Relationship Id="rId4" Type="http://schemas.openxmlformats.org/officeDocument/2006/relationships/hyperlink" Target="https://www.cloudera.com/documentation/enterprise/latest/topics/impala_intro.html" TargetMode="External"/><Relationship Id="rId9" Type="http://schemas.openxmlformats.org/officeDocument/2006/relationships/hyperlink" Target="https://www.cloudera.com/products/data-science-and-engineering/data-science-workbenc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91466"/>
            <a:ext cx="13716000" cy="735330"/>
          </a:xfrm>
          <a:prstGeom prst="rect">
            <a:avLst/>
          </a:prstGeom>
        </p:spPr>
        <p:txBody>
          <a:bodyPr lIns="0" tIns="65116" rIns="130213" bIns="65116"/>
          <a:lstStyle>
            <a:lvl1pPr algn="l" defTabSz="651074" rtl="0" eaLnBrk="1" latinLnBrk="0" hangingPunct="1">
              <a:spcBef>
                <a:spcPct val="0"/>
              </a:spcBef>
              <a:buNone/>
              <a:defRPr sz="43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CenturyLink Data Lake (CDL) Technical Overview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067300" y="1447800"/>
            <a:ext cx="4914900" cy="5294531"/>
            <a:chOff x="5067300" y="1715869"/>
            <a:chExt cx="4914900" cy="5294531"/>
          </a:xfrm>
        </p:grpSpPr>
        <p:sp>
          <p:nvSpPr>
            <p:cNvPr id="70" name="TextBox 69"/>
            <p:cNvSpPr txBox="1"/>
            <p:nvPr/>
          </p:nvSpPr>
          <p:spPr>
            <a:xfrm>
              <a:off x="5067300" y="1715869"/>
              <a:ext cx="4914900" cy="1477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ctr">
                <a:defRPr sz="1800" b="1">
                  <a:solidFill>
                    <a:sysClr val="windowText" lastClr="000000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b="0" dirty="0"/>
                <a:t>Massive Parallel Distributed Processing  (MPP-like capabilities)</a:t>
              </a:r>
            </a:p>
            <a:p>
              <a:r>
                <a:rPr lang="en-US" sz="1200" b="0" dirty="0"/>
                <a:t>Useable &amp; Available RAM – all at once:</a:t>
              </a:r>
            </a:p>
            <a:p>
              <a:r>
                <a:rPr lang="en-US" sz="1200" b="0" dirty="0"/>
                <a:t>4.1Tb RAM Prod on 30 nodes plus 2.7Tb RAM Dev on 20 nodes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67300" y="2362200"/>
              <a:ext cx="4914900" cy="4648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800" b="1" dirty="0">
                  <a:solidFill>
                    <a:sysClr val="windowText" lastClr="000000"/>
                  </a:solidFill>
                </a:rPr>
                <a:t>Cloudera HDFS</a:t>
              </a:r>
            </a:p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Omaha, NE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10200" y="3810000"/>
              <a:ext cx="838200" cy="9906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Pig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10200" y="4800600"/>
              <a:ext cx="838200" cy="9906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Oozie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10200" y="5791200"/>
              <a:ext cx="838200" cy="990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Sqoop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48400" y="3810000"/>
              <a:ext cx="1524000" cy="297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Hadoop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(Cloudera)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72400" y="3810000"/>
              <a:ext cx="838200" cy="9906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Drill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772400" y="4800600"/>
              <a:ext cx="838200" cy="990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Hive / Meta Store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72400" y="5791200"/>
              <a:ext cx="838200" cy="990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Spark (Yarn)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29400" y="6019800"/>
              <a:ext cx="838200" cy="5334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HBase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ight Arrow 39"/>
            <p:cNvSpPr/>
            <p:nvPr/>
          </p:nvSpPr>
          <p:spPr>
            <a:xfrm>
              <a:off x="8839200" y="5029200"/>
              <a:ext cx="381000" cy="319537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45"/>
          <p:cNvGrpSpPr/>
          <p:nvPr/>
        </p:nvGrpSpPr>
        <p:grpSpPr>
          <a:xfrm>
            <a:off x="76200" y="1636931"/>
            <a:ext cx="1386840" cy="1828800"/>
            <a:chOff x="10287000" y="6172200"/>
            <a:chExt cx="1386840" cy="1828800"/>
          </a:xfrm>
        </p:grpSpPr>
        <p:sp>
          <p:nvSpPr>
            <p:cNvPr id="82" name="Rounded Rectangle 33"/>
            <p:cNvSpPr/>
            <p:nvPr/>
          </p:nvSpPr>
          <p:spPr>
            <a:xfrm>
              <a:off x="10287000" y="6172200"/>
              <a:ext cx="1386840" cy="182880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Key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439400" y="6477000"/>
              <a:ext cx="1079500" cy="2857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Data Source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39400" y="6800850"/>
              <a:ext cx="1079500" cy="2857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Interim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39400" y="7162800"/>
              <a:ext cx="1079500" cy="285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In Dev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39400" y="7543800"/>
              <a:ext cx="54102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In Use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72800" y="7543800"/>
              <a:ext cx="541020" cy="28575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Avail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9700" y="5446931"/>
            <a:ext cx="5270500" cy="2057400"/>
            <a:chOff x="139700" y="5715000"/>
            <a:chExt cx="5270500" cy="2057400"/>
          </a:xfrm>
        </p:grpSpPr>
        <p:sp>
          <p:nvSpPr>
            <p:cNvPr id="89" name="Rectangle 88"/>
            <p:cNvSpPr/>
            <p:nvPr/>
          </p:nvSpPr>
          <p:spPr>
            <a:xfrm>
              <a:off x="1828800" y="5715000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05000" y="5791200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81200" y="5867400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57400" y="5943600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Oracle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7400" y="7239000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etc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57400" y="6590984"/>
              <a:ext cx="1295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etc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Elbow Connector 29"/>
            <p:cNvCxnSpPr>
              <a:stCxn id="92" idx="3"/>
              <a:endCxn id="74" idx="1"/>
            </p:cNvCxnSpPr>
            <p:nvPr/>
          </p:nvCxnSpPr>
          <p:spPr>
            <a:xfrm>
              <a:off x="3352800" y="6210300"/>
              <a:ext cx="2057400" cy="12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646402" y="5943600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JDBC</a:t>
              </a:r>
            </a:p>
          </p:txBody>
        </p:sp>
        <p:cxnSp>
          <p:nvCxnSpPr>
            <p:cNvPr id="97" name="Elbow Connector 41"/>
            <p:cNvCxnSpPr>
              <a:stCxn id="93" idx="3"/>
              <a:endCxn id="74" idx="1"/>
            </p:cNvCxnSpPr>
            <p:nvPr/>
          </p:nvCxnSpPr>
          <p:spPr>
            <a:xfrm flipV="1">
              <a:off x="3352800" y="6210300"/>
              <a:ext cx="2057400" cy="1295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44"/>
            <p:cNvCxnSpPr>
              <a:stCxn id="94" idx="3"/>
              <a:endCxn id="74" idx="1"/>
            </p:cNvCxnSpPr>
            <p:nvPr/>
          </p:nvCxnSpPr>
          <p:spPr>
            <a:xfrm flipV="1">
              <a:off x="3352800" y="6210300"/>
              <a:ext cx="2057400" cy="647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657600" y="6596390"/>
              <a:ext cx="468398" cy="26161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JDBC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57600" y="7239000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JDBC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700" y="5925681"/>
              <a:ext cx="14605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Source System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9700" y="7254609"/>
              <a:ext cx="14605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Source System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700" y="6590145"/>
              <a:ext cx="14605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Source System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39900" y="1713131"/>
            <a:ext cx="5689600" cy="2743200"/>
            <a:chOff x="1739900" y="1981200"/>
            <a:chExt cx="5689600" cy="2743200"/>
          </a:xfrm>
        </p:grpSpPr>
        <p:sp>
          <p:nvSpPr>
            <p:cNvPr id="105" name="Rectangle 104"/>
            <p:cNvSpPr/>
            <p:nvPr/>
          </p:nvSpPr>
          <p:spPr>
            <a:xfrm>
              <a:off x="3352800" y="1981200"/>
              <a:ext cx="838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Producer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52800" y="2743200"/>
              <a:ext cx="838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Producer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52800" y="3352800"/>
              <a:ext cx="838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Producer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38700" y="3038475"/>
              <a:ext cx="838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Broker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91300" y="3038475"/>
              <a:ext cx="838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Consumer</a:t>
              </a:r>
            </a:p>
          </p:txBody>
        </p:sp>
        <p:cxnSp>
          <p:nvCxnSpPr>
            <p:cNvPr id="110" name="Straight Arrow Connector 109"/>
            <p:cNvCxnSpPr>
              <a:stCxn id="108" idx="3"/>
              <a:endCxn id="109" idx="1"/>
            </p:cNvCxnSpPr>
            <p:nvPr/>
          </p:nvCxnSpPr>
          <p:spPr>
            <a:xfrm>
              <a:off x="5676900" y="3305175"/>
              <a:ext cx="914400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9" idx="2"/>
              <a:endCxn id="75" idx="0"/>
            </p:cNvCxnSpPr>
            <p:nvPr/>
          </p:nvCxnSpPr>
          <p:spPr>
            <a:xfrm>
              <a:off x="7010400" y="3571875"/>
              <a:ext cx="0" cy="16192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27"/>
            <p:cNvCxnSpPr>
              <a:stCxn id="105" idx="3"/>
              <a:endCxn id="108" idx="1"/>
            </p:cNvCxnSpPr>
            <p:nvPr/>
          </p:nvCxnSpPr>
          <p:spPr>
            <a:xfrm>
              <a:off x="4191000" y="2247900"/>
              <a:ext cx="647700" cy="1057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28"/>
            <p:cNvCxnSpPr>
              <a:stCxn id="107" idx="3"/>
              <a:endCxn id="108" idx="1"/>
            </p:cNvCxnSpPr>
            <p:nvPr/>
          </p:nvCxnSpPr>
          <p:spPr>
            <a:xfrm flipV="1">
              <a:off x="4191000" y="3305175"/>
              <a:ext cx="647700" cy="3143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40"/>
            <p:cNvCxnSpPr>
              <a:stCxn id="106" idx="3"/>
              <a:endCxn id="108" idx="1"/>
            </p:cNvCxnSpPr>
            <p:nvPr/>
          </p:nvCxnSpPr>
          <p:spPr>
            <a:xfrm>
              <a:off x="4191000" y="3009900"/>
              <a:ext cx="647700" cy="295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3352800" y="4191000"/>
              <a:ext cx="838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 Producer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Elbow Connector 43"/>
            <p:cNvCxnSpPr>
              <a:stCxn id="115" idx="3"/>
              <a:endCxn id="108" idx="1"/>
            </p:cNvCxnSpPr>
            <p:nvPr/>
          </p:nvCxnSpPr>
          <p:spPr>
            <a:xfrm flipV="1">
              <a:off x="4191000" y="3305175"/>
              <a:ext cx="647700" cy="1152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739900" y="2078623"/>
              <a:ext cx="146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System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39900" y="2782749"/>
              <a:ext cx="146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System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39900" y="3486875"/>
              <a:ext cx="146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System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39900" y="4191000"/>
              <a:ext cx="146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System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601200" y="5446931"/>
            <a:ext cx="4495800" cy="1991618"/>
            <a:chOff x="9601200" y="5715000"/>
            <a:chExt cx="4495800" cy="1991618"/>
          </a:xfrm>
        </p:grpSpPr>
        <p:sp>
          <p:nvSpPr>
            <p:cNvPr id="122" name="Rectangle 121"/>
            <p:cNvSpPr/>
            <p:nvPr/>
          </p:nvSpPr>
          <p:spPr>
            <a:xfrm>
              <a:off x="11125200" y="5943600"/>
              <a:ext cx="838200" cy="6096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Splunk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163300" y="6629400"/>
              <a:ext cx="2933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Jupyter Hub, Hue, and Splunk are browser based tools.  QlikSense (QlikView) is also being evaluated.</a:t>
              </a:r>
            </a:p>
          </p:txBody>
        </p:sp>
        <p:cxnSp>
          <p:nvCxnSpPr>
            <p:cNvPr id="124" name="Straight Arrow Connector 123"/>
            <p:cNvCxnSpPr>
              <a:stCxn id="122" idx="1"/>
              <a:endCxn id="125" idx="3"/>
            </p:cNvCxnSpPr>
            <p:nvPr/>
          </p:nvCxnSpPr>
          <p:spPr>
            <a:xfrm flipH="1" flipV="1">
              <a:off x="10363200" y="6019800"/>
              <a:ext cx="762000" cy="22860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601200" y="5715000"/>
              <a:ext cx="762000" cy="60960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Hunk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982200" y="1636931"/>
            <a:ext cx="4302759" cy="3733800"/>
            <a:chOff x="9982200" y="1905000"/>
            <a:chExt cx="4302759" cy="3733800"/>
          </a:xfrm>
        </p:grpSpPr>
        <p:sp>
          <p:nvSpPr>
            <p:cNvPr id="127" name="Rectangle 126"/>
            <p:cNvSpPr/>
            <p:nvPr/>
          </p:nvSpPr>
          <p:spPr>
            <a:xfrm>
              <a:off x="11125200" y="5334000"/>
              <a:ext cx="29718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Hue (with hive, impala, etc access)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47"/>
            <p:cNvSpPr/>
            <p:nvPr/>
          </p:nvSpPr>
          <p:spPr>
            <a:xfrm>
              <a:off x="10694420" y="2209800"/>
              <a:ext cx="3590539" cy="2792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Edge Nodes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VM Cluster</a:t>
              </a:r>
            </a:p>
          </p:txBody>
        </p:sp>
        <p:cxnSp>
          <p:nvCxnSpPr>
            <p:cNvPr id="129" name="Straight Arrow Connector 128"/>
            <p:cNvCxnSpPr>
              <a:stCxn id="128" idx="1"/>
              <a:endCxn id="71" idx="3"/>
            </p:cNvCxnSpPr>
            <p:nvPr/>
          </p:nvCxnSpPr>
          <p:spPr>
            <a:xfrm flipH="1">
              <a:off x="9982200" y="3606170"/>
              <a:ext cx="712220" cy="100393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 Diagonal Corner Rectangle 49"/>
            <p:cNvSpPr/>
            <p:nvPr/>
          </p:nvSpPr>
          <p:spPr>
            <a:xfrm>
              <a:off x="11582400" y="3034670"/>
              <a:ext cx="2286000" cy="1676400"/>
            </a:xfrm>
            <a:prstGeom prst="round2Diag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Jupyter Hub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50"/>
            <p:cNvSpPr/>
            <p:nvPr/>
          </p:nvSpPr>
          <p:spPr>
            <a:xfrm>
              <a:off x="11963400" y="3598550"/>
              <a:ext cx="856301" cy="533400"/>
            </a:xfrm>
            <a:prstGeom prst="roundRect">
              <a:avLst>
                <a:gd name="adj" fmla="val 12247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51"/>
            <p:cNvSpPr/>
            <p:nvPr/>
          </p:nvSpPr>
          <p:spPr>
            <a:xfrm>
              <a:off x="12115800" y="3750950"/>
              <a:ext cx="856301" cy="533400"/>
            </a:xfrm>
            <a:prstGeom prst="roundRect">
              <a:avLst>
                <a:gd name="adj" fmla="val 12247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52"/>
            <p:cNvSpPr/>
            <p:nvPr/>
          </p:nvSpPr>
          <p:spPr>
            <a:xfrm>
              <a:off x="12268200" y="3903350"/>
              <a:ext cx="856301" cy="533400"/>
            </a:xfrm>
            <a:prstGeom prst="roundRect">
              <a:avLst>
                <a:gd name="adj" fmla="val 12247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53"/>
            <p:cNvSpPr/>
            <p:nvPr/>
          </p:nvSpPr>
          <p:spPr>
            <a:xfrm>
              <a:off x="12344400" y="3903350"/>
              <a:ext cx="1447800" cy="655320"/>
            </a:xfrm>
            <a:prstGeom prst="roundRect">
              <a:avLst>
                <a:gd name="adj" fmla="val 12247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</a:rPr>
                <a:t>Jupyter Notebooks w/ R, Python, Spark, etc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277600" y="1905000"/>
              <a:ext cx="27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256 Gig RAM / per Server</a:t>
              </a:r>
            </a:p>
          </p:txBody>
        </p:sp>
        <p:cxnSp>
          <p:nvCxnSpPr>
            <p:cNvPr id="136" name="Straight Arrow Connector 135"/>
            <p:cNvCxnSpPr>
              <a:stCxn id="127" idx="1"/>
            </p:cNvCxnSpPr>
            <p:nvPr/>
          </p:nvCxnSpPr>
          <p:spPr>
            <a:xfrm flipH="1" flipV="1">
              <a:off x="9982200" y="5257800"/>
              <a:ext cx="1143000" cy="22860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69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EA07-0D09-46A0-A690-AF81894D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1466"/>
            <a:ext cx="13411200" cy="735330"/>
          </a:xfrm>
        </p:spPr>
        <p:txBody>
          <a:bodyPr/>
          <a:lstStyle/>
          <a:p>
            <a:r>
              <a:rPr lang="en-US" dirty="0"/>
              <a:t>Tools Detail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409216-8137-49DA-8E6C-E967B496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38838"/>
              </p:ext>
            </p:extLst>
          </p:nvPr>
        </p:nvGraphicFramePr>
        <p:xfrm>
          <a:off x="1219200" y="1905000"/>
          <a:ext cx="11769725" cy="49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795">
                  <a:extLst>
                    <a:ext uri="{9D8B030D-6E8A-4147-A177-3AD203B41FA5}">
                      <a16:colId xmlns:a16="http://schemas.microsoft.com/office/drawing/2014/main" val="2020887224"/>
                    </a:ext>
                  </a:extLst>
                </a:gridCol>
                <a:gridCol w="1550478">
                  <a:extLst>
                    <a:ext uri="{9D8B030D-6E8A-4147-A177-3AD203B41FA5}">
                      <a16:colId xmlns:a16="http://schemas.microsoft.com/office/drawing/2014/main" val="1663495767"/>
                    </a:ext>
                  </a:extLst>
                </a:gridCol>
                <a:gridCol w="1142892">
                  <a:extLst>
                    <a:ext uri="{9D8B030D-6E8A-4147-A177-3AD203B41FA5}">
                      <a16:colId xmlns:a16="http://schemas.microsoft.com/office/drawing/2014/main" val="2049688049"/>
                    </a:ext>
                  </a:extLst>
                </a:gridCol>
                <a:gridCol w="1150122">
                  <a:extLst>
                    <a:ext uri="{9D8B030D-6E8A-4147-A177-3AD203B41FA5}">
                      <a16:colId xmlns:a16="http://schemas.microsoft.com/office/drawing/2014/main" val="3209644610"/>
                    </a:ext>
                  </a:extLst>
                </a:gridCol>
                <a:gridCol w="908806">
                  <a:extLst>
                    <a:ext uri="{9D8B030D-6E8A-4147-A177-3AD203B41FA5}">
                      <a16:colId xmlns:a16="http://schemas.microsoft.com/office/drawing/2014/main" val="668096861"/>
                    </a:ext>
                  </a:extLst>
                </a:gridCol>
                <a:gridCol w="972491">
                  <a:extLst>
                    <a:ext uri="{9D8B030D-6E8A-4147-A177-3AD203B41FA5}">
                      <a16:colId xmlns:a16="http://schemas.microsoft.com/office/drawing/2014/main" val="1539664909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1156300577"/>
                    </a:ext>
                  </a:extLst>
                </a:gridCol>
              </a:tblGrid>
              <a:tr h="448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 Stage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Continuous Integration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Disaster Recovery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Documentation Link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346476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Hue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1757768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Spark Overview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6708333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Hive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Hive Overview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654292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Impala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Impala Overview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552652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Hbase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HBase Guide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9229280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Sqoop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286659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Oozie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4596701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Kafka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751965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Flume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274925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Cloudera Manager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Cloudera Manager Overview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968161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Cloudera Naviagtor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Cloudera Navigator Overview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147089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JupyterHub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8"/>
                        </a:rPr>
                        <a:t>What is a Jupyter Notebook?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37429066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Cloudera Data Science Workbench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9"/>
                        </a:rPr>
                        <a:t>Cloudera Data Science Workbench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6140442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Splunk (CDL)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083715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Splunk (NSM)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5572575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StreamAnalytix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1091238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Paxata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4519640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RabbitMQ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8299472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Solr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4655693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Bananna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Incubating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2764957"/>
                  </a:ext>
                </a:extLst>
              </a:tr>
              <a:tr h="213206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409663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A8287CD-F4A5-4C34-AB51-DC0874D3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2649538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GU4y35hEi.Tv9K2vBmmQ"/>
</p:tagLst>
</file>

<file path=ppt/theme/theme1.xml><?xml version="1.0" encoding="utf-8"?>
<a:theme xmlns:a="http://schemas.openxmlformats.org/drawingml/2006/main" name="1_Office Theme">
  <a:themeElements>
    <a:clrScheme name="New_CTL">
      <a:dk1>
        <a:srgbClr val="262626"/>
      </a:dk1>
      <a:lt1>
        <a:sysClr val="window" lastClr="FFFFFF"/>
      </a:lt1>
      <a:dk2>
        <a:srgbClr val="1F497D"/>
      </a:dk2>
      <a:lt2>
        <a:srgbClr val="EEECE1"/>
      </a:lt2>
      <a:accent1>
        <a:srgbClr val="8AC73C"/>
      </a:accent1>
      <a:accent2>
        <a:srgbClr val="118A47"/>
      </a:accent2>
      <a:accent3>
        <a:srgbClr val="3F3F3F"/>
      </a:accent3>
      <a:accent4>
        <a:srgbClr val="7F7F7F"/>
      </a:accent4>
      <a:accent5>
        <a:srgbClr val="C3D69B"/>
      </a:accent5>
      <a:accent6>
        <a:srgbClr val="95B3D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E04B97FD90642A0C7926145FAEF24" ma:contentTypeVersion="2" ma:contentTypeDescription="Create a new document." ma:contentTypeScope="" ma:versionID="74667c1e76437a29081912658dbc5767">
  <xsd:schema xmlns:xsd="http://www.w3.org/2001/XMLSchema" xmlns:xs="http://www.w3.org/2001/XMLSchema" xmlns:p="http://schemas.microsoft.com/office/2006/metadata/properties" xmlns:ns2="af4aff2c-6eb2-44d9-b516-31b50ee426ba" xmlns:ns3="http://schemas.microsoft.com/sharepoint/v4" targetNamespace="http://schemas.microsoft.com/office/2006/metadata/properties" ma:root="true" ma:fieldsID="dcf4498a47f67d77fe685929ffacdb87" ns2:_="" ns3:_="">
    <xsd:import namespace="af4aff2c-6eb2-44d9-b516-31b50ee426b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aff2c-6eb2-44d9-b516-31b50ee426b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_dlc_DocId xmlns="af4aff2c-6eb2-44d9-b516-31b50ee426ba">H4ZQX5F34HR4-2034425241-93</_dlc_DocId>
    <_dlc_DocIdUrl xmlns="af4aff2c-6eb2-44d9-b516-31b50ee426ba">
      <Url>http://collaboration.ad.qintra.com/BU/IT/scph/DPD/_layouts/DocIdRedir.aspx?ID=H4ZQX5F34HR4-2034425241-93</Url>
      <Description>H4ZQX5F34HR4-2034425241-93</Description>
    </_dlc_DocIdUrl>
  </documentManagement>
</p:properties>
</file>

<file path=customXml/itemProps1.xml><?xml version="1.0" encoding="utf-8"?>
<ds:datastoreItem xmlns:ds="http://schemas.openxmlformats.org/officeDocument/2006/customXml" ds:itemID="{17506FC5-A7EE-463A-85AE-BD003A1DFDC7}"/>
</file>

<file path=customXml/itemProps2.xml><?xml version="1.0" encoding="utf-8"?>
<ds:datastoreItem xmlns:ds="http://schemas.openxmlformats.org/officeDocument/2006/customXml" ds:itemID="{382319C4-E4AE-4B49-90D5-BD2206685E7C}"/>
</file>

<file path=customXml/itemProps3.xml><?xml version="1.0" encoding="utf-8"?>
<ds:datastoreItem xmlns:ds="http://schemas.openxmlformats.org/officeDocument/2006/customXml" ds:itemID="{5D631D54-5D54-41CB-9431-2D8A3565C8F5}"/>
</file>

<file path=customXml/itemProps4.xml><?xml version="1.0" encoding="utf-8"?>
<ds:datastoreItem xmlns:ds="http://schemas.openxmlformats.org/officeDocument/2006/customXml" ds:itemID="{6536185A-74CA-4C22-8738-78B56E0B13D8}"/>
</file>

<file path=docProps/app.xml><?xml version="1.0" encoding="utf-8"?>
<Properties xmlns="http://schemas.openxmlformats.org/officeDocument/2006/extended-properties" xmlns:vt="http://schemas.openxmlformats.org/officeDocument/2006/docPropsVTypes">
  <TotalTime>138382</TotalTime>
  <Words>299</Words>
  <Application>Microsoft Office PowerPoint</Application>
  <PresentationFormat>Custom</PresentationFormat>
  <Paragraphs>160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Swis721 Lt BT</vt:lpstr>
      <vt:lpstr>Times New Roman</vt:lpstr>
      <vt:lpstr>1_Office Theme</vt:lpstr>
      <vt:lpstr>think-cell Slide</vt:lpstr>
      <vt:lpstr>PowerPoint Presentation</vt:lpstr>
      <vt:lpstr>Tools Detail</vt:lpstr>
    </vt:vector>
  </TitlesOfParts>
  <Company>NetSpend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Tiefenauer</dc:creator>
  <cp:lastModifiedBy>Gonner, John</cp:lastModifiedBy>
  <cp:revision>1122</cp:revision>
  <dcterms:created xsi:type="dcterms:W3CDTF">2015-03-09T00:44:44Z</dcterms:created>
  <dcterms:modified xsi:type="dcterms:W3CDTF">2017-10-03T16:20:40Z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0x01010081CE04B97FD90642A0C7926145FAEF24</vt:lpwstr>
  </property>
  <property fmtid="{D5CDD505-2E9C-101B-9397-08002B2CF9AE}" pid="3" name="_dlc_DocIdItemGuid">
    <vt:lpwstr>25ce1b0c-5905-48af-a187-6211dc41ff58</vt:lpwstr>
  </property>
</Properties>
</file>