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4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94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0" autoAdjust="0"/>
    <p:restoredTop sz="86439" autoAdjust="0"/>
  </p:normalViewPr>
  <p:slideViewPr>
    <p:cSldViewPr>
      <p:cViewPr varScale="1">
        <p:scale>
          <a:sx n="122" d="100"/>
          <a:sy n="122" d="100"/>
        </p:scale>
        <p:origin x="16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68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16F085C1-392D-46E4-B59B-FFB11EE2364B}" type="datetimeFigureOut">
              <a:rPr lang="en-US" smtClean="0"/>
              <a:pPr/>
              <a:t>8/16/2018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7E972C0-4A56-49DD-A16F-28B46B7FE0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11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algn="ctr" eaLnBrk="0" hangingPunct="0">
              <a:defRPr/>
            </a:pPr>
            <a:r>
              <a:rPr lang="en-US" sz="900" b="0" dirty="0">
                <a:latin typeface="Trebuchet MS" pitchFamily="34" charset="0"/>
              </a:rPr>
              <a:t>OSS WEEKLY STATUS REPORT</a:t>
            </a:r>
            <a:r>
              <a:rPr lang="en-US" sz="900" b="0" dirty="0">
                <a:latin typeface="Times New Roman" pitchFamily="18" charset="0"/>
              </a:rPr>
              <a:t>  </a:t>
            </a:r>
            <a:r>
              <a:rPr lang="en-US" sz="900" b="0" dirty="0">
                <a:latin typeface="Trebuchet MS" pitchFamily="34" charset="0"/>
              </a:rPr>
              <a:t>|  AUGUST 30, 2011  |  CENTURYLINK CORPORATION  |  INTERNAL USE ONLY:  PRIVATE &amp; CONFIDENTIAL |  PAGE </a:t>
            </a:r>
            <a:fld id="{1B8C538D-7EE0-494D-8AFA-0C477CD6A4BA}" type="slidenum">
              <a:rPr lang="en-US" sz="900" b="0">
                <a:latin typeface="Trebuchet MS" pitchFamily="34" charset="0"/>
              </a:rPr>
              <a:pPr algn="ctr" eaLnBrk="0" hangingPunct="0">
                <a:defRPr/>
              </a:pPr>
              <a:t>‹#›</a:t>
            </a:fld>
            <a:endParaRPr lang="en-US" sz="900" b="0" dirty="0">
              <a:latin typeface="Trebuchet MS" pitchFamily="34" charset="0"/>
            </a:endParaRPr>
          </a:p>
        </p:txBody>
      </p:sp>
      <p:pic>
        <p:nvPicPr>
          <p:cNvPr id="5" name="Picture 12" descr="header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title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2" descr="lg_logo_artw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120650"/>
            <a:ext cx="2481263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438150" y="1828800"/>
            <a:ext cx="8172450" cy="1143000"/>
          </a:xfrm>
        </p:spPr>
        <p:txBody>
          <a:bodyPr/>
          <a:lstStyle>
            <a:lvl1pPr>
              <a:defRPr sz="2400">
                <a:solidFill>
                  <a:srgbClr val="00853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447675" y="304800"/>
            <a:ext cx="1685925" cy="609600"/>
          </a:xfrm>
        </p:spPr>
        <p:txBody>
          <a:bodyPr/>
          <a:lstStyle>
            <a:lvl1pPr>
              <a:defRPr sz="1200">
                <a:solidFill>
                  <a:srgbClr val="00853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53988"/>
            <a:ext cx="2095500" cy="52562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3988"/>
            <a:ext cx="6134100" cy="52562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988"/>
            <a:ext cx="8382000" cy="612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41400"/>
            <a:ext cx="8153400" cy="4368800"/>
          </a:xfr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153988"/>
            <a:ext cx="8382000" cy="5256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1400"/>
            <a:ext cx="4000500" cy="436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041400"/>
            <a:ext cx="4000500" cy="436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4333" y="2967335"/>
            <a:ext cx="545534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Update Pending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3988"/>
            <a:ext cx="8382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19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41400"/>
            <a:ext cx="8153400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algn="ctr" eaLnBrk="0" hangingPunct="0">
              <a:defRPr/>
            </a:pPr>
            <a:r>
              <a:rPr lang="en-US" sz="900" b="0" dirty="0">
                <a:latin typeface="Trebuchet MS" pitchFamily="34" charset="0"/>
              </a:rPr>
              <a:t>CENTURYLINK CORPORATION  |  INTERNAL USE ONLY:  PRIVATE &amp; CONFIDENTIAL |  PAGE </a:t>
            </a:r>
            <a:fld id="{DA04879F-E99F-4D8E-A1E8-07C5BF0D5448}" type="slidenum">
              <a:rPr lang="en-US" sz="900" b="0">
                <a:latin typeface="Trebuchet MS" pitchFamily="34" charset="0"/>
              </a:rPr>
              <a:pPr algn="ctr" eaLnBrk="0" hangingPunct="0">
                <a:defRPr/>
              </a:pPr>
              <a:t>‹#›</a:t>
            </a:fld>
            <a:endParaRPr lang="en-US" sz="900" b="0" dirty="0">
              <a:latin typeface="Trebuchet MS" pitchFamily="34" charset="0"/>
            </a:endParaRPr>
          </a:p>
        </p:txBody>
      </p:sp>
      <p:pic>
        <p:nvPicPr>
          <p:cNvPr id="8197" name="Picture 12" descr="header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5588" cy="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5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800100" indent="-1651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-"/>
        <a:defRPr>
          <a:solidFill>
            <a:schemeClr val="tx1"/>
          </a:solidFill>
          <a:latin typeface="+mn-lt"/>
        </a:defRPr>
      </a:lvl3pPr>
      <a:lvl4pPr marL="12573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</a:defRPr>
      </a:lvl4pPr>
      <a:lvl5pPr marL="1600200" indent="-165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2057400" indent="-165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6pPr>
      <a:lvl7pPr marL="2514600" indent="-165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7pPr>
      <a:lvl8pPr marL="2971800" indent="-165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8pPr>
      <a:lvl9pPr marL="3429000" indent="-165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download/v7.4.1.html" TargetMode="External"/><Relationship Id="rId7" Type="http://schemas.openxmlformats.org/officeDocument/2006/relationships/hyperlink" Target="https://ssapps/ESD" TargetMode="External"/><Relationship Id="rId2" Type="http://schemas.openxmlformats.org/officeDocument/2006/relationships/hyperlink" Target="https://www.sublimetext.com/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ownloads/" TargetMode="External"/><Relationship Id="rId5" Type="http://schemas.openxmlformats.org/officeDocument/2006/relationships/hyperlink" Target="https://www.continuum.io/downloads" TargetMode="External"/><Relationship Id="rId4" Type="http://schemas.openxmlformats.org/officeDocument/2006/relationships/hyperlink" Target="https://eclipse.or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oldcdhcm001.dev.intranet:7183/cmf/hardware/roles#clusterId=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oudera.com/documentation/enterprise/5-10-x/topics/cdh_sg_hdfs_encryption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olccdhcm001.test.intranet:7183/" TargetMode="External"/><Relationship Id="rId3" Type="http://schemas.openxmlformats.org/officeDocument/2006/relationships/hyperlink" Target="https://pdlrcdhen001.corp.intranet:8889/" TargetMode="External"/><Relationship Id="rId7" Type="http://schemas.openxmlformats.org/officeDocument/2006/relationships/hyperlink" Target="https://pdlrcdhcm001.corp.intranet:7183/" TargetMode="External"/><Relationship Id="rId2" Type="http://schemas.openxmlformats.org/officeDocument/2006/relationships/hyperlink" Target="https://polpcdhen001.corp.intranet:888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olpcdhcm001.corp.intranet:7183/" TargetMode="External"/><Relationship Id="rId5" Type="http://schemas.openxmlformats.org/officeDocument/2006/relationships/hyperlink" Target="https://poldcdhen001.dev.intranet:8889/" TargetMode="External"/><Relationship Id="rId4" Type="http://schemas.openxmlformats.org/officeDocument/2006/relationships/hyperlink" Target="https://polccdhen001.test.intranet:8889/" TargetMode="External"/><Relationship Id="rId9" Type="http://schemas.openxmlformats.org/officeDocument/2006/relationships/hyperlink" Target="https://poldcdhcm001.dev.intranet:7183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oldcdhen005.dev.intranet:8000/" TargetMode="External"/><Relationship Id="rId2" Type="http://schemas.openxmlformats.org/officeDocument/2006/relationships/hyperlink" Target="https://polpcdhen005.corp.intranet:8000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e1itcprhas51:8088/" TargetMode="External"/><Relationship Id="rId4" Type="http://schemas.openxmlformats.org/officeDocument/2006/relationships/hyperlink" Target="https://ne1itcprhas62.ne1.savvis.net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nt.apache.org/bindownload.cgi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nt-contrib.sourceforge.ne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tty.org/" TargetMode="External"/><Relationship Id="rId2" Type="http://schemas.openxmlformats.org/officeDocument/2006/relationships/hyperlink" Target="https://cygwin.com/instal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inscp.net/eng/download.php" TargetMode="External"/><Relationship Id="rId4" Type="http://schemas.openxmlformats.org/officeDocument/2006/relationships/hyperlink" Target="https://filezilla-projec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Data Lake </a:t>
            </a:r>
            <a:r>
              <a:rPr lang="en-US" sz="4000" dirty="0" err="1"/>
              <a:t>Onboarding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75949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Tools (Need to Install)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Editors / IDEs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https://www.sublimetext.com/2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https://notepad-plus-plus.org/download/v7.4.1.html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>
                <a:hlinkClick r:id="rId4"/>
              </a:rPr>
              <a:t>https://eclipse.org/</a:t>
            </a:r>
            <a:r>
              <a:rPr lang="en-US" dirty="0"/>
              <a:t> (or Scala IDE – for Spark)</a:t>
            </a:r>
          </a:p>
          <a:p>
            <a:endParaRPr lang="en-US" dirty="0"/>
          </a:p>
          <a:p>
            <a:r>
              <a:rPr lang="en-US" dirty="0"/>
              <a:t>Python (May not be necessary, but useful)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hlinkClick r:id="rId5"/>
              </a:rPr>
              <a:t>https://www.continuum.io/downloads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>
                <a:hlinkClick r:id="rId6"/>
              </a:rPr>
              <a:t>https://www.python.org/downloads/</a:t>
            </a:r>
            <a:endParaRPr lang="en-US" dirty="0"/>
          </a:p>
          <a:p>
            <a:endParaRPr lang="en-US" dirty="0"/>
          </a:p>
          <a:p>
            <a:r>
              <a:rPr lang="en-US" dirty="0"/>
              <a:t>Oracle Database Client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Toad / PLSQL Developer / Oracle SQL Developer.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Can be obtained through </a:t>
            </a:r>
            <a:r>
              <a:rPr lang="en-US" dirty="0">
                <a:hlinkClick r:id="rId7"/>
              </a:rPr>
              <a:t>https://ssapps/ESD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63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Cluster Architecture and </a:t>
            </a:r>
            <a:r>
              <a:rPr lang="en-US" sz="4000" dirty="0" err="1"/>
              <a:t>Hadoop</a:t>
            </a:r>
            <a:r>
              <a:rPr lang="en-US" sz="4000" dirty="0"/>
              <a:t> Tools</a:t>
            </a:r>
          </a:p>
        </p:txBody>
      </p:sp>
    </p:spTree>
    <p:extLst>
      <p:ext uri="{BB962C8B-B14F-4D97-AF65-F5344CB8AC3E}">
        <p14:creationId xmlns:p14="http://schemas.microsoft.com/office/powerpoint/2010/main" val="35426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Architecture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/>
          <a:p>
            <a:r>
              <a:rPr lang="en-US" dirty="0"/>
              <a:t>Directly interface only with edge nodes.</a:t>
            </a:r>
          </a:p>
          <a:p>
            <a:r>
              <a:rPr lang="en-US" dirty="0"/>
              <a:t>Various tools will leverage other nodes.</a:t>
            </a:r>
          </a:p>
          <a:p>
            <a:pPr lvl="1"/>
            <a:r>
              <a:rPr lang="en-US" dirty="0"/>
              <a:t>HDFS</a:t>
            </a:r>
          </a:p>
          <a:p>
            <a:pPr lvl="1"/>
            <a:r>
              <a:rPr lang="en-US" dirty="0" err="1"/>
              <a:t>Sqoop</a:t>
            </a:r>
            <a:endParaRPr lang="en-US" dirty="0"/>
          </a:p>
          <a:p>
            <a:pPr lvl="1"/>
            <a:r>
              <a:rPr lang="en-US" dirty="0"/>
              <a:t>Flume/Kafka</a:t>
            </a:r>
          </a:p>
          <a:p>
            <a:pPr lvl="1"/>
            <a:r>
              <a:rPr lang="en-US" dirty="0"/>
              <a:t>Spark</a:t>
            </a:r>
          </a:p>
          <a:p>
            <a:pPr lvl="1"/>
            <a:r>
              <a:rPr lang="en-US" dirty="0"/>
              <a:t>Etc…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800600" y="1143000"/>
          <a:ext cx="3733800" cy="498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3120786" imgH="4549461" progId="Visio.Drawing.11">
                  <p:embed/>
                </p:oleObj>
              </mc:Choice>
              <mc:Fallback>
                <p:oleObj name="Visio" r:id="rId3" imgW="3120786" imgH="4549461" progId="Visio.Drawing.11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143000"/>
                        <a:ext cx="3733800" cy="498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6879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HDFS Nodes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3E08B7-30CC-4AFE-84FA-6A385D5B4EDF}"/>
              </a:ext>
            </a:extLst>
          </p:cNvPr>
          <p:cNvSpPr/>
          <p:nvPr/>
        </p:nvSpPr>
        <p:spPr bwMode="auto">
          <a:xfrm>
            <a:off x="1447800" y="1295400"/>
            <a:ext cx="6705600" cy="533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FAF5EA2-8977-449C-8B41-2FC59F0C2568}"/>
              </a:ext>
            </a:extLst>
          </p:cNvPr>
          <p:cNvSpPr/>
          <p:nvPr/>
        </p:nvSpPr>
        <p:spPr bwMode="auto">
          <a:xfrm>
            <a:off x="1676400" y="1447800"/>
            <a:ext cx="762000" cy="45720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Edge1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DA2D46F-F5B9-475B-A362-43F30B19B590}"/>
              </a:ext>
            </a:extLst>
          </p:cNvPr>
          <p:cNvSpPr/>
          <p:nvPr/>
        </p:nvSpPr>
        <p:spPr bwMode="auto">
          <a:xfrm>
            <a:off x="1676400" y="2235797"/>
            <a:ext cx="762000" cy="45720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" pitchFamily="34" charset="0"/>
              </a:rPr>
              <a:t>Edge2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DE3F86E-5B1F-42E7-97DC-B1CE39775BE0}"/>
              </a:ext>
            </a:extLst>
          </p:cNvPr>
          <p:cNvSpPr/>
          <p:nvPr/>
        </p:nvSpPr>
        <p:spPr bwMode="auto">
          <a:xfrm>
            <a:off x="1676400" y="2895600"/>
            <a:ext cx="762000" cy="45720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" pitchFamily="34" charset="0"/>
              </a:rPr>
              <a:t>Edge3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FDB2935-8913-4718-875E-ECCAE552D325}"/>
              </a:ext>
            </a:extLst>
          </p:cNvPr>
          <p:cNvSpPr/>
          <p:nvPr/>
        </p:nvSpPr>
        <p:spPr bwMode="auto">
          <a:xfrm>
            <a:off x="1676400" y="3555403"/>
            <a:ext cx="762000" cy="45720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" pitchFamily="34" charset="0"/>
              </a:rPr>
              <a:t>Edge4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EC2F15B-849C-49B1-B070-BC31D6C0A4E3}"/>
              </a:ext>
            </a:extLst>
          </p:cNvPr>
          <p:cNvSpPr/>
          <p:nvPr/>
        </p:nvSpPr>
        <p:spPr bwMode="auto">
          <a:xfrm>
            <a:off x="1676400" y="4343400"/>
            <a:ext cx="762000" cy="45720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" pitchFamily="34" charset="0"/>
              </a:rPr>
              <a:t>Edge5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50A8717-3230-4507-BB6F-4CEB03F45F10}"/>
              </a:ext>
            </a:extLst>
          </p:cNvPr>
          <p:cNvSpPr/>
          <p:nvPr/>
        </p:nvSpPr>
        <p:spPr bwMode="auto">
          <a:xfrm>
            <a:off x="1676400" y="5149989"/>
            <a:ext cx="762000" cy="45720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….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02F575A-D7E1-442D-B8AC-10D20AA16C96}"/>
              </a:ext>
            </a:extLst>
          </p:cNvPr>
          <p:cNvSpPr/>
          <p:nvPr/>
        </p:nvSpPr>
        <p:spPr bwMode="auto">
          <a:xfrm>
            <a:off x="1676400" y="5867400"/>
            <a:ext cx="762000" cy="45720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" pitchFamily="34" charset="0"/>
              </a:rPr>
              <a:t>Edge9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0CDA882-D662-4D57-9DF7-64852A654874}"/>
              </a:ext>
            </a:extLst>
          </p:cNvPr>
          <p:cNvSpPr/>
          <p:nvPr/>
        </p:nvSpPr>
        <p:spPr bwMode="auto">
          <a:xfrm>
            <a:off x="457200" y="3657600"/>
            <a:ext cx="1219200" cy="4572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5B92FA-389C-4A52-A59D-79FB90FF9FDC}"/>
              </a:ext>
            </a:extLst>
          </p:cNvPr>
          <p:cNvSpPr txBox="1"/>
          <p:nvPr/>
        </p:nvSpPr>
        <p:spPr>
          <a:xfrm>
            <a:off x="76200" y="3352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891F1D7-FF69-47FD-A008-DDB885DB720F}"/>
              </a:ext>
            </a:extLst>
          </p:cNvPr>
          <p:cNvSpPr/>
          <p:nvPr/>
        </p:nvSpPr>
        <p:spPr bwMode="auto">
          <a:xfrm>
            <a:off x="4152900" y="1428925"/>
            <a:ext cx="762000" cy="45720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Kafka1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C7F836F-651C-4B51-BA7E-C544A9E41EF2}"/>
              </a:ext>
            </a:extLst>
          </p:cNvPr>
          <p:cNvSpPr/>
          <p:nvPr/>
        </p:nvSpPr>
        <p:spPr bwMode="auto">
          <a:xfrm>
            <a:off x="4965933" y="1428925"/>
            <a:ext cx="762000" cy="45720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Kafka2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C8F2AB1-86F1-4C83-8F05-0C86A2AD9BD8}"/>
              </a:ext>
            </a:extLst>
          </p:cNvPr>
          <p:cNvSpPr/>
          <p:nvPr/>
        </p:nvSpPr>
        <p:spPr bwMode="auto">
          <a:xfrm>
            <a:off x="5772150" y="1428925"/>
            <a:ext cx="762000" cy="45720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Kafka3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1ED19D5-8180-4C34-98C8-AF48DFD132B7}"/>
              </a:ext>
            </a:extLst>
          </p:cNvPr>
          <p:cNvSpPr/>
          <p:nvPr/>
        </p:nvSpPr>
        <p:spPr bwMode="auto">
          <a:xfrm>
            <a:off x="4148531" y="2522530"/>
            <a:ext cx="762000" cy="45720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Data node 1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EECE66-45E6-4E85-A9AB-5C50FBC95F2B}"/>
              </a:ext>
            </a:extLst>
          </p:cNvPr>
          <p:cNvSpPr/>
          <p:nvPr/>
        </p:nvSpPr>
        <p:spPr bwMode="auto">
          <a:xfrm>
            <a:off x="5861283" y="2522792"/>
            <a:ext cx="857250" cy="45720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Data node 20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179A582-4952-4807-9F25-48BB55AD014B}"/>
              </a:ext>
            </a:extLst>
          </p:cNvPr>
          <p:cNvSpPr/>
          <p:nvPr/>
        </p:nvSpPr>
        <p:spPr bwMode="auto">
          <a:xfrm>
            <a:off x="4965933" y="2522530"/>
            <a:ext cx="762000" cy="45720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Data node ..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D466476-341E-4575-B67E-1D80BF217541}"/>
              </a:ext>
            </a:extLst>
          </p:cNvPr>
          <p:cNvSpPr/>
          <p:nvPr/>
        </p:nvSpPr>
        <p:spPr bwMode="auto">
          <a:xfrm>
            <a:off x="3886200" y="3446561"/>
            <a:ext cx="1219200" cy="45720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Management  node 1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D940D7A-0191-43D0-96A4-4C4D7504936A}"/>
              </a:ext>
            </a:extLst>
          </p:cNvPr>
          <p:cNvSpPr/>
          <p:nvPr/>
        </p:nvSpPr>
        <p:spPr bwMode="auto">
          <a:xfrm>
            <a:off x="5162550" y="3447130"/>
            <a:ext cx="1219200" cy="45720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Management  node 2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4854A85-C2EA-4FCC-8A53-121F2B8F5282}"/>
              </a:ext>
            </a:extLst>
          </p:cNvPr>
          <p:cNvSpPr/>
          <p:nvPr/>
        </p:nvSpPr>
        <p:spPr bwMode="auto">
          <a:xfrm>
            <a:off x="6438900" y="3446561"/>
            <a:ext cx="1219200" cy="45720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Management  node 3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21DB6F0-EA64-45BC-821E-35CD0ABD4825}"/>
              </a:ext>
            </a:extLst>
          </p:cNvPr>
          <p:cNvSpPr/>
          <p:nvPr/>
        </p:nvSpPr>
        <p:spPr bwMode="auto">
          <a:xfrm>
            <a:off x="4250159" y="4389320"/>
            <a:ext cx="813033" cy="45720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security node 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F0AEB40-E3A9-44AD-8958-EA8FCBAB6A08}"/>
              </a:ext>
            </a:extLst>
          </p:cNvPr>
          <p:cNvSpPr/>
          <p:nvPr/>
        </p:nvSpPr>
        <p:spPr bwMode="auto">
          <a:xfrm>
            <a:off x="5462893" y="4391985"/>
            <a:ext cx="813033" cy="45720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security node 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D6634BF-3683-4521-83C1-31D386BBCB3D}"/>
              </a:ext>
            </a:extLst>
          </p:cNvPr>
          <p:cNvSpPr/>
          <p:nvPr/>
        </p:nvSpPr>
        <p:spPr bwMode="auto">
          <a:xfrm>
            <a:off x="4038600" y="5421735"/>
            <a:ext cx="1485901" cy="45720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Coludera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manager node 1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DBB9C69-2C75-4640-A8A8-7A77203E7737}"/>
              </a:ext>
            </a:extLst>
          </p:cNvPr>
          <p:cNvSpPr/>
          <p:nvPr/>
        </p:nvSpPr>
        <p:spPr bwMode="auto">
          <a:xfrm>
            <a:off x="5676900" y="5436765"/>
            <a:ext cx="1485901" cy="45720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Coludera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manager node 2</a:t>
            </a:r>
          </a:p>
        </p:txBody>
      </p:sp>
    </p:spTree>
    <p:extLst>
      <p:ext uri="{BB962C8B-B14F-4D97-AF65-F5344CB8AC3E}">
        <p14:creationId xmlns:p14="http://schemas.microsoft.com/office/powerpoint/2010/main" val="3102258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HDFS Node roles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25F5EC4-B598-405F-BC48-539299DD3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6065"/>
            <a:ext cx="8915400" cy="545488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B54CC3C-E23B-415C-8326-90B2D97C1B41}"/>
              </a:ext>
            </a:extLst>
          </p:cNvPr>
          <p:cNvSpPr/>
          <p:nvPr/>
        </p:nvSpPr>
        <p:spPr>
          <a:xfrm>
            <a:off x="381000" y="914400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Dev </a:t>
            </a:r>
            <a:r>
              <a:rPr lang="en-US" sz="1200" dirty="0" err="1"/>
              <a:t>cloudera</a:t>
            </a:r>
            <a:r>
              <a:rPr lang="en-US" sz="1200" dirty="0"/>
              <a:t> manger roles link --- </a:t>
            </a:r>
            <a:r>
              <a:rPr lang="en-US" sz="1200" dirty="0">
                <a:hlinkClick r:id="rId3"/>
              </a:rPr>
              <a:t>https://poldcdhcm001.dev.intranet:7183/cmf/hardware/roles#clusterId=1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9651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Architecture</a:t>
            </a:r>
          </a:p>
        </p:txBody>
      </p:sp>
      <p:sp>
        <p:nvSpPr>
          <p:cNvPr id="4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/>
              <a:t>Each file is broken into 128 MB blocks.</a:t>
            </a:r>
          </a:p>
          <a:p>
            <a:r>
              <a:rPr lang="en-US" dirty="0"/>
              <a:t>Each block is replicated 3-fold across data nodes.</a:t>
            </a:r>
          </a:p>
          <a:p>
            <a:pPr lvl="1"/>
            <a:r>
              <a:rPr lang="en-US" dirty="0"/>
              <a:t>If a node goes down, data is automatically replicated</a:t>
            </a:r>
          </a:p>
          <a:p>
            <a:r>
              <a:rPr lang="en-US" dirty="0"/>
              <a:t>The name node manages where each block can be found.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5846" y="1600200"/>
            <a:ext cx="39033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994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Cloudera Toolset</a:t>
            </a:r>
          </a:p>
        </p:txBody>
      </p:sp>
      <p:pic>
        <p:nvPicPr>
          <p:cNvPr id="1026" name="Picture 5" descr="image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2281" y="990600"/>
            <a:ext cx="6656319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9608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Cloudera Toolset Matrix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199" y="1066800"/>
          <a:ext cx="8229600" cy="5410199"/>
        </p:xfrm>
        <a:graphic>
          <a:graphicData uri="http://schemas.openxmlformats.org/drawingml/2006/table">
            <a:tbl>
              <a:tblPr/>
              <a:tblGrid>
                <a:gridCol w="1496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5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Tool  Name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Used For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At what process level it is used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SQOOP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Structured Data 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Integrate Data - mostly relational Databases 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FLUME, KAFKA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Real-time Data 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Integrate Data - mostly real-time Data streams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HDFS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File System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Storing Data- most of the time data is stored in this format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KUDU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Relational File System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Storing Data- less frequent, but if there is need for OLTP type data transaction available in hadoop, we store in this format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HBASE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NoSQL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File system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Storing Data- less frequent, if the data is unstructured we can in this format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YARN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Resource Manager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Services Across Hadoop -- this is the one which manages hadoop/cloudera env, this is more like operating system for hadoop 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9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SENTRY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Security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Services Across Hadoop -- this provides access and other security to hadoop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HIVE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SQL like querying data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PROCESSING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IMPALA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SQL like querying data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PROCESSING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9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SPARK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Stream, Analyze 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PROCESSING-- vastly used for processing , analyzing data in batch/real time. Mostly this is like a programming tool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99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SOLR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SEARCH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This will provide data indexing and faster relation searches on data </a:t>
                      </a:r>
                    </a:p>
                  </a:txBody>
                  <a:tcPr marL="8610" marR="8610" marT="86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83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</a:t>
            </a:r>
            <a:r>
              <a:rPr lang="en-US" dirty="0" err="1"/>
              <a:t>Hadoop</a:t>
            </a:r>
            <a:r>
              <a:rPr lang="en-US" dirty="0"/>
              <a:t> Tool Use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19450" y="1066800"/>
          <a:ext cx="83058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3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HDFS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command line (</a:t>
                      </a:r>
                      <a:r>
                        <a:rPr lang="en-US" dirty="0" err="1"/>
                        <a:t>hdfs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dfs</a:t>
                      </a:r>
                      <a:r>
                        <a:rPr lang="en-US" dirty="0"/>
                        <a:t> …) and behind the scenes.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Mainly logs, debugging.</a:t>
                      </a:r>
                      <a:r>
                        <a:rPr lang="en-US" baseline="0" dirty="0"/>
                        <a:t> Used behind the scenes.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Oozie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scheduling,</a:t>
                      </a:r>
                      <a:r>
                        <a:rPr lang="en-US" baseline="0" dirty="0"/>
                        <a:t> workflow creation.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Sqoop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Importing</a:t>
                      </a:r>
                      <a:r>
                        <a:rPr lang="en-US" baseline="0" dirty="0"/>
                        <a:t> data from RDBMSs (Primarily Oracle). </a:t>
                      </a:r>
                      <a:r>
                        <a:rPr lang="en-US" baseline="0" dirty="0" err="1"/>
                        <a:t>Sqoop</a:t>
                      </a:r>
                      <a:r>
                        <a:rPr lang="en-US" baseline="0" dirty="0"/>
                        <a:t> actions in </a:t>
                      </a:r>
                      <a:r>
                        <a:rPr lang="en-US" baseline="0" dirty="0" err="1"/>
                        <a:t>Oozie</a:t>
                      </a:r>
                      <a:r>
                        <a:rPr lang="en-US" baseline="0" dirty="0"/>
                        <a:t> workflows.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Hive</a:t>
                      </a:r>
                      <a:r>
                        <a:rPr lang="en-US" baseline="0" dirty="0"/>
                        <a:t> / Impala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Steps in </a:t>
                      </a:r>
                      <a:r>
                        <a:rPr lang="en-US" dirty="0" err="1"/>
                        <a:t>Oozie</a:t>
                      </a:r>
                      <a:r>
                        <a:rPr lang="en-US" dirty="0"/>
                        <a:t> workflows. One-off queries/tasks.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B2B</a:t>
                      </a:r>
                      <a:r>
                        <a:rPr lang="en-US" baseline="0" dirty="0"/>
                        <a:t> Models. One-off queries/tasks.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Flume /</a:t>
                      </a:r>
                      <a:r>
                        <a:rPr lang="en-US" baseline="0" dirty="0"/>
                        <a:t> Kafka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time streams. Example: netstats, </a:t>
                      </a:r>
                      <a:r>
                        <a:rPr lang="en-US" dirty="0" err="1"/>
                        <a:t>syslogs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capm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indexing and searching: EX: pdf search for 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473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937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Job Types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041400"/>
          <a:ext cx="830580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5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5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Job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/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Marketo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Scheduled via </a:t>
                      </a:r>
                      <a:r>
                        <a:rPr lang="en-US" dirty="0" err="1"/>
                        <a:t>cron</a:t>
                      </a:r>
                      <a:r>
                        <a:rPr lang="en-US" dirty="0"/>
                        <a:t> / bash scripts</a:t>
                      </a:r>
                      <a:r>
                        <a:rPr lang="en-US" baseline="0" dirty="0"/>
                        <a:t> because of networking constraints. Kicks off </a:t>
                      </a:r>
                      <a:r>
                        <a:rPr lang="en-US" baseline="0" dirty="0" err="1"/>
                        <a:t>Oozie</a:t>
                      </a:r>
                      <a:r>
                        <a:rPr lang="en-US" baseline="0" dirty="0"/>
                        <a:t> workflow.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SFTP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Adobe</a:t>
                      </a:r>
                      <a:r>
                        <a:rPr lang="en-US" baseline="0" dirty="0"/>
                        <a:t>, </a:t>
                      </a:r>
                      <a:r>
                        <a:rPr lang="en-US" dirty="0"/>
                        <a:t>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Scheduled via </a:t>
                      </a:r>
                      <a:r>
                        <a:rPr lang="en-US" dirty="0" err="1"/>
                        <a:t>cron</a:t>
                      </a:r>
                      <a:r>
                        <a:rPr lang="en-US" dirty="0"/>
                        <a:t> / bash scripts</a:t>
                      </a:r>
                      <a:r>
                        <a:rPr lang="en-US" baseline="0" dirty="0"/>
                        <a:t> because of networking constraints. Kicks off </a:t>
                      </a:r>
                      <a:r>
                        <a:rPr lang="en-US" baseline="0" dirty="0" err="1"/>
                        <a:t>Oozie</a:t>
                      </a:r>
                      <a:r>
                        <a:rPr lang="en-US" baseline="0" dirty="0"/>
                        <a:t> workflow.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OSR,</a:t>
                      </a:r>
                      <a:r>
                        <a:rPr lang="en-US" baseline="0" dirty="0"/>
                        <a:t> B360, many others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Oozie</a:t>
                      </a:r>
                      <a:r>
                        <a:rPr lang="en-US" dirty="0"/>
                        <a:t> coordinators</a:t>
                      </a:r>
                      <a:r>
                        <a:rPr lang="en-US" baseline="0" dirty="0"/>
                        <a:t> / workflows. </a:t>
                      </a:r>
                      <a:r>
                        <a:rPr lang="en-US" baseline="0" dirty="0" err="1"/>
                        <a:t>Sqoop</a:t>
                      </a:r>
                      <a:r>
                        <a:rPr lang="en-US" baseline="0" dirty="0"/>
                        <a:t>/Hive/Impala.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netstats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syslogs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capm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Flume or </a:t>
                      </a:r>
                      <a:r>
                        <a:rPr lang="en-US" dirty="0" err="1"/>
                        <a:t>Flume+Kafka</a:t>
                      </a:r>
                      <a:r>
                        <a:rPr lang="en-US" dirty="0"/>
                        <a:t>.</a:t>
                      </a:r>
                      <a:r>
                        <a:rPr lang="en-US" baseline="0" dirty="0"/>
                        <a:t> Overlaid with Hive tables.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Cross-Sell/Up-Sell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Oozie</a:t>
                      </a:r>
                      <a:r>
                        <a:rPr lang="en-US" baseline="0" dirty="0"/>
                        <a:t> coordinators / workflows. Hive/Impala. Spark (Primarily Scala, though original code may be in Python/R).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16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Links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Dev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Cluster Architecture and </a:t>
            </a:r>
            <a:r>
              <a:rPr lang="en-US" dirty="0" err="1"/>
              <a:t>Hadoop</a:t>
            </a:r>
            <a:r>
              <a:rPr lang="en-US" dirty="0"/>
              <a:t>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Permissions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HDFS Directory 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Working on an Edge Node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Troubleshooting and Common Issues</a:t>
            </a:r>
          </a:p>
        </p:txBody>
      </p:sp>
    </p:spTree>
    <p:extLst>
      <p:ext uri="{BB962C8B-B14F-4D97-AF65-F5344CB8AC3E}">
        <p14:creationId xmlns:p14="http://schemas.microsoft.com/office/powerpoint/2010/main" val="3602574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Permissions</a:t>
            </a:r>
          </a:p>
        </p:txBody>
      </p:sp>
    </p:spTree>
    <p:extLst>
      <p:ext uri="{BB962C8B-B14F-4D97-AF65-F5344CB8AC3E}">
        <p14:creationId xmlns:p14="http://schemas.microsoft.com/office/powerpoint/2010/main" val="2766701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/>
              <a:t>Centrify</a:t>
            </a:r>
            <a:r>
              <a:rPr lang="en-US" dirty="0"/>
              <a:t> creates OS and HDFS users and groups based on Active Directory (AD) users and groups.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If granted edge node access, the username and password correspond to your AD username and password.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This means account passwords are the same across all environments, tools, and systems.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AD groups determine permissions. Groups control access to HDFS files, edge nodes and </a:t>
            </a:r>
            <a:r>
              <a:rPr lang="en-US" dirty="0" err="1"/>
              <a:t>sudo</a:t>
            </a:r>
            <a:r>
              <a:rPr lang="en-US" dirty="0"/>
              <a:t> access, tools, etc…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There are typically 3 versions of each group: One for each environment. (Prod and DR share the same permissions.) For example: </a:t>
            </a:r>
            <a:r>
              <a:rPr lang="en-US" dirty="0" err="1"/>
              <a:t>cdlappgrpd</a:t>
            </a:r>
            <a:r>
              <a:rPr lang="en-US" dirty="0"/>
              <a:t>, </a:t>
            </a:r>
            <a:r>
              <a:rPr lang="en-US" dirty="0" err="1"/>
              <a:t>cdlappgrpc</a:t>
            </a:r>
            <a:r>
              <a:rPr lang="en-US" dirty="0"/>
              <a:t>, </a:t>
            </a:r>
            <a:r>
              <a:rPr lang="en-US" dirty="0" err="1"/>
              <a:t>cdlapgrpp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662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 Permissions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A common point of confusion is that there are two distinct file systems: the OS FS and HDFS.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 set of files may be in both places (code, for example). Be sure to clarify where something is!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HDFS has no concept of a working directory. Files will likely be in an absolute path format.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Files in HDFS can have different permissions from files on the OS.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Files in HDFS can also have access controlled by tools such as Sentry. This is common for database directories.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OS users must get a Kerberos ticket through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kinit</a:t>
            </a:r>
            <a:r>
              <a:rPr lang="en-US" b="1" dirty="0"/>
              <a:t> to interact with </a:t>
            </a:r>
            <a:r>
              <a:rPr lang="en-US" b="1" dirty="0" err="1"/>
              <a:t>Hadoop</a:t>
            </a:r>
            <a:r>
              <a:rPr lang="en-US" b="1" dirty="0"/>
              <a:t> services.</a:t>
            </a:r>
          </a:p>
        </p:txBody>
      </p:sp>
    </p:spTree>
    <p:extLst>
      <p:ext uri="{BB962C8B-B14F-4D97-AF65-F5344CB8AC3E}">
        <p14:creationId xmlns:p14="http://schemas.microsoft.com/office/powerpoint/2010/main" val="2275774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57200" indent="-457200"/>
            <a:r>
              <a:rPr lang="en-US" sz="4000" dirty="0"/>
              <a:t>HDFS Directory Structure</a:t>
            </a:r>
          </a:p>
        </p:txBody>
      </p:sp>
    </p:spTree>
    <p:extLst>
      <p:ext uri="{BB962C8B-B14F-4D97-AF65-F5344CB8AC3E}">
        <p14:creationId xmlns:p14="http://schemas.microsoft.com/office/powerpoint/2010/main" val="1055864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Encrypted File Zone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Everything is currently under the encrypted file zone, /data/CTL/encrypt/. Files in this zone are transparently encrypted at rest and decrypted when accessed by an authorized user.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Default HDFS user directories (/user/</a:t>
            </a:r>
            <a:r>
              <a:rPr lang="en-US" dirty="0" err="1"/>
              <a:t>cuid</a:t>
            </a:r>
            <a:r>
              <a:rPr lang="en-US" dirty="0"/>
              <a:t>) are not in the encrypted file zone.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There are sometimes issues with tools when attempting to move data between the encrypted and unencrypted file zones.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Description of how this works (Each file has it’s own encrypted decryption key): </a:t>
            </a:r>
            <a:r>
              <a:rPr lang="en-US" dirty="0">
                <a:hlinkClick r:id="rId2"/>
              </a:rPr>
              <a:t>https://www.cloudera.com/documentation/enterprise/5-10-x/topics/cdh_sg_hdfs_encryption.html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31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Directory Structure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641571"/>
              </p:ext>
            </p:extLst>
          </p:nvPr>
        </p:nvGraphicFramePr>
        <p:xfrm>
          <a:off x="304800" y="838200"/>
          <a:ext cx="8229600" cy="513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1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444">
                <a:tc>
                  <a:txBody>
                    <a:bodyPr/>
                    <a:lstStyle/>
                    <a:p>
                      <a:r>
                        <a:rPr lang="en-US" dirty="0"/>
                        <a:t>HDFS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44">
                <a:tc>
                  <a:txBody>
                    <a:bodyPr/>
                    <a:lstStyle/>
                    <a:p>
                      <a:r>
                        <a:rPr lang="en-US" dirty="0"/>
                        <a:t>/user/</a:t>
                      </a:r>
                      <a:r>
                        <a:rPr lang="en-US" dirty="0" err="1"/>
                        <a:t>cuid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  <a:r>
                        <a:rPr lang="en-US" baseline="0" dirty="0"/>
                        <a:t> directory for your </a:t>
                      </a:r>
                      <a:r>
                        <a:rPr lang="en-US" baseline="0" dirty="0" err="1"/>
                        <a:t>cuid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698">
                <a:tc>
                  <a:txBody>
                    <a:bodyPr/>
                    <a:lstStyle/>
                    <a:p>
                      <a:r>
                        <a:rPr lang="en-US" dirty="0"/>
                        <a:t>/data/CTL/encrypt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Encrypted File Zone. The root of most other</a:t>
                      </a:r>
                      <a:r>
                        <a:rPr lang="en-US" baseline="0" dirty="0"/>
                        <a:t> useful paths.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6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/data/CTL/encrypt/code/&lt;</a:t>
                      </a:r>
                      <a:r>
                        <a:rPr lang="en-US" dirty="0" err="1"/>
                        <a:t>app_id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(primarily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Oozie</a:t>
                      </a:r>
                      <a:r>
                        <a:rPr lang="en-US" baseline="0" dirty="0"/>
                        <a:t>) for each team’s application user.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6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/data/CTL/encrypt/code/ingest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for the </a:t>
                      </a:r>
                      <a:r>
                        <a:rPr lang="en-US" dirty="0" err="1"/>
                        <a:t>cdlapp</a:t>
                      </a:r>
                      <a:r>
                        <a:rPr lang="en-US" dirty="0"/>
                        <a:t> user. </a:t>
                      </a:r>
                      <a:r>
                        <a:rPr lang="en-US" b="1" dirty="0"/>
                        <a:t>Only for </a:t>
                      </a:r>
                      <a:r>
                        <a:rPr lang="en-US" b="1" dirty="0" err="1"/>
                        <a:t>CoE</a:t>
                      </a:r>
                      <a:r>
                        <a:rPr lang="en-US" b="1" dirty="0"/>
                        <a:t> Team.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74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/data/CTL/encrypt/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/&lt;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app_id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Password</a:t>
                      </a:r>
                      <a:r>
                        <a:rPr lang="en-US" baseline="0" dirty="0"/>
                        <a:t> files for each user. </a:t>
                      </a:r>
                      <a:r>
                        <a:rPr lang="en-US" sz="1100" baseline="0" dirty="0"/>
                        <a:t>Example “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/data/CTL/encrypt/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cdlapp</a:t>
                      </a:r>
                      <a:r>
                        <a:rPr lang="en-US" sz="1100" baseline="0" dirty="0"/>
                        <a:t>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9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/data/CTL/encrypt/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/&lt;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app_id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Currently contains a </a:t>
                      </a:r>
                      <a:r>
                        <a:rPr lang="en-US" dirty="0" err="1"/>
                        <a:t>keytab</a:t>
                      </a:r>
                      <a:r>
                        <a:rPr lang="en-US" baseline="0" dirty="0"/>
                        <a:t>. Could be used for other ‘environment’ files.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13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/data/CTL/encrypt/code/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util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Master copies of process owned and maintained by </a:t>
                      </a:r>
                      <a:r>
                        <a:rPr lang="en-US" sz="1600" dirty="0" err="1"/>
                        <a:t>Datalake</a:t>
                      </a:r>
                      <a:r>
                        <a:rPr lang="en-US" sz="1600" dirty="0"/>
                        <a:t> Team. Non-</a:t>
                      </a:r>
                      <a:r>
                        <a:rPr lang="en-US" sz="1600" dirty="0" err="1"/>
                        <a:t>Datalake</a:t>
                      </a:r>
                      <a:r>
                        <a:rPr lang="en-US" sz="1600" dirty="0"/>
                        <a:t> teams needs to copy for usage. Currently contains files for Flume watchdog process. Could contain other utility files.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972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Directory Structure (Continued)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3647848"/>
              </p:ext>
            </p:extLst>
          </p:nvPr>
        </p:nvGraphicFramePr>
        <p:xfrm>
          <a:off x="304800" y="609600"/>
          <a:ext cx="832358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6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69">
                <a:tc>
                  <a:txBody>
                    <a:bodyPr/>
                    <a:lstStyle/>
                    <a:p>
                      <a:r>
                        <a:rPr lang="en-US" dirty="0"/>
                        <a:t>HDFS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6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/data/CTL/encrypt/db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Hive Databases. Sentry Controlled.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353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/data/CTL/encrypt/db/users/&lt;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user_id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</a:t>
                      </a:r>
                      <a:r>
                        <a:rPr lang="en-US" baseline="0" dirty="0"/>
                        <a:t> Databases</a:t>
                      </a:r>
                      <a:endParaRPr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Hive user database is created on this data in HDFS. Example Hive database </a:t>
                      </a:r>
                      <a:r>
                        <a:rPr lang="en-US" sz="1200" baseline="0" dirty="0" err="1"/>
                        <a:t>jwenzel</a:t>
                      </a:r>
                      <a:r>
                        <a:rPr lang="en-US" sz="1200" baseline="0" dirty="0"/>
                        <a:t>  on /data/CTL/encrypt/</a:t>
                      </a:r>
                      <a:r>
                        <a:rPr lang="en-US" sz="1200" baseline="0" dirty="0" err="1"/>
                        <a:t>db</a:t>
                      </a:r>
                      <a:r>
                        <a:rPr lang="en-US" sz="1200" baseline="0" dirty="0"/>
                        <a:t>/users/</a:t>
                      </a:r>
                      <a:r>
                        <a:rPr lang="en-US" sz="1200" baseline="0" dirty="0" err="1"/>
                        <a:t>jwenzel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2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/data/CTL/encrypt/db/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dept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/&lt;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dept_name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Department Databases.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Department data. A Hive database will be created on the </a:t>
                      </a:r>
                      <a:r>
                        <a:rPr lang="en-US" sz="1200" dirty="0" err="1"/>
                        <a:t>dept</a:t>
                      </a:r>
                      <a:r>
                        <a:rPr lang="en-US" sz="1200" dirty="0"/>
                        <a:t> data in HDFS  Example </a:t>
                      </a:r>
                      <a:r>
                        <a:rPr lang="en-US" sz="1200" dirty="0" err="1"/>
                        <a:t>hdfs</a:t>
                      </a:r>
                      <a:r>
                        <a:rPr lang="en-US" sz="1200" dirty="0"/>
                        <a:t> directory  /data/CTL/encrypt/</a:t>
                      </a:r>
                      <a:r>
                        <a:rPr lang="en-US" sz="1200" dirty="0" err="1"/>
                        <a:t>db</a:t>
                      </a:r>
                      <a:r>
                        <a:rPr lang="en-US" sz="1200" dirty="0"/>
                        <a:t>/</a:t>
                      </a:r>
                      <a:r>
                        <a:rPr lang="en-US" sz="1200" dirty="0" err="1"/>
                        <a:t>dept</a:t>
                      </a:r>
                      <a:r>
                        <a:rPr lang="en-US" sz="1200" dirty="0"/>
                        <a:t>/</a:t>
                      </a:r>
                      <a:r>
                        <a:rPr lang="en-US" sz="1200" dirty="0" err="1"/>
                        <a:t>marketsales</a:t>
                      </a:r>
                      <a:r>
                        <a:rPr lang="en-US" sz="1200" dirty="0"/>
                        <a:t>/b2bmkt/dept_marketsales_b2bmktg, hive database is dept_marketsales_b2bmktg.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Note sub-directories can be created to store  model output, </a:t>
                      </a:r>
                      <a:r>
                        <a:rPr lang="en-US" sz="1200" dirty="0" err="1"/>
                        <a:t>Solr</a:t>
                      </a:r>
                      <a:r>
                        <a:rPr lang="en-US" sz="1200" dirty="0"/>
                        <a:t> index, </a:t>
                      </a:r>
                      <a:r>
                        <a:rPr lang="en-US" sz="1200" dirty="0" err="1"/>
                        <a:t>etc</a:t>
                      </a:r>
                      <a:r>
                        <a:rPr lang="en-US" sz="1200" dirty="0"/>
                        <a:t> for this dept. The &lt;</a:t>
                      </a:r>
                      <a:r>
                        <a:rPr lang="en-US" sz="1200" dirty="0" err="1"/>
                        <a:t>dept_name</a:t>
                      </a:r>
                      <a:r>
                        <a:rPr lang="en-US" sz="1200" dirty="0"/>
                        <a:t>&gt; hierarchy can contain data of different types.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0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/data/CTL/encrypt/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entp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/&lt;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entp_domain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sz="17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Enterprise Databases –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Enterprise data. A Hive database will be created on the </a:t>
                      </a:r>
                      <a:r>
                        <a:rPr lang="en-US" sz="1200" baseline="0" dirty="0" err="1"/>
                        <a:t>entp</a:t>
                      </a:r>
                      <a:r>
                        <a:rPr lang="en-US" sz="1200" baseline="0" dirty="0"/>
                        <a:t> data in HDFS. A conceptual example would be data for network cards from multiple sources with network cards. No example in CDL. 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461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Directory Structure (Continued)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356848"/>
              </p:ext>
            </p:extLst>
          </p:nvPr>
        </p:nvGraphicFramePr>
        <p:xfrm>
          <a:off x="304800" y="838200"/>
          <a:ext cx="8437880" cy="555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1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HDFS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/data/CTL/encrypt/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/ingest/raw/&lt;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source_name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Raw Ingestion Databases.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Ingested source data in HDFS. Hive database is created on this data.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With some minimal processing (adding partition, few metadata columns, etc.) when the ingested raw data can be consumed by downstream, Hive database will be named as &lt;</a:t>
                      </a:r>
                      <a:r>
                        <a:rPr lang="en-US" sz="1000" b="0" dirty="0" err="1"/>
                        <a:t>source_name</a:t>
                      </a:r>
                      <a:r>
                        <a:rPr lang="en-US" sz="1000" b="0" dirty="0"/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Example Hive database </a:t>
                      </a:r>
                      <a:r>
                        <a:rPr lang="en-US" sz="1000" b="0" dirty="0" err="1"/>
                        <a:t>cdbi</a:t>
                      </a:r>
                      <a:r>
                        <a:rPr lang="en-US" sz="1000" b="0" dirty="0"/>
                        <a:t> is created on  /data/CTL/encrypt/</a:t>
                      </a:r>
                      <a:r>
                        <a:rPr lang="en-US" sz="1000" b="0" dirty="0" err="1"/>
                        <a:t>db</a:t>
                      </a:r>
                      <a:r>
                        <a:rPr lang="en-US" sz="1000" b="0" dirty="0"/>
                        <a:t>/ingest/raw/</a:t>
                      </a:r>
                      <a:r>
                        <a:rPr lang="en-US" sz="1000" b="0" dirty="0" err="1"/>
                        <a:t>cdbi</a:t>
                      </a:r>
                      <a:endParaRPr lang="en-US" sz="10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Note most of the sources currently in CDL are fall into this category.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When the raw data needs to be further processed before consuming, the Hive database will be named as &lt;</a:t>
                      </a:r>
                      <a:r>
                        <a:rPr lang="en-US" sz="1000" b="0" dirty="0" err="1"/>
                        <a:t>source_name</a:t>
                      </a:r>
                      <a:r>
                        <a:rPr lang="en-US" sz="1000" b="0" dirty="0"/>
                        <a:t>&gt;_ingest to store the raw data and it served as a temporary staging area. A processed HDFS directory will be created to store the processed data 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/data/CTL/encrypt/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/ingest/processed/&lt;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source_name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Note only few sources fall into this category. </a:t>
                      </a:r>
                      <a:endParaRPr lang="en-US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Example Hive database </a:t>
                      </a:r>
                      <a:r>
                        <a:rPr lang="en-US" sz="1000" b="0" dirty="0" err="1"/>
                        <a:t>sfdc_ingest</a:t>
                      </a:r>
                      <a:r>
                        <a:rPr lang="en-US" sz="1000" b="0" dirty="0"/>
                        <a:t> is created on /data/CTL/encrypt/</a:t>
                      </a:r>
                      <a:r>
                        <a:rPr lang="en-US" sz="1000" b="0" dirty="0" err="1"/>
                        <a:t>db</a:t>
                      </a:r>
                      <a:r>
                        <a:rPr lang="en-US" sz="1000" b="0" dirty="0"/>
                        <a:t>/ingest/raw/</a:t>
                      </a:r>
                      <a:r>
                        <a:rPr lang="en-US" sz="1000" b="0" dirty="0" err="1"/>
                        <a:t>sfdc</a:t>
                      </a:r>
                      <a:endParaRPr lang="en-US" sz="10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Note &lt;</a:t>
                      </a:r>
                      <a:r>
                        <a:rPr lang="en-US" sz="1000" b="0" dirty="0" err="1"/>
                        <a:t>source_name</a:t>
                      </a:r>
                      <a:r>
                        <a:rPr lang="en-US" sz="1000" b="0" dirty="0"/>
                        <a:t>&gt; should match MAL entry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05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/data/CTL/encrypt/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/ingest/processed/&lt;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source_name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Processed source data in HDFS (Optional). Hive database is created on this data.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Example Hive database </a:t>
                      </a:r>
                      <a:r>
                        <a:rPr lang="en-US" sz="1100" dirty="0" err="1"/>
                        <a:t>sfdc</a:t>
                      </a:r>
                      <a:r>
                        <a:rPr lang="en-US" sz="1100" dirty="0"/>
                        <a:t> is created on /data/CTL/encrypt/</a:t>
                      </a:r>
                      <a:r>
                        <a:rPr lang="en-US" sz="1100" dirty="0" err="1"/>
                        <a:t>db</a:t>
                      </a:r>
                      <a:r>
                        <a:rPr lang="en-US" sz="1100" dirty="0"/>
                        <a:t>/ingest/processed/</a:t>
                      </a:r>
                      <a:r>
                        <a:rPr lang="en-US" sz="1100" dirty="0" err="1"/>
                        <a:t>sfdc</a:t>
                      </a:r>
                      <a:r>
                        <a:rPr lang="en-US" sz="1100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304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/data/CTL/encrypt/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/processed/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Not in use.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062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310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Directory Structure (Continued)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1865185"/>
              </p:ext>
            </p:extLst>
          </p:nvPr>
        </p:nvGraphicFramePr>
        <p:xfrm>
          <a:off x="457200" y="1041400"/>
          <a:ext cx="8437880" cy="456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HDFS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/data/CTL/encrypt/data 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(unstructured)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Non-Database Files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(unstructured)</a:t>
                      </a:r>
                      <a:r>
                        <a:rPr lang="en-US" dirty="0"/>
                        <a:t>, such as PDFs,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Microsoft Office documents, </a:t>
                      </a:r>
                      <a:r>
                        <a:rPr lang="en-US" dirty="0"/>
                        <a:t> compressed text files, etc. </a:t>
                      </a:r>
                      <a:endParaRPr lang="en-US" baseline="0" dirty="0"/>
                    </a:p>
                    <a:p>
                      <a:r>
                        <a:rPr lang="en-US" sz="1100" baseline="0" dirty="0"/>
                        <a:t>This mirrors the </a:t>
                      </a:r>
                      <a:r>
                        <a:rPr lang="en-US" sz="1100" baseline="0" dirty="0" err="1"/>
                        <a:t>db</a:t>
                      </a:r>
                      <a:r>
                        <a:rPr lang="en-US" sz="1100" baseline="0" dirty="0"/>
                        <a:t> directory structure to some extent.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/data/CTL/encrypt/data/dept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/data/CTL/encrypt/data/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Enterprise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/data/CTL/encrypt/data/ingest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Ingestion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/data/CTL/encrypt/data/ingest/raw/&lt;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source_name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Raw Ingestion Data from &lt;</a:t>
                      </a:r>
                      <a:r>
                        <a:rPr lang="en-US" sz="1800" baseline="0" dirty="0" err="1"/>
                        <a:t>source_name</a:t>
                      </a:r>
                      <a:r>
                        <a:rPr lang="en-US" sz="1800" baseline="0" dirty="0"/>
                        <a:t>&gt;</a:t>
                      </a:r>
                    </a:p>
                    <a:p>
                      <a:r>
                        <a:rPr lang="en-US" sz="1100" baseline="0" dirty="0"/>
                        <a:t>Example /data/CTL/encrypt/data/ingest/raw/aw</a:t>
                      </a:r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/data/CTL/encrypt/data/ingest/processed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Non-Hive data that has been processed after the “raw” ingestion.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362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Working on an Edge Node</a:t>
            </a:r>
          </a:p>
        </p:txBody>
      </p:sp>
    </p:spTree>
    <p:extLst>
      <p:ext uri="{BB962C8B-B14F-4D97-AF65-F5344CB8AC3E}">
        <p14:creationId xmlns:p14="http://schemas.microsoft.com/office/powerpoint/2010/main" val="247610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2316270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Scripts and 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cdlapp</a:t>
            </a:r>
            <a:r>
              <a:rPr lang="en-US" dirty="0"/>
              <a:t> account on EN001 has a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kti</a:t>
            </a:r>
            <a:r>
              <a:rPr lang="en-US" dirty="0"/>
              <a:t> alias. This will perform the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kinit</a:t>
            </a:r>
            <a:r>
              <a:rPr lang="en-US" dirty="0"/>
              <a:t> command and should be the one of the first commands executed when logging on.</a:t>
            </a:r>
          </a:p>
          <a:p>
            <a:r>
              <a:rPr lang="en-US" dirty="0"/>
              <a:t>The </a:t>
            </a:r>
            <a:r>
              <a:rPr lang="en-US" dirty="0" err="1"/>
              <a:t>cdlapp</a:t>
            </a:r>
            <a:r>
              <a:rPr lang="en-US" dirty="0"/>
              <a:t> account on EN001 also has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color</a:t>
            </a:r>
            <a:r>
              <a:rPr lang="en-US" dirty="0"/>
              <a:t> alias, which will color the prompt depending on the environment.</a:t>
            </a:r>
          </a:p>
          <a:p>
            <a:r>
              <a:rPr lang="en-US" dirty="0"/>
              <a:t>The </a:t>
            </a:r>
            <a:r>
              <a:rPr lang="en-US" dirty="0" err="1"/>
              <a:t>cdlapp</a:t>
            </a:r>
            <a:r>
              <a:rPr lang="en-US" dirty="0"/>
              <a:t> account on EN001 has aliases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autobeeline</a:t>
            </a:r>
            <a:r>
              <a:rPr lang="en-US" dirty="0"/>
              <a:t> and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autoimpala</a:t>
            </a:r>
            <a:r>
              <a:rPr lang="en-US" dirty="0"/>
              <a:t>. These will open the beeline (Hive) or impala-shell prompts already connected to the correct services.</a:t>
            </a:r>
          </a:p>
          <a:p>
            <a:endParaRPr lang="en-US" dirty="0"/>
          </a:p>
          <a:p>
            <a:r>
              <a:rPr lang="en-US" dirty="0"/>
              <a:t>(Check the .</a:t>
            </a:r>
            <a:r>
              <a:rPr lang="en-US" dirty="0" err="1"/>
              <a:t>bash_profile</a:t>
            </a:r>
            <a:r>
              <a:rPr lang="en-US" dirty="0"/>
              <a:t> and .</a:t>
            </a:r>
            <a:r>
              <a:rPr lang="en-US" dirty="0" err="1"/>
              <a:t>bashrc</a:t>
            </a:r>
            <a:r>
              <a:rPr lang="en-US" dirty="0"/>
              <a:t> files for the definitions, or use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which</a:t>
            </a:r>
            <a:r>
              <a:rPr lang="en-US" dirty="0"/>
              <a:t> command.)</a:t>
            </a:r>
          </a:p>
        </p:txBody>
      </p:sp>
    </p:spTree>
    <p:extLst>
      <p:ext uri="{BB962C8B-B14F-4D97-AF65-F5344CB8AC3E}">
        <p14:creationId xmlns:p14="http://schemas.microsoft.com/office/powerpoint/2010/main" val="2145704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Scripts and Aliases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~/</a:t>
            </a:r>
            <a:r>
              <a:rPr lang="en-US" dirty="0" err="1"/>
              <a:t>oozie</a:t>
            </a:r>
            <a:r>
              <a:rPr lang="en-US" dirty="0"/>
              <a:t> folder contains many useful shell and python script for interacting with </a:t>
            </a:r>
            <a:r>
              <a:rPr lang="en-US" dirty="0" err="1"/>
              <a:t>Oozie</a:t>
            </a:r>
            <a:r>
              <a:rPr lang="en-US" dirty="0"/>
              <a:t>. You should look here if you need to: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Kill a job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Restart a job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Suspend or resume a job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Find a job via the command line.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Suspend all coordinators for a user. (And later resume them.)</a:t>
            </a:r>
          </a:p>
          <a:p>
            <a:endParaRPr lang="en-US" dirty="0"/>
          </a:p>
          <a:p>
            <a:r>
              <a:rPr lang="en-US" dirty="0"/>
              <a:t>The ~/</a:t>
            </a:r>
            <a:r>
              <a:rPr lang="en-US" dirty="0" err="1"/>
              <a:t>impala_scripts</a:t>
            </a:r>
            <a:r>
              <a:rPr lang="en-US" dirty="0"/>
              <a:t> directory also contains a script to refresh all tables in an impala database.</a:t>
            </a:r>
          </a:p>
        </p:txBody>
      </p:sp>
    </p:spTree>
    <p:extLst>
      <p:ext uri="{BB962C8B-B14F-4D97-AF65-F5344CB8AC3E}">
        <p14:creationId xmlns:p14="http://schemas.microsoft.com/office/powerpoint/2010/main" val="635143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Files from a Developer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 an SFTP client to transfer files from your machine to your account on an edge node.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using an application account without direct access:</a:t>
            </a:r>
          </a:p>
          <a:p>
            <a:pPr marL="571500" lvl="1" indent="-457200">
              <a:buFont typeface="+mj-lt"/>
              <a:buAutoNum type="arabicPeriod"/>
            </a:pPr>
            <a:r>
              <a:rPr lang="en-US" dirty="0"/>
              <a:t>Make sure the folders containing your files have at least 555 permissions.</a:t>
            </a:r>
          </a:p>
          <a:p>
            <a:pPr marL="571500" lvl="1" indent="-457200">
              <a:buFont typeface="+mj-lt"/>
              <a:buAutoNum type="arabicPeriod"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sudo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su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-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acctname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to log into the application account. (You must be in the proper group.)</a:t>
            </a:r>
          </a:p>
          <a:p>
            <a:pPr marL="571500" lvl="1" indent="-457200">
              <a:buFont typeface="+mj-lt"/>
              <a:buAutoNum type="arabicPeriod"/>
            </a:pPr>
            <a:r>
              <a:rPr lang="en-US" dirty="0">
                <a:latin typeface="Consolas" pitchFamily="49" charset="0"/>
                <a:cs typeface="Consolas" pitchFamily="49" charset="0"/>
              </a:rPr>
              <a:t>cp -R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filedir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newdir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to copy the files and change the owner.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kinit</a:t>
            </a:r>
            <a:r>
              <a:rPr lang="en-US" dirty="0"/>
              <a:t> (or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kti</a:t>
            </a:r>
            <a:r>
              <a:rPr lang="en-US" dirty="0"/>
              <a:t> alias) if you have not done so already.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the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hdfs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dfs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-put </a:t>
            </a:r>
            <a:r>
              <a:rPr lang="en-US" dirty="0"/>
              <a:t>command to upload the folders/files to the proper HDFS directory.</a:t>
            </a:r>
          </a:p>
        </p:txBody>
      </p:sp>
    </p:spTree>
    <p:extLst>
      <p:ext uri="{BB962C8B-B14F-4D97-AF65-F5344CB8AC3E}">
        <p14:creationId xmlns:p14="http://schemas.microsoft.com/office/powerpoint/2010/main" val="4228387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Password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Log into the application account and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kinit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your password file in a text editor (Such as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vi</a:t>
            </a:r>
            <a:r>
              <a:rPr lang="en-US" dirty="0"/>
              <a:t>). You will not want to type the password on the terminal since it would be logged to bash history. So avoid something like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echo “password” &gt;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src.passwd</a:t>
            </a:r>
            <a:r>
              <a:rPr lang="en-US" dirty="0"/>
              <a:t>.</a:t>
            </a:r>
          </a:p>
          <a:p>
            <a:pPr marL="571500" lvl="1" indent="-457200"/>
            <a:r>
              <a:rPr lang="en-US" dirty="0"/>
              <a:t>The file should contain a single line with the password. Any newlines or special characters will be interpreted as part of the password.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hdfs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dfs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–put </a:t>
            </a:r>
            <a:r>
              <a:rPr lang="en-US" dirty="0"/>
              <a:t>to upload the </a:t>
            </a:r>
            <a:r>
              <a:rPr lang="en-US" dirty="0" err="1"/>
              <a:t>passwd</a:t>
            </a:r>
            <a:r>
              <a:rPr lang="en-US" dirty="0"/>
              <a:t> file to the proper  /data/CTL/encrypt/</a:t>
            </a:r>
            <a:r>
              <a:rPr lang="en-US" dirty="0" err="1"/>
              <a:t>pwd</a:t>
            </a:r>
            <a:r>
              <a:rPr lang="en-US" dirty="0"/>
              <a:t>/</a:t>
            </a:r>
            <a:r>
              <a:rPr lang="en-US" dirty="0" err="1"/>
              <a:t>appname</a:t>
            </a:r>
            <a:r>
              <a:rPr lang="en-US" dirty="0"/>
              <a:t> directory.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hdfs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dfs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-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chmod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600 </a:t>
            </a:r>
            <a:r>
              <a:rPr lang="en-US" dirty="0"/>
              <a:t>to change the file permissions in HDFS.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Delete the password file from the local OS file system.</a:t>
            </a:r>
          </a:p>
        </p:txBody>
      </p:sp>
    </p:spTree>
    <p:extLst>
      <p:ext uri="{BB962C8B-B14F-4D97-AF65-F5344CB8AC3E}">
        <p14:creationId xmlns:p14="http://schemas.microsoft.com/office/powerpoint/2010/main" val="655199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Deployment of </a:t>
            </a:r>
            <a:r>
              <a:rPr lang="en-US" dirty="0" err="1"/>
              <a:t>Oozie</a:t>
            </a:r>
            <a:r>
              <a:rPr lang="en-US" dirty="0"/>
              <a:t>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If using a build tool (e.g. </a:t>
            </a:r>
            <a:r>
              <a:rPr lang="en-US" dirty="0" err="1"/>
              <a:t>Gradle</a:t>
            </a:r>
            <a:r>
              <a:rPr lang="en-US" dirty="0"/>
              <a:t>), build the code for the correct environment.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Upload the code to the application account on the edge node file system. When using a build tool, there may be a build folder that mirrors the source structure where you should put the code.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Upload the code to HDFS under the correct /data/CTL/encrypt/code/user directory.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oozie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job -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oozie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__OOZIE_URL__ -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config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job.properties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–run. __OOZIE_URL__ </a:t>
            </a:r>
            <a:r>
              <a:rPr lang="en-US" dirty="0">
                <a:cs typeface="Consolas" pitchFamily="49" charset="0"/>
              </a:rPr>
              <a:t>will change depending on the environment. The job may also have a deploy script you could run instead.</a:t>
            </a:r>
          </a:p>
          <a:p>
            <a:pPr marL="457200" indent="-457200"/>
            <a:r>
              <a:rPr lang="en-US" b="1" dirty="0">
                <a:cs typeface="Consolas" pitchFamily="49" charset="0"/>
              </a:rPr>
              <a:t>Note: </a:t>
            </a:r>
            <a:r>
              <a:rPr lang="en-US" dirty="0">
                <a:cs typeface="Consolas" pitchFamily="49" charset="0"/>
              </a:rPr>
              <a:t>The </a:t>
            </a:r>
            <a:r>
              <a:rPr lang="en-US" dirty="0" err="1">
                <a:cs typeface="Consolas" pitchFamily="49" charset="0"/>
              </a:rPr>
              <a:t>job.properties</a:t>
            </a:r>
            <a:r>
              <a:rPr lang="en-US" dirty="0">
                <a:cs typeface="Consolas" pitchFamily="49" charset="0"/>
              </a:rPr>
              <a:t> file is read from the local FS at the time your run the </a:t>
            </a:r>
            <a:r>
              <a:rPr lang="en-US" dirty="0" err="1">
                <a:cs typeface="Consolas" pitchFamily="49" charset="0"/>
              </a:rPr>
              <a:t>Oozie</a:t>
            </a:r>
            <a:r>
              <a:rPr lang="en-US" dirty="0">
                <a:cs typeface="Consolas" pitchFamily="49" charset="0"/>
              </a:rPr>
              <a:t> command.</a:t>
            </a:r>
          </a:p>
        </p:txBody>
      </p:sp>
    </p:spTree>
    <p:extLst>
      <p:ext uri="{BB962C8B-B14F-4D97-AF65-F5344CB8AC3E}">
        <p14:creationId xmlns:p14="http://schemas.microsoft.com/office/powerpoint/2010/main" val="702451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57200" indent="-457200"/>
            <a:r>
              <a:rPr lang="en-US" sz="4000" dirty="0"/>
              <a:t>Troubleshooting and Common Issues</a:t>
            </a:r>
          </a:p>
        </p:txBody>
      </p:sp>
    </p:spTree>
    <p:extLst>
      <p:ext uri="{BB962C8B-B14F-4D97-AF65-F5344CB8AC3E}">
        <p14:creationId xmlns:p14="http://schemas.microsoft.com/office/powerpoint/2010/main" val="2713981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If you are running an </a:t>
            </a:r>
            <a:r>
              <a:rPr lang="en-US" dirty="0" err="1"/>
              <a:t>Oozie</a:t>
            </a:r>
            <a:r>
              <a:rPr lang="en-US" dirty="0"/>
              <a:t> workflow, check logs in Hue.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These may vanish after a while. It is best to check soon after the job fails.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You can also get to the </a:t>
            </a:r>
            <a:r>
              <a:rPr lang="en-US" dirty="0" err="1"/>
              <a:t>Oozie</a:t>
            </a:r>
            <a:r>
              <a:rPr lang="en-US" dirty="0"/>
              <a:t> UI through Cloudera Manager and check logs from there.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For any job scheduled via YARN (e.g. </a:t>
            </a:r>
            <a:r>
              <a:rPr lang="en-US" dirty="0" err="1"/>
              <a:t>MapReduce</a:t>
            </a:r>
            <a:r>
              <a:rPr lang="en-US" dirty="0"/>
              <a:t>, Spark) you can check the YARN logs.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The link can be found through Cloudera Manager.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Try running the failing steps manually if possible. Sometimes this reveals more information that is obscured in the </a:t>
            </a:r>
            <a:r>
              <a:rPr lang="en-US" dirty="0" err="1"/>
              <a:t>Oozie</a:t>
            </a:r>
            <a:r>
              <a:rPr lang="en-US" dirty="0"/>
              <a:t>/YARN logs.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If all else fails, reach out to other developers or to IT-DATALAKE-ADM.</a:t>
            </a:r>
          </a:p>
        </p:txBody>
      </p:sp>
    </p:spTree>
    <p:extLst>
      <p:ext uri="{BB962C8B-B14F-4D97-AF65-F5344CB8AC3E}">
        <p14:creationId xmlns:p14="http://schemas.microsoft.com/office/powerpoint/2010/main" val="35995423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When on the edge node, make sure you have a valid Kerberos ticket, especially if getting an authentication or GSS error. You can use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klist</a:t>
            </a:r>
            <a:r>
              <a:rPr lang="en-US" dirty="0"/>
              <a:t> to check the current ticket, or simply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kinit</a:t>
            </a:r>
            <a:r>
              <a:rPr lang="en-US" dirty="0"/>
              <a:t> to request a new ticket.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If asked for a password when running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sudo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su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- user</a:t>
            </a:r>
            <a:r>
              <a:rPr lang="en-US" dirty="0"/>
              <a:t>, you may not be in the necessary group. Contact IT-DATALAKE-ADM.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When copy/pasting a URL, make sure it is for the correct cluster. The clusters cannot generally cross-talk. For example, if you submit an </a:t>
            </a:r>
            <a:r>
              <a:rPr lang="en-US" dirty="0" err="1"/>
              <a:t>Oozie</a:t>
            </a:r>
            <a:r>
              <a:rPr lang="en-US" dirty="0"/>
              <a:t> job with a URL for a different cluster the command will hang.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Oozie</a:t>
            </a:r>
            <a:r>
              <a:rPr lang="en-US" dirty="0"/>
              <a:t> jobs launched from the command line as an application user need to be killed from the command line as the same application user.</a:t>
            </a:r>
          </a:p>
        </p:txBody>
      </p:sp>
    </p:spTree>
    <p:extLst>
      <p:ext uri="{BB962C8B-B14F-4D97-AF65-F5344CB8AC3E}">
        <p14:creationId xmlns:p14="http://schemas.microsoft.com/office/powerpoint/2010/main" val="442757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Issues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When working on a new Hive database, you need to ask IT-DATALAKE-ADM to create it before starting to create tables.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When creating external tables in Hive, there is sometimes an extra URI grant that is needed. If getting a permission issue, contact IT-DATALAKE-ADM.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When writing a </a:t>
            </a:r>
            <a:r>
              <a:rPr lang="en-US" dirty="0" err="1"/>
              <a:t>Sqoop</a:t>
            </a:r>
            <a:r>
              <a:rPr lang="en-US" dirty="0"/>
              <a:t> job for a new database type (i.e. not an Oracle database), make sure the necessary jar file exists. Contact IT-DATALAKE-ADM or other developers for help with this.</a:t>
            </a:r>
          </a:p>
        </p:txBody>
      </p:sp>
    </p:spTree>
    <p:extLst>
      <p:ext uri="{BB962C8B-B14F-4D97-AF65-F5344CB8AC3E}">
        <p14:creationId xmlns:p14="http://schemas.microsoft.com/office/powerpoint/2010/main" val="4357064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Issues (Job Memory)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Jobs sometimes need more memory to run. Here are some ways to allocate 8GB of memory to a job. You can increase this as necessary, but there is a cap. At a certain point jobs will schedule but not run as they wait to acquire unavailable resources. (Typically above 32GB.)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Hive</a:t>
            </a:r>
            <a:r>
              <a:rPr lang="en-US" dirty="0"/>
              <a:t>: SET </a:t>
            </a:r>
            <a:r>
              <a:rPr lang="en-US" dirty="0" err="1"/>
              <a:t>mapreduce.map.memory.mb</a:t>
            </a:r>
            <a:r>
              <a:rPr lang="en-US" dirty="0"/>
              <a:t>=8192; SET </a:t>
            </a:r>
            <a:r>
              <a:rPr lang="en-US" dirty="0" err="1"/>
              <a:t>mapreduce.map.java.opts</a:t>
            </a:r>
            <a:r>
              <a:rPr lang="en-US" dirty="0"/>
              <a:t>=-Xmx8G;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Spark</a:t>
            </a:r>
            <a:r>
              <a:rPr lang="en-US" dirty="0"/>
              <a:t>: spark-shell --driver-memory 8G --executor-memory 8G </a:t>
            </a:r>
          </a:p>
          <a:p>
            <a:pPr>
              <a:buFont typeface="Arial" pitchFamily="34" charset="0"/>
              <a:buChar char="•"/>
            </a:pPr>
            <a:r>
              <a:rPr lang="en-US" b="1" dirty="0" err="1"/>
              <a:t>Sqoop</a:t>
            </a:r>
            <a:r>
              <a:rPr lang="en-US" dirty="0"/>
              <a:t>: -D </a:t>
            </a:r>
            <a:r>
              <a:rPr lang="en-US" dirty="0" err="1"/>
              <a:t>mapreduce.map.memory.mb</a:t>
            </a:r>
            <a:r>
              <a:rPr lang="en-US" dirty="0"/>
              <a:t>=8192 -D </a:t>
            </a:r>
            <a:r>
              <a:rPr lang="en-US" dirty="0" err="1"/>
              <a:t>mapreduce.map.java.opts</a:t>
            </a:r>
            <a:r>
              <a:rPr lang="en-US" dirty="0"/>
              <a:t>=-Xmx8192m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2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143000"/>
            <a:ext cx="7924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polp</a:t>
            </a:r>
            <a:r>
              <a:rPr lang="en-US" dirty="0"/>
              <a:t>cdh</a:t>
            </a:r>
            <a:r>
              <a:rPr lang="en-US" dirty="0">
                <a:solidFill>
                  <a:srgbClr val="00B050"/>
                </a:solidFill>
              </a:rPr>
              <a:t>en</a:t>
            </a:r>
            <a:r>
              <a:rPr lang="en-US" dirty="0">
                <a:solidFill>
                  <a:srgbClr val="7030A0"/>
                </a:solidFill>
              </a:rPr>
              <a:t>001</a:t>
            </a:r>
            <a:r>
              <a:rPr lang="en-US" dirty="0"/>
              <a:t>.</a:t>
            </a:r>
            <a:r>
              <a:rPr lang="en-US" dirty="0">
                <a:solidFill>
                  <a:srgbClr val="0070C0"/>
                </a:solidFill>
              </a:rPr>
              <a:t>corp</a:t>
            </a:r>
            <a:r>
              <a:rPr lang="en-US" dirty="0"/>
              <a:t>.intranet</a:t>
            </a:r>
          </a:p>
          <a:p>
            <a:pPr>
              <a:buNone/>
            </a:pPr>
            <a:r>
              <a:rPr lang="en-US" dirty="0"/>
              <a:t>Cluster: 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Node type: </a:t>
            </a:r>
            <a:r>
              <a:rPr lang="en-US" dirty="0">
                <a:solidFill>
                  <a:srgbClr val="00B050"/>
                </a:solidFill>
              </a:rPr>
              <a:t>en</a:t>
            </a:r>
            <a:r>
              <a:rPr lang="en-US" dirty="0"/>
              <a:t>, </a:t>
            </a:r>
            <a:r>
              <a:rPr lang="en-US" dirty="0" err="1">
                <a:solidFill>
                  <a:srgbClr val="00B050"/>
                </a:solidFill>
              </a:rPr>
              <a:t>dn</a:t>
            </a:r>
            <a:r>
              <a:rPr lang="en-US" dirty="0"/>
              <a:t>, </a:t>
            </a:r>
            <a:r>
              <a:rPr lang="en-US" dirty="0" err="1">
                <a:solidFill>
                  <a:srgbClr val="00B050"/>
                </a:solidFill>
              </a:rPr>
              <a:t>kn</a:t>
            </a:r>
            <a:r>
              <a:rPr lang="en-US" dirty="0"/>
              <a:t>, </a:t>
            </a:r>
            <a:r>
              <a:rPr lang="en-US" dirty="0" err="1">
                <a:solidFill>
                  <a:srgbClr val="00B050"/>
                </a:solidFill>
              </a:rPr>
              <a:t>mn</a:t>
            </a:r>
            <a:r>
              <a:rPr lang="en-US" dirty="0"/>
              <a:t>, …</a:t>
            </a:r>
          </a:p>
          <a:p>
            <a:pPr>
              <a:buNone/>
            </a:pPr>
            <a:r>
              <a:rPr lang="en-US" dirty="0"/>
              <a:t>Node number: </a:t>
            </a:r>
            <a:r>
              <a:rPr lang="en-US" dirty="0">
                <a:solidFill>
                  <a:srgbClr val="7030A0"/>
                </a:solidFill>
              </a:rPr>
              <a:t>001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002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003</a:t>
            </a:r>
            <a:r>
              <a:rPr lang="en-US" dirty="0"/>
              <a:t>, …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Dev Hue Server: </a:t>
            </a:r>
            <a:r>
              <a:rPr lang="en-US" dirty="0">
                <a:solidFill>
                  <a:srgbClr val="0070C0"/>
                </a:solidFill>
              </a:rPr>
              <a:t>pold</a:t>
            </a:r>
            <a:r>
              <a:rPr lang="en-US" dirty="0"/>
              <a:t>cdh</a:t>
            </a:r>
            <a:r>
              <a:rPr lang="en-US" dirty="0">
                <a:solidFill>
                  <a:srgbClr val="00B050"/>
                </a:solidFill>
              </a:rPr>
              <a:t>en</a:t>
            </a:r>
            <a:r>
              <a:rPr lang="en-US" dirty="0">
                <a:solidFill>
                  <a:srgbClr val="7030A0"/>
                </a:solidFill>
              </a:rPr>
              <a:t>001</a:t>
            </a:r>
            <a:r>
              <a:rPr lang="en-US" dirty="0"/>
              <a:t>.</a:t>
            </a:r>
            <a:r>
              <a:rPr lang="en-US" dirty="0">
                <a:solidFill>
                  <a:srgbClr val="0070C0"/>
                </a:solidFill>
              </a:rPr>
              <a:t>dev</a:t>
            </a:r>
            <a:r>
              <a:rPr lang="en-US" dirty="0"/>
              <a:t>.intranet:8889</a:t>
            </a:r>
          </a:p>
          <a:p>
            <a:pPr>
              <a:buNone/>
            </a:pPr>
            <a:r>
              <a:rPr lang="en-US" dirty="0"/>
              <a:t>Prod Edge Node 3: </a:t>
            </a:r>
            <a:r>
              <a:rPr lang="en-US" dirty="0">
                <a:solidFill>
                  <a:srgbClr val="0070C0"/>
                </a:solidFill>
              </a:rPr>
              <a:t>polp</a:t>
            </a:r>
            <a:r>
              <a:rPr lang="en-US" dirty="0"/>
              <a:t>cdh</a:t>
            </a:r>
            <a:r>
              <a:rPr lang="en-US" dirty="0">
                <a:solidFill>
                  <a:srgbClr val="00B050"/>
                </a:solidFill>
              </a:rPr>
              <a:t>en</a:t>
            </a:r>
            <a:r>
              <a:rPr lang="en-US" dirty="0">
                <a:solidFill>
                  <a:srgbClr val="7030A0"/>
                </a:solidFill>
              </a:rPr>
              <a:t>003</a:t>
            </a:r>
            <a:r>
              <a:rPr lang="en-US" dirty="0"/>
              <a:t>.</a:t>
            </a:r>
            <a:r>
              <a:rPr lang="en-US" dirty="0">
                <a:solidFill>
                  <a:srgbClr val="0070C0"/>
                </a:solidFill>
              </a:rPr>
              <a:t>corp</a:t>
            </a:r>
            <a:r>
              <a:rPr lang="en-US" dirty="0"/>
              <a:t>.intranet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0" y="1412240"/>
          <a:ext cx="6228144" cy="148336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180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polp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corp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Disaster Recovery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pdlr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corp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(Continuous Integration)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polc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pold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dev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Naming Scheme</a:t>
            </a:r>
          </a:p>
        </p:txBody>
      </p:sp>
    </p:spTree>
    <p:extLst>
      <p:ext uri="{BB962C8B-B14F-4D97-AF65-F5344CB8AC3E}">
        <p14:creationId xmlns:p14="http://schemas.microsoft.com/office/powerpoint/2010/main" val="95622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Hue: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https://polpcdhen001.corp.intranet:8889/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https://pdlrcdhen001.corp.intranet:8889/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>
                <a:hlinkClick r:id="rId4"/>
              </a:rPr>
              <a:t>https://polccdhen001.test.intranet:8889/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>
                <a:hlinkClick r:id="rId5"/>
              </a:rPr>
              <a:t>https://poldcdhen001.dev.intranet:8889/</a:t>
            </a:r>
            <a:endParaRPr lang="en-US" dirty="0"/>
          </a:p>
          <a:p>
            <a:endParaRPr lang="en-US" dirty="0"/>
          </a:p>
          <a:p>
            <a:r>
              <a:rPr lang="en-US" dirty="0"/>
              <a:t>Cloudera Manager: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hlinkClick r:id="rId6"/>
              </a:rPr>
              <a:t>https://polpcdhcm001.corp.intranet:7183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>
                <a:hlinkClick r:id="rId7"/>
              </a:rPr>
              <a:t>https://pdlrcdhcm001.corp.intranet:7183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>
                <a:hlinkClick r:id="rId8"/>
              </a:rPr>
              <a:t>https://polccdhcm001.test.intranet:7183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>
                <a:hlinkClick r:id="rId9"/>
              </a:rPr>
              <a:t>https://poldcdhcm001.dev.intranet:7183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37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Hub: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https://polpcdhen005.corp.intranet:8000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https://poldcdhen005.dev.intranet:8000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Lab: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hlinkClick r:id="rId4"/>
              </a:rPr>
              <a:t>https://ne1itcprhas62.ne1.savvis.net/</a:t>
            </a:r>
            <a:endParaRPr lang="en-US" dirty="0"/>
          </a:p>
          <a:p>
            <a:endParaRPr lang="en-US" dirty="0"/>
          </a:p>
          <a:p>
            <a:r>
              <a:rPr lang="en-US" dirty="0"/>
              <a:t>Jenkins: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hlinkClick r:id="rId5"/>
              </a:rPr>
              <a:t>http://ne1itcprhas51:8088/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59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Dev Tools</a:t>
            </a:r>
          </a:p>
        </p:txBody>
      </p:sp>
    </p:spTree>
    <p:extLst>
      <p:ext uri="{BB962C8B-B14F-4D97-AF65-F5344CB8AC3E}">
        <p14:creationId xmlns:p14="http://schemas.microsoft.com/office/powerpoint/2010/main" val="3348498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Tools (Need to Install)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Visual interfaces (e.g. Source Tree) also exist.</a:t>
            </a:r>
          </a:p>
          <a:p>
            <a:endParaRPr lang="en-US" dirty="0"/>
          </a:p>
          <a:p>
            <a:r>
              <a:rPr lang="en-US" dirty="0" err="1"/>
              <a:t>Gradle</a:t>
            </a:r>
            <a:r>
              <a:rPr lang="en-US" dirty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Gradle</a:t>
            </a:r>
            <a:r>
              <a:rPr lang="en-US" dirty="0"/>
              <a:t> Wrapper is in repository. No need for install.</a:t>
            </a:r>
          </a:p>
          <a:p>
            <a:endParaRPr lang="en-US" dirty="0"/>
          </a:p>
          <a:p>
            <a:r>
              <a:rPr lang="en-US" dirty="0"/>
              <a:t>ANT (We are moving away from this towards </a:t>
            </a:r>
            <a:r>
              <a:rPr lang="en-US" dirty="0" err="1"/>
              <a:t>Gradle</a:t>
            </a:r>
            <a:r>
              <a:rPr lang="en-US" dirty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http://ant.apache.org/bindownload.cgi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>
                <a:hlinkClick r:id="rId4"/>
              </a:rPr>
              <a:t>http://ant-contrib.sourceforge.net/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83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Tools (Need to Install)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SSH Client: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https://cygwin.com/install.html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http://www.putty.org/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SFTP Client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hlinkClick r:id="rId4"/>
              </a:rPr>
              <a:t>https://filezilla-project.org/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>
                <a:hlinkClick r:id="rId5"/>
              </a:rPr>
              <a:t>https://winscp.net/eng/download.php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69530"/>
      </p:ext>
    </p:extLst>
  </p:cSld>
  <p:clrMapOvr>
    <a:masterClrMapping/>
  </p:clrMapOvr>
</p:sld>
</file>

<file path=ppt/theme/theme1.xml><?xml version="1.0" encoding="utf-8"?>
<a:theme xmlns:a="http://schemas.openxmlformats.org/drawingml/2006/main" name="CenturyLink">
  <a:themeElements>
    <a:clrScheme name="CenturyLinkTemplate 13">
      <a:dk1>
        <a:srgbClr val="000000"/>
      </a:dk1>
      <a:lt1>
        <a:srgbClr val="FFFFFF"/>
      </a:lt1>
      <a:dk2>
        <a:srgbClr val="00853F"/>
      </a:dk2>
      <a:lt2>
        <a:srgbClr val="808080"/>
      </a:lt2>
      <a:accent1>
        <a:srgbClr val="8CC63F"/>
      </a:accent1>
      <a:accent2>
        <a:srgbClr val="00853F"/>
      </a:accent2>
      <a:accent3>
        <a:srgbClr val="FFFFFF"/>
      </a:accent3>
      <a:accent4>
        <a:srgbClr val="000000"/>
      </a:accent4>
      <a:accent5>
        <a:srgbClr val="C5DFAF"/>
      </a:accent5>
      <a:accent6>
        <a:srgbClr val="007838"/>
      </a:accent6>
      <a:hlink>
        <a:srgbClr val="274D36"/>
      </a:hlink>
      <a:folHlink>
        <a:srgbClr val="CCDA00"/>
      </a:folHlink>
    </a:clrScheme>
    <a:fontScheme name="CenturyLink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enturyLink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nturyLink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nturyLink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nturyLink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nturyLink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nturyLink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nturyLink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nturyLink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nturyLink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nturyLink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nturyLink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nturyLink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nturyLinkTemplate 13">
        <a:dk1>
          <a:srgbClr val="000000"/>
        </a:dk1>
        <a:lt1>
          <a:srgbClr val="FFFFFF"/>
        </a:lt1>
        <a:dk2>
          <a:srgbClr val="00853F"/>
        </a:dk2>
        <a:lt2>
          <a:srgbClr val="808080"/>
        </a:lt2>
        <a:accent1>
          <a:srgbClr val="8CC63F"/>
        </a:accent1>
        <a:accent2>
          <a:srgbClr val="00853F"/>
        </a:accent2>
        <a:accent3>
          <a:srgbClr val="FFFFFF"/>
        </a:accent3>
        <a:accent4>
          <a:srgbClr val="000000"/>
        </a:accent4>
        <a:accent5>
          <a:srgbClr val="C5DFAF"/>
        </a:accent5>
        <a:accent6>
          <a:srgbClr val="007838"/>
        </a:accent6>
        <a:hlink>
          <a:srgbClr val="274D36"/>
        </a:hlink>
        <a:folHlink>
          <a:srgbClr val="CCD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7610823D308448A369B55D7E1E12E1" ma:contentTypeVersion="0" ma:contentTypeDescription="Create a new document." ma:contentTypeScope="" ma:versionID="f029a7341296c7805e43ed642ada1b4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B75CEE-F020-4DC6-B4A1-08B88A09104B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ED56CEB4-446E-4699-9568-C23742FE6809}"/>
</file>

<file path=customXml/itemProps3.xml><?xml version="1.0" encoding="utf-8"?>
<ds:datastoreItem xmlns:ds="http://schemas.openxmlformats.org/officeDocument/2006/customXml" ds:itemID="{A8BFC313-9BDA-4EE1-85E9-331894AD5189}"/>
</file>

<file path=customXml/itemProps4.xml><?xml version="1.0" encoding="utf-8"?>
<ds:datastoreItem xmlns:ds="http://schemas.openxmlformats.org/officeDocument/2006/customXml" ds:itemID="{BF56D06E-A0B4-4F02-8778-9D317B8CCA70}"/>
</file>

<file path=docProps/app.xml><?xml version="1.0" encoding="utf-8"?>
<Properties xmlns="http://schemas.openxmlformats.org/officeDocument/2006/extended-properties" xmlns:vt="http://schemas.openxmlformats.org/officeDocument/2006/docPropsVTypes">
  <Template>CenturyLink</Template>
  <TotalTime>39644</TotalTime>
  <Words>3205</Words>
  <Application>Microsoft Office PowerPoint</Application>
  <PresentationFormat>On-screen Show (4:3)</PresentationFormat>
  <Paragraphs>353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Consolas</vt:lpstr>
      <vt:lpstr>Times New Roman</vt:lpstr>
      <vt:lpstr>Trebuchet MS</vt:lpstr>
      <vt:lpstr>Wingdings</vt:lpstr>
      <vt:lpstr>CenturyLink</vt:lpstr>
      <vt:lpstr>Visio</vt:lpstr>
      <vt:lpstr>Data Lake Onboarding</vt:lpstr>
      <vt:lpstr>Sections</vt:lpstr>
      <vt:lpstr>Links</vt:lpstr>
      <vt:lpstr>Node Naming Scheme</vt:lpstr>
      <vt:lpstr>Links</vt:lpstr>
      <vt:lpstr>Links (Continued)</vt:lpstr>
      <vt:lpstr>Dev Tools</vt:lpstr>
      <vt:lpstr>Dev Tools (Need to Install)</vt:lpstr>
      <vt:lpstr>Dev Tools (Need to Install) (Continued)</vt:lpstr>
      <vt:lpstr>Dev Tools (Need to Install) (Continued)</vt:lpstr>
      <vt:lpstr>Cluster Architecture and Hadoop Tools</vt:lpstr>
      <vt:lpstr>Cluster Architecture</vt:lpstr>
      <vt:lpstr>Dev HDFS Nodes</vt:lpstr>
      <vt:lpstr>Dev HDFS Node roles</vt:lpstr>
      <vt:lpstr>HDFS Architecture</vt:lpstr>
      <vt:lpstr>Cloudera Toolset</vt:lpstr>
      <vt:lpstr>Cloudera Toolset Matrix</vt:lpstr>
      <vt:lpstr>Current Hadoop Tool Use</vt:lpstr>
      <vt:lpstr>Current Job Types</vt:lpstr>
      <vt:lpstr>Permissions</vt:lpstr>
      <vt:lpstr>Data Lake Permissions</vt:lpstr>
      <vt:lpstr>Data Lake Permissions (Continued)</vt:lpstr>
      <vt:lpstr>HDFS Directory Structure</vt:lpstr>
      <vt:lpstr>Encrypted File Zone</vt:lpstr>
      <vt:lpstr>HDFS Directory Structure</vt:lpstr>
      <vt:lpstr>HDFS Directory Structure (Continued)</vt:lpstr>
      <vt:lpstr>HDFS Directory Structure (Continued)</vt:lpstr>
      <vt:lpstr>HDFS Directory Structure (Continued)</vt:lpstr>
      <vt:lpstr>Working on an Edge Node</vt:lpstr>
      <vt:lpstr>Useful Scripts and Aliases</vt:lpstr>
      <vt:lpstr>Useful Scripts and Aliases (Continued)</vt:lpstr>
      <vt:lpstr>Uploading Files from a Developer Machine</vt:lpstr>
      <vt:lpstr>Adding a Password File</vt:lpstr>
      <vt:lpstr>Manual Deployment of Oozie Jobs</vt:lpstr>
      <vt:lpstr>Troubleshooting and Common Issues</vt:lpstr>
      <vt:lpstr>Troubleshooting</vt:lpstr>
      <vt:lpstr>Common Issues</vt:lpstr>
      <vt:lpstr>Common Issues (Continued)</vt:lpstr>
      <vt:lpstr>Common Issues (Job Memory)</vt:lpstr>
    </vt:vector>
  </TitlesOfParts>
  <Company>CenturyLink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Employee Connectivity Phase 2 of 3: NFV</dc:title>
  <dc:creator>Balanoff, Glenn B</dc:creator>
  <cp:lastModifiedBy>Wooten, Mary Ann A</cp:lastModifiedBy>
  <cp:revision>936</cp:revision>
  <dcterms:created xsi:type="dcterms:W3CDTF">2014-08-22T03:11:12Z</dcterms:created>
  <dcterms:modified xsi:type="dcterms:W3CDTF">2018-08-18T03:41:35Z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0x010100747610823D308448A369B55D7E1E12E1</vt:lpwstr>
  </property>
  <property fmtid="{D5CDD505-2E9C-101B-9397-08002B2CF9AE}" pid="4" name="_dlc_DocIdItemGuid">
    <vt:lpwstr>6e19612c-16d3-47d8-a5c5-e1ff2ccc8b9c</vt:lpwstr>
  </property>
</Properties>
</file>