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410" r:id="rId5"/>
    <p:sldId id="403" r:id="rId6"/>
    <p:sldId id="411" r:id="rId7"/>
    <p:sldId id="412" r:id="rId8"/>
    <p:sldId id="413" r:id="rId9"/>
    <p:sldId id="4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r>
              <a:rPr lang="en-US" sz="4400">
                <a:solidFill>
                  <a:srgbClr val="FFFFFF"/>
                </a:solidFill>
              </a:rPr>
              <a:t>Click to edit Master title style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anchor="b">
            <a:no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Click to edit Master title style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Click to edit Master subtitle style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Picture Placeholder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Picture Placeholder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z="1000" dirty="0"/>
              <a:t>Sample Footer Text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n.wikipedia.org/wiki/Variable_sta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Variable_star#/media/File:Chi_Cygni_light_curve.pn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www.eso.org/public/images/eso1504a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hyperlink" Target="https://www.astro.princeton.edu/~draine/dust/extcurvs/kext_albedo_WD_MW_3.1_60_D03.all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hyperlink" Target="https://www.stsci.edu/hst/instrumentation/reference-data-for-calibration-and-tools/astronomical-catalogs/castelli-and-kurucz-atlas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hyperlink" Target="https://archive.stsci.edu/hlsps/reference-atlases/cdbs/current_calspec/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isochrones.readthedocs.io/en/latest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nature, night sky, northern lights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273115" cy="6858000"/>
          </a:xfr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/>
          <a:lstStyle/>
          <a:p>
            <a:r>
              <a:rPr lang="en-US" dirty="0"/>
              <a:t>Simple Light Curve Simulator 1.0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/>
          <a:lstStyle/>
          <a:p>
            <a:r>
              <a:rPr lang="en-US" dirty="0"/>
              <a:t>Two Twinkle Stars</a:t>
            </a:r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048C-4193-46A7-B629-11E6AF3B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56" y="150507"/>
            <a:ext cx="9914859" cy="1329004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98FA1-73DF-4649-8670-2024EF5E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2" y="1367340"/>
            <a:ext cx="6710519" cy="518585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Twinkling of stars we see in night sky is because of turbulence in Earth’s atmosphere. However, </a:t>
            </a:r>
            <a:r>
              <a:rPr lang="en-US" dirty="0">
                <a:hlinkClick r:id="rId2"/>
              </a:rPr>
              <a:t>variability of star</a:t>
            </a:r>
            <a:r>
              <a:rPr lang="en-US" dirty="0"/>
              <a:t> brightness was discovered by repeated observation of several stars in sky.</a:t>
            </a:r>
          </a:p>
          <a:p>
            <a:pPr marL="0" indent="0" algn="just">
              <a:buNone/>
            </a:pPr>
            <a:r>
              <a:rPr lang="en-US" b="1" dirty="0"/>
              <a:t>Cepheids</a:t>
            </a:r>
            <a:r>
              <a:rPr lang="en-US" dirty="0"/>
              <a:t> are a type of stars whose brightness varies periodically. These variations could be:</a:t>
            </a:r>
          </a:p>
          <a:p>
            <a:pPr marL="0" indent="0" algn="just">
              <a:buNone/>
            </a:pPr>
            <a:r>
              <a:rPr lang="en-US" b="1" dirty="0"/>
              <a:t>	intrinsic</a:t>
            </a:r>
            <a:r>
              <a:rPr lang="en-US" dirty="0"/>
              <a:t>: pulsations, eruption or cataclysmic 	explosion </a:t>
            </a:r>
          </a:p>
          <a:p>
            <a:pPr marL="0" indent="0" algn="just">
              <a:buNone/>
            </a:pPr>
            <a:r>
              <a:rPr lang="en-US" b="1" dirty="0"/>
              <a:t>	extrinsic: </a:t>
            </a:r>
            <a:r>
              <a:rPr lang="en-US" dirty="0"/>
              <a:t>rotating variability, eclipsing binaries or 	planetary transit.</a:t>
            </a:r>
          </a:p>
          <a:p>
            <a:pPr marL="0" indent="0" algn="just">
              <a:buNone/>
            </a:pPr>
            <a:r>
              <a:rPr lang="en-US" b="1" dirty="0"/>
              <a:t>Light Curves </a:t>
            </a:r>
            <a:r>
              <a:rPr lang="en-US" dirty="0"/>
              <a:t>gives visualization of variability in stellar brightness. This can be used to predict/compare cycles in stars of similar spectral class.</a:t>
            </a:r>
          </a:p>
          <a:p>
            <a:pPr marL="0" indent="0" algn="just">
              <a:buNone/>
            </a:pPr>
            <a:r>
              <a:rPr lang="en-US" dirty="0"/>
              <a:t>We have taken a simple case of pulsating variable star whose radius varies periodically. The simulation shows variation in brightness as stellar radius changes with time.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E59AA2-3F89-4EB4-A24B-E27FD74C6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667" y="241584"/>
            <a:ext cx="4193286" cy="29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2D8B54-F247-4E13-9F80-9BD7B22EEC1D}"/>
              </a:ext>
            </a:extLst>
          </p:cNvPr>
          <p:cNvSpPr txBox="1"/>
          <p:nvPr/>
        </p:nvSpPr>
        <p:spPr>
          <a:xfrm>
            <a:off x="7271366" y="3082752"/>
            <a:ext cx="3913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  <a:p>
            <a:pPr algn="ctr"/>
            <a:r>
              <a:rPr lang="en-US" sz="1200" dirty="0"/>
              <a:t>The Trifid Nebula contains Cepheid variable stars (</a:t>
            </a:r>
            <a:r>
              <a:rPr lang="en-US" sz="1200" dirty="0">
                <a:hlinkClick r:id="rId4"/>
              </a:rPr>
              <a:t>ESA</a:t>
            </a:r>
            <a:r>
              <a:rPr lang="en-US" sz="1200" dirty="0"/>
              <a:t>)</a:t>
            </a:r>
            <a:endParaRPr lang="en-IN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4CB9AD-9974-44F1-A29A-0D90030D1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29" y="3544417"/>
            <a:ext cx="3372477" cy="235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3F4B06-397C-4BF6-8993-76BE43D7B340}"/>
              </a:ext>
            </a:extLst>
          </p:cNvPr>
          <p:cNvSpPr txBox="1"/>
          <p:nvPr/>
        </p:nvSpPr>
        <p:spPr>
          <a:xfrm>
            <a:off x="7542071" y="5808503"/>
            <a:ext cx="3372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Light Curve of a variable star</a:t>
            </a:r>
            <a:br>
              <a:rPr lang="en-US" sz="1200" dirty="0"/>
            </a:br>
            <a:r>
              <a:rPr lang="en-US" sz="1200" dirty="0"/>
              <a:t>(</a:t>
            </a:r>
            <a:r>
              <a:rPr lang="en-US" sz="1200" dirty="0">
                <a:hlinkClick r:id="rId6"/>
              </a:rPr>
              <a:t>Wikipedia</a:t>
            </a:r>
            <a:r>
              <a:rPr lang="en-US" sz="1200" dirty="0"/>
              <a:t>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0778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048C-4193-46A7-B629-11E6AF3B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82" y="238506"/>
            <a:ext cx="6181344" cy="576503"/>
          </a:xfrm>
        </p:spPr>
        <p:txBody>
          <a:bodyPr>
            <a:normAutofit fontScale="90000"/>
          </a:bodyPr>
          <a:lstStyle/>
          <a:p>
            <a:r>
              <a:rPr lang="en-US" dirty="0"/>
              <a:t>Prerequisites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98FA1-73DF-4649-8670-2024EF5E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582" y="948123"/>
            <a:ext cx="7381493" cy="24808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Python 3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Libraries used: 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astropy</a:t>
            </a:r>
            <a:r>
              <a:rPr lang="en-US" dirty="0"/>
              <a:t>, matplotlib,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pytest</a:t>
            </a:r>
            <a:endParaRPr lang="en-US" dirty="0"/>
          </a:p>
          <a:p>
            <a:r>
              <a:rPr lang="en-US" dirty="0"/>
              <a:t>Model Files</a:t>
            </a:r>
          </a:p>
          <a:p>
            <a:pPr lvl="1"/>
            <a:r>
              <a:rPr lang="en-US" dirty="0"/>
              <a:t>SED models – </a:t>
            </a:r>
            <a:r>
              <a:rPr lang="en-US" dirty="0">
                <a:hlinkClick r:id="rId2"/>
              </a:rPr>
              <a:t>Castelli &amp; </a:t>
            </a:r>
            <a:r>
              <a:rPr lang="en-US" dirty="0" err="1">
                <a:hlinkClick r:id="rId2"/>
              </a:rPr>
              <a:t>Kurucz</a:t>
            </a:r>
            <a:r>
              <a:rPr lang="en-US" dirty="0">
                <a:hlinkClick r:id="rId2"/>
              </a:rPr>
              <a:t> (2004)</a:t>
            </a:r>
            <a:endParaRPr lang="en-US" dirty="0"/>
          </a:p>
          <a:p>
            <a:pPr lvl="1"/>
            <a:r>
              <a:rPr lang="en-US" dirty="0"/>
              <a:t>Dust model – </a:t>
            </a:r>
            <a:r>
              <a:rPr lang="en-US" dirty="0">
                <a:hlinkClick r:id="rId3"/>
              </a:rPr>
              <a:t>Draine (2003)</a:t>
            </a:r>
            <a:endParaRPr lang="en-US" dirty="0"/>
          </a:p>
          <a:p>
            <a:pPr lvl="1"/>
            <a:r>
              <a:rPr lang="en-US" dirty="0"/>
              <a:t>Vega </a:t>
            </a:r>
            <a:r>
              <a:rPr lang="en-US" dirty="0">
                <a:hlinkClick r:id="rId4"/>
              </a:rPr>
              <a:t>CALSPEC spectra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E78822-EFFC-47F7-8AE8-A0D7EC41573F}"/>
              </a:ext>
            </a:extLst>
          </p:cNvPr>
          <p:cNvSpPr txBox="1">
            <a:spLocks/>
          </p:cNvSpPr>
          <p:nvPr/>
        </p:nvSpPr>
        <p:spPr>
          <a:xfrm>
            <a:off x="4839080" y="3562114"/>
            <a:ext cx="6181344" cy="576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Simulation Parameters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93249AF-2253-4C62-85C4-56A7743AFD7A}"/>
              </a:ext>
            </a:extLst>
          </p:cNvPr>
          <p:cNvSpPr txBox="1">
            <a:spLocks/>
          </p:cNvSpPr>
          <p:nvPr/>
        </p:nvSpPr>
        <p:spPr>
          <a:xfrm>
            <a:off x="4863515" y="4083409"/>
            <a:ext cx="7381493" cy="24808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baseline="-25000" dirty="0"/>
              <a:t>eff</a:t>
            </a:r>
            <a:r>
              <a:rPr lang="en-US" dirty="0"/>
              <a:t> = 6000K , E(B-V) = 0.02 mag 	(fixed)</a:t>
            </a:r>
          </a:p>
          <a:p>
            <a:r>
              <a:rPr lang="en-US" dirty="0"/>
              <a:t>User parameters:</a:t>
            </a:r>
          </a:p>
          <a:p>
            <a:pPr lvl="1"/>
            <a:r>
              <a:rPr lang="en-US" dirty="0"/>
              <a:t>Radius of Star (in terms of Solar Radius)</a:t>
            </a:r>
          </a:p>
          <a:p>
            <a:pPr lvl="1"/>
            <a:r>
              <a:rPr lang="en-US" dirty="0"/>
              <a:t>Brightness Variation (percentage)</a:t>
            </a:r>
          </a:p>
          <a:p>
            <a:pPr lvl="1"/>
            <a:r>
              <a:rPr lang="en-US" dirty="0"/>
              <a:t>Distance of Star (in parsec)</a:t>
            </a:r>
          </a:p>
          <a:p>
            <a:pPr lvl="1"/>
            <a:r>
              <a:rPr lang="en-US" dirty="0"/>
              <a:t>Periodicity (in days)</a:t>
            </a:r>
          </a:p>
          <a:p>
            <a:pPr lvl="1"/>
            <a:r>
              <a:rPr lang="en-US" dirty="0" err="1"/>
              <a:t>Ndays</a:t>
            </a:r>
            <a:r>
              <a:rPr lang="en-US" dirty="0"/>
              <a:t> (limit for simulation time in days)</a:t>
            </a:r>
          </a:p>
          <a:p>
            <a:endParaRPr lang="en-US" dirty="0"/>
          </a:p>
        </p:txBody>
      </p:sp>
      <p:pic>
        <p:nvPicPr>
          <p:cNvPr id="2050" name="Picture 2" descr="Image result for python">
            <a:extLst>
              <a:ext uri="{FF2B5EF4-FFF2-40B4-BE49-F238E27FC236}">
                <a16:creationId xmlns:a16="http://schemas.microsoft.com/office/drawing/2014/main" id="{E672F8C2-0D30-4DCC-A2CB-14DA5157E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006" y="759498"/>
            <a:ext cx="576504" cy="5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2950EFD-6882-460C-9CB5-B69192380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752475"/>
            <a:ext cx="11334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numpy">
            <a:extLst>
              <a:ext uri="{FF2B5EF4-FFF2-40B4-BE49-F238E27FC236}">
                <a16:creationId xmlns:a16="http://schemas.microsoft.com/office/drawing/2014/main" id="{FE0710A4-ED76-4233-A682-28BDD4EF9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637" y="631101"/>
            <a:ext cx="833297" cy="83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03F3EC7-0F07-4AEA-9C06-B305A2C9E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766" y="800244"/>
            <a:ext cx="11334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matplotlib">
            <a:extLst>
              <a:ext uri="{FF2B5EF4-FFF2-40B4-BE49-F238E27FC236}">
                <a16:creationId xmlns:a16="http://schemas.microsoft.com/office/drawing/2014/main" id="{4555CA39-F510-4545-B312-505A8B69E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676" y="604836"/>
            <a:ext cx="8858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scipy">
            <a:extLst>
              <a:ext uri="{FF2B5EF4-FFF2-40B4-BE49-F238E27FC236}">
                <a16:creationId xmlns:a16="http://schemas.microsoft.com/office/drawing/2014/main" id="{E95FD2D2-34B3-4D94-96CD-DD7DEEB3E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222" y="627090"/>
            <a:ext cx="8858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E6C4296-B8B7-4D0B-832F-2E42D471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26" y="179534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15C46-88EC-41D9-B509-F9DF87F95D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411" y="4772025"/>
            <a:ext cx="2091005" cy="164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35E3E1-C182-4E68-801E-AE96D30CAC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88834" y="4314825"/>
            <a:ext cx="2221027" cy="224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048C-4193-46A7-B629-11E6AF3B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7600569" cy="466344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simulate?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02B05-38C6-4720-B65D-D7BCA1C2D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79" y="1727546"/>
            <a:ext cx="3388044" cy="154476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B4F52D-DFDD-42FC-9028-A2B474889357}"/>
              </a:ext>
            </a:extLst>
          </p:cNvPr>
          <p:cNvSpPr txBox="1">
            <a:spLocks/>
          </p:cNvSpPr>
          <p:nvPr/>
        </p:nvSpPr>
        <p:spPr>
          <a:xfrm>
            <a:off x="381379" y="1087801"/>
            <a:ext cx="2914269" cy="46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inputs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ACE37C-AB06-445E-939C-0D04D32AA166}"/>
              </a:ext>
            </a:extLst>
          </p:cNvPr>
          <p:cNvSpPr txBox="1">
            <a:spLocks/>
          </p:cNvSpPr>
          <p:nvPr/>
        </p:nvSpPr>
        <p:spPr>
          <a:xfrm>
            <a:off x="8114411" y="301585"/>
            <a:ext cx="2914269" cy="46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10" name="light_curve_sim">
            <a:hlinkClick r:id="" action="ppaction://media"/>
            <a:extLst>
              <a:ext uri="{FF2B5EF4-FFF2-40B4-BE49-F238E27FC236}">
                <a16:creationId xmlns:a16="http://schemas.microsoft.com/office/drawing/2014/main" id="{3638D959-3D4F-4BDD-8C2C-EC868702CBE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60032" y="961356"/>
            <a:ext cx="6887779" cy="38743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1F25BC-FD29-455A-8E75-700086821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822" y="3585693"/>
            <a:ext cx="3268601" cy="31182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FB509F-6E79-4319-96B3-4849226E217A}"/>
              </a:ext>
            </a:extLst>
          </p:cNvPr>
          <p:cNvSpPr txBox="1"/>
          <p:nvPr/>
        </p:nvSpPr>
        <p:spPr>
          <a:xfrm>
            <a:off x="4290409" y="5148059"/>
            <a:ext cx="68877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Output Layout:</a:t>
            </a:r>
          </a:p>
          <a:p>
            <a:endParaRPr lang="en-IN" sz="2400" dirty="0"/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Modelled Brightness in magnitude as a function of time(brightness is inversely proportional to magnitude)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Normalised Radius (Shows change in radius by size, Change in brightness by opacity)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Change in magnitude as a function of time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Change in radius as a function of time</a:t>
            </a:r>
          </a:p>
        </p:txBody>
      </p:sp>
    </p:spTree>
    <p:extLst>
      <p:ext uri="{BB962C8B-B14F-4D97-AF65-F5344CB8AC3E}">
        <p14:creationId xmlns:p14="http://schemas.microsoft.com/office/powerpoint/2010/main" val="293358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9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048C-4193-46A7-B629-11E6AF3B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98FA1-73DF-4649-8670-2024EF5E0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user capabilities:</a:t>
            </a:r>
          </a:p>
          <a:p>
            <a:pPr lvl="1"/>
            <a:r>
              <a:rPr lang="en-US" dirty="0"/>
              <a:t>implement grids of stellar parameter – </a:t>
            </a:r>
            <a:r>
              <a:rPr lang="en-US" dirty="0">
                <a:hlinkClick r:id="rId2"/>
              </a:rPr>
              <a:t>isochrones</a:t>
            </a:r>
            <a:endParaRPr lang="en-US" dirty="0"/>
          </a:p>
          <a:p>
            <a:pPr lvl="1"/>
            <a:r>
              <a:rPr lang="en-US" dirty="0"/>
              <a:t>Varying Teff, M/H, log(g) etc.</a:t>
            </a:r>
          </a:p>
          <a:p>
            <a:r>
              <a:rPr lang="en-US" dirty="0"/>
              <a:t>Visualization:</a:t>
            </a:r>
          </a:p>
          <a:p>
            <a:pPr lvl="1"/>
            <a:r>
              <a:rPr lang="en-US" dirty="0"/>
              <a:t>Compare variation seen between two stars of similar type</a:t>
            </a:r>
          </a:p>
          <a:p>
            <a:pPr lvl="1"/>
            <a:r>
              <a:rPr lang="en-US" dirty="0"/>
              <a:t>Compare variation with that of Sun.</a:t>
            </a:r>
          </a:p>
          <a:p>
            <a:r>
              <a:rPr lang="en-US" dirty="0"/>
              <a:t>Math Modelling:</a:t>
            </a:r>
          </a:p>
          <a:p>
            <a:pPr lvl="1"/>
            <a:r>
              <a:rPr lang="en-US" dirty="0"/>
              <a:t>Current version (1.0) is basic and simple</a:t>
            </a:r>
          </a:p>
          <a:p>
            <a:pPr lvl="1"/>
            <a:r>
              <a:rPr lang="en-US" dirty="0"/>
              <a:t>Include real data and fitted function to simulate dynamics</a:t>
            </a:r>
            <a:br>
              <a:rPr lang="en-US" dirty="0"/>
            </a:br>
            <a:r>
              <a:rPr lang="en-US" dirty="0"/>
              <a:t>of variable stars</a:t>
            </a:r>
          </a:p>
        </p:txBody>
      </p:sp>
      <p:pic>
        <p:nvPicPr>
          <p:cNvPr id="3076" name="Picture 4" descr="Comparison between the isochrones of the grid (solid lines ...">
            <a:extLst>
              <a:ext uri="{FF2B5EF4-FFF2-40B4-BE49-F238E27FC236}">
                <a16:creationId xmlns:a16="http://schemas.microsoft.com/office/drawing/2014/main" id="{C0B0453C-3162-40A0-BD0B-8B0B93BB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064" y="350118"/>
            <a:ext cx="3100388" cy="357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olar cycle 24 - Wikipedia">
            <a:extLst>
              <a:ext uri="{FF2B5EF4-FFF2-40B4-BE49-F238E27FC236}">
                <a16:creationId xmlns:a16="http://schemas.microsoft.com/office/drawing/2014/main" id="{315E2C0F-21D4-47C3-9893-22D9759CD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452" y="4353088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20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ank You Images – Browse 201,463 Stock Photos, Vectors, and Video | Adobe  Stock">
            <a:extLst>
              <a:ext uri="{FF2B5EF4-FFF2-40B4-BE49-F238E27FC236}">
                <a16:creationId xmlns:a16="http://schemas.microsoft.com/office/drawing/2014/main" id="{D561AD6E-3D8D-4663-BE35-96E276C7B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714500"/>
            <a:ext cx="857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59600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 overlay design</Template>
  <TotalTime>144</TotalTime>
  <Words>379</Words>
  <Application>Microsoft Office PowerPoint</Application>
  <PresentationFormat>Widescreen</PresentationFormat>
  <Paragraphs>47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Nova Light</vt:lpstr>
      <vt:lpstr>Calibri</vt:lpstr>
      <vt:lpstr>Elephant</vt:lpstr>
      <vt:lpstr>ModOverlayVTI</vt:lpstr>
      <vt:lpstr>Simple Light Curve Simulator 1.0</vt:lpstr>
      <vt:lpstr>Background</vt:lpstr>
      <vt:lpstr>Prerequisites</vt:lpstr>
      <vt:lpstr>How to simulate?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Light Curve Simulator 1.0</dc:title>
  <dc:creator>Abhishek Prabhakar</dc:creator>
  <cp:lastModifiedBy>Abhishek Prabhakar</cp:lastModifiedBy>
  <cp:revision>17</cp:revision>
  <dcterms:created xsi:type="dcterms:W3CDTF">2022-10-02T06:03:32Z</dcterms:created>
  <dcterms:modified xsi:type="dcterms:W3CDTF">2022-10-02T08:27:46Z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