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REVISED GUIDELINES FOR PROJECT TIGER</a:t>
            </a:r>
          </a:p>
        </p:txBody>
      </p:sp>
      <p:sp>
        <p:nvSpPr>
          <p:cNvPr id="3" name="Subtitle 2"/>
          <p:cNvSpPr>
            <a:spLocks noGrp="1"/>
          </p:cNvSpPr>
          <p:nvPr>
            <p:ph type="subTitle" idx="1"/>
          </p:nvPr>
        </p:nvSpPr>
        <p:spPr/>
        <p:txBody>
          <a:bodyPr/>
          <a:lstStyle/>
          <a:p>
            <a:pPr>
              <a:defRPr sz="2400" i="1"/>
            </a:pPr>
            <a:r>
              <a:t>Ongoing Centrally Sponsored Scheme</a:t>
            </a:r>
          </a:p>
          <a:p>
            <a:pPr>
              <a:defRPr sz="2400" i="1"/>
            </a:pPr>
            <a:r>
              <a:t>National Tiger Conservation Authority</a:t>
            </a:r>
          </a:p>
          <a:p>
            <a:pPr>
              <a:defRPr sz="2400" i="1"/>
            </a:pPr>
            <a:r>
              <a:t>Ministry of Environment &amp; Forests</a:t>
            </a:r>
          </a:p>
          <a:p>
            <a:pPr>
              <a:defRPr sz="2400" i="1"/>
            </a:pPr>
            <a:r>
              <a:t>Government of India</a:t>
            </a:r>
          </a:p>
          <a:p>
            <a:pPr>
              <a:defRPr sz="2400" i="1"/>
            </a:pPr>
            <a:r>
              <a:t>FEBRUARY, 2008</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Past Funding and Major Activities</a:t>
            </a:r>
          </a:p>
        </p:txBody>
      </p:sp>
      <p:sp>
        <p:nvSpPr>
          <p:cNvPr id="3" name="Content Placeholder 2"/>
          <p:cNvSpPr>
            <a:spLocks noGrp="1"/>
          </p:cNvSpPr>
          <p:nvPr>
            <p:ph idx="1"/>
          </p:nvPr>
        </p:nvSpPr>
        <p:spPr/>
        <p:txBody>
          <a:bodyPr/>
          <a:lstStyle/>
          <a:p>
            <a:pPr>
              <a:defRPr sz="2000"/>
            </a:pPr>
            <a:r>
              <a:t>During the plan period, 100% Central Assistance is available to States for all non-recurring items.</a:t>
            </a:r>
          </a:p>
          <a:p>
            <a:pPr>
              <a:defRPr sz="2000"/>
            </a:pPr>
            <a:r>
              <a:t>For recurring items, Central Assistance is restricted to 50%.</a:t>
            </a:r>
          </a:p>
          <a:p>
            <a:pPr>
              <a:defRPr sz="2000"/>
            </a:pPr>
          </a:p>
          <a:p>
            <a:pPr>
              <a:defRPr sz="2000"/>
            </a:pPr>
            <a:r>
              <a:t>Activities include (Non-recurring):</a:t>
            </a:r>
          </a:p>
          <a:p>
            <a:pPr>
              <a:defRPr sz="2000"/>
            </a:pPr>
            <a:r>
              <a:t>* Strengthening protection, deployment of armed squads</a:t>
            </a:r>
          </a:p>
          <a:p>
            <a:pPr>
              <a:defRPr sz="2000"/>
            </a:pPr>
            <a:r>
              <a:t>* Creating basic infrastructure for management</a:t>
            </a:r>
          </a:p>
          <a:p>
            <a:pPr>
              <a:defRPr sz="2000"/>
            </a:pPr>
            <a:r>
              <a:t>* Habitat development, augmenting water resources</a:t>
            </a:r>
          </a:p>
          <a:p>
            <a:pPr>
              <a:defRPr sz="2000"/>
            </a:pPr>
            <a:r>
              <a:t>* Compensatory ameliorative measures for habitat restoration</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Rectangle 2"/>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400" b="1"/>
            </a:pPr>
            <a:r>
              <a:t>Signatories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2C3E50"/>
                </a:solidFill>
              </a:defRPr>
            </a:pPr>
            <a:r>
              <a:t>EFC Annexure-II: Financial Projections (Rs. in crores) (1/2)</a:t>
            </a:r>
          </a:p>
        </p:txBody>
      </p:sp>
      <p:graphicFrame>
        <p:nvGraphicFramePr>
          <p:cNvPr id="3" name="Table 2"/>
          <p:cNvGraphicFramePr>
            <a:graphicFrameLocks noGrp="1"/>
          </p:cNvGraphicFramePr>
          <p:nvPr/>
        </p:nvGraphicFramePr>
        <p:xfrm>
          <a:off x="457200" y="1554798"/>
          <a:ext cx="8229599" cy="3401568"/>
        </p:xfrm>
        <a:graphic>
          <a:graphicData uri="http://schemas.openxmlformats.org/drawingml/2006/table">
            <a:tbl>
              <a:tblPr firstRow="1" bandRow="1">
                <a:tableStyleId>{5C22544A-7EE6-4342-B048-85BDC9FD1C3A}</a:tableStyleId>
              </a:tblPr>
              <a:tblGrid>
                <a:gridCol w="729205"/>
                <a:gridCol w="3125164"/>
                <a:gridCol w="729205"/>
                <a:gridCol w="729205"/>
                <a:gridCol w="729205"/>
                <a:gridCol w="729205"/>
                <a:gridCol w="729205"/>
                <a:gridCol w="729205"/>
              </a:tblGrid>
              <a:tr h="320040">
                <a:tc>
                  <a:txBody>
                    <a:bodyPr anchor="ctr" wrap="square"/>
                    <a:lstStyle/>
                    <a:p>
                      <a:pPr algn="ctr">
                        <a:defRPr b="1" sz="1200">
                          <a:solidFill>
                            <a:srgbClr val="FFFFFF"/>
                          </a:solidFill>
                        </a:defRPr>
                      </a:pPr>
                      <a:r>
                        <a:t>S. No.</a:t>
                      </a:r>
                    </a:p>
                  </a:txBody>
                  <a:tcPr marL="36576" marR="36576" marT="18288" marB="18288">
                    <a:solidFill>
                      <a:srgbClr val="2C3E50"/>
                    </a:solidFill>
                  </a:tcPr>
                </a:tc>
                <a:tc>
                  <a:txBody>
                    <a:bodyPr anchor="ctr" wrap="square"/>
                    <a:lstStyle/>
                    <a:p>
                      <a:pPr algn="ctr">
                        <a:defRPr b="1" sz="1200">
                          <a:solidFill>
                            <a:srgbClr val="FFFFFF"/>
                          </a:solidFill>
                        </a:defRPr>
                      </a:pPr>
                      <a:r>
                        <a:t>Name of Activities</a:t>
                      </a:r>
                    </a:p>
                  </a:txBody>
                  <a:tcPr marL="36576" marR="36576" marT="18288" marB="18288">
                    <a:solidFill>
                      <a:srgbClr val="2C3E50"/>
                    </a:solidFill>
                  </a:tcPr>
                </a:tc>
                <a:tc>
                  <a:txBody>
                    <a:bodyPr anchor="ctr" wrap="square"/>
                    <a:lstStyle/>
                    <a:p>
                      <a:pPr algn="ctr">
                        <a:defRPr b="1" sz="1200">
                          <a:solidFill>
                            <a:srgbClr val="FFFFFF"/>
                          </a:solidFill>
                        </a:defRPr>
                      </a:pPr>
                      <a:r>
                        <a:t>2007-08</a:t>
                      </a:r>
                    </a:p>
                  </a:txBody>
                  <a:tcPr marL="36576" marR="36576" marT="18288" marB="18288">
                    <a:solidFill>
                      <a:srgbClr val="2C3E50"/>
                    </a:solidFill>
                  </a:tcPr>
                </a:tc>
                <a:tc>
                  <a:txBody>
                    <a:bodyPr anchor="ctr" wrap="square"/>
                    <a:lstStyle/>
                    <a:p>
                      <a:pPr algn="ctr">
                        <a:defRPr b="1" sz="1200">
                          <a:solidFill>
                            <a:srgbClr val="FFFFFF"/>
                          </a:solidFill>
                        </a:defRPr>
                      </a:pPr>
                      <a:r>
                        <a:t>2008-09</a:t>
                      </a:r>
                    </a:p>
                  </a:txBody>
                  <a:tcPr marL="36576" marR="36576" marT="18288" marB="18288">
                    <a:solidFill>
                      <a:srgbClr val="2C3E50"/>
                    </a:solidFill>
                  </a:tcPr>
                </a:tc>
                <a:tc>
                  <a:txBody>
                    <a:bodyPr anchor="ctr" wrap="square"/>
                    <a:lstStyle/>
                    <a:p>
                      <a:pPr algn="ctr">
                        <a:defRPr b="1" sz="1200">
                          <a:solidFill>
                            <a:srgbClr val="FFFFFF"/>
                          </a:solidFill>
                        </a:defRPr>
                      </a:pPr>
                      <a:r>
                        <a:t>2009-10</a:t>
                      </a:r>
                    </a:p>
                  </a:txBody>
                  <a:tcPr marL="36576" marR="36576" marT="18288" marB="18288">
                    <a:solidFill>
                      <a:srgbClr val="2C3E50"/>
                    </a:solidFill>
                  </a:tcPr>
                </a:tc>
                <a:tc>
                  <a:txBody>
                    <a:bodyPr anchor="ctr" wrap="square"/>
                    <a:lstStyle/>
                    <a:p>
                      <a:pPr algn="ctr">
                        <a:defRPr b="1" sz="1200">
                          <a:solidFill>
                            <a:srgbClr val="FFFFFF"/>
                          </a:solidFill>
                        </a:defRPr>
                      </a:pPr>
                      <a:r>
                        <a:t>2010-11</a:t>
                      </a:r>
                    </a:p>
                  </a:txBody>
                  <a:tcPr marL="36576" marR="36576" marT="18288" marB="18288">
                    <a:solidFill>
                      <a:srgbClr val="2C3E50"/>
                    </a:solidFill>
                  </a:tcPr>
                </a:tc>
                <a:tc>
                  <a:txBody>
                    <a:bodyPr anchor="ctr" wrap="square"/>
                    <a:lstStyle/>
                    <a:p>
                      <a:pPr algn="ctr">
                        <a:defRPr b="1" sz="1200">
                          <a:solidFill>
                            <a:srgbClr val="FFFFFF"/>
                          </a:solidFill>
                        </a:defRPr>
                      </a:pPr>
                      <a:r>
                        <a:t>2011-12</a:t>
                      </a:r>
                    </a:p>
                  </a:txBody>
                  <a:tcPr marL="36576" marR="36576" marT="18288" marB="18288">
                    <a:solidFill>
                      <a:srgbClr val="2C3E50"/>
                    </a:solidFill>
                  </a:tcPr>
                </a:tc>
                <a:tc>
                  <a:txBody>
                    <a:bodyPr anchor="ctr" wrap="square"/>
                    <a:lstStyle/>
                    <a:p>
                      <a:pPr algn="ctr">
                        <a:defRPr b="1" sz="1200">
                          <a:solidFill>
                            <a:srgbClr val="FFFFFF"/>
                          </a:solidFill>
                        </a:defRPr>
                      </a:pPr>
                      <a:r>
                        <a:t>Total</a:t>
                      </a:r>
                    </a:p>
                  </a:txBody>
                  <a:tcPr marL="36576" marR="36576" marT="18288" marB="18288">
                    <a:solidFill>
                      <a:srgbClr val="2C3E50"/>
                    </a:solidFill>
                  </a:tcPr>
                </a:tc>
              </a:tr>
              <a:tr h="283464">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Anti-poaching</a:t>
                      </a:r>
                    </a:p>
                  </a:txBody>
                  <a:tcPr marL="36576" marR="36576" marT="18288" marB="18288"/>
                </a:tc>
                <a:tc>
                  <a:txBody>
                    <a:bodyPr anchor="ctr" wrap="square"/>
                    <a:lstStyle/>
                    <a:p>
                      <a:pPr algn="l">
                        <a:defRPr sz="1100">
                          <a:solidFill>
                            <a:srgbClr val="323232"/>
                          </a:solidFill>
                        </a:defRPr>
                      </a:pPr>
                      <a:r>
                        <a:t>5.00</a:t>
                      </a:r>
                    </a:p>
                  </a:txBody>
                  <a:tcPr marL="36576" marR="36576" marT="18288" marB="18288"/>
                </a:tc>
                <a:tc>
                  <a:txBody>
                    <a:bodyPr anchor="ctr" wrap="square"/>
                    <a:lstStyle/>
                    <a:p>
                      <a:pPr algn="l">
                        <a:defRPr sz="1100">
                          <a:solidFill>
                            <a:srgbClr val="323232"/>
                          </a:solidFill>
                        </a:defRPr>
                      </a:pPr>
                      <a:r>
                        <a:t>5</a:t>
                      </a:r>
                    </a:p>
                  </a:txBody>
                  <a:tcPr marL="36576" marR="36576" marT="18288" marB="18288"/>
                </a:tc>
                <a:tc>
                  <a:txBody>
                    <a:bodyPr anchor="ctr" wrap="square"/>
                    <a:lstStyle/>
                    <a:p>
                      <a:pPr algn="l">
                        <a:defRPr sz="1100">
                          <a:solidFill>
                            <a:srgbClr val="323232"/>
                          </a:solidFill>
                        </a:defRPr>
                      </a:pPr>
                      <a:r>
                        <a:t>5</a:t>
                      </a:r>
                    </a:p>
                  </a:txBody>
                  <a:tcPr marL="36576" marR="36576" marT="18288" marB="18288"/>
                </a:tc>
                <a:tc>
                  <a:txBody>
                    <a:bodyPr anchor="ctr" wrap="square"/>
                    <a:lstStyle/>
                    <a:p>
                      <a:pPr algn="l">
                        <a:defRPr sz="1100">
                          <a:solidFill>
                            <a:srgbClr val="323232"/>
                          </a:solidFill>
                        </a:defRPr>
                      </a:pPr>
                      <a:r>
                        <a:t>5</a:t>
                      </a:r>
                    </a:p>
                  </a:txBody>
                  <a:tcPr marL="36576" marR="36576" marT="18288" marB="18288"/>
                </a:tc>
                <a:tc>
                  <a:txBody>
                    <a:bodyPr anchor="ctr" wrap="square"/>
                    <a:lstStyle/>
                    <a:p>
                      <a:pPr algn="l">
                        <a:defRPr sz="1100">
                          <a:solidFill>
                            <a:srgbClr val="323232"/>
                          </a:solidFill>
                        </a:defRPr>
                      </a:pPr>
                      <a:r>
                        <a:t>5</a:t>
                      </a:r>
                    </a:p>
                  </a:txBody>
                  <a:tcPr marL="36576" marR="36576" marT="18288" marB="18288"/>
                </a:tc>
                <a:tc>
                  <a:txBody>
                    <a:bodyPr anchor="ctr" wrap="square"/>
                    <a:lstStyle/>
                    <a:p>
                      <a:pPr algn="l">
                        <a:defRPr sz="1100">
                          <a:solidFill>
                            <a:srgbClr val="323232"/>
                          </a:solidFill>
                        </a:defRPr>
                      </a:pPr>
                      <a:r>
                        <a:t>25</a:t>
                      </a:r>
                    </a:p>
                  </a:txBody>
                  <a:tcPr marL="36576" marR="36576" marT="18288" marB="18288"/>
                </a:tc>
              </a:tr>
              <a:tr h="640080">
                <a:tc>
                  <a:txBody>
                    <a:bodyPr anchor="ctr" wrap="square"/>
                    <a:lstStyle/>
                    <a:p>
                      <a:pPr algn="l">
                        <a:defRPr sz="1100">
                          <a:solidFill>
                            <a:srgbClr val="323232"/>
                          </a:solidFill>
                        </a:defRPr>
                      </a:pPr>
                      <a:r>
                        <a:t>2</a:t>
                      </a:r>
                    </a:p>
                  </a:txBody>
                  <a:tcPr marL="36576" marR="36576" marT="18288" marB="18288"/>
                </a:tc>
                <a:tc>
                  <a:txBody>
                    <a:bodyPr anchor="ctr" wrap="square"/>
                    <a:lstStyle/>
                    <a:p>
                      <a:pPr algn="l">
                        <a:defRPr sz="1100">
                          <a:solidFill>
                            <a:srgbClr val="323232"/>
                          </a:solidFill>
                        </a:defRPr>
                      </a:pPr>
                      <a:r>
                        <a:t>Strengthening of</a:t>
                      </a:r>
                    </a:p>
                    <a:p>
                      <a:pPr algn="l">
                        <a:defRPr sz="1100">
                          <a:solidFill>
                            <a:srgbClr val="323232"/>
                          </a:solidFill>
                        </a:defRPr>
                      </a:pPr>
                      <a:r>
                        <a:t>infrastructure within</a:t>
                      </a:r>
                    </a:p>
                    <a:p>
                      <a:pPr algn="l">
                        <a:defRPr sz="1100">
                          <a:solidFill>
                            <a:srgbClr val="323232"/>
                          </a:solidFill>
                        </a:defRPr>
                      </a:pPr>
                      <a:r>
                        <a:t>Tiger Reserves (including</a:t>
                      </a:r>
                    </a:p>
                    <a:p>
                      <a:pPr algn="l">
                        <a:defRPr sz="1100">
                          <a:solidFill>
                            <a:srgbClr val="323232"/>
                          </a:solidFill>
                        </a:defRPr>
                      </a:pPr>
                      <a:r>
                        <a:t>new Tiger Reserves)</a:t>
                      </a:r>
                    </a:p>
                  </a:txBody>
                  <a:tcPr marL="36576" marR="36576" marT="18288" marB="18288"/>
                </a:tc>
                <a:tc>
                  <a:txBody>
                    <a:bodyPr anchor="ctr" wrap="square"/>
                    <a:lstStyle/>
                    <a:p>
                      <a:pPr algn="l">
                        <a:defRPr sz="1100">
                          <a:solidFill>
                            <a:srgbClr val="323232"/>
                          </a:solidFill>
                        </a:defRPr>
                      </a:pPr>
                      <a:r>
                        <a:t>11.00</a:t>
                      </a:r>
                    </a:p>
                  </a:txBody>
                  <a:tcPr marL="36576" marR="36576" marT="18288" marB="18288"/>
                </a:tc>
                <a:tc>
                  <a:txBody>
                    <a:bodyPr anchor="ctr" wrap="square"/>
                    <a:lstStyle/>
                    <a:p>
                      <a:pPr algn="l">
                        <a:defRPr sz="1100">
                          <a:solidFill>
                            <a:srgbClr val="323232"/>
                          </a:solidFill>
                        </a:defRPr>
                      </a:pPr>
                      <a:r>
                        <a:t>10</a:t>
                      </a:r>
                    </a:p>
                  </a:txBody>
                  <a:tcPr marL="36576" marR="36576" marT="18288" marB="18288"/>
                </a:tc>
                <a:tc>
                  <a:txBody>
                    <a:bodyPr anchor="ctr" wrap="square"/>
                    <a:lstStyle/>
                    <a:p>
                      <a:pPr algn="l">
                        <a:defRPr sz="1100">
                          <a:solidFill>
                            <a:srgbClr val="323232"/>
                          </a:solidFill>
                        </a:defRPr>
                      </a:pPr>
                      <a:r>
                        <a:t>10</a:t>
                      </a:r>
                    </a:p>
                  </a:txBody>
                  <a:tcPr marL="36576" marR="36576" marT="18288" marB="18288"/>
                </a:tc>
                <a:tc>
                  <a:txBody>
                    <a:bodyPr anchor="ctr" wrap="square"/>
                    <a:lstStyle/>
                    <a:p>
                      <a:pPr algn="l">
                        <a:defRPr sz="1100">
                          <a:solidFill>
                            <a:srgbClr val="323232"/>
                          </a:solidFill>
                        </a:defRPr>
                      </a:pPr>
                      <a:r>
                        <a:t>10</a:t>
                      </a:r>
                    </a:p>
                  </a:txBody>
                  <a:tcPr marL="36576" marR="36576" marT="18288" marB="18288"/>
                </a:tc>
                <a:tc>
                  <a:txBody>
                    <a:bodyPr anchor="ctr" wrap="square"/>
                    <a:lstStyle/>
                    <a:p>
                      <a:pPr algn="l">
                        <a:defRPr sz="1100">
                          <a:solidFill>
                            <a:srgbClr val="323232"/>
                          </a:solidFill>
                        </a:defRPr>
                      </a:pPr>
                      <a:r>
                        <a:t>10</a:t>
                      </a:r>
                    </a:p>
                  </a:txBody>
                  <a:tcPr marL="36576" marR="36576" marT="18288" marB="18288"/>
                </a:tc>
                <a:tc>
                  <a:txBody>
                    <a:bodyPr anchor="ctr" wrap="square"/>
                    <a:lstStyle/>
                    <a:p>
                      <a:pPr algn="l">
                        <a:defRPr sz="1100">
                          <a:solidFill>
                            <a:srgbClr val="323232"/>
                          </a:solidFill>
                        </a:defRPr>
                      </a:pPr>
                      <a:r>
                        <a:t>51</a:t>
                      </a:r>
                    </a:p>
                  </a:txBody>
                  <a:tcPr marL="36576" marR="36576" marT="18288" marB="18288"/>
                </a:tc>
              </a:tr>
              <a:tr h="402336">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Habitat improvement and</a:t>
                      </a:r>
                    </a:p>
                    <a:p>
                      <a:pPr algn="l">
                        <a:defRPr sz="1100">
                          <a:solidFill>
                            <a:srgbClr val="323232"/>
                          </a:solidFill>
                        </a:defRPr>
                      </a:pPr>
                      <a:r>
                        <a:t>water development</a:t>
                      </a:r>
                    </a:p>
                  </a:txBody>
                  <a:tcPr marL="36576" marR="36576" marT="18288" marB="18288"/>
                </a:tc>
                <a:tc>
                  <a:txBody>
                    <a:bodyPr anchor="ctr" wrap="square"/>
                    <a:lstStyle/>
                    <a:p>
                      <a:pPr algn="l">
                        <a:defRPr sz="1100">
                          <a:solidFill>
                            <a:srgbClr val="323232"/>
                          </a:solidFill>
                        </a:defRPr>
                      </a:pPr>
                      <a:r>
                        <a:t>2.00</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14</a:t>
                      </a:r>
                    </a:p>
                  </a:txBody>
                  <a:tcPr marL="36576" marR="36576" marT="18288" marB="18288"/>
                </a:tc>
              </a:tr>
              <a:tr h="877824">
                <a:tc>
                  <a:txBody>
                    <a:bodyPr anchor="ctr" wrap="square"/>
                    <a:lstStyle/>
                    <a:p>
                      <a:pPr algn="l">
                        <a:defRPr sz="1100">
                          <a:solidFill>
                            <a:srgbClr val="323232"/>
                          </a:solidFill>
                        </a:defRPr>
                      </a:pPr>
                      <a:r>
                        <a:t>4</a:t>
                      </a:r>
                    </a:p>
                  </a:txBody>
                  <a:tcPr marL="36576" marR="36576" marT="18288" marB="18288"/>
                </a:tc>
                <a:tc>
                  <a:txBody>
                    <a:bodyPr anchor="ctr" wrap="square"/>
                    <a:lstStyle/>
                    <a:p>
                      <a:pPr algn="l">
                        <a:defRPr sz="1100">
                          <a:solidFill>
                            <a:srgbClr val="323232"/>
                          </a:solidFill>
                        </a:defRPr>
                      </a:pPr>
                      <a:r>
                        <a:t>Addressing man-animal</a:t>
                      </a:r>
                    </a:p>
                    <a:p>
                      <a:pPr algn="l">
                        <a:defRPr sz="1100">
                          <a:solidFill>
                            <a:srgbClr val="323232"/>
                          </a:solidFill>
                        </a:defRPr>
                      </a:pPr>
                      <a:r>
                        <a:t>conflict (ensuring</a:t>
                      </a:r>
                    </a:p>
                    <a:p>
                      <a:pPr algn="l">
                        <a:defRPr sz="1100">
                          <a:solidFill>
                            <a:srgbClr val="323232"/>
                          </a:solidFill>
                        </a:defRPr>
                      </a:pPr>
                      <a:r>
                        <a:t>uniform, timely</a:t>
                      </a:r>
                    </a:p>
                    <a:p>
                      <a:pPr algn="l">
                        <a:defRPr sz="1100">
                          <a:solidFill>
                            <a:srgbClr val="323232"/>
                          </a:solidFill>
                        </a:defRPr>
                      </a:pPr>
                      <a:r>
                        <a:t>compensation for human</a:t>
                      </a:r>
                    </a:p>
                    <a:p>
                      <a:pPr algn="l">
                        <a:defRPr sz="1100">
                          <a:solidFill>
                            <a:srgbClr val="323232"/>
                          </a:solidFill>
                        </a:defRPr>
                      </a:pPr>
                      <a:r>
                        <a:t>deaths due to wild</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2.00</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14</a:t>
                      </a:r>
                    </a:p>
                  </a:txBody>
                  <a:tcPr marL="36576" marR="36576" marT="18288" marB="18288"/>
                </a:tc>
              </a:tr>
              <a:tr h="877824">
                <a:tc>
                  <a:txBody>
                    <a:bodyPr anchor="ctr" wrap="square"/>
                    <a:lstStyle/>
                    <a:p>
                      <a:pPr algn="l">
                        <a:defRPr sz="1100">
                          <a:solidFill>
                            <a:srgbClr val="323232"/>
                          </a:solidFill>
                        </a:defRPr>
                      </a:pPr>
                      <a:r>
                        <a:t>5</a:t>
                      </a:r>
                    </a:p>
                  </a:txBody>
                  <a:tcPr marL="36576" marR="36576" marT="18288" marB="18288"/>
                </a:tc>
                <a:tc>
                  <a:txBody>
                    <a:bodyPr anchor="ctr" wrap="square"/>
                    <a:lstStyle/>
                    <a:p>
                      <a:pPr algn="l">
                        <a:defRPr sz="1100">
                          <a:solidFill>
                            <a:srgbClr val="323232"/>
                          </a:solidFill>
                        </a:defRPr>
                      </a:pPr>
                      <a:r>
                        <a:t>Co-existence agenda in</a:t>
                      </a:r>
                    </a:p>
                    <a:p>
                      <a:pPr algn="l">
                        <a:defRPr sz="1100">
                          <a:solidFill>
                            <a:srgbClr val="323232"/>
                          </a:solidFill>
                        </a:defRPr>
                      </a:pPr>
                      <a:r>
                        <a:t>buffer / fringe areas</a:t>
                      </a:r>
                    </a:p>
                    <a:p>
                      <a:pPr algn="l">
                        <a:defRPr sz="1100">
                          <a:solidFill>
                            <a:srgbClr val="323232"/>
                          </a:solidFill>
                        </a:defRPr>
                      </a:pPr>
                      <a:r>
                        <a:t>(landscape</a:t>
                      </a:r>
                    </a:p>
                    <a:p>
                      <a:pPr algn="l">
                        <a:defRPr sz="1100">
                          <a:solidFill>
                            <a:srgbClr val="323232"/>
                          </a:solidFill>
                        </a:defRPr>
                      </a:pPr>
                      <a:r>
                        <a:t>approach/sectoral</a:t>
                      </a:r>
                    </a:p>
                    <a:p>
                      <a:pPr algn="l">
                        <a:defRPr sz="1100">
                          <a:solidFill>
                            <a:srgbClr val="323232"/>
                          </a:solidFill>
                        </a:defRPr>
                      </a:pPr>
                      <a:r>
                        <a:t>integration/ ecologically</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7.50</a:t>
                      </a:r>
                    </a:p>
                  </a:txBody>
                  <a:tcPr marL="36576" marR="36576" marT="18288" marB="18288"/>
                </a:tc>
                <a:tc>
                  <a:txBody>
                    <a:bodyPr anchor="ctr" wrap="square"/>
                    <a:lstStyle/>
                    <a:p>
                      <a:pPr algn="l">
                        <a:defRPr sz="1100">
                          <a:solidFill>
                            <a:srgbClr val="323232"/>
                          </a:solidFill>
                        </a:defRPr>
                      </a:pPr>
                      <a:r>
                        <a:t>12</a:t>
                      </a:r>
                    </a:p>
                  </a:txBody>
                  <a:tcPr marL="36576" marR="36576" marT="18288" marB="18288"/>
                </a:tc>
                <a:tc>
                  <a:txBody>
                    <a:bodyPr anchor="ctr" wrap="square"/>
                    <a:lstStyle/>
                    <a:p>
                      <a:pPr algn="l">
                        <a:defRPr sz="1100">
                          <a:solidFill>
                            <a:srgbClr val="323232"/>
                          </a:solidFill>
                        </a:defRPr>
                      </a:pPr>
                      <a:r>
                        <a:t>12</a:t>
                      </a:r>
                    </a:p>
                  </a:txBody>
                  <a:tcPr marL="36576" marR="36576" marT="18288" marB="18288"/>
                </a:tc>
                <a:tc>
                  <a:txBody>
                    <a:bodyPr anchor="ctr" wrap="square"/>
                    <a:lstStyle/>
                    <a:p>
                      <a:pPr algn="l">
                        <a:defRPr sz="1100">
                          <a:solidFill>
                            <a:srgbClr val="323232"/>
                          </a:solidFill>
                        </a:defRPr>
                      </a:pPr>
                      <a:r>
                        <a:t>12</a:t>
                      </a:r>
                    </a:p>
                  </a:txBody>
                  <a:tcPr marL="36576" marR="36576" marT="18288" marB="18288"/>
                </a:tc>
                <a:tc>
                  <a:txBody>
                    <a:bodyPr anchor="ctr" wrap="square"/>
                    <a:lstStyle/>
                    <a:p>
                      <a:pPr algn="l">
                        <a:defRPr sz="1100">
                          <a:solidFill>
                            <a:srgbClr val="323232"/>
                          </a:solidFill>
                        </a:defRPr>
                      </a:pPr>
                      <a:r>
                        <a:t>12</a:t>
                      </a:r>
                    </a:p>
                  </a:txBody>
                  <a:tcPr marL="36576" marR="36576" marT="18288" marB="18288"/>
                </a:tc>
                <a:tc>
                  <a:txBody>
                    <a:bodyPr anchor="ctr" wrap="square"/>
                    <a:lstStyle/>
                    <a:p>
                      <a:pPr algn="l">
                        <a:defRPr sz="1100">
                          <a:solidFill>
                            <a:srgbClr val="323232"/>
                          </a:solidFill>
                        </a:defRPr>
                      </a:pPr>
                      <a:r>
                        <a:t>55.5</a:t>
                      </a:r>
                    </a:p>
                  </a:txBody>
                  <a:tcPr marL="36576" marR="36576" marT="18288" marB="18288"/>
                </a:tc>
              </a:tr>
            </a:tbl>
          </a:graphicData>
        </a:graphic>
      </p:graphicFrame>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2C3E50"/>
                </a:solidFill>
              </a:defRPr>
            </a:pPr>
            <a:r>
              <a:t>EFC Annexure-II: Financial Projections (Rs. in crores) (2/2)</a:t>
            </a:r>
          </a:p>
        </p:txBody>
      </p:sp>
      <p:graphicFrame>
        <p:nvGraphicFramePr>
          <p:cNvPr id="3" name="Table 2"/>
          <p:cNvGraphicFramePr>
            <a:graphicFrameLocks noGrp="1"/>
          </p:cNvGraphicFramePr>
          <p:nvPr/>
        </p:nvGraphicFramePr>
        <p:xfrm>
          <a:off x="457200" y="1554798"/>
          <a:ext cx="8229599" cy="4114800"/>
        </p:xfrm>
        <a:graphic>
          <a:graphicData uri="http://schemas.openxmlformats.org/drawingml/2006/table">
            <a:tbl>
              <a:tblPr firstRow="1" bandRow="1">
                <a:tableStyleId>{5C22544A-7EE6-4342-B048-85BDC9FD1C3A}</a:tableStyleId>
              </a:tblPr>
              <a:tblGrid>
                <a:gridCol w="729205"/>
                <a:gridCol w="3125164"/>
                <a:gridCol w="729205"/>
                <a:gridCol w="729205"/>
                <a:gridCol w="729205"/>
                <a:gridCol w="729205"/>
                <a:gridCol w="729205"/>
                <a:gridCol w="729205"/>
              </a:tblGrid>
              <a:tr h="320040">
                <a:tc>
                  <a:txBody>
                    <a:bodyPr anchor="ctr" wrap="square"/>
                    <a:lstStyle/>
                    <a:p>
                      <a:pPr algn="ctr">
                        <a:defRPr b="1" sz="1200">
                          <a:solidFill>
                            <a:srgbClr val="FFFFFF"/>
                          </a:solidFill>
                        </a:defRPr>
                      </a:pPr>
                      <a:r>
                        <a:t>S. No.</a:t>
                      </a:r>
                    </a:p>
                  </a:txBody>
                  <a:tcPr marL="36576" marR="36576" marT="18288" marB="18288">
                    <a:solidFill>
                      <a:srgbClr val="2C3E50"/>
                    </a:solidFill>
                  </a:tcPr>
                </a:tc>
                <a:tc>
                  <a:txBody>
                    <a:bodyPr anchor="ctr" wrap="square"/>
                    <a:lstStyle/>
                    <a:p>
                      <a:pPr algn="ctr">
                        <a:defRPr b="1" sz="1200">
                          <a:solidFill>
                            <a:srgbClr val="FFFFFF"/>
                          </a:solidFill>
                        </a:defRPr>
                      </a:pPr>
                      <a:r>
                        <a:t>Name of Activities</a:t>
                      </a:r>
                    </a:p>
                  </a:txBody>
                  <a:tcPr marL="36576" marR="36576" marT="18288" marB="18288">
                    <a:solidFill>
                      <a:srgbClr val="2C3E50"/>
                    </a:solidFill>
                  </a:tcPr>
                </a:tc>
                <a:tc>
                  <a:txBody>
                    <a:bodyPr anchor="ctr" wrap="square"/>
                    <a:lstStyle/>
                    <a:p>
                      <a:pPr algn="ctr">
                        <a:defRPr b="1" sz="1200">
                          <a:solidFill>
                            <a:srgbClr val="FFFFFF"/>
                          </a:solidFill>
                        </a:defRPr>
                      </a:pPr>
                      <a:r>
                        <a:t>2007-08</a:t>
                      </a:r>
                    </a:p>
                  </a:txBody>
                  <a:tcPr marL="36576" marR="36576" marT="18288" marB="18288">
                    <a:solidFill>
                      <a:srgbClr val="2C3E50"/>
                    </a:solidFill>
                  </a:tcPr>
                </a:tc>
                <a:tc>
                  <a:txBody>
                    <a:bodyPr anchor="ctr" wrap="square"/>
                    <a:lstStyle/>
                    <a:p>
                      <a:pPr algn="ctr">
                        <a:defRPr b="1" sz="1200">
                          <a:solidFill>
                            <a:srgbClr val="FFFFFF"/>
                          </a:solidFill>
                        </a:defRPr>
                      </a:pPr>
                      <a:r>
                        <a:t>2008-09</a:t>
                      </a:r>
                    </a:p>
                  </a:txBody>
                  <a:tcPr marL="36576" marR="36576" marT="18288" marB="18288">
                    <a:solidFill>
                      <a:srgbClr val="2C3E50"/>
                    </a:solidFill>
                  </a:tcPr>
                </a:tc>
                <a:tc>
                  <a:txBody>
                    <a:bodyPr anchor="ctr" wrap="square"/>
                    <a:lstStyle/>
                    <a:p>
                      <a:pPr algn="ctr">
                        <a:defRPr b="1" sz="1200">
                          <a:solidFill>
                            <a:srgbClr val="FFFFFF"/>
                          </a:solidFill>
                        </a:defRPr>
                      </a:pPr>
                      <a:r>
                        <a:t>2009-10</a:t>
                      </a:r>
                    </a:p>
                  </a:txBody>
                  <a:tcPr marL="36576" marR="36576" marT="18288" marB="18288">
                    <a:solidFill>
                      <a:srgbClr val="2C3E50"/>
                    </a:solidFill>
                  </a:tcPr>
                </a:tc>
                <a:tc>
                  <a:txBody>
                    <a:bodyPr anchor="ctr" wrap="square"/>
                    <a:lstStyle/>
                    <a:p>
                      <a:pPr algn="ctr">
                        <a:defRPr b="1" sz="1200">
                          <a:solidFill>
                            <a:srgbClr val="FFFFFF"/>
                          </a:solidFill>
                        </a:defRPr>
                      </a:pPr>
                      <a:r>
                        <a:t>2010-11</a:t>
                      </a:r>
                    </a:p>
                  </a:txBody>
                  <a:tcPr marL="36576" marR="36576" marT="18288" marB="18288">
                    <a:solidFill>
                      <a:srgbClr val="2C3E50"/>
                    </a:solidFill>
                  </a:tcPr>
                </a:tc>
                <a:tc>
                  <a:txBody>
                    <a:bodyPr anchor="ctr" wrap="square"/>
                    <a:lstStyle/>
                    <a:p>
                      <a:pPr algn="ctr">
                        <a:defRPr b="1" sz="1200">
                          <a:solidFill>
                            <a:srgbClr val="FFFFFF"/>
                          </a:solidFill>
                        </a:defRPr>
                      </a:pPr>
                      <a:r>
                        <a:t>2011-12</a:t>
                      </a:r>
                    </a:p>
                  </a:txBody>
                  <a:tcPr marL="36576" marR="36576" marT="18288" marB="18288">
                    <a:solidFill>
                      <a:srgbClr val="2C3E50"/>
                    </a:solidFill>
                  </a:tcPr>
                </a:tc>
                <a:tc>
                  <a:txBody>
                    <a:bodyPr anchor="ctr" wrap="square"/>
                    <a:lstStyle/>
                    <a:p>
                      <a:pPr algn="ctr">
                        <a:defRPr b="1" sz="1200">
                          <a:solidFill>
                            <a:srgbClr val="FFFFFF"/>
                          </a:solidFill>
                        </a:defRPr>
                      </a:pPr>
                      <a:r>
                        <a:t>Total</a:t>
                      </a:r>
                    </a:p>
                  </a:txBody>
                  <a:tcPr marL="36576" marR="36576" marT="18288" marB="18288">
                    <a:solidFill>
                      <a:srgbClr val="2C3E50"/>
                    </a:solidFill>
                  </a:tcPr>
                </a:tc>
              </a:tr>
              <a:tr h="758952">
                <a:tc>
                  <a:txBody>
                    <a:bodyPr anchor="ctr" wrap="square"/>
                    <a:lstStyle/>
                    <a:p>
                      <a:pPr algn="l">
                        <a:defRPr sz="1100">
                          <a:solidFill>
                            <a:srgbClr val="323232"/>
                          </a:solidFill>
                        </a:defRPr>
                      </a:pPr>
                      <a:r>
                        <a:t>6</a:t>
                      </a:r>
                    </a:p>
                  </a:txBody>
                  <a:tcPr marL="36576" marR="36576" marT="18288" marB="18288"/>
                </a:tc>
                <a:tc>
                  <a:txBody>
                    <a:bodyPr anchor="ctr" wrap="square"/>
                    <a:lstStyle/>
                    <a:p>
                      <a:pPr algn="l">
                        <a:defRPr sz="1100">
                          <a:solidFill>
                            <a:srgbClr val="323232"/>
                          </a:solidFill>
                        </a:defRPr>
                      </a:pPr>
                      <a:r>
                        <a:t>Rehabilitation /</a:t>
                      </a:r>
                    </a:p>
                    <a:p>
                      <a:pPr algn="l">
                        <a:defRPr sz="1100">
                          <a:solidFill>
                            <a:srgbClr val="323232"/>
                          </a:solidFill>
                        </a:defRPr>
                      </a:pPr>
                      <a:r>
                        <a:t>resettlement of</a:t>
                      </a:r>
                    </a:p>
                    <a:p>
                      <a:pPr algn="l">
                        <a:defRPr sz="1100">
                          <a:solidFill>
                            <a:srgbClr val="323232"/>
                          </a:solidFill>
                        </a:defRPr>
                      </a:pPr>
                      <a:r>
                        <a:t>denotified tribes /</a:t>
                      </a:r>
                    </a:p>
                    <a:p>
                      <a:pPr algn="l">
                        <a:defRPr sz="1100">
                          <a:solidFill>
                            <a:srgbClr val="323232"/>
                          </a:solidFill>
                        </a:defRPr>
                      </a:pPr>
                      <a:r>
                        <a:t>communities involved in</a:t>
                      </a:r>
                    </a:p>
                    <a:p>
                      <a:pPr algn="l">
                        <a:defRPr sz="1100">
                          <a:solidFill>
                            <a:srgbClr val="323232"/>
                          </a:solidFill>
                        </a:defRPr>
                      </a:pPr>
                      <a:r>
                        <a:t>traditional hunting</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12</a:t>
                      </a:r>
                    </a:p>
                  </a:txBody>
                  <a:tcPr marL="36576" marR="36576" marT="18288" marB="18288"/>
                </a:tc>
              </a:tr>
              <a:tr h="877824">
                <a:tc>
                  <a:txBody>
                    <a:bodyPr anchor="ctr" wrap="square"/>
                    <a:lstStyle/>
                    <a:p>
                      <a:pPr algn="l">
                        <a:defRPr sz="1100">
                          <a:solidFill>
                            <a:srgbClr val="323232"/>
                          </a:solidFill>
                        </a:defRPr>
                      </a:pPr>
                      <a:r>
                        <a:t>7</a:t>
                      </a:r>
                    </a:p>
                  </a:txBody>
                  <a:tcPr marL="36576" marR="36576" marT="18288" marB="18288"/>
                </a:tc>
                <a:tc>
                  <a:txBody>
                    <a:bodyPr anchor="ctr" wrap="square"/>
                    <a:lstStyle/>
                    <a:p>
                      <a:pPr algn="l">
                        <a:defRPr sz="1100">
                          <a:solidFill>
                            <a:srgbClr val="323232"/>
                          </a:solidFill>
                        </a:defRPr>
                      </a:pPr>
                      <a:r>
                        <a:t>Research, providing</a:t>
                      </a:r>
                    </a:p>
                    <a:p>
                      <a:pPr algn="l">
                        <a:defRPr sz="1100">
                          <a:solidFill>
                            <a:srgbClr val="323232"/>
                          </a:solidFill>
                        </a:defRPr>
                      </a:pPr>
                      <a:r>
                        <a:t>equipments (camera traps,</a:t>
                      </a:r>
                    </a:p>
                    <a:p>
                      <a:pPr algn="l">
                        <a:defRPr sz="1100">
                          <a:solidFill>
                            <a:srgbClr val="323232"/>
                          </a:solidFill>
                        </a:defRPr>
                      </a:pPr>
                      <a:r>
                        <a:t>GPS, etc.), computer</a:t>
                      </a:r>
                    </a:p>
                    <a:p>
                      <a:pPr algn="l">
                        <a:defRPr sz="1100">
                          <a:solidFill>
                            <a:srgbClr val="323232"/>
                          </a:solidFill>
                        </a:defRPr>
                      </a:pPr>
                      <a:r>
                        <a:t>softwares, All India</a:t>
                      </a:r>
                    </a:p>
                    <a:p>
                      <a:pPr algn="l">
                        <a:defRPr sz="1100">
                          <a:solidFill>
                            <a:srgbClr val="323232"/>
                          </a:solidFill>
                        </a:defRPr>
                      </a:pPr>
                      <a:r>
                        <a:t>Estimation of</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2.00</a:t>
                      </a:r>
                    </a:p>
                  </a:txBody>
                  <a:tcPr marL="36576" marR="36576" marT="18288" marB="18288"/>
                </a:tc>
                <a:tc>
                  <a:txBody>
                    <a:bodyPr anchor="ctr" wrap="square"/>
                    <a:lstStyle/>
                    <a:p>
                      <a:pPr algn="l">
                        <a:defRPr sz="1100">
                          <a:solidFill>
                            <a:srgbClr val="323232"/>
                          </a:solidFill>
                        </a:defRPr>
                      </a:pPr>
                      <a:r>
                        <a:t>0.5</a:t>
                      </a:r>
                    </a:p>
                  </a:txBody>
                  <a:tcPr marL="36576" marR="36576" marT="18288" marB="18288"/>
                </a:tc>
                <a:tc>
                  <a:txBody>
                    <a:bodyPr anchor="ctr" wrap="square"/>
                    <a:lstStyle/>
                    <a:p>
                      <a:pPr algn="l">
                        <a:defRPr sz="1100">
                          <a:solidFill>
                            <a:srgbClr val="323232"/>
                          </a:solidFill>
                        </a:defRPr>
                      </a:pPr>
                      <a:r>
                        <a:t>0.5</a:t>
                      </a:r>
                    </a:p>
                  </a:txBody>
                  <a:tcPr marL="36576" marR="36576" marT="18288" marB="18288"/>
                </a:tc>
                <a:tc>
                  <a:txBody>
                    <a:bodyPr anchor="ctr" wrap="square"/>
                    <a:lstStyle/>
                    <a:p>
                      <a:pPr algn="l">
                        <a:defRPr sz="1100">
                          <a:solidFill>
                            <a:srgbClr val="323232"/>
                          </a:solidFill>
                        </a:defRPr>
                      </a:pPr>
                      <a:r>
                        <a:t>0.5</a:t>
                      </a:r>
                    </a:p>
                  </a:txBody>
                  <a:tcPr marL="36576" marR="36576" marT="18288" marB="18288"/>
                </a:tc>
                <a:tc>
                  <a:txBody>
                    <a:bodyPr anchor="ctr" wrap="square"/>
                    <a:lstStyle/>
                    <a:p>
                      <a:pPr algn="l">
                        <a:defRPr sz="1100">
                          <a:solidFill>
                            <a:srgbClr val="323232"/>
                          </a:solidFill>
                        </a:defRPr>
                      </a:pPr>
                      <a:r>
                        <a:t>0.5</a:t>
                      </a:r>
                    </a:p>
                  </a:txBody>
                  <a:tcPr marL="36576" marR="36576" marT="18288" marB="18288"/>
                </a:tc>
                <a:tc>
                  <a:txBody>
                    <a:bodyPr anchor="ctr" wrap="square"/>
                    <a:lstStyle/>
                    <a:p>
                      <a:pPr algn="l">
                        <a:defRPr sz="1100">
                          <a:solidFill>
                            <a:srgbClr val="323232"/>
                          </a:solidFill>
                        </a:defRPr>
                      </a:pPr>
                      <a:r>
                        <a:t>4</a:t>
                      </a:r>
                    </a:p>
                  </a:txBody>
                  <a:tcPr marL="36576" marR="36576" marT="18288" marB="18288"/>
                </a:tc>
              </a:tr>
              <a:tr h="402336">
                <a:tc>
                  <a:txBody>
                    <a:bodyPr anchor="ctr" wrap="square"/>
                    <a:lstStyle/>
                    <a:p>
                      <a:pPr algn="l">
                        <a:defRPr sz="1100">
                          <a:solidFill>
                            <a:srgbClr val="323232"/>
                          </a:solidFill>
                        </a:defRPr>
                      </a:pPr>
                      <a:r>
                        <a:t>8</a:t>
                      </a:r>
                    </a:p>
                  </a:txBody>
                  <a:tcPr marL="36576" marR="36576" marT="18288" marB="18288"/>
                </a:tc>
                <a:tc>
                  <a:txBody>
                    <a:bodyPr anchor="ctr" wrap="square"/>
                    <a:lstStyle/>
                    <a:p>
                      <a:pPr algn="l">
                        <a:defRPr sz="1100">
                          <a:solidFill>
                            <a:srgbClr val="323232"/>
                          </a:solidFill>
                        </a:defRPr>
                      </a:pPr>
                      <a:r>
                        <a:t>Staff development and</a:t>
                      </a:r>
                    </a:p>
                    <a:p>
                      <a:pPr algn="l">
                        <a:defRPr sz="1100">
                          <a:solidFill>
                            <a:srgbClr val="323232"/>
                          </a:solidFill>
                        </a:defRPr>
                      </a:pPr>
                      <a:r>
                        <a:t>capacity building</a:t>
                      </a:r>
                    </a:p>
                  </a:txBody>
                  <a:tcPr marL="36576" marR="36576" marT="18288" marB="18288"/>
                </a:tc>
                <a:tc>
                  <a:txBody>
                    <a:bodyPr anchor="ctr" wrap="square"/>
                    <a:lstStyle/>
                    <a:p>
                      <a:pPr algn="l">
                        <a:defRPr sz="1100">
                          <a:solidFill>
                            <a:srgbClr val="323232"/>
                          </a:solidFill>
                        </a:defRPr>
                      </a:pPr>
                      <a:r>
                        <a:t>1.00</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5</a:t>
                      </a:r>
                    </a:p>
                  </a:txBody>
                  <a:tcPr marL="36576" marR="36576" marT="18288" marB="18288"/>
                </a:tc>
              </a:tr>
              <a:tr h="877824">
                <a:tc>
                  <a:txBody>
                    <a:bodyPr anchor="ctr" wrap="square"/>
                    <a:lstStyle/>
                    <a:p>
                      <a:pPr algn="l">
                        <a:defRPr sz="1100">
                          <a:solidFill>
                            <a:srgbClr val="323232"/>
                          </a:solidFill>
                        </a:defRPr>
                      </a:pPr>
                      <a:r>
                        <a:t>9</a:t>
                      </a:r>
                    </a:p>
                  </a:txBody>
                  <a:tcPr marL="36576" marR="36576" marT="18288" marB="18288"/>
                </a:tc>
                <a:tc>
                  <a:txBody>
                    <a:bodyPr anchor="ctr" wrap="square"/>
                    <a:lstStyle/>
                    <a:p>
                      <a:pPr algn="l">
                        <a:defRPr sz="1100">
                          <a:solidFill>
                            <a:srgbClr val="323232"/>
                          </a:solidFill>
                        </a:defRPr>
                      </a:pPr>
                      <a:r>
                        <a:t>Deciding inviolate spaces</a:t>
                      </a:r>
                    </a:p>
                    <a:p>
                      <a:pPr algn="l">
                        <a:defRPr sz="1100">
                          <a:solidFill>
                            <a:srgbClr val="323232"/>
                          </a:solidFill>
                        </a:defRPr>
                      </a:pPr>
                      <a:r>
                        <a:t>for wildlife and</a:t>
                      </a:r>
                    </a:p>
                    <a:p>
                      <a:pPr algn="l">
                        <a:defRPr sz="1100">
                          <a:solidFill>
                            <a:srgbClr val="323232"/>
                          </a:solidFill>
                        </a:defRPr>
                      </a:pPr>
                      <a:r>
                        <a:t>relocation of villagers</a:t>
                      </a:r>
                    </a:p>
                    <a:p>
                      <a:pPr algn="l">
                        <a:defRPr sz="1100">
                          <a:solidFill>
                            <a:srgbClr val="323232"/>
                          </a:solidFill>
                        </a:defRPr>
                      </a:pPr>
                      <a:r>
                        <a:t>from core or critical</a:t>
                      </a:r>
                    </a:p>
                    <a:p>
                      <a:pPr algn="l">
                        <a:defRPr sz="1100">
                          <a:solidFill>
                            <a:srgbClr val="323232"/>
                          </a:solidFill>
                        </a:defRPr>
                      </a:pPr>
                      <a:r>
                        <a:t>tiger habitats in Tiger</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30.00</a:t>
                      </a:r>
                    </a:p>
                  </a:txBody>
                  <a:tcPr marL="36576" marR="36576" marT="18288" marB="18288"/>
                </a:tc>
                <a:tc>
                  <a:txBody>
                    <a:bodyPr anchor="ctr" wrap="square"/>
                    <a:lstStyle/>
                    <a:p>
                      <a:pPr algn="l">
                        <a:defRPr sz="1100">
                          <a:solidFill>
                            <a:srgbClr val="323232"/>
                          </a:solidFill>
                        </a:defRPr>
                      </a:pPr>
                      <a:r>
                        <a:t>78.75</a:t>
                      </a:r>
                    </a:p>
                  </a:txBody>
                  <a:tcPr marL="36576" marR="36576" marT="18288" marB="18288"/>
                </a:tc>
                <a:tc>
                  <a:txBody>
                    <a:bodyPr anchor="ctr" wrap="square"/>
                    <a:lstStyle/>
                    <a:p>
                      <a:pPr algn="l">
                        <a:defRPr sz="1100">
                          <a:solidFill>
                            <a:srgbClr val="323232"/>
                          </a:solidFill>
                        </a:defRPr>
                      </a:pPr>
                      <a:r>
                        <a:t>78.75</a:t>
                      </a:r>
                    </a:p>
                  </a:txBody>
                  <a:tcPr marL="36576" marR="36576" marT="18288" marB="18288"/>
                </a:tc>
                <a:tc>
                  <a:txBody>
                    <a:bodyPr anchor="ctr" wrap="square"/>
                    <a:lstStyle/>
                    <a:p>
                      <a:pPr algn="l">
                        <a:defRPr sz="1100">
                          <a:solidFill>
                            <a:srgbClr val="323232"/>
                          </a:solidFill>
                        </a:defRPr>
                      </a:pPr>
                      <a:r>
                        <a:t>78.75</a:t>
                      </a:r>
                    </a:p>
                  </a:txBody>
                  <a:tcPr marL="36576" marR="36576" marT="18288" marB="18288"/>
                </a:tc>
                <a:tc>
                  <a:txBody>
                    <a:bodyPr anchor="ctr" wrap="square"/>
                    <a:lstStyle/>
                    <a:p>
                      <a:pPr algn="l">
                        <a:defRPr sz="1100">
                          <a:solidFill>
                            <a:srgbClr val="323232"/>
                          </a:solidFill>
                        </a:defRPr>
                      </a:pPr>
                      <a:r>
                        <a:t>78.75</a:t>
                      </a:r>
                    </a:p>
                  </a:txBody>
                  <a:tcPr marL="36576" marR="36576" marT="18288" marB="18288"/>
                </a:tc>
                <a:tc>
                  <a:txBody>
                    <a:bodyPr anchor="ctr" wrap="square"/>
                    <a:lstStyle/>
                    <a:p>
                      <a:pPr algn="l">
                        <a:defRPr sz="1100">
                          <a:solidFill>
                            <a:srgbClr val="323232"/>
                          </a:solidFill>
                        </a:defRPr>
                      </a:pPr>
                      <a:r>
                        <a:t>345</a:t>
                      </a:r>
                    </a:p>
                  </a:txBody>
                  <a:tcPr marL="36576" marR="36576" marT="18288" marB="18288"/>
                </a:tc>
              </a:tr>
              <a:tr h="877824">
                <a:tc>
                  <a:txBody>
                    <a:bodyPr anchor="ctr" wrap="square"/>
                    <a:lstStyle/>
                    <a:p>
                      <a:pPr algn="l">
                        <a:defRPr sz="1100">
                          <a:solidFill>
                            <a:srgbClr val="323232"/>
                          </a:solidFill>
                        </a:defRPr>
                      </a:pPr>
                      <a:r>
                        <a:t>10</a:t>
                      </a:r>
                    </a:p>
                  </a:txBody>
                  <a:tcPr marL="36576" marR="36576" marT="18288" marB="18288"/>
                </a:tc>
                <a:tc>
                  <a:txBody>
                    <a:bodyPr anchor="ctr" wrap="square"/>
                    <a:lstStyle/>
                    <a:p>
                      <a:pPr algn="l">
                        <a:defRPr sz="1100">
                          <a:solidFill>
                            <a:srgbClr val="323232"/>
                          </a:solidFill>
                        </a:defRPr>
                      </a:pPr>
                      <a:r>
                        <a:t>Mainstreaming livelihood</a:t>
                      </a:r>
                    </a:p>
                    <a:p>
                      <a:pPr algn="l">
                        <a:defRPr sz="1100">
                          <a:solidFill>
                            <a:srgbClr val="323232"/>
                          </a:solidFill>
                        </a:defRPr>
                      </a:pPr>
                      <a:r>
                        <a:t>and wildlife concerns in</a:t>
                      </a:r>
                    </a:p>
                    <a:p>
                      <a:pPr algn="l">
                        <a:defRPr sz="1100">
                          <a:solidFill>
                            <a:srgbClr val="323232"/>
                          </a:solidFill>
                        </a:defRPr>
                      </a:pPr>
                      <a:r>
                        <a:t>forests outside tiger</a:t>
                      </a:r>
                    </a:p>
                    <a:p>
                      <a:pPr algn="l">
                        <a:defRPr sz="1100">
                          <a:solidFill>
                            <a:srgbClr val="323232"/>
                          </a:solidFill>
                        </a:defRPr>
                      </a:pPr>
                      <a:r>
                        <a:t>reserves and fostering</a:t>
                      </a:r>
                    </a:p>
                    <a:p>
                      <a:pPr algn="l">
                        <a:defRPr sz="1100">
                          <a:solidFill>
                            <a:srgbClr val="323232"/>
                          </a:solidFill>
                        </a:defRPr>
                      </a:pPr>
                      <a:r>
                        <a:t>corridor conservation</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6</a:t>
                      </a:r>
                    </a:p>
                  </a:txBody>
                  <a:tcPr marL="36576" marR="36576" marT="18288" marB="18288"/>
                </a:tc>
              </a:tr>
            </a:tbl>
          </a:graphicData>
        </a:graphic>
      </p:graphicFrame>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2C3E50"/>
                </a:solidFill>
              </a:defRPr>
            </a:pPr>
            <a:r>
              <a:t>EFC Annexure-II: Financial Projections (Cont.)</a:t>
            </a:r>
          </a:p>
        </p:txBody>
      </p:sp>
      <p:graphicFrame>
        <p:nvGraphicFramePr>
          <p:cNvPr id="3" name="Table 2"/>
          <p:cNvGraphicFramePr>
            <a:graphicFrameLocks noGrp="1"/>
          </p:cNvGraphicFramePr>
          <p:nvPr/>
        </p:nvGraphicFramePr>
        <p:xfrm>
          <a:off x="457200" y="1554798"/>
          <a:ext cx="8229599" cy="4251960"/>
        </p:xfrm>
        <a:graphic>
          <a:graphicData uri="http://schemas.openxmlformats.org/drawingml/2006/table">
            <a:tbl>
              <a:tblPr firstRow="1" bandRow="1">
                <a:tableStyleId>{5C22544A-7EE6-4342-B048-85BDC9FD1C3A}</a:tableStyleId>
              </a:tblPr>
              <a:tblGrid>
                <a:gridCol w="729205"/>
                <a:gridCol w="3125164"/>
                <a:gridCol w="729205"/>
                <a:gridCol w="729205"/>
                <a:gridCol w="729205"/>
                <a:gridCol w="729205"/>
                <a:gridCol w="729205"/>
                <a:gridCol w="729205"/>
              </a:tblGrid>
              <a:tr h="320040">
                <a:tc>
                  <a:txBody>
                    <a:bodyPr anchor="ctr" wrap="square"/>
                    <a:lstStyle/>
                    <a:p>
                      <a:pPr algn="ctr">
                        <a:defRPr b="1" sz="1200">
                          <a:solidFill>
                            <a:srgbClr val="FFFFFF"/>
                          </a:solidFill>
                        </a:defRPr>
                      </a:pPr>
                      <a:r>
                        <a:t>S. No.</a:t>
                      </a:r>
                    </a:p>
                  </a:txBody>
                  <a:tcPr marL="36576" marR="36576" marT="18288" marB="18288">
                    <a:solidFill>
                      <a:srgbClr val="2C3E50"/>
                    </a:solidFill>
                  </a:tcPr>
                </a:tc>
                <a:tc>
                  <a:txBody>
                    <a:bodyPr anchor="ctr" wrap="square"/>
                    <a:lstStyle/>
                    <a:p>
                      <a:pPr algn="ctr">
                        <a:defRPr b="1" sz="1200">
                          <a:solidFill>
                            <a:srgbClr val="FFFFFF"/>
                          </a:solidFill>
                        </a:defRPr>
                      </a:pPr>
                      <a:r>
                        <a:t>Name of Activities</a:t>
                      </a:r>
                    </a:p>
                  </a:txBody>
                  <a:tcPr marL="36576" marR="36576" marT="18288" marB="18288">
                    <a:solidFill>
                      <a:srgbClr val="2C3E50"/>
                    </a:solidFill>
                  </a:tcPr>
                </a:tc>
                <a:tc>
                  <a:txBody>
                    <a:bodyPr anchor="ctr" wrap="square"/>
                    <a:lstStyle/>
                    <a:p>
                      <a:pPr algn="ctr">
                        <a:defRPr b="1" sz="1200">
                          <a:solidFill>
                            <a:srgbClr val="FFFFFF"/>
                          </a:solidFill>
                        </a:defRPr>
                      </a:pPr>
                      <a:r>
                        <a:t>2007-08</a:t>
                      </a:r>
                    </a:p>
                  </a:txBody>
                  <a:tcPr marL="36576" marR="36576" marT="18288" marB="18288">
                    <a:solidFill>
                      <a:srgbClr val="2C3E50"/>
                    </a:solidFill>
                  </a:tcPr>
                </a:tc>
                <a:tc>
                  <a:txBody>
                    <a:bodyPr anchor="ctr" wrap="square"/>
                    <a:lstStyle/>
                    <a:p>
                      <a:pPr algn="ctr">
                        <a:defRPr b="1" sz="1200">
                          <a:solidFill>
                            <a:srgbClr val="FFFFFF"/>
                          </a:solidFill>
                        </a:defRPr>
                      </a:pPr>
                      <a:r>
                        <a:t>2008-09</a:t>
                      </a:r>
                    </a:p>
                  </a:txBody>
                  <a:tcPr marL="36576" marR="36576" marT="18288" marB="18288">
                    <a:solidFill>
                      <a:srgbClr val="2C3E50"/>
                    </a:solidFill>
                  </a:tcPr>
                </a:tc>
                <a:tc>
                  <a:txBody>
                    <a:bodyPr anchor="ctr" wrap="square"/>
                    <a:lstStyle/>
                    <a:p>
                      <a:pPr algn="ctr">
                        <a:defRPr b="1" sz="1200">
                          <a:solidFill>
                            <a:srgbClr val="FFFFFF"/>
                          </a:solidFill>
                        </a:defRPr>
                      </a:pPr>
                      <a:r>
                        <a:t>2009-10</a:t>
                      </a:r>
                    </a:p>
                  </a:txBody>
                  <a:tcPr marL="36576" marR="36576" marT="18288" marB="18288">
                    <a:solidFill>
                      <a:srgbClr val="2C3E50"/>
                    </a:solidFill>
                  </a:tcPr>
                </a:tc>
                <a:tc>
                  <a:txBody>
                    <a:bodyPr anchor="ctr" wrap="square"/>
                    <a:lstStyle/>
                    <a:p>
                      <a:pPr algn="ctr">
                        <a:defRPr b="1" sz="1200">
                          <a:solidFill>
                            <a:srgbClr val="FFFFFF"/>
                          </a:solidFill>
                        </a:defRPr>
                      </a:pPr>
                      <a:r>
                        <a:t>2010-11</a:t>
                      </a:r>
                    </a:p>
                  </a:txBody>
                  <a:tcPr marL="36576" marR="36576" marT="18288" marB="18288">
                    <a:solidFill>
                      <a:srgbClr val="2C3E50"/>
                    </a:solidFill>
                  </a:tcPr>
                </a:tc>
                <a:tc>
                  <a:txBody>
                    <a:bodyPr anchor="ctr" wrap="square"/>
                    <a:lstStyle/>
                    <a:p>
                      <a:pPr algn="ctr">
                        <a:defRPr b="1" sz="1200">
                          <a:solidFill>
                            <a:srgbClr val="FFFFFF"/>
                          </a:solidFill>
                        </a:defRPr>
                      </a:pPr>
                      <a:r>
                        <a:t>2011-12</a:t>
                      </a:r>
                    </a:p>
                  </a:txBody>
                  <a:tcPr marL="36576" marR="36576" marT="18288" marB="18288">
                    <a:solidFill>
                      <a:srgbClr val="2C3E50"/>
                    </a:solidFill>
                  </a:tcPr>
                </a:tc>
                <a:tc>
                  <a:txBody>
                    <a:bodyPr anchor="ctr" wrap="square"/>
                    <a:lstStyle/>
                    <a:p>
                      <a:pPr algn="ctr">
                        <a:defRPr b="1" sz="1200">
                          <a:solidFill>
                            <a:srgbClr val="FFFFFF"/>
                          </a:solidFill>
                        </a:defRPr>
                      </a:pPr>
                      <a:r>
                        <a:t>Total</a:t>
                      </a:r>
                    </a:p>
                  </a:txBody>
                  <a:tcPr marL="36576" marR="36576" marT="18288" marB="18288">
                    <a:solidFill>
                      <a:srgbClr val="2C3E50"/>
                    </a:solidFill>
                  </a:tcPr>
                </a:tc>
              </a:tr>
              <a:tr h="521208">
                <a:tc>
                  <a:txBody>
                    <a:bodyPr anchor="ctr" wrap="square"/>
                    <a:lstStyle/>
                    <a:p>
                      <a:pPr algn="l">
                        <a:defRPr sz="1100">
                          <a:solidFill>
                            <a:srgbClr val="323232"/>
                          </a:solidFill>
                        </a:defRPr>
                      </a:pPr>
                      <a:r>
                        <a:t>11</a:t>
                      </a:r>
                    </a:p>
                  </a:txBody>
                  <a:tcPr marL="36576" marR="36576" marT="18288" marB="18288"/>
                </a:tc>
                <a:tc>
                  <a:txBody>
                    <a:bodyPr anchor="ctr" wrap="square"/>
                    <a:lstStyle/>
                    <a:p>
                      <a:pPr algn="l">
                        <a:defRPr sz="1100">
                          <a:solidFill>
                            <a:srgbClr val="323232"/>
                          </a:solidFill>
                        </a:defRPr>
                      </a:pPr>
                      <a:r>
                        <a:t>Safeguards / Retrofitting</a:t>
                      </a:r>
                    </a:p>
                    <a:p>
                      <a:pPr algn="l">
                        <a:defRPr sz="1100">
                          <a:solidFill>
                            <a:srgbClr val="323232"/>
                          </a:solidFill>
                        </a:defRPr>
                      </a:pPr>
                      <a:r>
                        <a:t>measures in the interest</a:t>
                      </a:r>
                    </a:p>
                    <a:p>
                      <a:pPr algn="l">
                        <a:defRPr sz="1100">
                          <a:solidFill>
                            <a:srgbClr val="323232"/>
                          </a:solidFill>
                        </a:defRPr>
                      </a:pPr>
                      <a:r>
                        <a:t>of wildlife conservation</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1.25</a:t>
                      </a:r>
                    </a:p>
                  </a:txBody>
                  <a:tcPr marL="36576" marR="36576" marT="18288" marB="18288"/>
                </a:tc>
                <a:tc>
                  <a:txBody>
                    <a:bodyPr anchor="ctr" wrap="square"/>
                    <a:lstStyle/>
                    <a:p>
                      <a:pPr algn="l">
                        <a:defRPr sz="1100">
                          <a:solidFill>
                            <a:srgbClr val="323232"/>
                          </a:solidFill>
                        </a:defRPr>
                      </a:pPr>
                      <a:r>
                        <a:t>1.25</a:t>
                      </a:r>
                    </a:p>
                  </a:txBody>
                  <a:tcPr marL="36576" marR="36576" marT="18288" marB="18288"/>
                </a:tc>
                <a:tc>
                  <a:txBody>
                    <a:bodyPr anchor="ctr" wrap="square"/>
                    <a:lstStyle/>
                    <a:p>
                      <a:pPr algn="l">
                        <a:defRPr sz="1100">
                          <a:solidFill>
                            <a:srgbClr val="323232"/>
                          </a:solidFill>
                        </a:defRPr>
                      </a:pPr>
                      <a:r>
                        <a:t>1.25</a:t>
                      </a:r>
                    </a:p>
                  </a:txBody>
                  <a:tcPr marL="36576" marR="36576" marT="18288" marB="18288"/>
                </a:tc>
                <a:tc>
                  <a:txBody>
                    <a:bodyPr anchor="ctr" wrap="square"/>
                    <a:lstStyle/>
                    <a:p>
                      <a:pPr algn="l">
                        <a:defRPr sz="1100">
                          <a:solidFill>
                            <a:srgbClr val="323232"/>
                          </a:solidFill>
                        </a:defRPr>
                      </a:pPr>
                      <a:r>
                        <a:t>1.25</a:t>
                      </a:r>
                    </a:p>
                  </a:txBody>
                  <a:tcPr marL="36576" marR="36576" marT="18288" marB="18288"/>
                </a:tc>
                <a:tc>
                  <a:txBody>
                    <a:bodyPr anchor="ctr" wrap="square"/>
                    <a:lstStyle/>
                    <a:p>
                      <a:pPr algn="l">
                        <a:defRPr sz="1100">
                          <a:solidFill>
                            <a:srgbClr val="323232"/>
                          </a:solidFill>
                        </a:defRPr>
                      </a:pPr>
                      <a:r>
                        <a:t>5.00</a:t>
                      </a:r>
                    </a:p>
                  </a:txBody>
                  <a:tcPr marL="36576" marR="36576" marT="18288" marB="18288"/>
                </a:tc>
              </a:tr>
              <a:tr h="877824">
                <a:tc>
                  <a:txBody>
                    <a:bodyPr anchor="ctr" wrap="square"/>
                    <a:lstStyle/>
                    <a:p>
                      <a:pPr algn="l">
                        <a:defRPr sz="1100">
                          <a:solidFill>
                            <a:srgbClr val="323232"/>
                          </a:solidFill>
                        </a:defRPr>
                      </a:pPr>
                      <a:r>
                        <a:t>12</a:t>
                      </a:r>
                    </a:p>
                  </a:txBody>
                  <a:tcPr marL="36576" marR="36576" marT="18288" marB="18288"/>
                </a:tc>
                <a:tc>
                  <a:txBody>
                    <a:bodyPr anchor="ctr" wrap="square"/>
                    <a:lstStyle/>
                    <a:p>
                      <a:pPr algn="l">
                        <a:defRPr sz="1100">
                          <a:solidFill>
                            <a:srgbClr val="323232"/>
                          </a:solidFill>
                        </a:defRPr>
                      </a:pPr>
                      <a:r>
                        <a:t>Providing basic</a:t>
                      </a:r>
                    </a:p>
                    <a:p>
                      <a:pPr algn="l">
                        <a:defRPr sz="1100">
                          <a:solidFill>
                            <a:srgbClr val="323232"/>
                          </a:solidFill>
                        </a:defRPr>
                      </a:pPr>
                      <a:r>
                        <a:t>infrastructure/ Project</a:t>
                      </a:r>
                    </a:p>
                    <a:p>
                      <a:pPr algn="l">
                        <a:defRPr sz="1100">
                          <a:solidFill>
                            <a:srgbClr val="323232"/>
                          </a:solidFill>
                        </a:defRPr>
                      </a:pPr>
                      <a:r>
                        <a:t>Tiger Headquarter</a:t>
                      </a:r>
                    </a:p>
                    <a:p>
                      <a:pPr algn="l">
                        <a:defRPr sz="1100">
                          <a:solidFill>
                            <a:srgbClr val="323232"/>
                          </a:solidFill>
                        </a:defRPr>
                      </a:pPr>
                      <a:r>
                        <a:t>expenditure for</a:t>
                      </a:r>
                    </a:p>
                    <a:p>
                      <a:pPr algn="l">
                        <a:defRPr sz="1100">
                          <a:solidFill>
                            <a:srgbClr val="323232"/>
                          </a:solidFill>
                        </a:defRPr>
                      </a:pPr>
                      <a:r>
                        <a:t>consultancy, all India</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2.00</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8</a:t>
                      </a:r>
                    </a:p>
                  </a:txBody>
                  <a:tcPr marL="36576" marR="36576" marT="18288" marB="18288"/>
                </a:tc>
              </a:tr>
              <a:tr h="521208">
                <a:tc>
                  <a:txBody>
                    <a:bodyPr anchor="ctr" wrap="square"/>
                    <a:lstStyle/>
                    <a:p>
                      <a:pPr algn="l">
                        <a:defRPr sz="1100">
                          <a:solidFill>
                            <a:srgbClr val="323232"/>
                          </a:solidFill>
                        </a:defRPr>
                      </a:pPr>
                      <a:r>
                        <a:t>13</a:t>
                      </a:r>
                    </a:p>
                  </a:txBody>
                  <a:tcPr marL="36576" marR="36576" marT="18288" marB="18288"/>
                </a:tc>
                <a:tc>
                  <a:txBody>
                    <a:bodyPr anchor="ctr" wrap="square"/>
                    <a:lstStyle/>
                    <a:p>
                      <a:pPr algn="l">
                        <a:defRPr sz="1100">
                          <a:solidFill>
                            <a:srgbClr val="323232"/>
                          </a:solidFill>
                        </a:defRPr>
                      </a:pPr>
                      <a:r>
                        <a:t>Independent Monitoring</a:t>
                      </a:r>
                    </a:p>
                    <a:p>
                      <a:pPr algn="l">
                        <a:defRPr sz="1100">
                          <a:solidFill>
                            <a:srgbClr val="323232"/>
                          </a:solidFill>
                        </a:defRPr>
                      </a:pPr>
                      <a:r>
                        <a:t>and evaluation of tiger</a:t>
                      </a:r>
                    </a:p>
                    <a:p>
                      <a:pPr algn="l">
                        <a:defRPr sz="1100">
                          <a:solidFill>
                            <a:srgbClr val="323232"/>
                          </a:solidFill>
                        </a:defRPr>
                      </a:pPr>
                      <a:r>
                        <a:t>reserves</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0.25</a:t>
                      </a:r>
                    </a:p>
                  </a:txBody>
                  <a:tcPr marL="36576" marR="36576" marT="18288" marB="18288"/>
                </a:tc>
                <a:tc>
                  <a:txBody>
                    <a:bodyPr anchor="ctr" wrap="square"/>
                    <a:lstStyle/>
                    <a:p>
                      <a:pPr algn="l">
                        <a:defRPr sz="1100">
                          <a:solidFill>
                            <a:srgbClr val="323232"/>
                          </a:solidFill>
                        </a:defRPr>
                      </a:pPr>
                      <a:r>
                        <a:t>0.25</a:t>
                      </a:r>
                    </a:p>
                  </a:txBody>
                  <a:tcPr marL="36576" marR="36576" marT="18288" marB="18288"/>
                </a:tc>
                <a:tc>
                  <a:txBody>
                    <a:bodyPr anchor="ctr" wrap="square"/>
                    <a:lstStyle/>
                    <a:p>
                      <a:pPr algn="l">
                        <a:defRPr sz="1100">
                          <a:solidFill>
                            <a:srgbClr val="323232"/>
                          </a:solidFill>
                        </a:defRPr>
                      </a:pPr>
                      <a:r>
                        <a:t>0.25</a:t>
                      </a:r>
                    </a:p>
                  </a:txBody>
                  <a:tcPr marL="36576" marR="36576" marT="18288" marB="18288"/>
                </a:tc>
                <a:tc>
                  <a:txBody>
                    <a:bodyPr anchor="ctr" wrap="square"/>
                    <a:lstStyle/>
                    <a:p>
                      <a:pPr algn="l">
                        <a:defRPr sz="1100">
                          <a:solidFill>
                            <a:srgbClr val="323232"/>
                          </a:solidFill>
                        </a:defRPr>
                      </a:pPr>
                      <a:r>
                        <a:t>0.25</a:t>
                      </a:r>
                    </a:p>
                  </a:txBody>
                  <a:tcPr marL="36576" marR="36576" marT="18288" marB="18288"/>
                </a:tc>
                <a:tc>
                  <a:txBody>
                    <a:bodyPr anchor="ctr" wrap="square"/>
                    <a:lstStyle/>
                    <a:p>
                      <a:pPr algn="l">
                        <a:defRPr sz="1100">
                          <a:solidFill>
                            <a:srgbClr val="323232"/>
                          </a:solidFill>
                        </a:defRPr>
                      </a:pPr>
                      <a:r>
                        <a:t>1</a:t>
                      </a:r>
                    </a:p>
                  </a:txBody>
                  <a:tcPr marL="36576" marR="36576" marT="18288" marB="18288"/>
                </a:tc>
              </a:tr>
              <a:tr h="521208">
                <a:tc>
                  <a:txBody>
                    <a:bodyPr anchor="ctr" wrap="square"/>
                    <a:lstStyle/>
                    <a:p>
                      <a:pPr algn="l">
                        <a:defRPr sz="1100">
                          <a:solidFill>
                            <a:srgbClr val="323232"/>
                          </a:solidFill>
                        </a:defRPr>
                      </a:pPr>
                      <a:r>
                        <a:t>14</a:t>
                      </a:r>
                    </a:p>
                  </a:txBody>
                  <a:tcPr marL="36576" marR="36576" marT="18288" marB="18288"/>
                </a:tc>
                <a:tc>
                  <a:txBody>
                    <a:bodyPr anchor="ctr" wrap="square"/>
                    <a:lstStyle/>
                    <a:p>
                      <a:pPr algn="l">
                        <a:defRPr sz="1100">
                          <a:solidFill>
                            <a:srgbClr val="323232"/>
                          </a:solidFill>
                        </a:defRPr>
                      </a:pPr>
                      <a:r>
                        <a:t>Establishment and</a:t>
                      </a:r>
                    </a:p>
                    <a:p>
                      <a:pPr algn="l">
                        <a:defRPr sz="1100">
                          <a:solidFill>
                            <a:srgbClr val="323232"/>
                          </a:solidFill>
                        </a:defRPr>
                      </a:pPr>
                      <a:r>
                        <a:t>development of eight new</a:t>
                      </a:r>
                    </a:p>
                    <a:p>
                      <a:pPr algn="l">
                        <a:defRPr sz="1100">
                          <a:solidFill>
                            <a:srgbClr val="323232"/>
                          </a:solidFill>
                        </a:defRPr>
                      </a:pPr>
                      <a:r>
                        <a:t>tiger reserves</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8</a:t>
                      </a:r>
                    </a:p>
                  </a:txBody>
                  <a:tcPr marL="36576" marR="36576" marT="18288" marB="18288"/>
                </a:tc>
                <a:tc>
                  <a:txBody>
                    <a:bodyPr anchor="ctr" wrap="square"/>
                    <a:lstStyle/>
                    <a:p>
                      <a:pPr algn="l">
                        <a:defRPr sz="1100">
                          <a:solidFill>
                            <a:srgbClr val="323232"/>
                          </a:solidFill>
                        </a:defRPr>
                      </a:pPr>
                      <a:r>
                        <a:t>8</a:t>
                      </a:r>
                    </a:p>
                  </a:txBody>
                  <a:tcPr marL="36576" marR="36576" marT="18288" marB="18288"/>
                </a:tc>
                <a:tc>
                  <a:txBody>
                    <a:bodyPr anchor="ctr" wrap="square"/>
                    <a:lstStyle/>
                    <a:p>
                      <a:pPr algn="l">
                        <a:defRPr sz="1100">
                          <a:solidFill>
                            <a:srgbClr val="323232"/>
                          </a:solidFill>
                        </a:defRPr>
                      </a:pPr>
                      <a:r>
                        <a:t>8</a:t>
                      </a:r>
                    </a:p>
                  </a:txBody>
                  <a:tcPr marL="36576" marR="36576" marT="18288" marB="18288"/>
                </a:tc>
                <a:tc>
                  <a:txBody>
                    <a:bodyPr anchor="ctr" wrap="square"/>
                    <a:lstStyle/>
                    <a:p>
                      <a:pPr algn="l">
                        <a:defRPr sz="1100">
                          <a:solidFill>
                            <a:srgbClr val="323232"/>
                          </a:solidFill>
                        </a:defRPr>
                      </a:pPr>
                      <a:r>
                        <a:t>8</a:t>
                      </a:r>
                    </a:p>
                  </a:txBody>
                  <a:tcPr marL="36576" marR="36576" marT="18288" marB="18288"/>
                </a:tc>
                <a:tc>
                  <a:txBody>
                    <a:bodyPr anchor="ctr" wrap="square"/>
                    <a:lstStyle/>
                    <a:p>
                      <a:pPr algn="l">
                        <a:defRPr sz="1100">
                          <a:solidFill>
                            <a:srgbClr val="323232"/>
                          </a:solidFill>
                        </a:defRPr>
                      </a:pPr>
                      <a:r>
                        <a:t>32</a:t>
                      </a:r>
                    </a:p>
                  </a:txBody>
                  <a:tcPr marL="36576" marR="36576" marT="18288" marB="18288"/>
                </a:tc>
              </a:tr>
              <a:tr h="640080">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Provision of project</a:t>
                      </a:r>
                    </a:p>
                    <a:p>
                      <a:pPr algn="l">
                        <a:defRPr sz="1100">
                          <a:solidFill>
                            <a:srgbClr val="323232"/>
                          </a:solidFill>
                        </a:defRPr>
                      </a:pPr>
                      <a:r>
                        <a:t>allowance to all</a:t>
                      </a:r>
                    </a:p>
                    <a:p>
                      <a:pPr algn="l">
                        <a:defRPr sz="1100">
                          <a:solidFill>
                            <a:srgbClr val="323232"/>
                          </a:solidFill>
                        </a:defRPr>
                      </a:pPr>
                      <a:r>
                        <a:t>categories of Project</a:t>
                      </a:r>
                    </a:p>
                    <a:p>
                      <a:pPr algn="l">
                        <a:defRPr sz="1100">
                          <a:solidFill>
                            <a:srgbClr val="323232"/>
                          </a:solidFill>
                        </a:defRPr>
                      </a:pPr>
                      <a:r>
                        <a:t>Tiger field staff</a:t>
                      </a:r>
                    </a:p>
                  </a:txBody>
                  <a:tcPr marL="36576" marR="36576" marT="18288" marB="18288"/>
                </a:tc>
                <a:tc>
                  <a:txBody>
                    <a:bodyPr anchor="ctr" wrap="square"/>
                    <a:lstStyle/>
                    <a:p>
                      <a:pPr algn="l">
                        <a:defRPr sz="1100">
                          <a:solidFill>
                            <a:srgbClr val="323232"/>
                          </a:solidFill>
                        </a:defRPr>
                      </a:pPr>
                      <a:r>
                        <a:t>2.35</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14.35</a:t>
                      </a:r>
                    </a:p>
                  </a:txBody>
                  <a:tcPr marL="36576" marR="36576" marT="18288" marB="18288"/>
                </a:tc>
              </a:tr>
              <a:tr h="283464">
                <a:tc>
                  <a:txBody>
                    <a:bodyPr anchor="ctr" wrap="square"/>
                    <a:lstStyle/>
                    <a:p>
                      <a:pPr algn="l">
                        <a:defRPr sz="1100">
                          <a:solidFill>
                            <a:srgbClr val="323232"/>
                          </a:solidFill>
                        </a:defRPr>
                      </a:pPr>
                      <a:r>
                        <a:t>16</a:t>
                      </a:r>
                    </a:p>
                  </a:txBody>
                  <a:tcPr marL="36576" marR="36576" marT="18288" marB="18288"/>
                </a:tc>
                <a:tc>
                  <a:txBody>
                    <a:bodyPr anchor="ctr" wrap="square"/>
                    <a:lstStyle/>
                    <a:p>
                      <a:pPr algn="l">
                        <a:defRPr sz="1100">
                          <a:solidFill>
                            <a:srgbClr val="323232"/>
                          </a:solidFill>
                        </a:defRPr>
                      </a:pPr>
                      <a:r>
                        <a:t>Staff welfare activities</a:t>
                      </a:r>
                    </a:p>
                  </a:txBody>
                  <a:tcPr marL="36576" marR="36576" marT="18288" marB="18288"/>
                </a:tc>
                <a:tc>
                  <a:txBody>
                    <a:bodyPr anchor="ctr" wrap="square"/>
                    <a:lstStyle/>
                    <a:p>
                      <a:pPr algn="l">
                        <a:defRPr sz="1100">
                          <a:solidFill>
                            <a:srgbClr val="323232"/>
                          </a:solidFill>
                        </a:defRPr>
                      </a:pPr>
                      <a:r>
                        <a:t>0.150</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4.15</a:t>
                      </a:r>
                    </a:p>
                  </a:txBody>
                  <a:tcPr marL="36576" marR="36576" marT="18288" marB="18288"/>
                </a:tc>
              </a:tr>
              <a:tr h="283464">
                <a:tc>
                  <a:txBody>
                    <a:bodyPr anchor="ctr" wrap="square"/>
                    <a:lstStyle/>
                    <a:p>
                      <a:pPr algn="l">
                        <a:defRPr sz="1100">
                          <a:solidFill>
                            <a:srgbClr val="323232"/>
                          </a:solidFill>
                        </a:defRPr>
                      </a:pPr>
                      <a:r>
                        <a:t>17</a:t>
                      </a:r>
                    </a:p>
                  </a:txBody>
                  <a:tcPr marL="36576" marR="36576" marT="18288" marB="18288"/>
                </a:tc>
                <a:tc>
                  <a:txBody>
                    <a:bodyPr anchor="ctr" wrap="square"/>
                    <a:lstStyle/>
                    <a:p>
                      <a:pPr algn="l">
                        <a:defRPr sz="1100">
                          <a:solidFill>
                            <a:srgbClr val="323232"/>
                          </a:solidFill>
                        </a:defRPr>
                      </a:pPr>
                      <a:r>
                        <a:t>Fostering ecotourism</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4</a:t>
                      </a:r>
                    </a:p>
                  </a:txBody>
                  <a:tcPr marL="36576" marR="36576" marT="18288" marB="18288"/>
                </a:tc>
              </a:tr>
              <a:tr h="283464">
                <a:tc>
                  <a:txBody>
                    <a:bodyPr anchor="ctr" wrap="square"/>
                    <a:lstStyle/>
                    <a:p>
                      <a:pPr algn="l">
                        <a:defRPr sz="1100">
                          <a:solidFill>
                            <a:srgbClr val="323232"/>
                          </a:solidFill>
                        </a:defRPr>
                      </a:pPr>
                      <a:r>
                        <a:t>TOTAL</a:t>
                      </a:r>
                    </a:p>
                  </a:txBody>
                  <a:tcPr marL="36576" marR="36576" marT="18288" marB="18288"/>
                </a:tc>
                <a:tc>
                  <a:txBody>
                    <a:bodyPr anchor="ctr" wrap="square"/>
                    <a:lstStyle/>
                    <a:p>
                      <a:pPr algn="l">
                        <a:defRPr sz="1100">
                          <a:solidFill>
                            <a:srgbClr val="323232"/>
                          </a:solidFill>
                        </a:defRPr>
                      </a:pPr>
                    </a:p>
                  </a:txBody>
                  <a:tcPr marL="36576" marR="36576" marT="18288" marB="18288"/>
                </a:tc>
                <a:tc>
                  <a:txBody>
                    <a:bodyPr anchor="ctr" wrap="square"/>
                    <a:lstStyle/>
                    <a:p>
                      <a:pPr algn="l">
                        <a:defRPr sz="1100">
                          <a:solidFill>
                            <a:srgbClr val="323232"/>
                          </a:solidFill>
                        </a:defRPr>
                      </a:pPr>
                      <a:r>
                        <a:t>65.00</a:t>
                      </a:r>
                    </a:p>
                  </a:txBody>
                  <a:tcPr marL="36576" marR="36576" marT="18288" marB="18288"/>
                </a:tc>
                <a:tc>
                  <a:txBody>
                    <a:bodyPr anchor="ctr" wrap="square"/>
                    <a:lstStyle/>
                    <a:p>
                      <a:pPr algn="l">
                        <a:defRPr sz="1100">
                          <a:solidFill>
                            <a:srgbClr val="323232"/>
                          </a:solidFill>
                        </a:defRPr>
                      </a:pPr>
                      <a:r>
                        <a:t>133.75</a:t>
                      </a:r>
                    </a:p>
                  </a:txBody>
                  <a:tcPr marL="36576" marR="36576" marT="18288" marB="18288"/>
                </a:tc>
                <a:tc>
                  <a:txBody>
                    <a:bodyPr anchor="ctr" wrap="square"/>
                    <a:lstStyle/>
                    <a:p>
                      <a:pPr algn="l">
                        <a:defRPr sz="1100">
                          <a:solidFill>
                            <a:srgbClr val="323232"/>
                          </a:solidFill>
                        </a:defRPr>
                      </a:pPr>
                      <a:r>
                        <a:t>133.75</a:t>
                      </a:r>
                    </a:p>
                  </a:txBody>
                  <a:tcPr marL="36576" marR="36576" marT="18288" marB="18288"/>
                </a:tc>
                <a:tc>
                  <a:txBody>
                    <a:bodyPr anchor="ctr" wrap="square"/>
                    <a:lstStyle/>
                    <a:p>
                      <a:pPr algn="l">
                        <a:defRPr sz="1100">
                          <a:solidFill>
                            <a:srgbClr val="323232"/>
                          </a:solidFill>
                        </a:defRPr>
                      </a:pPr>
                      <a:r>
                        <a:t>133.75</a:t>
                      </a:r>
                    </a:p>
                  </a:txBody>
                  <a:tcPr marL="36576" marR="36576" marT="18288" marB="18288"/>
                </a:tc>
                <a:tc>
                  <a:txBody>
                    <a:bodyPr anchor="ctr" wrap="square"/>
                    <a:lstStyle/>
                    <a:p>
                      <a:pPr algn="l">
                        <a:defRPr sz="1100">
                          <a:solidFill>
                            <a:srgbClr val="323232"/>
                          </a:solidFill>
                        </a:defRPr>
                      </a:pPr>
                      <a:r>
                        <a:t>133.75</a:t>
                      </a:r>
                    </a:p>
                  </a:txBody>
                  <a:tcPr marL="36576" marR="36576" marT="18288" marB="18288"/>
                </a:tc>
                <a:tc>
                  <a:txBody>
                    <a:bodyPr anchor="ctr" wrap="square"/>
                    <a:lstStyle/>
                    <a:p>
                      <a:pPr algn="l">
                        <a:defRPr sz="1100">
                          <a:solidFill>
                            <a:srgbClr val="323232"/>
                          </a:solidFill>
                        </a:defRPr>
                      </a:pPr>
                      <a:r>
                        <a:t>600</a:t>
                      </a:r>
                    </a:p>
                  </a:txBody>
                  <a:tcPr marL="36576" marR="36576" marT="18288" marB="18288"/>
                </a:tc>
              </a:tr>
            </a:tbl>
          </a:graphicData>
        </a:graphic>
      </p:graphicFrame>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Rectangle 2"/>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400" b="1"/>
            </a:pPr>
            <a:r>
              <a:t>22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Past Funding and Major Activities (cont.)</a:t>
            </a:r>
          </a:p>
        </p:txBody>
      </p:sp>
      <p:sp>
        <p:nvSpPr>
          <p:cNvPr id="3" name="Content Placeholder 2"/>
          <p:cNvSpPr>
            <a:spLocks noGrp="1"/>
          </p:cNvSpPr>
          <p:nvPr>
            <p:ph idx="1"/>
          </p:nvPr>
        </p:nvSpPr>
        <p:spPr/>
        <p:txBody>
          <a:bodyPr/>
          <a:lstStyle/>
          <a:p>
            <a:pPr>
              <a:defRPr sz="2000"/>
            </a:pPr>
            <a:r>
              <a:t>* Eco-development, village relocation</a:t>
            </a:r>
          </a:p>
          <a:p>
            <a:pPr>
              <a:defRPr sz="2000"/>
            </a:pPr>
            <a:r>
              <a:t>* IT for crime detection, digitized database</a:t>
            </a:r>
          </a:p>
          <a:p>
            <a:pPr>
              <a:defRPr sz="2000"/>
            </a:pPr>
            <a:r>
              <a:t>* Monitoring and evaluation</a:t>
            </a:r>
          </a:p>
          <a:p>
            <a:pPr>
              <a:defRPr sz="2000"/>
            </a:pPr>
            <a:r>
              <a:t>* All India Estimation of Tigers</a:t>
            </a:r>
          </a:p>
          <a:p>
            <a:pPr>
              <a:defRPr sz="2000"/>
            </a:pPr>
            <a:r>
              <a:t>* Fostering wildlife viewing for tourists</a:t>
            </a:r>
          </a:p>
          <a:p>
            <a:pPr>
              <a:defRPr sz="2000"/>
            </a:pPr>
            <a:r>
              <a:t>* Compensation for human deaths/livestock depredation</a:t>
            </a:r>
          </a:p>
          <a:p>
            <a:pPr>
              <a:defRPr sz="2000"/>
            </a:pPr>
            <a:r>
              <a:t>* Staff welfare, 'Project Allowance'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Past Funding and Major Activities (cont.)</a:t>
            </a:r>
          </a:p>
        </p:txBody>
      </p:sp>
      <p:sp>
        <p:nvSpPr>
          <p:cNvPr id="3" name="Content Placeholder 2"/>
          <p:cNvSpPr>
            <a:spLocks noGrp="1"/>
          </p:cNvSpPr>
          <p:nvPr>
            <p:ph idx="1"/>
          </p:nvPr>
        </p:nvSpPr>
        <p:spPr/>
        <p:txBody>
          <a:bodyPr/>
          <a:lstStyle/>
          <a:p>
            <a:pPr>
              <a:defRPr sz="2000"/>
            </a:pPr>
            <a:r>
              <a:t>* Veterinary facility, research projects</a:t>
            </a:r>
          </a:p>
          <a:p>
            <a:pPr>
              <a:defRPr sz="2000"/>
            </a:pPr>
            <a:r>
              <a:t>* Replacement and purchase of new vehicles</a:t>
            </a:r>
          </a:p>
          <a:p>
            <a:pPr>
              <a:defRPr sz="2000"/>
            </a:pPr>
          </a:p>
          <a:p>
            <a:pPr>
              <a:defRPr sz="2000"/>
            </a:pPr>
            <a:r>
              <a:t>(Recurring):</a:t>
            </a:r>
          </a:p>
          <a:p>
            <a:pPr>
              <a:defRPr sz="2000"/>
            </a:pPr>
            <a:r>
              <a:t>* Creation / deployment of local work force for patrolling</a:t>
            </a:r>
          </a:p>
          <a:p>
            <a:pPr>
              <a:defRPr sz="2000"/>
            </a:pPr>
            <a:r>
              <a:t>* Habitat improvement, salt licks, water facility</a:t>
            </a:r>
          </a:p>
          <a:p>
            <a:pPr>
              <a:defRPr sz="2000"/>
            </a:pPr>
            <a:r>
              <a:t>* Fire protection measures, maintenance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Past Funding and Major Activities (cont.)</a:t>
            </a:r>
          </a:p>
        </p:txBody>
      </p:sp>
      <p:sp>
        <p:nvSpPr>
          <p:cNvPr id="3" name="Content Placeholder 2"/>
          <p:cNvSpPr>
            <a:spLocks noGrp="1"/>
          </p:cNvSpPr>
          <p:nvPr>
            <p:ph idx="1"/>
          </p:nvPr>
        </p:nvSpPr>
        <p:spPr/>
        <p:txBody>
          <a:bodyPr/>
          <a:lstStyle/>
          <a:p>
            <a:pPr>
              <a:defRPr sz="2000"/>
            </a:pPr>
            <a:r>
              <a:t>* Publicity and extension and legal assistance.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National Tiger Conservation Authority</a:t>
            </a:r>
          </a:p>
        </p:txBody>
      </p:sp>
      <p:sp>
        <p:nvSpPr>
          <p:cNvPr id="3" name="Subtitle 2"/>
          <p:cNvSpPr>
            <a:spLocks noGrp="1"/>
          </p:cNvSpPr>
          <p:nvPr>
            <p:ph type="subTitle" idx="1"/>
          </p:nvPr>
        </p:nvSpPr>
        <p:spPr/>
        <p:txBody>
          <a:bodyPr/>
          <a:lstStyle/>
          <a:p>
            <a:pPr>
              <a:defRPr sz="2400" i="1"/>
            </a:pPr>
            <a:r>
              <a:t>Conservation of the tiger, ramifications beyond State boundaries. Management of forests and wildlife is primarily the responsibility of concerned States.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Background</a:t>
            </a:r>
          </a:p>
        </p:txBody>
      </p:sp>
      <p:sp>
        <p:nvSpPr>
          <p:cNvPr id="3" name="Text Placeholder 2"/>
          <p:cNvSpPr>
            <a:spLocks noGrp="1"/>
          </p:cNvSpPr>
          <p:nvPr>
            <p:ph type="body" idx="1"/>
          </p:nvPr>
        </p:nvSpPr>
        <p:spPr/>
        <p:txBody>
          <a:bodyPr/>
          <a:lstStyle/>
          <a:p>
            <a:pPr>
              <a:defRPr sz="2200"/>
            </a:pPr>
            <a:r>
              <a:t>Project Tiger Directorate providing technical guidance and funding support. Implementation highlighted the need for a statutory authority with legal backing to ensure tiger conservation. Recommendations of National Board for Wild Life and a Task Force.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Task Force Recommendations</a:t>
            </a:r>
          </a:p>
        </p:txBody>
      </p:sp>
      <p:sp>
        <p:nvSpPr>
          <p:cNvPr id="3" name="Content Placeholder 2"/>
          <p:cNvSpPr>
            <a:spLocks noGrp="1"/>
          </p:cNvSpPr>
          <p:nvPr>
            <p:ph idx="1"/>
          </p:nvPr>
        </p:nvSpPr>
        <p:spPr/>
        <p:txBody>
          <a:bodyPr/>
          <a:lstStyle/>
          <a:p>
            <a:pPr>
              <a:defRPr sz="2000"/>
            </a:pPr>
            <a:r>
              <a:t>The Task Force recommended strengthening Project Tiger by giving it statutory and administrative powers, apart from creating the Wildlife Crime Control Bureau.</a:t>
            </a:r>
          </a:p>
          <a:p>
            <a:pPr>
              <a:defRPr sz="2000"/>
            </a:pPr>
            <a:r>
              <a:t>An annual report should be submitted to the Central Government for review in Parliament, in addition to addressing concerns of local people.</a:t>
            </a:r>
          </a:p>
          <a:p>
            <a:pPr>
              <a:defRPr sz="2000"/>
            </a:pPr>
          </a:p>
          <a:p>
            <a:pPr>
              <a:defRPr sz="2000"/>
            </a:pPr>
            <a:r>
              <a:t>Key Recommendations:</a:t>
            </a:r>
          </a:p>
          <a:p>
            <a:pPr>
              <a:defRPr sz="2000"/>
            </a:pPr>
            <a:r>
              <a:t>• Reinvigorating governance.</a:t>
            </a:r>
          </a:p>
          <a:p>
            <a:pPr>
              <a:defRPr sz="2000"/>
            </a:pPr>
            <a:r>
              <a:t>• Strengthening tiger protection, checking poaching, convicting criminals.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Task Force Recommendations (cont.)</a:t>
            </a:r>
          </a:p>
        </p:txBody>
      </p:sp>
      <p:sp>
        <p:nvSpPr>
          <p:cNvPr id="3" name="Content Placeholder 2"/>
          <p:cNvSpPr>
            <a:spLocks noGrp="1"/>
          </p:cNvSpPr>
          <p:nvPr>
            <p:ph idx="1"/>
          </p:nvPr>
        </p:nvSpPr>
        <p:spPr/>
        <p:txBody>
          <a:bodyPr/>
          <a:lstStyle/>
          <a:p>
            <a:pPr>
              <a:defRPr sz="2000"/>
            </a:pPr>
            <a:r>
              <a:t>• Expanding undisturbed areas by reducing human pressure.</a:t>
            </a:r>
          </a:p>
          <a:p>
            <a:pPr>
              <a:defRPr sz="2000"/>
            </a:pPr>
            <a:r>
              <a:t>• Repairing relationship with local people for coexistence.</a:t>
            </a:r>
          </a:p>
          <a:p>
            <a:pPr>
              <a:defRPr sz="2000"/>
            </a:pPr>
            <a:r>
              <a:t>• Regenerating forest habitats by investing in local economies.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Challenges Faced by Tiger Reserves</a:t>
            </a:r>
          </a:p>
        </p:txBody>
      </p:sp>
      <p:sp>
        <p:nvSpPr>
          <p:cNvPr id="3" name="Content Placeholder 2"/>
          <p:cNvSpPr>
            <a:spLocks noGrp="1"/>
          </p:cNvSpPr>
          <p:nvPr>
            <p:ph idx="1"/>
          </p:nvPr>
        </p:nvSpPr>
        <p:spPr/>
        <p:txBody>
          <a:bodyPr/>
          <a:lstStyle/>
          <a:p>
            <a:pPr>
              <a:defRPr sz="2000"/>
            </a:pPr>
            <a:r>
              <a:t>Tiger Reserves face ecological disturbances and other problems.</a:t>
            </a:r>
          </a:p>
          <a:p>
            <a:pPr>
              <a:defRPr sz="2000"/>
            </a:pPr>
            <a:r>
              <a:t>Fragmentation of habitats occurs owing to overuse and conflicting land uses.</a:t>
            </a:r>
          </a:p>
          <a:p>
            <a:pPr>
              <a:defRPr sz="2000"/>
            </a:pPr>
            <a:r>
              <a:t>Significant village populations and cattle grazing lead to ecological degradation.</a:t>
            </a:r>
          </a:p>
          <a:p>
            <a:pPr>
              <a:defRPr sz="2000"/>
            </a:pPr>
            <a:r>
              <a:t>Regular disturbances from temples and commercial entities like tea estates.</a:t>
            </a:r>
          </a:p>
          <a:p>
            <a:pPr>
              <a:defRPr sz="2000"/>
            </a:pPr>
            <a:r>
              <a:t>Man-animal conflicts resulting in tiger and prey mortality.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Constraints Affecting Field Implementation</a:t>
            </a:r>
          </a:p>
        </p:txBody>
      </p:sp>
      <p:sp>
        <p:nvSpPr>
          <p:cNvPr id="3" name="Content Placeholder 2"/>
          <p:cNvSpPr>
            <a:spLocks noGrp="1"/>
          </p:cNvSpPr>
          <p:nvPr>
            <p:ph idx="1"/>
          </p:nvPr>
        </p:nvSpPr>
        <p:spPr/>
        <p:txBody>
          <a:bodyPr/>
          <a:lstStyle/>
          <a:p>
            <a:pPr>
              <a:defRPr sz="2000"/>
            </a:pPr>
            <a:r>
              <a:t>Delayed release of Central Assistance to States for Field Units.</a:t>
            </a:r>
          </a:p>
          <a:p>
            <a:pPr>
              <a:defRPr sz="2000"/>
            </a:pPr>
            <a:r>
              <a:t>Staff vacancies and ageing of field staff.</a:t>
            </a:r>
          </a:p>
          <a:p>
            <a:pPr>
              <a:defRPr sz="2000"/>
            </a:pPr>
            <a:r>
              <a:t>Lack of capacity building initiatives.</a:t>
            </a:r>
          </a:p>
          <a:p>
            <a:pPr>
              <a:defRPr sz="2000"/>
            </a:pPr>
            <a:r>
              <a:t>Weak enforcement and monitoring of protection work.</a:t>
            </a:r>
          </a:p>
          <a:p>
            <a:pPr>
              <a:defRPr sz="2000"/>
            </a:pPr>
            <a:r>
              <a:t>Need for greater State commitment and vigilance.</a:t>
            </a:r>
          </a:p>
          <a:p>
            <a:pPr>
              <a:defRPr sz="2000"/>
            </a:pPr>
            <a:r>
              <a:t>Capacity building and supervision required for field administration.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0" y="1028700"/>
            <a:ext cx="182880" cy="48006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457200"/>
            <a:ext cx="8229600" cy="914400"/>
          </a:xfrm>
          <a:prstGeom prst="rect">
            <a:avLst/>
          </a:prstGeom>
          <a:noFill/>
        </p:spPr>
        <p:txBody>
          <a:bodyPr wrap="none">
            <a:spAutoFit/>
          </a:bodyPr>
          <a:lstStyle/>
          <a:p>
            <a:pPr algn="ctr">
              <a:defRPr sz="3600" b="1"/>
            </a:pPr>
            <a:r>
              <a:t>Project Tiger</a:t>
            </a:r>
          </a:p>
        </p:txBody>
      </p:sp>
      <p:pic>
        <p:nvPicPr>
          <p:cNvPr id="5" name="Picture 4" descr="page_1.png"/>
          <p:cNvPicPr>
            <a:picLocks noChangeAspect="1"/>
          </p:cNvPicPr>
          <p:nvPr/>
        </p:nvPicPr>
        <p:blipFill>
          <a:blip r:embed="rId2"/>
          <a:stretch>
            <a:fillRect/>
          </a:stretch>
        </p:blipFill>
        <p:spPr>
          <a:xfrm>
            <a:off x="1828800" y="1645920"/>
            <a:ext cx="5486400" cy="3657600"/>
          </a:xfrm>
          <a:prstGeom prst="rect">
            <a:avLst/>
          </a:prstGeom>
        </p:spPr>
      </p:pic>
      <p:sp>
        <p:nvSpPr>
          <p:cNvPr id="6" name="TextBox 5"/>
          <p:cNvSpPr txBox="1"/>
          <p:nvPr/>
        </p:nvSpPr>
        <p:spPr>
          <a:xfrm>
            <a:off x="914400" y="5577840"/>
            <a:ext cx="7315200" cy="914400"/>
          </a:xfrm>
          <a:prstGeom prst="rect">
            <a:avLst/>
          </a:prstGeom>
          <a:noFill/>
        </p:spPr>
        <p:txBody>
          <a:bodyPr wrap="none">
            <a:spAutoFit/>
          </a:bodyPr>
          <a:lstStyle/>
          <a:p>
            <a:pPr algn="ctr">
              <a:defRPr i="1" sz="1600"/>
            </a:pPr>
            <a:r>
              <a:t>Guidelines for the ongoing centrally sponsored scheme.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Strengthening the System</a:t>
            </a:r>
          </a:p>
        </p:txBody>
      </p:sp>
      <p:sp>
        <p:nvSpPr>
          <p:cNvPr id="3" name="Content Placeholder 2"/>
          <p:cNvSpPr>
            <a:spLocks noGrp="1"/>
          </p:cNvSpPr>
          <p:nvPr>
            <p:ph idx="1"/>
          </p:nvPr>
        </p:nvSpPr>
        <p:spPr/>
        <p:txBody>
          <a:bodyPr/>
          <a:lstStyle/>
          <a:p>
            <a:pPr>
              <a:defRPr sz="2000"/>
            </a:pPr>
            <a:r>
              <a:t>Urgent need to strengthen the Central Government level (Project Tiger Directorate).</a:t>
            </a:r>
          </a:p>
          <a:p>
            <a:pPr>
              <a:defRPr sz="2000"/>
            </a:pPr>
            <a:r>
              <a:t>Involvement of Parliament is required for review and guidance.</a:t>
            </a:r>
          </a:p>
          <a:p>
            <a:pPr>
              <a:defRPr sz="2000"/>
            </a:pPr>
            <a:r>
              <a:t>Involvement of Chief Ministers of States is crucial.</a:t>
            </a:r>
          </a:p>
          <a:p>
            <a:pPr>
              <a:defRPr sz="2000"/>
            </a:pPr>
            <a:r>
              <a:t>Strengthening field administration and supervision of the project.</a:t>
            </a:r>
          </a:p>
          <a:p>
            <a:pPr>
              <a:defRPr sz="2000"/>
            </a:pPr>
            <a:r>
              <a:t>Building a participatory base by including interests of local people.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NTCA: A Statutory Authority</a:t>
            </a:r>
          </a:p>
        </p:txBody>
      </p:sp>
      <p:sp>
        <p:nvSpPr>
          <p:cNvPr id="3" name="Content Placeholder 2"/>
          <p:cNvSpPr>
            <a:spLocks noGrp="1"/>
          </p:cNvSpPr>
          <p:nvPr>
            <p:ph idx="1"/>
          </p:nvPr>
        </p:nvSpPr>
        <p:spPr/>
        <p:txBody>
          <a:bodyPr/>
          <a:lstStyle/>
          <a:p>
            <a:pPr>
              <a:defRPr sz="2000"/>
            </a:pPr>
            <a:r>
              <a:t>Project Tiger converted into a statutory authority (NTCA) through an amendment to the Wild Life (Protection) Act, 1972.</a:t>
            </a:r>
          </a:p>
          <a:p>
            <a:pPr>
              <a:defRPr sz="2000"/>
            </a:pPr>
            <a:r>
              <a:t>Addresses ecological and administrative concerns for tiger conservation.</a:t>
            </a:r>
          </a:p>
          <a:p>
            <a:pPr>
              <a:defRPr sz="2000"/>
            </a:pPr>
            <a:r>
              <a:t>Provides a statutory basis for protection of tiger reserves.</a:t>
            </a:r>
          </a:p>
          <a:p>
            <a:pPr>
              <a:defRPr sz="2000"/>
            </a:pPr>
            <a:r>
              <a:t>Strengthened institutional mechanisms for protection of ecologically sensitive areas and endangered species.</a:t>
            </a:r>
          </a:p>
          <a:p>
            <a:pPr>
              <a:defRPr sz="2000"/>
            </a:pPr>
            <a:r>
              <a:t>Enforces guidelines for tiger conservation and monitors compliance.</a:t>
            </a:r>
          </a:p>
          <a:p>
            <a:pPr>
              <a:defRPr sz="2000"/>
            </a:pPr>
            <a:r>
              <a:t>Placement of motivated and trained officers as Field Directors.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NTCA: A Statutory Authority (cont.)</a:t>
            </a:r>
          </a:p>
        </p:txBody>
      </p:sp>
      <p:sp>
        <p:nvSpPr>
          <p:cNvPr id="3" name="Content Placeholder 2"/>
          <p:cNvSpPr>
            <a:spLocks noGrp="1"/>
          </p:cNvSpPr>
          <p:nvPr>
            <p:ph idx="1"/>
          </p:nvPr>
        </p:nvSpPr>
        <p:spPr/>
        <p:txBody>
          <a:bodyPr/>
          <a:lstStyle/>
          <a:p>
            <a:pPr>
              <a:defRPr sz="2000"/>
            </a:pPr>
            <a:r>
              <a:t>Facilitates capacity building of officers and staff.</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NTCA Establishment</a:t>
            </a:r>
          </a:p>
        </p:txBody>
      </p:sp>
      <p:sp>
        <p:nvSpPr>
          <p:cNvPr id="3" name="Content Placeholder 2"/>
          <p:cNvSpPr>
            <a:spLocks noGrp="1"/>
          </p:cNvSpPr>
          <p:nvPr>
            <p:ph idx="1"/>
          </p:nvPr>
        </p:nvSpPr>
        <p:spPr/>
        <p:txBody>
          <a:bodyPr/>
          <a:lstStyle/>
          <a:p>
            <a:pPr>
              <a:defRPr sz="2000"/>
            </a:pPr>
            <a:r>
              <a:t>The Wild Life (Protection) Amendment Act, 2006 came into force on September 4th, 2006.</a:t>
            </a:r>
          </a:p>
          <a:p>
            <a:pPr>
              <a:defRPr sz="2000"/>
            </a:pPr>
            <a:r>
              <a:t>The NTCA was constituted on the same date.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Endangered Status of Tigers</a:t>
            </a:r>
          </a:p>
        </p:txBody>
      </p:sp>
      <p:sp>
        <p:nvSpPr>
          <p:cNvPr id="3" name="Content Placeholder 2"/>
          <p:cNvSpPr>
            <a:spLocks noGrp="1"/>
          </p:cNvSpPr>
          <p:nvPr>
            <p:ph idx="1"/>
          </p:nvPr>
        </p:nvSpPr>
        <p:spPr/>
        <p:txBody>
          <a:bodyPr/>
          <a:lstStyle/>
          <a:p>
            <a:pPr>
              <a:defRPr sz="2000"/>
            </a:pPr>
            <a:r>
              <a:t>Despite three decades of Project Tiger, tigers remain endangered.</a:t>
            </a:r>
          </a:p>
          <a:p>
            <a:pPr>
              <a:defRPr sz="2000"/>
            </a:pPr>
            <a:r>
              <a:t>Causative factors include loss of habitat due to agriculture and development.</a:t>
            </a:r>
          </a:p>
          <a:p>
            <a:pPr>
              <a:defRPr sz="2000"/>
            </a:pPr>
            <a:r>
              <a:t>Revenge killings by people due to man-animal conflicts.</a:t>
            </a:r>
          </a:p>
          <a:p>
            <a:pPr>
              <a:defRPr sz="2000"/>
            </a:pPr>
            <a:r>
              <a:t>Demand for tiger body parts in the illegal international market.</a:t>
            </a:r>
          </a:p>
          <a:p>
            <a:pPr>
              <a:defRPr sz="2000"/>
            </a:pPr>
            <a:r>
              <a:t>Continuance of a focused, species-specific project like ‘Project Tiger’ is crucial to address these threats.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Key Imperatives in Tiger Conservation</a:t>
            </a:r>
          </a:p>
        </p:txBody>
      </p:sp>
      <p:sp>
        <p:nvSpPr>
          <p:cNvPr id="3" name="Content Placeholder 2"/>
          <p:cNvSpPr>
            <a:spLocks noGrp="1"/>
          </p:cNvSpPr>
          <p:nvPr>
            <p:ph idx="1"/>
          </p:nvPr>
        </p:nvSpPr>
        <p:spPr/>
        <p:txBody>
          <a:bodyPr/>
          <a:lstStyle/>
          <a:p>
            <a:pPr>
              <a:defRPr sz="2000"/>
            </a:pPr>
            <a:r>
              <a:t>A focused approach to prioritize actions, in the interest of tiger conservation.</a:t>
            </a:r>
          </a:p>
          <a:p>
            <a:pPr>
              <a:defRPr sz="2000"/>
            </a:pPr>
            <a:r>
              <a:t>Eliciting the support of local stakeholder communities.</a:t>
            </a:r>
          </a:p>
          <a:p>
            <a:pPr>
              <a:defRPr sz="2000"/>
            </a:pPr>
            <a:r>
              <a:t>Ensuring the necessary infrastructure for protection and management.</a:t>
            </a:r>
          </a:p>
          <a:p>
            <a:pPr>
              <a:defRPr sz="2000"/>
            </a:pPr>
            <a:r>
              <a:t>Conservation of tiger has ecological national significance.</a:t>
            </a:r>
          </a:p>
          <a:p>
            <a:pPr>
              <a:defRPr sz="2000"/>
            </a:pPr>
            <a:r>
              <a:t>Government of India provides funding support and technical guidance to States.</a:t>
            </a:r>
          </a:p>
          <a:p>
            <a:pPr>
              <a:defRPr sz="2000"/>
            </a:pPr>
            <a:r>
              <a:t>Tigers are present in seventeen states, including their protected areas / tiger reserves.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Tiger Distribution and Density</a:t>
            </a:r>
          </a:p>
        </p:txBody>
      </p:sp>
      <p:sp>
        <p:nvSpPr>
          <p:cNvPr id="3" name="Content Placeholder 2"/>
          <p:cNvSpPr>
            <a:spLocks noGrp="1"/>
          </p:cNvSpPr>
          <p:nvPr>
            <p:ph idx="1"/>
          </p:nvPr>
        </p:nvSpPr>
        <p:spPr/>
        <p:txBody>
          <a:bodyPr/>
          <a:lstStyle/>
          <a:p>
            <a:pPr>
              <a:defRPr sz="2000"/>
            </a:pPr>
            <a:r>
              <a:t>Distribution and density vary due to ecological and human reasons.</a:t>
            </a:r>
          </a:p>
          <a:p>
            <a:pPr>
              <a:defRPr sz="2000"/>
            </a:pPr>
            <a:r>
              <a:t>Factors include forest cover, terrain, natural prey availability, undisturbed habitat, and managerial efforts.</a:t>
            </a:r>
          </a:p>
          <a:p>
            <a:pPr>
              <a:defRPr sz="2000"/>
            </a:pPr>
            <a:r>
              <a:t>Tigers are at the top of the ecological “food -chain”.</a:t>
            </a:r>
          </a:p>
          <a:p>
            <a:pPr>
              <a:defRPr sz="2000"/>
            </a:pPr>
            <a:r>
              <a:t>Their conservation results in the overall conservation of all other species.</a:t>
            </a:r>
          </a:p>
          <a:p>
            <a:pPr>
              <a:defRPr sz="2000"/>
            </a:pPr>
            <a:r>
              <a:t>Tigers are indicators of the well being of the ecosystem.</a:t>
            </a:r>
          </a:p>
          <a:p>
            <a:pPr>
              <a:defRPr sz="2000"/>
            </a:pPr>
            <a:r>
              <a:t>A healthy tiger population indicates a robust ecosystem.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Ongoing Activities</a:t>
            </a:r>
          </a:p>
        </p:txBody>
      </p:sp>
      <p:sp>
        <p:nvSpPr>
          <p:cNvPr id="3" name="Text Placeholder 2"/>
          <p:cNvSpPr>
            <a:spLocks noGrp="1"/>
          </p:cNvSpPr>
          <p:nvPr>
            <p:ph type="body" idx="1"/>
          </p:nvPr>
        </p:nvSpPr>
        <p:spPr/>
        <p:txBody>
          <a:bodyPr/>
          <a:lstStyle/>
          <a:p>
            <a:pPr>
              <a:defRPr sz="2200"/>
            </a:pPr>
            <a:r>
              <a:t>Anti-poaching activities (ongoing) (non recurring for antipoaching squad/Tiger Protection Force deployment, and recurring for wages towards patrolling camp labourers/watchers)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Anti-Poaching Activities</a:t>
            </a:r>
          </a:p>
        </p:txBody>
      </p:sp>
      <p:sp>
        <p:nvSpPr>
          <p:cNvPr id="3" name="Content Placeholder 2"/>
          <p:cNvSpPr>
            <a:spLocks noGrp="1"/>
          </p:cNvSpPr>
          <p:nvPr>
            <p:ph idx="1"/>
          </p:nvPr>
        </p:nvSpPr>
        <p:spPr/>
        <p:txBody>
          <a:bodyPr/>
          <a:lstStyle/>
          <a:p>
            <a:pPr>
              <a:defRPr sz="2000"/>
            </a:pPr>
            <a:r>
              <a:t>Anti-poaching operations in Tiger Reserves are site specific.</a:t>
            </a:r>
          </a:p>
          <a:p>
            <a:pPr>
              <a:defRPr sz="2000"/>
            </a:pPr>
            <a:r>
              <a:t>Activities include:</a:t>
            </a:r>
          </a:p>
          <a:p>
            <a:pPr>
              <a:defRPr sz="2000"/>
            </a:pPr>
            <a:r>
              <a:t> Deployment of antipoaching squads</a:t>
            </a:r>
          </a:p>
          <a:p>
            <a:pPr>
              <a:defRPr sz="2000"/>
            </a:pPr>
            <a:r>
              <a:t> Establishing and maintenance of existing patrolling camps</a:t>
            </a:r>
          </a:p>
          <a:p>
            <a:pPr>
              <a:defRPr sz="2000"/>
            </a:pPr>
            <a:r>
              <a:t> Organising vehicular patrolling by constituting squads (Tiger Protection Force)</a:t>
            </a:r>
          </a:p>
          <a:p>
            <a:pPr>
              <a:defRPr sz="2000"/>
            </a:pPr>
            <a:r>
              <a:t> Establishing and maintenance of wireless network.</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Anti-Poaching Activities (cont.)</a:t>
            </a:r>
          </a:p>
        </p:txBody>
      </p:sp>
      <p:sp>
        <p:nvSpPr>
          <p:cNvPr id="3" name="Content Placeholder 2"/>
          <p:cNvSpPr>
            <a:spLocks noGrp="1"/>
          </p:cNvSpPr>
          <p:nvPr>
            <p:ph idx="1"/>
          </p:nvPr>
        </p:nvSpPr>
        <p:spPr/>
        <p:txBody>
          <a:bodyPr/>
          <a:lstStyle/>
          <a:p>
            <a:pPr>
              <a:defRPr sz="2000"/>
            </a:pPr>
            <a:r>
              <a:t> Organising surprise raids jointly with the local police</a:t>
            </a:r>
          </a:p>
          <a:p>
            <a:pPr>
              <a:defRPr sz="2000"/>
            </a:pPr>
            <a:r>
              <a:t> Ensuring special site-specific protection measures, during monsoon as ‘Operation Monsoon’</a:t>
            </a:r>
          </a:p>
          <a:p>
            <a:pPr>
              <a:defRPr sz="2000"/>
            </a:pPr>
            <a:r>
              <a:t> Deployment of ex-army personnel / home guards</a:t>
            </a:r>
          </a:p>
          <a:p>
            <a:pPr>
              <a:defRPr sz="2000"/>
            </a:pPr>
            <a:r>
              <a:t> Deployment of local work force for patrolling, surveillance</a:t>
            </a:r>
          </a:p>
          <a:p>
            <a:pPr>
              <a:defRPr sz="2000"/>
            </a:pPr>
            <a:r>
              <a:t> Procurement of arms and ammunition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a:t>
            </a:r>
          </a:p>
        </p:txBody>
      </p:sp>
      <p:sp>
        <p:nvSpPr>
          <p:cNvPr id="3" name="Content Placeholder 2"/>
          <p:cNvSpPr>
            <a:spLocks noGrp="1"/>
          </p:cNvSpPr>
          <p:nvPr>
            <p:ph idx="1"/>
          </p:nvPr>
        </p:nvSpPr>
        <p:spPr/>
        <p:txBody>
          <a:bodyPr/>
          <a:lstStyle/>
          <a:p>
            <a:pPr>
              <a:defRPr sz="2000"/>
            </a:pPr>
            <a:r>
              <a:t>Project Tiger is an ongoing Centrally Sponsored Scheme of the Ministry of Environment and Forests.</a:t>
            </a:r>
          </a:p>
          <a:p>
            <a:pPr>
              <a:defRPr sz="2000"/>
            </a:pPr>
            <a:r>
              <a:t>The revised guidelines incorporate additional activities for urgent recommendations of the Tiger Task Force.</a:t>
            </a:r>
          </a:p>
          <a:p>
            <a:pPr>
              <a:defRPr sz="2000"/>
            </a:pPr>
            <a:r>
              <a:t>These include support for implementing the Wild Life (Protection) Amendment Act, 2006.</a:t>
            </a:r>
          </a:p>
          <a:p>
            <a:pPr>
              <a:defRPr sz="2000"/>
            </a:pPr>
            <a:r>
              <a:t>The activities are as below:</a:t>
            </a:r>
          </a:p>
          <a:p>
            <a:pPr>
              <a:defRPr sz="2000"/>
            </a:pPr>
            <a:r>
              <a:t>(i) Antipoaching initiatives</a:t>
            </a:r>
          </a:p>
          <a:p>
            <a:pPr>
              <a:defRPr sz="2000"/>
            </a:pPr>
            <a:r>
              <a:t>(ii) Strengthening infrastructure within tiger reserves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Anti-Poaching Activities (cont.)</a:t>
            </a:r>
          </a:p>
        </p:txBody>
      </p:sp>
      <p:sp>
        <p:nvSpPr>
          <p:cNvPr id="3" name="Content Placeholder 2"/>
          <p:cNvSpPr>
            <a:spLocks noGrp="1"/>
          </p:cNvSpPr>
          <p:nvPr>
            <p:ph idx="1"/>
          </p:nvPr>
        </p:nvSpPr>
        <p:spPr/>
        <p:txBody>
          <a:bodyPr/>
          <a:lstStyle/>
          <a:p>
            <a:pPr>
              <a:defRPr sz="2000"/>
            </a:pPr>
            <a:r>
              <a:t> Procurement/maintenance of elephant squads</a:t>
            </a:r>
          </a:p>
          <a:p>
            <a:pPr>
              <a:defRPr sz="2000"/>
            </a:pPr>
            <a:r>
              <a:t> Rewards to informers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Tiger Reserve Infrastructure &amp; Habitat Improvement</a:t>
            </a:r>
          </a:p>
        </p:txBody>
      </p:sp>
      <p:sp>
        <p:nvSpPr>
          <p:cNvPr id="3" name="Subtitle 2"/>
          <p:cNvSpPr>
            <a:spLocks noGrp="1"/>
          </p:cNvSpPr>
          <p:nvPr>
            <p:ph type="subTitle" idx="1"/>
          </p:nvPr>
        </p:nvSpPr>
        <p:spPr/>
        <p:txBody>
          <a:bodyPr/>
          <a:lstStyle/>
          <a:p>
            <a:pPr>
              <a:defRPr sz="2400" i="1"/>
            </a:pPr>
            <a:r>
              <a:t>Key Activities for Tiger Conservation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Legal Support &amp; Procurement</a:t>
            </a:r>
          </a:p>
        </p:txBody>
      </p:sp>
      <p:sp>
        <p:nvSpPr>
          <p:cNvPr id="3" name="Content Placeholder 2"/>
          <p:cNvSpPr>
            <a:spLocks noGrp="1"/>
          </p:cNvSpPr>
          <p:nvPr>
            <p:ph idx="1"/>
          </p:nvPr>
        </p:nvSpPr>
        <p:spPr/>
        <p:txBody>
          <a:bodyPr/>
          <a:lstStyle/>
          <a:p>
            <a:pPr>
              <a:defRPr sz="2000"/>
            </a:pPr>
            <a:r>
              <a:t>Legal support for defending court cases.</a:t>
            </a:r>
          </a:p>
          <a:p>
            <a:pPr>
              <a:defRPr sz="2000"/>
            </a:pPr>
            <a:r>
              <a:t>Procurement of vehicles, boats.</a:t>
            </a:r>
          </a:p>
          <a:p>
            <a:pPr>
              <a:defRPr sz="2000"/>
            </a:pPr>
            <a:r>
              <a:t>Procurement field gear, night vision device.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Strengthening Infrastructure Within Tiger Reserves</a:t>
            </a:r>
          </a:p>
        </p:txBody>
      </p:sp>
      <p:sp>
        <p:nvSpPr>
          <p:cNvPr id="3" name="Content Placeholder 2"/>
          <p:cNvSpPr>
            <a:spLocks noGrp="1"/>
          </p:cNvSpPr>
          <p:nvPr>
            <p:ph idx="1"/>
          </p:nvPr>
        </p:nvSpPr>
        <p:spPr/>
        <p:txBody>
          <a:bodyPr/>
          <a:lstStyle/>
          <a:p>
            <a:pPr>
              <a:defRPr sz="2000"/>
            </a:pPr>
            <a:r>
              <a:t>Reinforcing infrastructure involves (non-recurring for new civil works and recurring for maintenance):</a:t>
            </a:r>
          </a:p>
          <a:p>
            <a:pPr>
              <a:defRPr sz="2000"/>
            </a:pPr>
          </a:p>
          <a:p>
            <a:pPr>
              <a:defRPr sz="2000"/>
            </a:pPr>
            <a:r>
              <a:t>Civil Works: staff quarters, hostels, office improvement, patrolling camp, house keeping, museum, culverts.</a:t>
            </a:r>
          </a:p>
          <a:p>
            <a:pPr>
              <a:defRPr sz="2000"/>
            </a:pPr>
            <a:r>
              <a:t>Maintenance/creation/upgradation of road network.</a:t>
            </a:r>
          </a:p>
          <a:p>
            <a:pPr>
              <a:defRPr sz="2000"/>
            </a:pPr>
            <a:r>
              <a:t>Maintenance/creation of wireless/fire watch tower.</a:t>
            </a:r>
          </a:p>
          <a:p>
            <a:pPr>
              <a:defRPr sz="2000"/>
            </a:pPr>
            <a:r>
              <a:t>Maintenance/creation of bridges, dams, anicuts.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Strengthening Infrastructure Within Tiger Reserves (cont.)</a:t>
            </a:r>
          </a:p>
        </p:txBody>
      </p:sp>
      <p:sp>
        <p:nvSpPr>
          <p:cNvPr id="3" name="Content Placeholder 2"/>
          <p:cNvSpPr>
            <a:spLocks noGrp="1"/>
          </p:cNvSpPr>
          <p:nvPr>
            <p:ph idx="1"/>
          </p:nvPr>
        </p:nvSpPr>
        <p:spPr/>
        <p:txBody>
          <a:bodyPr/>
          <a:lstStyle/>
          <a:p>
            <a:pPr>
              <a:defRPr sz="2000"/>
            </a:pPr>
            <a:r>
              <a:t>Maintenance/creation of firelines/firebreaks.</a:t>
            </a:r>
          </a:p>
          <a:p>
            <a:pPr>
              <a:defRPr sz="2000"/>
            </a:pPr>
            <a:r>
              <a:t>Maintenance/creation of earthen ponds.</a:t>
            </a:r>
          </a:p>
          <a:p>
            <a:pPr>
              <a:defRPr sz="2000"/>
            </a:pPr>
            <a:r>
              <a:t>Procurement/maintenance of vehicles (Gypsy, Jeep, Truck, Tractor).</a:t>
            </a:r>
          </a:p>
          <a:p>
            <a:pPr>
              <a:defRPr sz="2000"/>
            </a:pPr>
            <a:r>
              <a:t>Habitat improvement works.</a:t>
            </a:r>
          </a:p>
          <a:p>
            <a:pPr>
              <a:defRPr sz="2000"/>
            </a:pPr>
            <a:r>
              <a:t>Procurement of hardware/software/GIS.</a:t>
            </a:r>
          </a:p>
          <a:p>
            <a:pPr>
              <a:defRPr sz="2000"/>
            </a:pPr>
            <a:r>
              <a:t>Procurement of compass, range finder, GPS, camera traps.</a:t>
            </a:r>
          </a:p>
          <a:p>
            <a:pPr>
              <a:defRPr sz="2000"/>
            </a:pPr>
            <a:r>
              <a:t>Procurement of satellite imageries for management planning.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Strengthening Infrastructure Within Tiger Reserves (cont.)</a:t>
            </a:r>
          </a:p>
        </p:txBody>
      </p:sp>
      <p:sp>
        <p:nvSpPr>
          <p:cNvPr id="3" name="Content Placeholder 2"/>
          <p:cNvSpPr>
            <a:spLocks noGrp="1"/>
          </p:cNvSpPr>
          <p:nvPr>
            <p:ph idx="1"/>
          </p:nvPr>
        </p:nvSpPr>
        <p:spPr/>
        <p:txBody>
          <a:bodyPr/>
          <a:lstStyle/>
          <a:p>
            <a:pPr>
              <a:defRPr sz="2000"/>
            </a:pPr>
            <a:r>
              <a:t>Map digitization facility for management planning.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Habitat Improvement and Water Development</a:t>
            </a:r>
          </a:p>
        </p:txBody>
      </p:sp>
      <p:sp>
        <p:nvSpPr>
          <p:cNvPr id="3" name="Content Placeholder 2"/>
          <p:cNvSpPr>
            <a:spLocks noGrp="1"/>
          </p:cNvSpPr>
          <p:nvPr>
            <p:ph idx="1"/>
          </p:nvPr>
        </p:nvSpPr>
        <p:spPr/>
        <p:txBody>
          <a:bodyPr/>
          <a:lstStyle/>
          <a:p>
            <a:pPr>
              <a:defRPr sz="2000"/>
            </a:pPr>
            <a:r>
              <a:t>These activities increase forage and browse for wild animals and include:</a:t>
            </a:r>
          </a:p>
          <a:p>
            <a:pPr>
              <a:defRPr sz="2000"/>
            </a:pPr>
          </a:p>
          <a:p>
            <a:pPr>
              <a:defRPr sz="2000"/>
            </a:pPr>
            <a:r>
              <a:t>Weed eradication</a:t>
            </a:r>
          </a:p>
          <a:p>
            <a:pPr>
              <a:defRPr sz="2000"/>
            </a:pPr>
            <a:r>
              <a:t>Removal of gregarious plant growth from grasslands</a:t>
            </a:r>
          </a:p>
          <a:p>
            <a:pPr>
              <a:defRPr sz="2000"/>
            </a:pPr>
            <a:r>
              <a:t>Grass improvement</a:t>
            </a:r>
          </a:p>
          <a:p>
            <a:pPr>
              <a:defRPr sz="2000"/>
            </a:pPr>
            <a:r>
              <a:t>Water retention structures</a:t>
            </a:r>
          </a:p>
          <a:p>
            <a:pPr>
              <a:defRPr sz="2000"/>
            </a:pPr>
            <a:r>
              <a:t>And the like.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Addressing Man-Animal Conflict</a:t>
            </a:r>
          </a:p>
        </p:txBody>
      </p:sp>
      <p:sp>
        <p:nvSpPr>
          <p:cNvPr id="3" name="Content Placeholder 2"/>
          <p:cNvSpPr>
            <a:spLocks noGrp="1"/>
          </p:cNvSpPr>
          <p:nvPr>
            <p:ph idx="1"/>
          </p:nvPr>
        </p:nvSpPr>
        <p:spPr/>
        <p:txBody>
          <a:bodyPr/>
          <a:lstStyle/>
          <a:p>
            <a:pPr>
              <a:defRPr sz="2000"/>
            </a:pPr>
            <a:r>
              <a:t>Ensuring compensation for human deaths due to wild animals, livestock depredation by carnivores, crop depredation by wild ungulates (compensation for crop loss is a new component).</a:t>
            </a:r>
          </a:p>
          <a:p>
            <a:pPr>
              <a:defRPr sz="2000"/>
            </a:pPr>
          </a:p>
          <a:p>
            <a:pPr>
              <a:defRPr sz="2000"/>
            </a:pPr>
            <a:r>
              <a:t>Payment of compensation for cattle lifting, death of human beings and crop depredation due to wild animals.</a:t>
            </a:r>
          </a:p>
          <a:p>
            <a:pPr>
              <a:defRPr sz="2000"/>
            </a:pPr>
            <a:r>
              <a:t>Creation of crop protection structures.</a:t>
            </a:r>
          </a:p>
          <a:p>
            <a:pPr>
              <a:defRPr sz="2000"/>
            </a:pPr>
            <a:r>
              <a:t>Procurement/deployment of traps, cages to catch problematic animals.</a:t>
            </a:r>
          </a:p>
          <a:p>
            <a:pPr>
              <a:defRPr sz="2000"/>
            </a:pPr>
            <a:r>
              <a:t>Procurement of tranquilizing equipments, rescue vehicles and drugs.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Co-existence Agenda in Buffer/Fringe Areas</a:t>
            </a:r>
          </a:p>
        </p:txBody>
      </p:sp>
      <p:sp>
        <p:nvSpPr>
          <p:cNvPr id="3" name="Content Placeholder 2"/>
          <p:cNvSpPr>
            <a:spLocks noGrp="1"/>
          </p:cNvSpPr>
          <p:nvPr>
            <p:ph idx="1"/>
          </p:nvPr>
        </p:nvSpPr>
        <p:spPr/>
        <p:txBody>
          <a:bodyPr/>
          <a:lstStyle/>
          <a:p>
            <a:pPr>
              <a:defRPr sz="2000"/>
            </a:pPr>
            <a:r>
              <a:t>Focusing on landscape approach/sectoral integration/ecologically sustainable development programme/livelihood options/eco-tourism. (new activity in case of tiger reserves where buffer has not been notified so far)</a:t>
            </a:r>
          </a:p>
          <a:p>
            <a:pPr>
              <a:defRPr sz="2000"/>
            </a:pPr>
          </a:p>
          <a:p>
            <a:pPr>
              <a:defRPr sz="2000"/>
            </a:pPr>
            <a:r>
              <a:t>The fringe areas around Tiger Reserve have corridor value, and their ecological sustainability is important.</a:t>
            </a:r>
          </a:p>
          <a:p>
            <a:pPr>
              <a:defRPr sz="2000"/>
            </a:pPr>
            <a:r>
              <a:t>Buffer zone delineation helps:</a:t>
            </a:r>
          </a:p>
          <a:p>
            <a:pPr>
              <a:defRPr sz="2000"/>
            </a:pPr>
          </a:p>
          <a:p>
            <a:pPr>
              <a:defRPr sz="2000"/>
            </a:pPr>
            <a:r>
              <a:t>Provide ecologically viable livelihood options to local stakeholders to reduce dependency on forests.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Co-existence Agenda in Buffer/Fringe Areas (cont.)</a:t>
            </a:r>
          </a:p>
        </p:txBody>
      </p:sp>
      <p:sp>
        <p:nvSpPr>
          <p:cNvPr id="3" name="Content Placeholder 2"/>
          <p:cNvSpPr>
            <a:spLocks noGrp="1"/>
          </p:cNvSpPr>
          <p:nvPr>
            <p:ph idx="1"/>
          </p:nvPr>
        </p:nvSpPr>
        <p:spPr/>
        <p:txBody>
          <a:bodyPr/>
          <a:lstStyle/>
          <a:p>
            <a:pPr>
              <a:defRPr sz="2000"/>
            </a:pPr>
            <a:r>
              <a:t>Conserve the forest area through restorative inputs for habitat supplement to wild animals.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(cont.)</a:t>
            </a:r>
          </a:p>
        </p:txBody>
      </p:sp>
      <p:sp>
        <p:nvSpPr>
          <p:cNvPr id="3" name="Content Placeholder 2"/>
          <p:cNvSpPr>
            <a:spLocks noGrp="1"/>
          </p:cNvSpPr>
          <p:nvPr>
            <p:ph idx="1"/>
          </p:nvPr>
        </p:nvSpPr>
        <p:spPr/>
        <p:txBody>
          <a:bodyPr/>
          <a:lstStyle/>
          <a:p>
            <a:pPr>
              <a:defRPr sz="2000"/>
            </a:pPr>
            <a:r>
              <a:t>(iii) Habitat improvement and water development</a:t>
            </a:r>
          </a:p>
          <a:p>
            <a:pPr>
              <a:defRPr sz="2000"/>
            </a:pPr>
            <a:r>
              <a:t>(iv) Addressing man-animal conflicts</a:t>
            </a:r>
          </a:p>
          <a:p>
            <a:pPr>
              <a:defRPr sz="2000"/>
            </a:pPr>
            <a:r>
              <a:t>(v) Co-existence agenda in buffer / fringe areas</a:t>
            </a:r>
          </a:p>
          <a:p>
            <a:pPr>
              <a:defRPr sz="2000"/>
            </a:pPr>
            <a:r>
              <a:t>(vi) Deciding inviolate spaces and relocation of villages</a:t>
            </a:r>
          </a:p>
          <a:p>
            <a:pPr>
              <a:defRPr sz="2000"/>
            </a:pPr>
            <a:r>
              <a:t>(vii) Rehabilitation of traditional hunting tribes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Rehabilitation for Traditional Hunting Tribes</a:t>
            </a:r>
          </a:p>
        </p:txBody>
      </p:sp>
      <p:sp>
        <p:nvSpPr>
          <p:cNvPr id="3" name="Content Placeholder 2"/>
          <p:cNvSpPr>
            <a:spLocks noGrp="1"/>
          </p:cNvSpPr>
          <p:nvPr>
            <p:ph idx="1"/>
          </p:nvPr>
        </p:nvSpPr>
        <p:spPr/>
        <p:txBody>
          <a:bodyPr/>
          <a:lstStyle/>
          <a:p>
            <a:pPr>
              <a:defRPr sz="2000"/>
            </a:pPr>
            <a:r>
              <a:t>Launching a rehabilitation and development programme for the denotified tribes and tribes involved in traditional hunting, living around tiger reserves and tiger corridors.</a:t>
            </a:r>
          </a:p>
          <a:p>
            <a:pPr>
              <a:defRPr sz="2000"/>
            </a:pPr>
          </a:p>
          <a:p>
            <a:pPr>
              <a:defRPr sz="2000"/>
            </a:pPr>
            <a:r>
              <a:t>Welfare package should include: wages for foot patrolling, providing agricultural land with irrigation, basic health care, housing, community welfare inputs and basic education facilities.</a:t>
            </a:r>
          </a:p>
          <a:p>
            <a:pPr>
              <a:defRPr sz="2000"/>
            </a:pPr>
            <a:r>
              <a:t>Experience gained by the salvation army is required to be considered dispassionately.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Research and Field Equipments</a:t>
            </a:r>
          </a:p>
        </p:txBody>
      </p:sp>
      <p:sp>
        <p:nvSpPr>
          <p:cNvPr id="3" name="Content Placeholder 2"/>
          <p:cNvSpPr>
            <a:spLocks noGrp="1"/>
          </p:cNvSpPr>
          <p:nvPr>
            <p:ph idx="1"/>
          </p:nvPr>
        </p:nvSpPr>
        <p:spPr/>
        <p:txBody>
          <a:bodyPr/>
          <a:lstStyle/>
          <a:p>
            <a:pPr>
              <a:defRPr sz="2000"/>
            </a:pPr>
            <a:r>
              <a:t>All India tiger estimation using the new methodology approved by the Tiger task Force has resulted in a permanent monitoring protocol for the field units.</a:t>
            </a:r>
          </a:p>
          <a:p>
            <a:pPr>
              <a:defRPr sz="2000"/>
            </a:pPr>
          </a:p>
          <a:p>
            <a:pPr>
              <a:defRPr sz="2000"/>
            </a:pPr>
            <a:r>
              <a:t>Field oriented research and equipping staff with GPS, camera traps, night vision, range finder, hardware and software.</a:t>
            </a:r>
          </a:p>
          <a:p>
            <a:pPr>
              <a:defRPr sz="2000"/>
            </a:pPr>
            <a:r>
              <a:t>Day to day monitoring of wild animals using the refined process in the GIS domain, which would enable “forecasting” vis-à-vis wildlife protection.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Staff Development and Capacity Building</a:t>
            </a:r>
          </a:p>
        </p:txBody>
      </p:sp>
      <p:sp>
        <p:nvSpPr>
          <p:cNvPr id="3" name="Content Placeholder 2"/>
          <p:cNvSpPr>
            <a:spLocks noGrp="1"/>
          </p:cNvSpPr>
          <p:nvPr>
            <p:ph idx="1"/>
          </p:nvPr>
        </p:nvSpPr>
        <p:spPr/>
        <p:txBody>
          <a:bodyPr/>
          <a:lstStyle/>
          <a:p>
            <a:pPr>
              <a:defRPr sz="2000"/>
            </a:pPr>
            <a:r>
              <a:t>This includes:</a:t>
            </a:r>
          </a:p>
          <a:p>
            <a:pPr>
              <a:defRPr sz="2000"/>
            </a:pPr>
          </a:p>
          <a:p>
            <a:pPr>
              <a:defRPr sz="2000"/>
            </a:pPr>
            <a:r>
              <a:t>Capacity building / training.</a:t>
            </a:r>
          </a:p>
          <a:p>
            <a:pPr>
              <a:defRPr sz="2000"/>
            </a:pPr>
            <a:r>
              <a:t>Providing project allowance and special incentives.</a:t>
            </a:r>
          </a:p>
          <a:p>
            <a:pPr>
              <a:defRPr sz="2000"/>
            </a:pPr>
            <a:r>
              <a:t>Specialized training in the use of GIS, antipoaching operations.</a:t>
            </a:r>
          </a:p>
          <a:p>
            <a:pPr>
              <a:defRPr sz="2000"/>
            </a:pPr>
            <a:r>
              <a:t>Specialized training in jurisprudence and wildlife forensics.</a:t>
            </a:r>
          </a:p>
          <a:p>
            <a:pPr>
              <a:defRPr sz="2000"/>
            </a:pPr>
            <a:r>
              <a:t>Study tours for appraisal of good practices in other reserves.</a:t>
            </a:r>
          </a:p>
          <a:p>
            <a:pPr>
              <a:defRPr sz="2000"/>
            </a:pPr>
            <a:r>
              <a:t>Dissemination workshops.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Staff Development and Capacity Building (cont.)</a:t>
            </a:r>
          </a:p>
        </p:txBody>
      </p:sp>
      <p:sp>
        <p:nvSpPr>
          <p:cNvPr id="3" name="Content Placeholder 2"/>
          <p:cNvSpPr>
            <a:spLocks noGrp="1"/>
          </p:cNvSpPr>
          <p:nvPr>
            <p:ph idx="1"/>
          </p:nvPr>
        </p:nvSpPr>
        <p:spPr/>
        <p:txBody>
          <a:bodyPr/>
          <a:lstStyle/>
          <a:p>
            <a:pPr>
              <a:defRPr sz="2000"/>
            </a:pPr>
            <a:r>
              <a:t>Specialized training in park interpretation.</a:t>
            </a:r>
          </a:p>
          <a:p>
            <a:pPr>
              <a:defRPr sz="2000"/>
            </a:pPr>
            <a:r>
              <a:t>Specialized training in management planning.</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Deciding Inviolate Spaces &amp; Relocation</a:t>
            </a:r>
          </a:p>
        </p:txBody>
      </p:sp>
      <p:sp>
        <p:nvSpPr>
          <p:cNvPr id="3" name="Content Placeholder 2"/>
          <p:cNvSpPr>
            <a:spLocks noGrp="1"/>
          </p:cNvSpPr>
          <p:nvPr>
            <p:ph idx="1"/>
          </p:nvPr>
        </p:nvSpPr>
        <p:spPr/>
        <p:txBody>
          <a:bodyPr/>
          <a:lstStyle/>
          <a:p>
            <a:pPr>
              <a:defRPr sz="2000"/>
            </a:pPr>
            <a:r>
              <a:t>Requires that rights of people recognized in forest areas within core/critical tiger/wildlife habitats of tiger reserves/protected areas may be modified and resettled for providing inviolate spaces to tiger/wild animals.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Village Relocation and Conservation</a:t>
            </a:r>
          </a:p>
        </p:txBody>
      </p:sp>
      <p:sp>
        <p:nvSpPr>
          <p:cNvPr id="3" name="Subtitle 2"/>
          <p:cNvSpPr>
            <a:spLocks noGrp="1"/>
          </p:cNvSpPr>
          <p:nvPr>
            <p:ph type="subTitle" idx="1"/>
          </p:nvPr>
        </p:nvSpPr>
        <p:spPr/>
        <p:txBody>
          <a:bodyPr/>
          <a:lstStyle/>
          <a:p>
            <a:pPr>
              <a:defRPr sz="2400" i="1"/>
            </a:pPr>
            <a:r>
              <a:t>Addressing Wildlife Concerns in Tiger Reserves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Compensation and Rights Settlement</a:t>
            </a:r>
          </a:p>
        </p:txBody>
      </p:sp>
      <p:sp>
        <p:nvSpPr>
          <p:cNvPr id="3" name="Content Placeholder 2"/>
          <p:cNvSpPr>
            <a:spLocks noGrp="1"/>
          </p:cNvSpPr>
          <p:nvPr>
            <p:ph idx="1"/>
          </p:nvPr>
        </p:nvSpPr>
        <p:spPr/>
        <p:txBody>
          <a:bodyPr/>
          <a:lstStyle/>
          <a:p>
            <a:pPr>
              <a:defRPr sz="2000"/>
            </a:pPr>
            <a:r>
              <a:t>Relocation requires compensation for rights settlement.</a:t>
            </a:r>
          </a:p>
          <a:p>
            <a:pPr>
              <a:defRPr sz="2000"/>
            </a:pPr>
            <a:r>
              <a:t>Section 24 of the Wild Life (Protection) Act, 1972 allows acquisition of rights.</a:t>
            </a:r>
          </a:p>
          <a:p>
            <a:pPr>
              <a:defRPr sz="2000"/>
            </a:pPr>
            <a:r>
              <a:t>The Collector is authorized to acquire land or rights.</a:t>
            </a:r>
          </a:p>
          <a:p>
            <a:pPr>
              <a:defRPr sz="2000"/>
            </a:pPr>
            <a:r>
              <a:t>Payment for immovable property is a statutory requirement for settling rights.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Ecological Imperative</a:t>
            </a:r>
          </a:p>
        </p:txBody>
      </p:sp>
      <p:sp>
        <p:nvSpPr>
          <p:cNvPr id="3" name="Content Placeholder 2"/>
          <p:cNvSpPr>
            <a:spLocks noGrp="1"/>
          </p:cNvSpPr>
          <p:nvPr>
            <p:ph idx="1"/>
          </p:nvPr>
        </p:nvSpPr>
        <p:spPr/>
        <p:txBody>
          <a:bodyPr/>
          <a:lstStyle/>
          <a:p>
            <a:pPr>
              <a:defRPr sz="2000"/>
            </a:pPr>
            <a:r>
              <a:t>Tiger ecology requires inviolate space (800-1000 sq km) for viable populations.</a:t>
            </a:r>
          </a:p>
          <a:p>
            <a:pPr>
              <a:defRPr sz="2000"/>
            </a:pPr>
            <a:r>
              <a:t>Minimum breeding tigresses are needed to maintain 80-100 tigers.</a:t>
            </a:r>
          </a:p>
          <a:p>
            <a:pPr>
              <a:defRPr sz="2000"/>
            </a:pPr>
            <a:r>
              <a:t>Tiger is an “umbrella species,” ensuring viable populations of other wildlife.</a:t>
            </a:r>
          </a:p>
          <a:p>
            <a:pPr>
              <a:defRPr sz="2000"/>
            </a:pPr>
            <a:r>
              <a:t>Core areas of tiger reserves must be inviolate for source populations.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Relocation/Rehabilitation Package</a:t>
            </a:r>
          </a:p>
        </p:txBody>
      </p:sp>
      <p:sp>
        <p:nvSpPr>
          <p:cNvPr id="3" name="Text Placeholder 2"/>
          <p:cNvSpPr>
            <a:spLocks noGrp="1"/>
          </p:cNvSpPr>
          <p:nvPr>
            <p:ph type="body" idx="1"/>
          </p:nvPr>
        </p:nvSpPr>
        <p:spPr/>
        <p:txBody>
          <a:bodyPr/>
          <a:lstStyle/>
          <a:p>
            <a:pPr>
              <a:defRPr sz="2200"/>
            </a:pPr>
            <a:r>
              <a:t>Proposed options/norms based on professional agency recommendations.</a:t>
            </a:r>
          </a:p>
          <a:p>
            <a:pPr>
              <a:defRPr sz="2200"/>
            </a:pPr>
            <a:r>
              <a:t>Adequately covers the “National Rehabilitation and Resettlement Policy, 2007”.</a:t>
            </a:r>
          </a:p>
          <a:p>
            <a:pPr>
              <a:defRPr sz="2200"/>
            </a:pPr>
            <a:r>
              <a:t>Considers difficulties/imperatives of relocating people in forest areas.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Rectangle 4"/>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ounded Rectangle 6"/>
          <p:cNvSpPr/>
          <p:nvPr/>
        </p:nvSpPr>
        <p:spPr>
          <a:xfrm>
            <a:off x="4846320" y="1371600"/>
            <a:ext cx="4114800" cy="5143500"/>
          </a:xfrm>
          <a:prstGeom prst="round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65760" y="1371600"/>
            <a:ext cx="4114800" cy="5143500"/>
          </a:xfrm>
          <a:prstGeom prst="round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Relocation Options</a:t>
            </a:r>
          </a:p>
        </p:txBody>
      </p:sp>
      <p:sp>
        <p:nvSpPr>
          <p:cNvPr id="3" name="Content Placeholder 2"/>
          <p:cNvSpPr>
            <a:spLocks noGrp="1"/>
          </p:cNvSpPr>
          <p:nvPr>
            <p:ph idx="1" sz="half"/>
          </p:nvPr>
        </p:nvSpPr>
        <p:spPr/>
        <p:txBody>
          <a:bodyPr/>
          <a:lstStyle/>
          <a:p>
            <a:pPr>
              <a:defRPr sz="2000"/>
            </a:pPr>
            <a:r>
              <a:t>Option I:</a:t>
            </a:r>
          </a:p>
          <a:p>
            <a:pPr>
              <a:defRPr sz="2000"/>
            </a:pPr>
            <a:r>
              <a:t>Payment of the entire package amount (Rs. 10 lakhs per family).</a:t>
            </a:r>
          </a:p>
        </p:txBody>
      </p:sp>
      <p:sp>
        <p:nvSpPr>
          <p:cNvPr id="4" name="Content Placeholder 3"/>
          <p:cNvSpPr>
            <a:spLocks noGrp="1"/>
          </p:cNvSpPr>
          <p:nvPr>
            <p:ph idx="2" sz="half"/>
          </p:nvPr>
        </p:nvSpPr>
        <p:spPr/>
        <p:txBody>
          <a:bodyPr/>
          <a:lstStyle/>
          <a:p>
            <a:pPr>
              <a:defRPr sz="2000"/>
            </a:pPr>
            <a:r>
              <a:t>No relocation process by the Forest Department.</a:t>
            </a:r>
          </a:p>
          <a:p>
            <a:pPr>
              <a:defRPr sz="2000"/>
            </a:pPr>
            <a:r>
              <a:t>Monitoring by the District Magistrate to ensure proper rehabilitation.</a:t>
            </a:r>
          </a:p>
          <a:p>
            <a:pPr>
              <a:defRPr sz="2000"/>
            </a:pPr>
            <a:r>
              <a:t>Handholding by external agencies and deposit in a nationalized bank.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(cont.)</a:t>
            </a:r>
          </a:p>
        </p:txBody>
      </p:sp>
      <p:sp>
        <p:nvSpPr>
          <p:cNvPr id="3" name="Content Placeholder 2"/>
          <p:cNvSpPr>
            <a:spLocks noGrp="1"/>
          </p:cNvSpPr>
          <p:nvPr>
            <p:ph idx="1"/>
          </p:nvPr>
        </p:nvSpPr>
        <p:spPr/>
        <p:txBody>
          <a:bodyPr/>
          <a:lstStyle/>
          <a:p>
            <a:pPr>
              <a:defRPr sz="2000"/>
            </a:pPr>
            <a:r>
              <a:t>(viii) Providing support to States for research and field equipments</a:t>
            </a:r>
          </a:p>
          <a:p>
            <a:pPr>
              <a:defRPr sz="2000"/>
            </a:pPr>
            <a:r>
              <a:t>(ix) Supporting States for staff development and capacity building</a:t>
            </a:r>
          </a:p>
          <a:p>
            <a:pPr>
              <a:defRPr sz="2000"/>
            </a:pPr>
            <a:r>
              <a:t>(x) Mainstreaming wildlife concerns outside tiger reserves</a:t>
            </a:r>
          </a:p>
          <a:p>
            <a:pPr>
              <a:defRPr sz="2000"/>
            </a:pPr>
            <a:r>
              <a:t>(xi) Providing safeguards for wildlife conservation</a:t>
            </a:r>
          </a:p>
          <a:p>
            <a:pPr>
              <a:defRPr sz="2000"/>
            </a:pPr>
            <a:r>
              <a:t>(xii) Strengthening the infrastructure of National Tiger Conservation Authority</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Rectangle 4"/>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ounded Rectangle 6"/>
          <p:cNvSpPr/>
          <p:nvPr/>
        </p:nvSpPr>
        <p:spPr>
          <a:xfrm>
            <a:off x="4846320" y="1371600"/>
            <a:ext cx="4114800" cy="5143500"/>
          </a:xfrm>
          <a:prstGeom prst="round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65760" y="1371600"/>
            <a:ext cx="4114800" cy="5143500"/>
          </a:xfrm>
          <a:prstGeom prst="round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Relocation Options - Continued</a:t>
            </a:r>
          </a:p>
        </p:txBody>
      </p:sp>
      <p:sp>
        <p:nvSpPr>
          <p:cNvPr id="3" name="Content Placeholder 2"/>
          <p:cNvSpPr>
            <a:spLocks noGrp="1"/>
          </p:cNvSpPr>
          <p:nvPr>
            <p:ph idx="1" sz="half"/>
          </p:nvPr>
        </p:nvSpPr>
        <p:spPr/>
        <p:txBody>
          <a:bodyPr/>
          <a:lstStyle/>
          <a:p>
            <a:pPr>
              <a:defRPr sz="2000"/>
            </a:pPr>
            <a:r>
              <a:t>Option II:</a:t>
            </a:r>
          </a:p>
          <a:p>
            <a:pPr>
              <a:defRPr sz="2000"/>
            </a:pPr>
            <a:r>
              <a:t>Relocation/rehabilitation by the Forest Department.</a:t>
            </a:r>
          </a:p>
        </p:txBody>
      </p:sp>
      <p:sp>
        <p:nvSpPr>
          <p:cNvPr id="4" name="Content Placeholder 3"/>
          <p:cNvSpPr>
            <a:spLocks noGrp="1"/>
          </p:cNvSpPr>
          <p:nvPr>
            <p:ph idx="2" sz="half"/>
          </p:nvPr>
        </p:nvSpPr>
        <p:spPr/>
        <p:txBody>
          <a:bodyPr/>
          <a:lstStyle/>
          <a:p>
            <a:pPr>
              <a:defRPr sz="2000"/>
            </a:pPr>
            <a:r>
              <a:t>Package (per family) at Rs. 10 lakhs per family:</a:t>
            </a:r>
          </a:p>
          <a:p>
            <a:pPr>
              <a:defRPr sz="2000"/>
            </a:pPr>
            <a:r>
              <a:t>Details of package components outlined (land, rights, housing, etc.).</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2C3E50"/>
                </a:solidFill>
              </a:defRPr>
            </a:pPr>
            <a:r>
              <a:t>Option II - Package Breakdown</a:t>
            </a:r>
          </a:p>
        </p:txBody>
      </p:sp>
      <p:graphicFrame>
        <p:nvGraphicFramePr>
          <p:cNvPr id="3" name="Table 2"/>
          <p:cNvGraphicFramePr>
            <a:graphicFrameLocks noGrp="1"/>
          </p:cNvGraphicFramePr>
          <p:nvPr/>
        </p:nvGraphicFramePr>
        <p:xfrm>
          <a:off x="457200" y="1554798"/>
          <a:ext cx="8229599" cy="2212848"/>
        </p:xfrm>
        <a:graphic>
          <a:graphicData uri="http://schemas.openxmlformats.org/drawingml/2006/table">
            <a:tbl>
              <a:tblPr firstRow="1" bandRow="1">
                <a:tableStyleId>{5C22544A-7EE6-4342-B048-85BDC9FD1C3A}</a:tableStyleId>
              </a:tblPr>
              <a:tblGrid>
                <a:gridCol w="4256689"/>
                <a:gridCol w="3972910"/>
              </a:tblGrid>
              <a:tr h="320040">
                <a:tc>
                  <a:txBody>
                    <a:bodyPr anchor="ctr" wrap="square"/>
                    <a:lstStyle/>
                    <a:p>
                      <a:pPr algn="ctr">
                        <a:defRPr b="1" sz="1200">
                          <a:solidFill>
                            <a:srgbClr val="FFFFFF"/>
                          </a:solidFill>
                        </a:defRPr>
                      </a:pPr>
                      <a:r>
                        <a:t>Component</a:t>
                      </a:r>
                    </a:p>
                  </a:txBody>
                  <a:tcPr marL="36576" marR="36576" marT="18288" marB="18288">
                    <a:solidFill>
                      <a:srgbClr val="2C3E50"/>
                    </a:solidFill>
                  </a:tcPr>
                </a:tc>
                <a:tc>
                  <a:txBody>
                    <a:bodyPr anchor="ctr" wrap="square"/>
                    <a:lstStyle/>
                    <a:p>
                      <a:pPr algn="ctr">
                        <a:defRPr b="1" sz="1200">
                          <a:solidFill>
                            <a:srgbClr val="FFFFFF"/>
                          </a:solidFill>
                        </a:defRPr>
                      </a:pPr>
                      <a:r>
                        <a:t>Percentage of Total</a:t>
                      </a:r>
                    </a:p>
                    <a:p>
                      <a:pPr algn="ctr">
                        <a:defRPr b="1" sz="1200">
                          <a:solidFill>
                            <a:srgbClr val="FFFFFF"/>
                          </a:solidFill>
                        </a:defRPr>
                      </a:pPr>
                      <a:r>
                        <a:t>Package</a:t>
                      </a:r>
                    </a:p>
                  </a:txBody>
                  <a:tcPr marL="36576" marR="36576" marT="18288" marB="18288">
                    <a:solidFill>
                      <a:srgbClr val="2C3E50"/>
                    </a:solidFill>
                  </a:tcPr>
                </a:tc>
              </a:tr>
              <a:tr h="521208">
                <a:tc>
                  <a:txBody>
                    <a:bodyPr anchor="ctr" wrap="square"/>
                    <a:lstStyle/>
                    <a:p>
                      <a:pPr algn="l">
                        <a:defRPr sz="1100">
                          <a:solidFill>
                            <a:srgbClr val="323232"/>
                          </a:solidFill>
                        </a:defRPr>
                      </a:pPr>
                      <a:r>
                        <a:t>Agriculture land</a:t>
                      </a:r>
                    </a:p>
                    <a:p>
                      <a:pPr algn="l">
                        <a:defRPr sz="1100">
                          <a:solidFill>
                            <a:srgbClr val="323232"/>
                          </a:solidFill>
                        </a:defRPr>
                      </a:pPr>
                      <a:r>
                        <a:t>procurement (2 hectare)</a:t>
                      </a:r>
                    </a:p>
                    <a:p>
                      <a:pPr algn="l">
                        <a:defRPr sz="1100">
                          <a:solidFill>
                            <a:srgbClr val="323232"/>
                          </a:solidFill>
                        </a:defRPr>
                      </a:pPr>
                      <a:r>
                        <a:t>and development</a:t>
                      </a:r>
                    </a:p>
                  </a:txBody>
                  <a:tcPr marL="36576" marR="36576" marT="18288" marB="18288"/>
                </a:tc>
                <a:tc>
                  <a:txBody>
                    <a:bodyPr anchor="ctr" wrap="square"/>
                    <a:lstStyle/>
                    <a:p>
                      <a:pPr algn="l">
                        <a:defRPr sz="1100">
                          <a:solidFill>
                            <a:srgbClr val="323232"/>
                          </a:solidFill>
                        </a:defRPr>
                      </a:pPr>
                      <a:r>
                        <a:t>35%</a:t>
                      </a:r>
                    </a:p>
                  </a:txBody>
                  <a:tcPr marL="36576" marR="36576" marT="18288" marB="18288"/>
                </a:tc>
              </a:tr>
              <a:tr h="283464">
                <a:tc>
                  <a:txBody>
                    <a:bodyPr anchor="ctr" wrap="square"/>
                    <a:lstStyle/>
                    <a:p>
                      <a:pPr algn="l">
                        <a:defRPr sz="1100">
                          <a:solidFill>
                            <a:srgbClr val="323232"/>
                          </a:solidFill>
                        </a:defRPr>
                      </a:pPr>
                      <a:r>
                        <a:t>Settlement of rights</a:t>
                      </a:r>
                    </a:p>
                  </a:txBody>
                  <a:tcPr marL="36576" marR="36576" marT="18288" marB="18288"/>
                </a:tc>
                <a:tc>
                  <a:txBody>
                    <a:bodyPr anchor="ctr" wrap="square"/>
                    <a:lstStyle/>
                    <a:p>
                      <a:pPr algn="l">
                        <a:defRPr sz="1100">
                          <a:solidFill>
                            <a:srgbClr val="323232"/>
                          </a:solidFill>
                        </a:defRPr>
                      </a:pPr>
                      <a:r>
                        <a:t>30%</a:t>
                      </a:r>
                    </a:p>
                  </a:txBody>
                  <a:tcPr marL="36576" marR="36576" marT="18288" marB="18288"/>
                </a:tc>
              </a:tr>
              <a:tr h="402336">
                <a:tc>
                  <a:txBody>
                    <a:bodyPr anchor="ctr" wrap="square"/>
                    <a:lstStyle/>
                    <a:p>
                      <a:pPr algn="l">
                        <a:defRPr sz="1100">
                          <a:solidFill>
                            <a:srgbClr val="323232"/>
                          </a:solidFill>
                        </a:defRPr>
                      </a:pPr>
                      <a:r>
                        <a:t>Homestead land and house</a:t>
                      </a:r>
                    </a:p>
                    <a:p>
                      <a:pPr algn="l">
                        <a:defRPr sz="1100">
                          <a:solidFill>
                            <a:srgbClr val="323232"/>
                          </a:solidFill>
                        </a:defRPr>
                      </a:pPr>
                      <a:r>
                        <a:t>construction</a:t>
                      </a:r>
                    </a:p>
                  </a:txBody>
                  <a:tcPr marL="36576" marR="36576" marT="18288" marB="18288"/>
                </a:tc>
                <a:tc>
                  <a:txBody>
                    <a:bodyPr anchor="ctr" wrap="square"/>
                    <a:lstStyle/>
                    <a:p>
                      <a:pPr algn="l">
                        <a:defRPr sz="1100">
                          <a:solidFill>
                            <a:srgbClr val="323232"/>
                          </a:solidFill>
                        </a:defRPr>
                      </a:pPr>
                      <a:r>
                        <a:t>20%</a:t>
                      </a:r>
                    </a:p>
                  </a:txBody>
                  <a:tcPr marL="36576" marR="36576" marT="18288" marB="18288"/>
                </a:tc>
              </a:tr>
              <a:tr h="283464">
                <a:tc>
                  <a:txBody>
                    <a:bodyPr anchor="ctr" wrap="square"/>
                    <a:lstStyle/>
                    <a:p>
                      <a:pPr algn="l">
                        <a:defRPr sz="1100">
                          <a:solidFill>
                            <a:srgbClr val="323232"/>
                          </a:solidFill>
                        </a:defRPr>
                      </a:pPr>
                      <a:r>
                        <a:t>Incentive</a:t>
                      </a:r>
                    </a:p>
                  </a:txBody>
                  <a:tcPr marL="36576" marR="36576" marT="18288" marB="18288"/>
                </a:tc>
                <a:tc>
                  <a:txBody>
                    <a:bodyPr anchor="ctr" wrap="square"/>
                    <a:lstStyle/>
                    <a:p>
                      <a:pPr algn="l">
                        <a:defRPr sz="1100">
                          <a:solidFill>
                            <a:srgbClr val="323232"/>
                          </a:solidFill>
                        </a:defRPr>
                      </a:pPr>
                      <a:r>
                        <a:t>5%</a:t>
                      </a:r>
                    </a:p>
                  </a:txBody>
                  <a:tcPr marL="36576" marR="36576" marT="18288" marB="18288"/>
                </a:tc>
              </a:tr>
              <a:tr h="402336">
                <a:tc>
                  <a:txBody>
                    <a:bodyPr anchor="ctr" wrap="square"/>
                    <a:lstStyle/>
                    <a:p>
                      <a:pPr algn="l">
                        <a:defRPr sz="1100">
                          <a:solidFill>
                            <a:srgbClr val="323232"/>
                          </a:solidFill>
                        </a:defRPr>
                      </a:pPr>
                      <a:r>
                        <a:t>Community facilities</a:t>
                      </a:r>
                    </a:p>
                    <a:p>
                      <a:pPr algn="l">
                        <a:defRPr sz="1100">
                          <a:solidFill>
                            <a:srgbClr val="323232"/>
                          </a:solidFill>
                        </a:defRPr>
                      </a:pPr>
                      <a:r>
                        <a:t>commuted by the family</a:t>
                      </a:r>
                    </a:p>
                  </a:txBody>
                  <a:tcPr marL="36576" marR="36576" marT="18288" marB="18288"/>
                </a:tc>
                <a:tc>
                  <a:txBody>
                    <a:bodyPr anchor="ctr" wrap="square"/>
                    <a:lstStyle/>
                    <a:p>
                      <a:pPr algn="l">
                        <a:defRPr sz="1100">
                          <a:solidFill>
                            <a:srgbClr val="323232"/>
                          </a:solidFill>
                        </a:defRPr>
                      </a:pPr>
                      <a:r>
                        <a:t>10%</a:t>
                      </a:r>
                    </a:p>
                  </a:txBody>
                  <a:tcPr marL="36576" marR="36576" marT="18288" marB="18288"/>
                </a:tc>
              </a:tr>
            </a:tbl>
          </a:graphicData>
        </a:graphic>
      </p:graphicFrame>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Monitoring and Implementation Committees</a:t>
            </a:r>
          </a:p>
        </p:txBody>
      </p:sp>
      <p:sp>
        <p:nvSpPr>
          <p:cNvPr id="3" name="Content Placeholder 2"/>
          <p:cNvSpPr>
            <a:spLocks noGrp="1"/>
          </p:cNvSpPr>
          <p:nvPr>
            <p:ph idx="1"/>
          </p:nvPr>
        </p:nvSpPr>
        <p:spPr/>
        <p:txBody>
          <a:bodyPr/>
          <a:lstStyle/>
          <a:p>
            <a:pPr>
              <a:defRPr sz="2000"/>
            </a:pPr>
            <a:r>
              <a:t>Relocation process monitored/implemented by two Committees:</a:t>
            </a:r>
          </a:p>
          <a:p>
            <a:pPr>
              <a:defRPr sz="2000"/>
            </a:pPr>
          </a:p>
          <a:p>
            <a:pPr>
              <a:defRPr sz="2000"/>
            </a:pPr>
            <a:r>
              <a:t>State level Monitoring Committee:</a:t>
            </a:r>
          </a:p>
          <a:p>
            <a:pPr>
              <a:defRPr sz="2000"/>
            </a:pPr>
            <a:r>
              <a:t>Chief Secretary (Chairman), Secretaries, PCCF, Non-official Members, Chief Wildlife Warden (Member-Secretary)</a:t>
            </a:r>
          </a:p>
          <a:p>
            <a:pPr>
              <a:defRPr sz="2000"/>
            </a:pPr>
          </a:p>
          <a:p>
            <a:pPr>
              <a:defRPr sz="2000"/>
            </a:pPr>
            <a:r>
              <a:t>District level Implementing Committee: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Monitoring and Implementation Committees (cont.)</a:t>
            </a:r>
          </a:p>
        </p:txBody>
      </p:sp>
      <p:sp>
        <p:nvSpPr>
          <p:cNvPr id="3" name="Content Placeholder 2"/>
          <p:cNvSpPr>
            <a:spLocks noGrp="1"/>
          </p:cNvSpPr>
          <p:nvPr>
            <p:ph idx="1"/>
          </p:nvPr>
        </p:nvSpPr>
        <p:spPr/>
        <p:txBody>
          <a:bodyPr/>
          <a:lstStyle/>
          <a:p>
            <a:pPr>
              <a:defRPr sz="2000"/>
            </a:pPr>
            <a:r>
              <a:t>District Collector (Chairman), CEO, Representatives from various Departments, Deputy Director of the Tiger Reserve/PA (Member Secretary)</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Flexibility and Priority</a:t>
            </a:r>
          </a:p>
        </p:txBody>
      </p:sp>
      <p:sp>
        <p:nvSpPr>
          <p:cNvPr id="3" name="Content Placeholder 2"/>
          <p:cNvSpPr>
            <a:spLocks noGrp="1"/>
          </p:cNvSpPr>
          <p:nvPr>
            <p:ph idx="1"/>
          </p:nvPr>
        </p:nvSpPr>
        <p:spPr/>
        <p:txBody>
          <a:bodyPr/>
          <a:lstStyle/>
          <a:p>
            <a:pPr>
              <a:defRPr sz="2000"/>
            </a:pPr>
            <a:r>
              <a:t>Cost norms are indicative; State Governments can modify for site-specific needs.</a:t>
            </a:r>
          </a:p>
          <a:p>
            <a:pPr>
              <a:defRPr sz="2000"/>
            </a:pPr>
            <a:r>
              <a:t>Inter-component and inter-family adjustments allowed.</a:t>
            </a:r>
          </a:p>
          <a:p>
            <a:pPr>
              <a:defRPr sz="2000"/>
            </a:pPr>
            <a:r>
              <a:t>Relocated villages get priority for eco-development and local development through convergence of District schemes.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Involving Relocated Villagers</a:t>
            </a:r>
          </a:p>
        </p:txBody>
      </p:sp>
      <p:sp>
        <p:nvSpPr>
          <p:cNvPr id="3" name="Content Placeholder 2"/>
          <p:cNvSpPr>
            <a:spLocks noGrp="1"/>
          </p:cNvSpPr>
          <p:nvPr>
            <p:ph idx="1"/>
          </p:nvPr>
        </p:nvSpPr>
        <p:spPr/>
        <p:txBody>
          <a:bodyPr/>
          <a:lstStyle/>
          <a:p>
            <a:pPr>
              <a:defRPr sz="2000"/>
            </a:pPr>
            <a:r>
              <a:t>Labor-oriented works in relocation should involve relocated villagers.</a:t>
            </a:r>
          </a:p>
          <a:p>
            <a:pPr>
              <a:defRPr sz="2000"/>
            </a:pPr>
            <a:r>
              <a:t>Ensures benefits and implementation to their satisfaction.</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Post-Relocation Support</a:t>
            </a:r>
          </a:p>
        </p:txBody>
      </p:sp>
      <p:sp>
        <p:nvSpPr>
          <p:cNvPr id="3" name="Content Placeholder 2"/>
          <p:cNvSpPr>
            <a:spLocks noGrp="1"/>
          </p:cNvSpPr>
          <p:nvPr>
            <p:ph idx="1"/>
          </p:nvPr>
        </p:nvSpPr>
        <p:spPr/>
        <p:txBody>
          <a:bodyPr/>
          <a:lstStyle/>
          <a:p>
            <a:pPr>
              <a:defRPr sz="2000"/>
            </a:pPr>
            <a:r>
              <a:t>New settlements on forest land get access to forest resources.</a:t>
            </a:r>
          </a:p>
          <a:p>
            <a:pPr>
              <a:defRPr sz="2000"/>
            </a:pPr>
            <a:r>
              <a:t>District Administration facilitates fair price shops, education, and health centers.</a:t>
            </a:r>
          </a:p>
          <a:p>
            <a:pPr>
              <a:defRPr sz="2000"/>
            </a:pPr>
            <a:r>
              <a:t>“Handholding” after relocation via ecodevelopmental inputs and district administration.</a:t>
            </a:r>
          </a:p>
          <a:p>
            <a:pPr>
              <a:defRPr sz="2000"/>
            </a:pPr>
            <a:r>
              <a:t>Relocated villagers get priority for livelihood options from the protected area.</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Cost Considerations</a:t>
            </a:r>
          </a:p>
        </p:txBody>
      </p:sp>
      <p:sp>
        <p:nvSpPr>
          <p:cNvPr id="3" name="Content Placeholder 2"/>
          <p:cNvSpPr>
            <a:spLocks noGrp="1"/>
          </p:cNvSpPr>
          <p:nvPr>
            <p:ph idx="1"/>
          </p:nvPr>
        </p:nvSpPr>
        <p:spPr/>
        <p:txBody>
          <a:bodyPr/>
          <a:lstStyle/>
          <a:p>
            <a:pPr>
              <a:defRPr sz="2000"/>
            </a:pPr>
            <a:r>
              <a:t>If relocation cost exceeds Rs. 10 lakhs per family, the State Government covers the extra cost.</a:t>
            </a:r>
          </a:p>
          <a:p>
            <a:pPr>
              <a:defRPr sz="2000"/>
            </a:pPr>
            <a:r>
              <a:t>Relocation process is open-ended and depends on State performance.</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Mainstreaming Wildlife Concerns</a:t>
            </a:r>
          </a:p>
        </p:txBody>
      </p:sp>
      <p:sp>
        <p:nvSpPr>
          <p:cNvPr id="3" name="Text Placeholder 2"/>
          <p:cNvSpPr>
            <a:spLocks noGrp="1"/>
          </p:cNvSpPr>
          <p:nvPr>
            <p:ph type="body" idx="1"/>
          </p:nvPr>
        </p:nvSpPr>
        <p:spPr/>
        <p:txBody>
          <a:bodyPr/>
          <a:lstStyle/>
          <a:p>
            <a:pPr>
              <a:defRPr sz="2200"/>
            </a:pPr>
            <a:r>
              <a:t>Fostering corridor conservation through restorative strategy.</a:t>
            </a:r>
          </a:p>
          <a:p>
            <a:pPr>
              <a:defRPr sz="2200"/>
            </a:pPr>
            <a:r>
              <a:t>Involving locals to arrest habitat fragmentation.</a:t>
            </a:r>
          </a:p>
          <a:p>
            <a:pPr>
              <a:defRPr sz="2200"/>
            </a:pPr>
            <a:r>
              <a:t>New activity (non-recurring).</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Corridor Conservation</a:t>
            </a:r>
          </a:p>
        </p:txBody>
      </p:sp>
      <p:sp>
        <p:nvSpPr>
          <p:cNvPr id="3" name="Content Placeholder 2"/>
          <p:cNvSpPr>
            <a:spLocks noGrp="1"/>
          </p:cNvSpPr>
          <p:nvPr>
            <p:ph idx="1"/>
          </p:nvPr>
        </p:nvSpPr>
        <p:spPr/>
        <p:txBody>
          <a:bodyPr/>
          <a:lstStyle/>
          <a:p>
            <a:pPr>
              <a:defRPr sz="2000"/>
            </a:pPr>
            <a:r>
              <a:t>Forests connecting Tiger Reserves have tigers and other wildlife.</a:t>
            </a:r>
          </a:p>
          <a:p>
            <a:pPr>
              <a:defRPr sz="2000"/>
            </a:pPr>
            <a:r>
              <a:t>No current Scheme for addressing wildlife concerns in these areas.</a:t>
            </a:r>
          </a:p>
          <a:p>
            <a:pPr>
              <a:defRPr sz="2000"/>
            </a:pPr>
            <a:r>
              <a:t>The Wild Life (Protection) Amendment Act, 2006, addresses corridor areas. This involves:</a:t>
            </a:r>
          </a:p>
          <a:p>
            <a:pPr>
              <a:defRPr sz="2000"/>
            </a:pPr>
          </a:p>
          <a:p>
            <a:pPr>
              <a:defRPr sz="2000"/>
            </a:pPr>
            <a:r>
              <a:t>Redressing man-animal conflict</a:t>
            </a:r>
          </a:p>
          <a:p>
            <a:pPr>
              <a:defRPr sz="2000"/>
            </a:pPr>
            <a:r>
              <a:t>Capturing problematic wild animals</a:t>
            </a:r>
          </a:p>
          <a:p>
            <a:pPr>
              <a:defRPr sz="2000"/>
            </a:pPr>
            <a:r>
              <a:t>Monitoring of wild animals</a:t>
            </a:r>
          </a:p>
          <a:p>
            <a:pPr>
              <a:defRPr sz="2000"/>
            </a:pPr>
            <a:r>
              <a:t>Antipoaching operations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(cont.)</a:t>
            </a:r>
          </a:p>
        </p:txBody>
      </p:sp>
      <p:sp>
        <p:nvSpPr>
          <p:cNvPr id="3" name="Content Placeholder 2"/>
          <p:cNvSpPr>
            <a:spLocks noGrp="1"/>
          </p:cNvSpPr>
          <p:nvPr>
            <p:ph idx="1"/>
          </p:nvPr>
        </p:nvSpPr>
        <p:spPr/>
        <p:txBody>
          <a:bodyPr/>
          <a:lstStyle/>
          <a:p>
            <a:pPr>
              <a:defRPr sz="2000"/>
            </a:pPr>
            <a:r>
              <a:t>(xiii) Carrying out independent monitoring and the evaluation of tiger reserves.</a:t>
            </a:r>
          </a:p>
          <a:p>
            <a:pPr>
              <a:defRPr sz="2000"/>
            </a:pPr>
            <a:r>
              <a:t>(xiv) Establishment and development of eight new tiger reserves.</a:t>
            </a:r>
          </a:p>
          <a:p>
            <a:pPr>
              <a:defRPr sz="2000"/>
            </a:pPr>
            <a:r>
              <a:t>(xv) Provision of project allowance to all categories of staff.</a:t>
            </a:r>
          </a:p>
          <a:p>
            <a:pPr>
              <a:defRPr sz="2000"/>
            </a:pPr>
            <a:r>
              <a:t>(xvi) Providing residential amenities to facilitate basic education to children.</a:t>
            </a:r>
          </a:p>
          <a:p>
            <a:pPr>
              <a:defRPr sz="2000"/>
            </a:pPr>
            <a:r>
              <a:t>(xvii) Providing assistance to States for fostering ecotourism to benefit local people.</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Corridor Conservation (cont.)</a:t>
            </a:r>
          </a:p>
        </p:txBody>
      </p:sp>
      <p:sp>
        <p:nvSpPr>
          <p:cNvPr id="3" name="Content Placeholder 2"/>
          <p:cNvSpPr>
            <a:spLocks noGrp="1"/>
          </p:cNvSpPr>
          <p:nvPr>
            <p:ph idx="1"/>
          </p:nvPr>
        </p:nvSpPr>
        <p:spPr/>
        <p:txBody>
          <a:bodyPr/>
          <a:lstStyle/>
          <a:p>
            <a:pPr>
              <a:defRPr sz="2000"/>
            </a:pPr>
            <a:r>
              <a:t>Habitat improvement measures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Man-Animal Conflict</a:t>
            </a:r>
          </a:p>
        </p:txBody>
      </p:sp>
      <p:sp>
        <p:nvSpPr>
          <p:cNvPr id="3" name="Content Placeholder 2"/>
          <p:cNvSpPr>
            <a:spLocks noGrp="1"/>
          </p:cNvSpPr>
          <p:nvPr>
            <p:ph idx="1"/>
          </p:nvPr>
        </p:nvSpPr>
        <p:spPr/>
        <p:txBody>
          <a:bodyPr/>
          <a:lstStyle/>
          <a:p>
            <a:pPr>
              <a:defRPr sz="2000"/>
            </a:pPr>
            <a:r>
              <a:t>Communities near National Parks, Sanctuaries, and Tiger Reserves suffer crop depredation.</a:t>
            </a:r>
          </a:p>
          <a:p>
            <a:pPr>
              <a:defRPr sz="2000"/>
            </a:pPr>
            <a:r>
              <a:t>Wild herbivores (blue bull, black buck, wild pig, elephants) cause damage.</a:t>
            </a:r>
          </a:p>
          <a:p>
            <a:pPr>
              <a:defRPr sz="2000"/>
            </a:pPr>
            <a:r>
              <a:t>Situation acute due to single annual rain-fed crop with low productivity.</a:t>
            </a:r>
          </a:p>
          <a:p>
            <a:pPr>
              <a:defRPr sz="2000"/>
            </a:pPr>
            <a:r>
              <a:t>This is a major reason for man-animal conflicts.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Tiger Conservation</a:t>
            </a:r>
          </a:p>
        </p:txBody>
      </p:sp>
      <p:sp>
        <p:nvSpPr>
          <p:cNvPr id="3" name="Subtitle 2"/>
          <p:cNvSpPr>
            <a:spLocks noGrp="1"/>
          </p:cNvSpPr>
          <p:nvPr>
            <p:ph type="subTitle" idx="1"/>
          </p:nvPr>
        </p:nvSpPr>
        <p:spPr/>
        <p:txBody>
          <a:bodyPr/>
          <a:lstStyle/>
          <a:p>
            <a:pPr>
              <a:defRPr sz="2400" i="1"/>
            </a:pPr>
            <a:r>
              <a:t>Strategies and Initiatives for Wildlife Protection</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Human-Wildlife Conflict &amp; Local Support</a:t>
            </a:r>
          </a:p>
        </p:txBody>
      </p:sp>
      <p:sp>
        <p:nvSpPr>
          <p:cNvPr id="3" name="Content Placeholder 2"/>
          <p:cNvSpPr>
            <a:spLocks noGrp="1"/>
          </p:cNvSpPr>
          <p:nvPr>
            <p:ph idx="1"/>
          </p:nvPr>
        </p:nvSpPr>
        <p:spPr/>
        <p:txBody>
          <a:bodyPr/>
          <a:lstStyle/>
          <a:p>
            <a:pPr>
              <a:defRPr sz="2000"/>
            </a:pPr>
            <a:r>
              <a:t>Reserves and Protected Areas often face a serious bottleneck in enlisting much needed local support for wildlife conservation.</a:t>
            </a:r>
          </a:p>
          <a:p>
            <a:pPr>
              <a:defRPr sz="2000"/>
            </a:pPr>
          </a:p>
          <a:p>
            <a:pPr>
              <a:defRPr sz="2000"/>
            </a:pPr>
            <a:r>
              <a:t>Section 11 of the Wildlife (Protection) Act allows State Chief Wildlife Wardens to permit the killing of wild animals causing destruction to life, property, and crops. However, rural communities often oppose such killings due to religious sentiments.</a:t>
            </a:r>
          </a:p>
          <a:p>
            <a:pPr>
              <a:defRPr sz="2000"/>
            </a:pP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Human-Wildlife Conflict &amp; Local Support (cont.)</a:t>
            </a:r>
          </a:p>
        </p:txBody>
      </p:sp>
      <p:sp>
        <p:nvSpPr>
          <p:cNvPr id="3" name="Content Placeholder 2"/>
          <p:cNvSpPr>
            <a:spLocks noGrp="1"/>
          </p:cNvSpPr>
          <p:nvPr>
            <p:ph idx="1"/>
          </p:nvPr>
        </p:nvSpPr>
        <p:spPr/>
        <p:txBody>
          <a:bodyPr/>
          <a:lstStyle/>
          <a:p>
            <a:pPr>
              <a:defRPr sz="2000"/>
            </a:pPr>
            <a:r>
              <a:t>Trapping and translocation are not always feasible or cost-effective. Compensating stakeholder communities around Tiger Reserves for recurring losses is crucial and would be supported as per prevailing State norms in the delineated buffer area (Section 38V of the Wild Life (Protection) Act, 1972, as amended in 2006).</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Safeguards for Wildlife Conservation</a:t>
            </a:r>
          </a:p>
        </p:txBody>
      </p:sp>
      <p:sp>
        <p:nvSpPr>
          <p:cNvPr id="3" name="Content Placeholder 2"/>
          <p:cNvSpPr>
            <a:spLocks noGrp="1"/>
          </p:cNvSpPr>
          <p:nvPr>
            <p:ph idx="1"/>
          </p:nvPr>
        </p:nvSpPr>
        <p:spPr/>
        <p:txBody>
          <a:bodyPr/>
          <a:lstStyle/>
          <a:p>
            <a:pPr>
              <a:defRPr sz="2000"/>
            </a:pPr>
            <a:r>
              <a:t>Several Tiger Reserves are affected by heavily used infrastructure like roads and railway tracks.</a:t>
            </a:r>
          </a:p>
          <a:p>
            <a:pPr>
              <a:defRPr sz="2000"/>
            </a:pPr>
            <a:r>
              <a:t>High tension electric lines passing through reserves can cause mortality of wild animals due to electrocution.</a:t>
            </a:r>
          </a:p>
          <a:p>
            <a:pPr>
              <a:defRPr sz="2000"/>
            </a:pPr>
          </a:p>
          <a:p>
            <a:pPr>
              <a:defRPr sz="2000"/>
            </a:pPr>
            <a:r>
              <a:t>In the interest of wild animals, several safeguards and retrofitting measures may be required on a site-specific basis to mitigate these risks.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Basic Infrastructure &amp; Monitoring</a:t>
            </a:r>
          </a:p>
        </p:txBody>
      </p:sp>
      <p:sp>
        <p:nvSpPr>
          <p:cNvPr id="3" name="Content Placeholder 2"/>
          <p:cNvSpPr>
            <a:spLocks noGrp="1"/>
          </p:cNvSpPr>
          <p:nvPr>
            <p:ph idx="1"/>
          </p:nvPr>
        </p:nvSpPr>
        <p:spPr/>
        <p:txBody>
          <a:bodyPr/>
          <a:lstStyle/>
          <a:p>
            <a:pPr>
              <a:defRPr sz="2000"/>
            </a:pPr>
            <a:r>
              <a:t>Providing basic infrastructure/Project Tiger Headquarter expenditure for consultancy, all India tiger estimation/continuous monitoring of tigers outside tiger reserves, strengthening of NTCA at the Center and establishing a monitoring lab in the Wildlife Institute of India is crucial.</a:t>
            </a:r>
          </a:p>
          <a:p>
            <a:pPr>
              <a:defRPr sz="2000"/>
            </a:pPr>
          </a:p>
          <a:p>
            <a:pPr>
              <a:defRPr sz="2000"/>
            </a:pPr>
            <a:r>
              <a:t>The following are envisaged:</a:t>
            </a:r>
          </a:p>
          <a:p>
            <a:pPr>
              <a:defRPr sz="2000"/>
            </a:pPr>
          </a:p>
          <a:p>
            <a:pPr>
              <a:defRPr sz="2000"/>
            </a:pPr>
            <a:r>
              <a:t>Creation of office space at Delhi for National Tiger Conservation Authority.</a:t>
            </a:r>
          </a:p>
          <a:p>
            <a:pPr>
              <a:defRPr sz="2000"/>
            </a:pPr>
            <a:r>
              <a:t>Creation of GIS outstation laboratory at Wildlife Institute of India.</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Basic Infrastructure &amp; Monitoring (cont.)</a:t>
            </a:r>
          </a:p>
        </p:txBody>
      </p:sp>
      <p:sp>
        <p:nvSpPr>
          <p:cNvPr id="3" name="Content Placeholder 2"/>
          <p:cNvSpPr>
            <a:spLocks noGrp="1"/>
          </p:cNvSpPr>
          <p:nvPr>
            <p:ph idx="1"/>
          </p:nvPr>
        </p:nvSpPr>
        <p:spPr/>
        <p:txBody>
          <a:bodyPr/>
          <a:lstStyle/>
          <a:p>
            <a:pPr>
              <a:defRPr sz="2000"/>
            </a:pPr>
            <a:r>
              <a:t>Carrying out All India Tiger Estimation, monitoring.</a:t>
            </a:r>
          </a:p>
          <a:p>
            <a:pPr>
              <a:defRPr sz="2000"/>
            </a:pPr>
            <a:r>
              <a:t>Support to research work.</a:t>
            </a:r>
          </a:p>
          <a:p>
            <a:pPr>
              <a:defRPr sz="2000"/>
            </a:pPr>
            <a:r>
              <a:t>Contractual arrangement for special studies.</a:t>
            </a:r>
          </a:p>
          <a:p>
            <a:pPr>
              <a:defRPr sz="2000"/>
            </a:pPr>
            <a:r>
              <a:t>International / National Workshops.</a:t>
            </a:r>
          </a:p>
          <a:p>
            <a:pPr>
              <a:defRPr sz="2000"/>
            </a:pPr>
            <a:r>
              <a:t>Contractual arrangement for data entry, analysis.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Independent Monitoring and Evaluation</a:t>
            </a:r>
          </a:p>
        </p:txBody>
      </p:sp>
      <p:sp>
        <p:nvSpPr>
          <p:cNvPr id="3" name="Content Placeholder 2"/>
          <p:cNvSpPr>
            <a:spLocks noGrp="1"/>
          </p:cNvSpPr>
          <p:nvPr>
            <p:ph idx="1"/>
          </p:nvPr>
        </p:nvSpPr>
        <p:spPr/>
        <p:txBody>
          <a:bodyPr/>
          <a:lstStyle/>
          <a:p>
            <a:pPr>
              <a:defRPr sz="2000"/>
            </a:pPr>
            <a:r>
              <a:t>Independent monitoring of tiger reserves was carried out using 45 parameters by a panel of experts, based on IUCN format.</a:t>
            </a:r>
          </a:p>
          <a:p>
            <a:pPr>
              <a:defRPr sz="2000"/>
            </a:pPr>
          </a:p>
          <a:p>
            <a:pPr>
              <a:defRPr sz="2000"/>
            </a:pPr>
            <a:r>
              <a:t>The monitoring reports were peer reviewed by the IUCN and placed before the Parliament.</a:t>
            </a:r>
          </a:p>
          <a:p>
            <a:pPr>
              <a:defRPr sz="2000"/>
            </a:pPr>
          </a:p>
          <a:p>
            <a:pPr>
              <a:defRPr sz="2000"/>
            </a:pPr>
            <a:r>
              <a:t>This process would be continued during the XIth Plan period after further refinement.</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Expanding Tiger Reserves</a:t>
            </a:r>
          </a:p>
        </p:txBody>
      </p:sp>
      <p:sp>
        <p:nvSpPr>
          <p:cNvPr id="3" name="Text Placeholder 2"/>
          <p:cNvSpPr>
            <a:spLocks noGrp="1"/>
          </p:cNvSpPr>
          <p:nvPr>
            <p:ph type="body" idx="1"/>
          </p:nvPr>
        </p:nvSpPr>
        <p:spPr/>
        <p:txBody>
          <a:bodyPr/>
          <a:lstStyle/>
          <a:p>
            <a:pPr>
              <a:defRPr sz="2200"/>
            </a:pPr>
            <a:r>
              <a:t>Establishment and development of eight new Tiger Reserves (recurring and non recurring as indicated for various activities)</a:t>
            </a:r>
          </a:p>
          <a:p>
            <a:pPr>
              <a:defRPr sz="2200"/>
            </a:pPr>
            <a:r>
              <a:t>Total financial implication of Rs. 32.00 crores during the plan period.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Project Tiger Objectives</a:t>
            </a:r>
          </a:p>
        </p:txBody>
      </p:sp>
      <p:sp>
        <p:nvSpPr>
          <p:cNvPr id="3" name="Content Placeholder 2"/>
          <p:cNvSpPr>
            <a:spLocks noGrp="1"/>
          </p:cNvSpPr>
          <p:nvPr>
            <p:ph idx="1"/>
          </p:nvPr>
        </p:nvSpPr>
        <p:spPr/>
        <p:txBody>
          <a:bodyPr/>
          <a:lstStyle/>
          <a:p>
            <a:pPr>
              <a:defRPr sz="2000"/>
            </a:pPr>
            <a:r>
              <a:t>Launched in April 1973, Project Tiger aims:</a:t>
            </a:r>
          </a:p>
          <a:p>
            <a:pPr>
              <a:defRPr sz="2000"/>
            </a:pPr>
          </a:p>
          <a:p>
            <a:pPr>
              <a:defRPr sz="2000"/>
            </a:pPr>
            <a:r>
              <a:t>* To ensure maintenance of a viable population of Tigers in India.</a:t>
            </a:r>
          </a:p>
          <a:p>
            <a:pPr>
              <a:defRPr sz="2000"/>
            </a:pPr>
            <a:r>
              <a:t>* For scientific, economic, aesthetic, cultural and ecological values</a:t>
            </a:r>
          </a:p>
          <a:p>
            <a:pPr>
              <a:defRPr sz="2000"/>
            </a:pPr>
            <a:r>
              <a:t>* To preserve areas of biological importance as a national heritage.</a:t>
            </a:r>
          </a:p>
          <a:p>
            <a:pPr>
              <a:defRPr sz="2000"/>
            </a:pPr>
            <a:r>
              <a:t>* For the benefit, education and enjoyment of the people.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Ecosystem Approach</a:t>
            </a:r>
          </a:p>
        </p:txBody>
      </p:sp>
      <p:sp>
        <p:nvSpPr>
          <p:cNvPr id="3" name="Content Placeholder 2"/>
          <p:cNvSpPr>
            <a:spLocks noGrp="1"/>
          </p:cNvSpPr>
          <p:nvPr>
            <p:ph idx="1"/>
          </p:nvPr>
        </p:nvSpPr>
        <p:spPr/>
        <p:txBody>
          <a:bodyPr/>
          <a:lstStyle/>
          <a:p>
            <a:pPr>
              <a:defRPr sz="2000"/>
            </a:pPr>
            <a:r>
              <a:t>'Project Tiger’ has a holistic ecosystem approach. Though the focus is on the flagship species ‘tiger’, the project strives to maintain the stability of ecosystem by fostering other trophic levels in the food chain.</a:t>
            </a:r>
          </a:p>
          <a:p>
            <a:pPr>
              <a:defRPr sz="2000"/>
            </a:pPr>
            <a:r>
              <a:t>This is essential to ensure an ecologically viable population of tiger, which is at the ‘apex’ of the ecological food chain.</a:t>
            </a:r>
          </a:p>
          <a:p>
            <a:pPr>
              <a:defRPr sz="2000"/>
            </a:pPr>
          </a:p>
          <a:p>
            <a:pPr>
              <a:defRPr sz="2000"/>
            </a:pPr>
            <a:r>
              <a:t>Our protected areas / Tiger Reserves are analogous to “islands” in an ocean of the other-use patterns. Empirical evidences from ‘island biogeography’ indicate that “isolated” reserves lose their species rapidly owing to ‘ecological insularization’.</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Addressing Habitat Fragility</a:t>
            </a:r>
          </a:p>
        </p:txBody>
      </p:sp>
      <p:sp>
        <p:nvSpPr>
          <p:cNvPr id="3" name="Content Placeholder 2"/>
          <p:cNvSpPr>
            <a:spLocks noGrp="1"/>
          </p:cNvSpPr>
          <p:nvPr>
            <p:ph idx="1"/>
          </p:nvPr>
        </p:nvSpPr>
        <p:spPr/>
        <p:txBody>
          <a:bodyPr/>
          <a:lstStyle/>
          <a:p>
            <a:pPr>
              <a:defRPr sz="2000"/>
            </a:pPr>
            <a:r>
              <a:t>The tiger habitat has become fragile and weak at several places, warranting a focused conservation approach.</a:t>
            </a:r>
          </a:p>
          <a:p>
            <a:pPr>
              <a:defRPr sz="2000"/>
            </a:pPr>
          </a:p>
          <a:p>
            <a:pPr>
              <a:defRPr sz="2000"/>
            </a:pPr>
            <a:r>
              <a:t>Apart from fragmentation, the situation is aggravated by degraded forest cover owing to biotic pressure, dislocated prey – predator ratio, absence of effective measures to ensure the desired level of protection and lack of eco developmental initiatives for the fringe dwelling stake holders to reduce their dependency on forest resources.</a:t>
            </a:r>
          </a:p>
          <a:p>
            <a:pPr>
              <a:defRPr sz="2000"/>
            </a:pP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Addressing Habitat Fragility (cont.)</a:t>
            </a:r>
          </a:p>
        </p:txBody>
      </p:sp>
      <p:sp>
        <p:nvSpPr>
          <p:cNvPr id="3" name="Content Placeholder 2"/>
          <p:cNvSpPr>
            <a:spLocks noGrp="1"/>
          </p:cNvSpPr>
          <p:nvPr>
            <p:ph idx="1"/>
          </p:nvPr>
        </p:nvSpPr>
        <p:spPr/>
        <p:txBody>
          <a:bodyPr/>
          <a:lstStyle/>
          <a:p>
            <a:pPr>
              <a:defRPr sz="2000"/>
            </a:pPr>
            <a:r>
              <a:t>‘Project Tiger’ would go a long way in redressing the above situation.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New Tiger Reserve Areas</a:t>
            </a:r>
          </a:p>
        </p:txBody>
      </p:sp>
      <p:sp>
        <p:nvSpPr>
          <p:cNvPr id="3" name="Content Placeholder 2"/>
          <p:cNvSpPr>
            <a:spLocks noGrp="1"/>
          </p:cNvSpPr>
          <p:nvPr>
            <p:ph idx="1"/>
          </p:nvPr>
        </p:nvSpPr>
        <p:spPr/>
        <p:txBody>
          <a:bodyPr/>
          <a:lstStyle/>
          <a:p>
            <a:pPr>
              <a:defRPr sz="2000"/>
            </a:pPr>
            <a:r>
              <a:t>The Steering Committee of Project Tiger recommended inclusion of new Tiger Reserve areas so as to increase the total area of Project Tiger from existing 37761 sq. kms. to 50,000 sq. kms. during the X Plan period.</a:t>
            </a:r>
          </a:p>
          <a:p>
            <a:pPr>
              <a:defRPr sz="2000"/>
            </a:pPr>
          </a:p>
          <a:p>
            <a:pPr>
              <a:defRPr sz="2000"/>
            </a:pPr>
            <a:r>
              <a:t>Accordingly, proposals for new Tiger Reserves were received from some States, on which ‘in principle’ approval has been accorded. The details are as below:</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Eight New Tiger Reserves</a:t>
            </a:r>
          </a:p>
        </p:txBody>
      </p:sp>
      <p:sp>
        <p:nvSpPr>
          <p:cNvPr id="3" name="Content Placeholder 2"/>
          <p:cNvSpPr>
            <a:spLocks noGrp="1"/>
          </p:cNvSpPr>
          <p:nvPr>
            <p:ph idx="1"/>
          </p:nvPr>
        </p:nvSpPr>
        <p:spPr/>
        <p:txBody>
          <a:bodyPr/>
          <a:lstStyle/>
          <a:p>
            <a:pPr>
              <a:defRPr sz="2000"/>
            </a:pPr>
            <a:r>
              <a:t>(i) Anamalai -Parambikulam Wildlife Sanctuaries (Tamil Nadu &amp; Kerala)</a:t>
            </a:r>
          </a:p>
          <a:p>
            <a:pPr>
              <a:defRPr sz="2000"/>
            </a:pPr>
            <a:r>
              <a:t>(ii) Udanti and Sita Nadi Wildlife Sanctuaries (Chattisgarh)</a:t>
            </a:r>
          </a:p>
          <a:p>
            <a:pPr>
              <a:defRPr sz="2000"/>
            </a:pPr>
            <a:r>
              <a:t>(iii) Satkosia Wildlife Sanctuary (Orissa)</a:t>
            </a:r>
          </a:p>
          <a:p>
            <a:pPr>
              <a:defRPr sz="2000"/>
            </a:pPr>
            <a:r>
              <a:t>(iv) Kaziranga National Park (Assam)</a:t>
            </a:r>
          </a:p>
          <a:p>
            <a:pPr>
              <a:defRPr sz="2000"/>
            </a:pPr>
            <a:r>
              <a:t>(v) Achanakmar Wildlife Sanctuary (Chattisgarh)</a:t>
            </a:r>
          </a:p>
          <a:p>
            <a:pPr>
              <a:defRPr sz="2000"/>
            </a:pPr>
            <a:r>
              <a:t>(vi) Dandeli Wildlife Sanctuary and Anshi National Park (Karnataka)</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Eight New Tiger Reserves (cont.)</a:t>
            </a:r>
          </a:p>
        </p:txBody>
      </p:sp>
      <p:sp>
        <p:nvSpPr>
          <p:cNvPr id="3" name="Content Placeholder 2"/>
          <p:cNvSpPr>
            <a:spLocks noGrp="1"/>
          </p:cNvSpPr>
          <p:nvPr>
            <p:ph idx="1"/>
          </p:nvPr>
        </p:nvSpPr>
        <p:spPr/>
        <p:txBody>
          <a:bodyPr/>
          <a:lstStyle/>
          <a:p>
            <a:pPr>
              <a:defRPr sz="2000"/>
            </a:pPr>
            <a:r>
              <a:t>(vii) Sanjay National Park and Sanjay Dubri Wildlife Sanctuary (Madhya Pradesh)</a:t>
            </a:r>
          </a:p>
          <a:p>
            <a:pPr>
              <a:defRPr sz="2000"/>
            </a:pPr>
            <a:r>
              <a:t>(viii) Mudumalai Wildlife Sanctuary (Tamil Nadu)</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Project Allowance to Staff</a:t>
            </a:r>
          </a:p>
        </p:txBody>
      </p:sp>
      <p:sp>
        <p:nvSpPr>
          <p:cNvPr id="3" name="Content Placeholder 2"/>
          <p:cNvSpPr>
            <a:spLocks noGrp="1"/>
          </p:cNvSpPr>
          <p:nvPr>
            <p:ph idx="1"/>
          </p:nvPr>
        </p:nvSpPr>
        <p:spPr/>
        <p:txBody>
          <a:bodyPr/>
          <a:lstStyle/>
          <a:p>
            <a:pPr>
              <a:defRPr sz="2000"/>
            </a:pPr>
            <a:r>
              <a:t>Provision of Project Allowance to staff (all categories) of Project Tiger (providing project allowance to Ministerial staff is a new component) (non recurring).</a:t>
            </a:r>
          </a:p>
          <a:p>
            <a:pPr>
              <a:defRPr sz="2000"/>
            </a:pPr>
          </a:p>
          <a:p>
            <a:pPr>
              <a:defRPr sz="2000"/>
            </a:pPr>
            <a:r>
              <a:t>The officers / staff of Tiger Reserves receive Project Allowance as approved by the EFC/CCEA during IX plan period as detailed below:</a:t>
            </a:r>
          </a:p>
          <a:p>
            <a:pPr>
              <a:defRPr sz="2000"/>
            </a:pPr>
          </a:p>
          <a:p>
            <a:pPr>
              <a:defRPr sz="2000"/>
            </a:pPr>
            <a:r>
              <a:t>(a) Field Director - @ Rs. 1000 per month</a:t>
            </a:r>
          </a:p>
          <a:p>
            <a:pPr>
              <a:defRPr sz="2000"/>
            </a:pPr>
            <a:r>
              <a:t>(b) Deputy Director - @ Rs. 750 per month</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Project Allowance to Staff (cont.)</a:t>
            </a:r>
          </a:p>
        </p:txBody>
      </p:sp>
      <p:sp>
        <p:nvSpPr>
          <p:cNvPr id="3" name="Content Placeholder 2"/>
          <p:cNvSpPr>
            <a:spLocks noGrp="1"/>
          </p:cNvSpPr>
          <p:nvPr>
            <p:ph idx="1"/>
          </p:nvPr>
        </p:nvSpPr>
        <p:spPr/>
        <p:txBody>
          <a:bodyPr/>
          <a:lstStyle/>
          <a:p>
            <a:pPr>
              <a:defRPr sz="2000"/>
            </a:pPr>
            <a:r>
              <a:t>(c) Assistant Director/ Research Officer/Veterinary Officer (equivalent rank) - @ Rs. 650 per month</a:t>
            </a:r>
          </a:p>
          <a:p>
            <a:pPr>
              <a:defRPr sz="2000"/>
            </a:pPr>
            <a:r>
              <a:t>(d) Forest Ranger and equivalent rank - @ Rs. 500 per month</a:t>
            </a:r>
          </a:p>
          <a:p>
            <a:pPr>
              <a:defRPr sz="2000"/>
            </a:pPr>
            <a:r>
              <a:t>(e) Forester and equivalent rank - @ Rs. 450 per month</a:t>
            </a:r>
          </a:p>
          <a:p>
            <a:pPr>
              <a:defRPr sz="2000"/>
            </a:pPr>
            <a:r>
              <a:t>(f) Forest Guard and equivalent rank - @Rs. 350 per month</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Extending Allowance to Ministerial Staff</a:t>
            </a:r>
          </a:p>
        </p:txBody>
      </p:sp>
      <p:sp>
        <p:nvSpPr>
          <p:cNvPr id="3" name="Content Placeholder 2"/>
          <p:cNvSpPr>
            <a:spLocks noGrp="1"/>
          </p:cNvSpPr>
          <p:nvPr>
            <p:ph idx="1"/>
          </p:nvPr>
        </p:nvSpPr>
        <p:spPr/>
        <p:txBody>
          <a:bodyPr/>
          <a:lstStyle/>
          <a:p>
            <a:pPr>
              <a:defRPr sz="2000"/>
            </a:pPr>
            <a:r>
              <a:t>The offices of Tiger Reserves are located in remote places. More often than not, the ministerial staff prefer postings elsewhere in regular Forest Division offices.</a:t>
            </a:r>
          </a:p>
          <a:p>
            <a:pPr>
              <a:defRPr sz="2000"/>
            </a:pPr>
          </a:p>
          <a:p>
            <a:pPr>
              <a:defRPr sz="2000"/>
            </a:pPr>
            <a:r>
              <a:t>To attract the best talent, it is proposed to extend the project allowance to ministerial staff working in Tiger Reserves as indicated below:-</a:t>
            </a:r>
          </a:p>
          <a:p>
            <a:pPr>
              <a:defRPr sz="2000"/>
            </a:pPr>
          </a:p>
          <a:p>
            <a:pPr>
              <a:defRPr sz="2000"/>
            </a:pPr>
            <a:r>
              <a:t>Class II - Rs 500 (per employee per month)</a:t>
            </a:r>
          </a:p>
          <a:p>
            <a:pPr>
              <a:defRPr sz="2000"/>
            </a:pPr>
            <a:r>
              <a:t>Class III - Rs 350 (per employee per month)</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Extending Allowance to Ministerial Staff (cont.)</a:t>
            </a:r>
          </a:p>
        </p:txBody>
      </p:sp>
      <p:sp>
        <p:nvSpPr>
          <p:cNvPr id="3" name="Content Placeholder 2"/>
          <p:cNvSpPr>
            <a:spLocks noGrp="1"/>
          </p:cNvSpPr>
          <p:nvPr>
            <p:ph idx="1"/>
          </p:nvPr>
        </p:nvSpPr>
        <p:spPr/>
        <p:txBody>
          <a:bodyPr/>
          <a:lstStyle/>
          <a:p>
            <a:pPr>
              <a:defRPr sz="2000"/>
            </a:pPr>
            <a:r>
              <a:t>Class IV - Rs 200 (per employee per month)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Project Tiger Objectives (cont.)</a:t>
            </a:r>
          </a:p>
        </p:txBody>
      </p:sp>
      <p:sp>
        <p:nvSpPr>
          <p:cNvPr id="3" name="Content Placeholder 2"/>
          <p:cNvSpPr>
            <a:spLocks noGrp="1"/>
          </p:cNvSpPr>
          <p:nvPr>
            <p:ph idx="1"/>
          </p:nvPr>
        </p:nvSpPr>
        <p:spPr/>
        <p:txBody>
          <a:bodyPr/>
          <a:lstStyle/>
          <a:p>
            <a:pPr>
              <a:defRPr sz="2000"/>
            </a:pPr>
          </a:p>
          <a:p>
            <a:pPr>
              <a:defRPr sz="2000"/>
            </a:pPr>
            <a:r>
              <a:t>Currently, there are 28 Tiger Reserves in 17 states, covering 37761 sq. km.</a:t>
            </a:r>
          </a:p>
          <a:p>
            <a:pPr>
              <a:defRPr sz="2000"/>
            </a:pPr>
            <a:r>
              <a:t>'In principle' approval for 8 new Tiger Reserves has been accorded.</a:t>
            </a:r>
          </a:p>
          <a:p>
            <a:pPr>
              <a:defRPr sz="2000"/>
            </a:pPr>
            <a:r>
              <a:t>The selection of reserves was guided by the need to conserve unique ecosystem/habitat types.</a:t>
            </a:r>
          </a:p>
          <a:p>
            <a:pPr>
              <a:defRPr sz="2000"/>
            </a:pP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Staff Welfare Activities</a:t>
            </a:r>
          </a:p>
        </p:txBody>
      </p:sp>
      <p:sp>
        <p:nvSpPr>
          <p:cNvPr id="3" name="Content Placeholder 2"/>
          <p:cNvSpPr>
            <a:spLocks noGrp="1"/>
          </p:cNvSpPr>
          <p:nvPr>
            <p:ph idx="1"/>
          </p:nvPr>
        </p:nvSpPr>
        <p:spPr/>
        <p:txBody>
          <a:bodyPr/>
          <a:lstStyle/>
          <a:p>
            <a:pPr>
              <a:defRPr sz="2000"/>
            </a:pPr>
            <a:r>
              <a:t>The field staff of Tiger Reserves serve in remote and difficult areas, often subjected to endemic diseases like malaria, dengue, water-borne infections, apart from facing the risk of chance encounters with wild animals.</a:t>
            </a:r>
          </a:p>
          <a:p>
            <a:pPr>
              <a:defRPr sz="2000"/>
            </a:pPr>
          </a:p>
          <a:p>
            <a:pPr>
              <a:defRPr sz="2000"/>
            </a:pPr>
            <a:r>
              <a:t>Such postings are normally ‘non- family postings’, and the frontline personnel has to bear the cost of maintaining his family in a nearby village or town having the basic schooling and medical facilities. Accommodation in such rural areas are seldom readily available.</a:t>
            </a:r>
          </a:p>
          <a:p>
            <a:pPr>
              <a:defRPr sz="2000"/>
            </a:pP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Staff Welfare Activities (cont.)</a:t>
            </a:r>
          </a:p>
        </p:txBody>
      </p:sp>
      <p:sp>
        <p:nvSpPr>
          <p:cNvPr id="3" name="Content Placeholder 2"/>
          <p:cNvSpPr>
            <a:spLocks noGrp="1"/>
          </p:cNvSpPr>
          <p:nvPr>
            <p:ph idx="1"/>
          </p:nvPr>
        </p:nvSpPr>
        <p:spPr/>
        <p:txBody>
          <a:bodyPr/>
          <a:lstStyle/>
          <a:p>
            <a:pPr>
              <a:defRPr sz="2000"/>
            </a:pPr>
            <a:r>
              <a:t>The physical assault on the staff of Tiger Reserves/Protected Areas by people nurturing a grudge against the management is more common, often resulting in casualties. Therefore it becomes essential to provide amenities for staff welfare, to attract the best talent in the working age group.</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Project Tiger: Ecotourism &amp; Conservation</a:t>
            </a:r>
          </a:p>
        </p:txBody>
      </p:sp>
      <p:sp>
        <p:nvSpPr>
          <p:cNvPr id="3" name="Subtitle 2"/>
          <p:cNvSpPr>
            <a:spLocks noGrp="1"/>
          </p:cNvSpPr>
          <p:nvPr>
            <p:ph type="subTitle" idx="1"/>
          </p:nvPr>
        </p:nvSpPr>
        <p:spPr/>
        <p:txBody>
          <a:bodyPr/>
          <a:lstStyle/>
          <a:p>
            <a:pPr>
              <a:defRPr sz="2400" i="1"/>
            </a:pPr>
            <a:r>
              <a:t>Guidelines and Memorandum of Understanding</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Staff Welfare &amp; Eco-Tourism</a:t>
            </a:r>
          </a:p>
        </p:txBody>
      </p:sp>
      <p:sp>
        <p:nvSpPr>
          <p:cNvPr id="3" name="Text Placeholder 2"/>
          <p:cNvSpPr>
            <a:spLocks noGrp="1"/>
          </p:cNvSpPr>
          <p:nvPr>
            <p:ph type="body" idx="1"/>
          </p:nvPr>
        </p:nvSpPr>
        <p:spPr/>
        <p:txBody>
          <a:bodyPr/>
          <a:lstStyle/>
          <a:p>
            <a:pPr>
              <a:defRPr sz="2200"/>
            </a:pPr>
            <a:r>
              <a:t>Supporting frontline staff with basic needs</a:t>
            </a:r>
          </a:p>
          <a:p>
            <a:pPr>
              <a:defRPr sz="2200"/>
            </a:pPr>
            <a:r>
              <a:t>Fostering sustainable ecotourism in tiger reserve buffer areas</a:t>
            </a:r>
          </a:p>
          <a:p>
            <a:pPr>
              <a:defRPr sz="2200"/>
            </a:pPr>
            <a:r>
              <a:t>Improving living standards for local communities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Fostering Eco-Tourism in Tiger Reserves</a:t>
            </a:r>
          </a:p>
        </p:txBody>
      </p:sp>
      <p:sp>
        <p:nvSpPr>
          <p:cNvPr id="3" name="Content Placeholder 2"/>
          <p:cNvSpPr>
            <a:spLocks noGrp="1"/>
          </p:cNvSpPr>
          <p:nvPr>
            <p:ph idx="1"/>
          </p:nvPr>
        </p:nvSpPr>
        <p:spPr/>
        <p:txBody>
          <a:bodyPr/>
          <a:lstStyle/>
          <a:p>
            <a:pPr>
              <a:defRPr sz="2000"/>
            </a:pPr>
            <a:r>
              <a:t>Ecotourism is ecologically sustainable nature-tourism.</a:t>
            </a:r>
          </a:p>
          <a:p>
            <a:pPr>
              <a:defRPr sz="2000"/>
            </a:pPr>
            <a:r>
              <a:t>It's distinct from ‘mass tourism’, focusing on sustainable and equitable practices.</a:t>
            </a:r>
          </a:p>
          <a:p>
            <a:pPr>
              <a:defRPr sz="2000"/>
            </a:pPr>
            <a:r>
              <a:t>Community-based effort improves living standards of local communities.</a:t>
            </a:r>
          </a:p>
          <a:p>
            <a:pPr>
              <a:defRPr sz="2000"/>
            </a:pPr>
            <a:r>
              <a:t>Financial support to the host community through ‘soft loans’ from Ecodevelopment Committees.</a:t>
            </a:r>
          </a:p>
          <a:p>
            <a:pPr>
              <a:defRPr sz="2000"/>
            </a:pPr>
            <a:r>
              <a:t>Based on site-specific ‘Ecotourism plan’ and carrying capacity of reserves.</a:t>
            </a:r>
          </a:p>
          <a:p>
            <a:pPr>
              <a:defRPr sz="2000"/>
            </a:pPr>
            <a:r>
              <a:t>Core/critical tiger habitats are excluded from tourism activities.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Fostering Eco-Tourism in Tiger Reserves (cont.)</a:t>
            </a:r>
          </a:p>
        </p:txBody>
      </p:sp>
      <p:sp>
        <p:nvSpPr>
          <p:cNvPr id="3" name="Content Placeholder 2"/>
          <p:cNvSpPr>
            <a:spLocks noGrp="1"/>
          </p:cNvSpPr>
          <p:nvPr>
            <p:ph idx="1"/>
          </p:nvPr>
        </p:nvSpPr>
        <p:spPr/>
        <p:txBody>
          <a:bodyPr/>
          <a:lstStyle/>
          <a:p>
            <a:pPr>
              <a:defRPr sz="2000"/>
            </a:pPr>
            <a:r>
              <a:t>Ongoing tourism activities in such areas should be phased out in the fringe/buffer areas.</a:t>
            </a:r>
          </a:p>
          <a:p>
            <a:pPr>
              <a:defRPr sz="2000"/>
            </a:pPr>
            <a:r>
              <a:t>Development of tourism facilities within buffer zones continues with Project Tiger inputs.</a:t>
            </a:r>
          </a:p>
          <a:p>
            <a:pPr>
              <a:defRPr sz="2000"/>
            </a:pPr>
            <a:r>
              <a:t>Stakeholder opportunities include:</a:t>
            </a:r>
          </a:p>
          <a:p>
            <a:pPr>
              <a:defRPr sz="2000"/>
            </a:pPr>
            <a:r>
              <a:t>* Low cost accommodation</a:t>
            </a:r>
          </a:p>
          <a:p>
            <a:pPr>
              <a:defRPr sz="2000"/>
            </a:pPr>
            <a:r>
              <a:t>* Guide services</a:t>
            </a:r>
          </a:p>
          <a:p>
            <a:pPr>
              <a:defRPr sz="2000"/>
            </a:pPr>
            <a:r>
              <a:t>* Sale outlets</a:t>
            </a:r>
          </a:p>
          <a:p>
            <a:pPr>
              <a:defRPr sz="2000"/>
            </a:pPr>
            <a:r>
              <a:t>* Managing excursions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Fostering Eco-Tourism in Tiger Reserves (cont.)</a:t>
            </a:r>
          </a:p>
        </p:txBody>
      </p:sp>
      <p:sp>
        <p:nvSpPr>
          <p:cNvPr id="3" name="Content Placeholder 2"/>
          <p:cNvSpPr>
            <a:spLocks noGrp="1"/>
          </p:cNvSpPr>
          <p:nvPr>
            <p:ph idx="1"/>
          </p:nvPr>
        </p:nvSpPr>
        <p:spPr/>
        <p:txBody>
          <a:bodyPr/>
          <a:lstStyle/>
          <a:p>
            <a:pPr>
              <a:defRPr sz="2000"/>
            </a:pPr>
            <a:r>
              <a:t>* Organizing ethnic dances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Memorandum of Understanding (MoU)</a:t>
            </a:r>
          </a:p>
        </p:txBody>
      </p:sp>
      <p:sp>
        <p:nvSpPr>
          <p:cNvPr id="3" name="Content Placeholder 2"/>
          <p:cNvSpPr>
            <a:spLocks noGrp="1"/>
          </p:cNvSpPr>
          <p:nvPr>
            <p:ph idx="1"/>
          </p:nvPr>
        </p:nvSpPr>
        <p:spPr/>
        <p:txBody>
          <a:bodyPr/>
          <a:lstStyle/>
          <a:p>
            <a:pPr>
              <a:defRPr sz="2000"/>
            </a:pPr>
            <a:r>
              <a:t>Tiger Reserve States must enter into an MoU with the Ministry of Environment and Forests (Annexure-1).</a:t>
            </a:r>
          </a:p>
          <a:p>
            <a:pPr>
              <a:defRPr sz="2000"/>
            </a:pPr>
            <a:r>
              <a:t>Funding support is provided under the Centrally sponsored Scheme of Project Tiger.</a:t>
            </a:r>
          </a:p>
          <a:p>
            <a:pPr>
              <a:defRPr sz="2000"/>
            </a:pPr>
            <a:r>
              <a:t>Based on a reserve-specific Tiger Conservation Plan.</a:t>
            </a:r>
          </a:p>
          <a:p>
            <a:pPr>
              <a:defRPr sz="2000"/>
            </a:pPr>
            <a:r>
              <a:t>As required under Section 38-V of the Wildlife (Protection) Act, 1972 (amended 2006).</a:t>
            </a:r>
          </a:p>
          <a:p>
            <a:pPr>
              <a:defRPr sz="2000"/>
            </a:pPr>
            <a:r>
              <a:t>Prepared according to National Tiger Conservation Authority (NTCA) guidelines (NTCA/01/07).</a:t>
            </a:r>
          </a:p>
          <a:p>
            <a:pPr>
              <a:defRPr sz="2000"/>
            </a:pPr>
            <a:r>
              <a:t>The centrality of Panchayati Raj Institutions should be ensured.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Memorandum of Understanding (MoU) (cont.)</a:t>
            </a:r>
          </a:p>
        </p:txBody>
      </p:sp>
      <p:sp>
        <p:nvSpPr>
          <p:cNvPr id="3" name="Content Placeholder 2"/>
          <p:cNvSpPr>
            <a:spLocks noGrp="1"/>
          </p:cNvSpPr>
          <p:nvPr>
            <p:ph idx="1"/>
          </p:nvPr>
        </p:nvSpPr>
        <p:spPr/>
        <p:txBody>
          <a:bodyPr/>
          <a:lstStyle/>
          <a:p>
            <a:pPr>
              <a:defRPr sz="2000"/>
            </a:pPr>
            <a:r>
              <a:t>Through consultation on:</a:t>
            </a:r>
          </a:p>
          <a:p>
            <a:pPr>
              <a:defRPr sz="2000"/>
            </a:pPr>
            <a:r>
              <a:t>* Local workforce deployment</a:t>
            </a:r>
          </a:p>
          <a:p>
            <a:pPr>
              <a:defRPr sz="2000"/>
            </a:pPr>
            <a:r>
              <a:t>* Man-animal conflicts</a:t>
            </a:r>
          </a:p>
          <a:p>
            <a:pPr>
              <a:defRPr sz="2000"/>
            </a:pPr>
            <a:r>
              <a:t>* Livelihood options</a:t>
            </a:r>
          </a:p>
          <a:p>
            <a:pPr>
              <a:defRPr sz="2000"/>
            </a:pPr>
            <a:r>
              <a:t>* Village relocation</a:t>
            </a:r>
          </a:p>
          <a:p>
            <a:pPr>
              <a:defRPr sz="2000"/>
            </a:pPr>
            <a:r>
              <a:t>* Eco-tourism</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2C3E50"/>
                </a:solidFill>
              </a:defRPr>
            </a:pPr>
            <a:r>
              <a:t>Tentative Cost Table</a:t>
            </a:r>
          </a:p>
        </p:txBody>
      </p:sp>
      <p:graphicFrame>
        <p:nvGraphicFramePr>
          <p:cNvPr id="3" name="Table 2"/>
          <p:cNvGraphicFramePr>
            <a:graphicFrameLocks noGrp="1"/>
          </p:cNvGraphicFramePr>
          <p:nvPr/>
        </p:nvGraphicFramePr>
        <p:xfrm>
          <a:off x="457200" y="1554798"/>
          <a:ext cx="8229599" cy="886968"/>
        </p:xfrm>
        <a:graphic>
          <a:graphicData uri="http://schemas.openxmlformats.org/drawingml/2006/table">
            <a:tbl>
              <a:tblPr firstRow="1" bandRow="1">
                <a:tableStyleId>{5C22544A-7EE6-4342-B048-85BDC9FD1C3A}</a:tableStyleId>
              </a:tblPr>
              <a:tblGrid>
                <a:gridCol w="2571750"/>
                <a:gridCol w="3086099"/>
                <a:gridCol w="2571750"/>
              </a:tblGrid>
              <a:tr h="320040">
                <a:tc>
                  <a:txBody>
                    <a:bodyPr anchor="ctr" wrap="square"/>
                    <a:lstStyle/>
                    <a:p>
                      <a:pPr algn="ctr">
                        <a:defRPr b="1" sz="1200">
                          <a:solidFill>
                            <a:srgbClr val="FFFFFF"/>
                          </a:solidFill>
                        </a:defRPr>
                      </a:pPr>
                      <a:r>
                        <a:t>S. No.</a:t>
                      </a:r>
                    </a:p>
                  </a:txBody>
                  <a:tcPr marL="36576" marR="36576" marT="18288" marB="18288">
                    <a:solidFill>
                      <a:srgbClr val="2C3E50"/>
                    </a:solidFill>
                  </a:tcPr>
                </a:tc>
                <a:tc>
                  <a:txBody>
                    <a:bodyPr anchor="ctr" wrap="square"/>
                    <a:lstStyle/>
                    <a:p>
                      <a:pPr algn="ctr">
                        <a:defRPr b="1" sz="1200">
                          <a:solidFill>
                            <a:srgbClr val="FFFFFF"/>
                          </a:solidFill>
                        </a:defRPr>
                      </a:pPr>
                      <a:r>
                        <a:t>Item of work</a:t>
                      </a:r>
                    </a:p>
                  </a:txBody>
                  <a:tcPr marL="36576" marR="36576" marT="18288" marB="18288">
                    <a:solidFill>
                      <a:srgbClr val="2C3E50"/>
                    </a:solidFill>
                  </a:tcPr>
                </a:tc>
                <a:tc>
                  <a:txBody>
                    <a:bodyPr anchor="ctr" wrap="square"/>
                    <a:lstStyle/>
                    <a:p>
                      <a:pPr algn="ctr">
                        <a:defRPr b="1" sz="1200">
                          <a:solidFill>
                            <a:srgbClr val="FFFFFF"/>
                          </a:solidFill>
                        </a:defRPr>
                      </a:pPr>
                      <a:r>
                        <a:t>Amount</a:t>
                      </a:r>
                    </a:p>
                  </a:txBody>
                  <a:tcPr marL="36576" marR="36576" marT="18288" marB="18288">
                    <a:solidFill>
                      <a:srgbClr val="2C3E50"/>
                    </a:solidFill>
                  </a:tcPr>
                </a:tc>
              </a:tr>
              <a:tr h="283464">
                <a:tc>
                  <a:txBody>
                    <a:bodyPr anchor="ctr" wrap="square"/>
                    <a:lstStyle/>
                    <a:p>
                      <a:pPr algn="l">
                        <a:defRPr sz="1100">
                          <a:solidFill>
                            <a:srgbClr val="323232"/>
                          </a:solidFill>
                        </a:defRPr>
                      </a:pPr>
                    </a:p>
                  </a:txBody>
                  <a:tcPr marL="36576" marR="36576" marT="18288" marB="18288"/>
                </a:tc>
                <a:tc>
                  <a:txBody>
                    <a:bodyPr anchor="ctr" wrap="square"/>
                    <a:lstStyle/>
                    <a:p>
                      <a:pPr algn="l">
                        <a:defRPr sz="1100">
                          <a:solidFill>
                            <a:srgbClr val="323232"/>
                          </a:solidFill>
                        </a:defRPr>
                      </a:pPr>
                    </a:p>
                  </a:txBody>
                  <a:tcPr marL="36576" marR="36576" marT="18288" marB="18288"/>
                </a:tc>
                <a:tc>
                  <a:txBody>
                    <a:bodyPr anchor="ctr" wrap="square"/>
                    <a:lstStyle/>
                    <a:p>
                      <a:pPr algn="l">
                        <a:defRPr sz="1100">
                          <a:solidFill>
                            <a:srgbClr val="323232"/>
                          </a:solidFill>
                        </a:defRPr>
                      </a:pPr>
                    </a:p>
                  </a:txBody>
                  <a:tcPr marL="36576" marR="36576" marT="18288" marB="18288"/>
                </a:tc>
              </a:tr>
              <a:tr h="283464">
                <a:tc>
                  <a:txBody>
                    <a:bodyPr anchor="ctr" wrap="square"/>
                    <a:lstStyle/>
                    <a:p>
                      <a:pPr algn="l">
                        <a:defRPr sz="1100">
                          <a:solidFill>
                            <a:srgbClr val="323232"/>
                          </a:solidFill>
                        </a:defRPr>
                      </a:pPr>
                    </a:p>
                  </a:txBody>
                  <a:tcPr marL="36576" marR="36576" marT="18288" marB="18288"/>
                </a:tc>
                <a:tc>
                  <a:txBody>
                    <a:bodyPr anchor="ctr" wrap="square"/>
                    <a:lstStyle/>
                    <a:p>
                      <a:pPr algn="l">
                        <a:defRPr sz="1100">
                          <a:solidFill>
                            <a:srgbClr val="323232"/>
                          </a:solidFill>
                        </a:defRPr>
                      </a:pPr>
                    </a:p>
                  </a:txBody>
                  <a:tcPr marL="36576" marR="36576" marT="18288" marB="18288"/>
                </a:tc>
                <a:tc>
                  <a:txBody>
                    <a:bodyPr anchor="ctr" wrap="square"/>
                    <a:lstStyle/>
                    <a:p>
                      <a:pPr algn="l">
                        <a:defRPr sz="1100">
                          <a:solidFill>
                            <a:srgbClr val="323232"/>
                          </a:solidFill>
                        </a:defRPr>
                      </a:pPr>
                    </a:p>
                  </a:txBody>
                  <a:tcPr marL="36576" marR="36576" marT="18288" marB="18288"/>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Project Tiger Objectives (cont.)</a:t>
            </a:r>
          </a:p>
        </p:txBody>
      </p:sp>
      <p:sp>
        <p:nvSpPr>
          <p:cNvPr id="3" name="Content Placeholder 2"/>
          <p:cNvSpPr>
            <a:spLocks noGrp="1"/>
          </p:cNvSpPr>
          <p:nvPr>
            <p:ph idx="1"/>
          </p:nvPr>
        </p:nvSpPr>
        <p:spPr/>
        <p:txBody>
          <a:bodyPr/>
          <a:lstStyle/>
          <a:p>
            <a:pPr>
              <a:defRPr sz="2000"/>
            </a:pPr>
            <a:r>
              <a:t>Project Tiger is continued in the XIth five-year Plan.</a:t>
            </a:r>
          </a:p>
          <a:p>
            <a:pPr>
              <a:defRPr sz="2000"/>
            </a:pPr>
            <a:r>
              <a:t>Conservation of endangered species and their habitat is a priority.</a:t>
            </a:r>
          </a:p>
          <a:p>
            <a:pPr>
              <a:defRPr sz="2000"/>
            </a:pPr>
            <a:r>
              <a:t>Also, strengthening the Protected Area Network, control of poaching, research and ensuring people’s participation.</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Memorandum of Understanding (Annexure-I)</a:t>
            </a:r>
          </a:p>
        </p:txBody>
      </p:sp>
      <p:sp>
        <p:nvSpPr>
          <p:cNvPr id="3" name="Text Placeholder 2"/>
          <p:cNvSpPr>
            <a:spLocks noGrp="1"/>
          </p:cNvSpPr>
          <p:nvPr>
            <p:ph type="body" idx="1"/>
          </p:nvPr>
        </p:nvSpPr>
        <p:spPr/>
        <p:txBody>
          <a:bodyPr/>
          <a:lstStyle/>
          <a:p>
            <a:pPr>
              <a:defRPr sz="2200"/>
            </a:pPr>
            <a:r>
              <a:t>Understanding between NTCA and State Government</a:t>
            </a:r>
          </a:p>
          <a:p>
            <a:pPr>
              <a:defRPr sz="2200"/>
            </a:pPr>
            <a:r>
              <a:t>Seeking financial assistance for protection and development of tiger reserve</a:t>
            </a:r>
          </a:p>
          <a:p>
            <a:pPr>
              <a:defRPr sz="2200"/>
            </a:pPr>
            <a:r>
              <a:t>NTCA is ready to extend financial support for approved items of work</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Article I: State Government Agreement</a:t>
            </a:r>
          </a:p>
        </p:txBody>
      </p:sp>
      <p:sp>
        <p:nvSpPr>
          <p:cNvPr id="3" name="Content Placeholder 2"/>
          <p:cNvSpPr>
            <a:spLocks noGrp="1"/>
          </p:cNvSpPr>
          <p:nvPr>
            <p:ph idx="1"/>
          </p:nvPr>
        </p:nvSpPr>
        <p:spPr/>
        <p:txBody>
          <a:bodyPr/>
          <a:lstStyle/>
          <a:p>
            <a:pPr>
              <a:defRPr sz="2000"/>
            </a:pPr>
            <a:r>
              <a:t>The State Government has agreed and affirmed that:</a:t>
            </a:r>
          </a:p>
          <a:p>
            <a:pPr>
              <a:defRPr sz="2000"/>
            </a:pPr>
          </a:p>
          <a:p>
            <a:pPr>
              <a:defRPr sz="2000"/>
            </a:pPr>
            <a:r>
              <a:t>(a) Buffer zone around core/critical tiger habitats will be delineated.</a:t>
            </a:r>
          </a:p>
          <a:p>
            <a:pPr>
              <a:defRPr sz="2000"/>
            </a:pPr>
            <a:r>
              <a:t>A Tiger Reserve specific Tiger Conservation Plan will be prepared.</a:t>
            </a:r>
          </a:p>
          <a:p>
            <a:pPr>
              <a:defRPr sz="2000"/>
            </a:pPr>
            <a:r>
              <a:t>(b) Staff vacancies will be filled for effective implementation and protection.</a:t>
            </a:r>
          </a:p>
          <a:p>
            <a:pPr>
              <a:defRPr sz="2000"/>
            </a:pPr>
            <a:r>
              <a:t>(c) Money released by NTCA will be made available to tiger reserves immediately, in compliance with guidelines.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Article I: State Government Agreement (cont.)</a:t>
            </a:r>
          </a:p>
        </p:txBody>
      </p:sp>
      <p:sp>
        <p:nvSpPr>
          <p:cNvPr id="3" name="Content Placeholder 2"/>
          <p:cNvSpPr>
            <a:spLocks noGrp="1"/>
          </p:cNvSpPr>
          <p:nvPr>
            <p:ph idx="1"/>
          </p:nvPr>
        </p:nvSpPr>
        <p:spPr/>
        <p:txBody>
          <a:bodyPr/>
          <a:lstStyle/>
          <a:p>
            <a:pPr>
              <a:defRPr sz="2000"/>
            </a:pPr>
            <a:r>
              <a:t>(d) Estimated costs are based on actual approved rates of PWD.</a:t>
            </a:r>
          </a:p>
          <a:p>
            <a:pPr>
              <a:defRPr sz="2000"/>
            </a:pPr>
            <a:r>
              <a:t>(e) The Director/Officer Incharge will be empowered to spend the money provided by NTCA as per NTCA and State Government norms.</a:t>
            </a:r>
          </a:p>
          <a:p>
            <a:pPr>
              <a:defRPr sz="2000"/>
            </a:pPr>
            <a:r>
              <a:t>(f) The proposal references the Tiger Conservation Plan, forming the basis of the APO.</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Article I: Continued...</a:t>
            </a:r>
          </a:p>
        </p:txBody>
      </p:sp>
      <p:sp>
        <p:nvSpPr>
          <p:cNvPr id="3" name="Content Placeholder 2"/>
          <p:cNvSpPr>
            <a:spLocks noGrp="1"/>
          </p:cNvSpPr>
          <p:nvPr>
            <p:ph idx="1"/>
          </p:nvPr>
        </p:nvSpPr>
        <p:spPr/>
        <p:txBody>
          <a:bodyPr/>
          <a:lstStyle/>
          <a:p>
            <a:pPr>
              <a:defRPr sz="2000"/>
            </a:pPr>
            <a:r>
              <a:t>(g) APO must indicate location/area on a map, with physical/financial targets and unit rate.</a:t>
            </a:r>
          </a:p>
          <a:p>
            <a:pPr>
              <a:defRPr sz="2000"/>
            </a:pPr>
            <a:r>
              <a:t>(h) Progress report must indicate physical achievement (quantity, number, area) and objectives fulfilled.</a:t>
            </a:r>
          </a:p>
          <a:p>
            <a:pPr>
              <a:defRPr sz="2000"/>
            </a:pPr>
            <a:r>
              <a:t>(i) A year-wise photo catalogue of physical targets will be maintained.</a:t>
            </a:r>
          </a:p>
          <a:p>
            <a:pPr>
              <a:defRPr sz="2000"/>
            </a:pPr>
            <a:r>
              <a:t>(j) During execution, details of estimate, man-days involved, etc., will be displayed near the work site.</a:t>
            </a:r>
          </a:p>
          <a:p>
            <a:pPr>
              <a:defRPr sz="2000"/>
            </a:pPr>
            <a:r>
              <a:t>(k) Utilisation Certificate showing unspent balance will be furnished to NTCA annually by May 31st.</a:t>
            </a:r>
          </a:p>
          <a:p>
            <a:pPr>
              <a:defRPr sz="2000"/>
            </a:pPr>
            <a:r>
              <a:t>Complete Utilisation Certificate will be submitted upon completion.</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Article I: Continued... (cont.)</a:t>
            </a:r>
          </a:p>
        </p:txBody>
      </p:sp>
      <p:sp>
        <p:nvSpPr>
          <p:cNvPr id="3" name="Content Placeholder 2"/>
          <p:cNvSpPr>
            <a:spLocks noGrp="1"/>
          </p:cNvSpPr>
          <p:nvPr>
            <p:ph idx="1"/>
          </p:nvPr>
        </p:nvSpPr>
        <p:spPr/>
        <p:txBody>
          <a:bodyPr/>
          <a:lstStyle/>
          <a:p>
            <a:pPr>
              <a:defRPr sz="2000"/>
            </a:pPr>
            <a:r>
              <a:t>(l) Accounts of grants will be maintained properly and open to inspection. Copies of measurement books will be sent to NTCA.</a:t>
            </a:r>
          </a:p>
          <a:p>
            <a:pPr>
              <a:defRPr sz="2000"/>
            </a:pPr>
            <a:r>
              <a:t>Details of unspent amounts will be intimated.</a:t>
            </a:r>
          </a:p>
          <a:p>
            <a:pPr>
              <a:defRPr sz="2000"/>
            </a:pPr>
            <a:r>
              <a:t>(m) The State Government will ensure accounts are audited by Statutory Audit and a certificate will be sent to NTCA annually by May 31st.</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Article I: Continued... (cont.)</a:t>
            </a:r>
          </a:p>
        </p:txBody>
      </p:sp>
      <p:sp>
        <p:nvSpPr>
          <p:cNvPr id="3" name="Content Placeholder 2"/>
          <p:cNvSpPr>
            <a:spLocks noGrp="1"/>
          </p:cNvSpPr>
          <p:nvPr>
            <p:ph idx="1"/>
          </p:nvPr>
        </p:nvSpPr>
        <p:spPr/>
        <p:txBody>
          <a:bodyPr/>
          <a:lstStyle/>
          <a:p>
            <a:pPr>
              <a:defRPr sz="2000"/>
            </a:pPr>
            <a:r>
              <a:t>(n) Funds will be used only for the sanctioned purpose. Diversion requires prior NTCA approval.</a:t>
            </a:r>
          </a:p>
          <a:p>
            <a:pPr>
              <a:defRPr sz="2000"/>
            </a:pPr>
            <a:r>
              <a:t>(o) Records of all assets acquired will be available for audit. Assets cannot be disposed of without approval.</a:t>
            </a:r>
          </a:p>
          <a:p>
            <a:pPr>
              <a:defRPr sz="2000"/>
            </a:pPr>
            <a:r>
              <a:t>(p) A statement showing extracts of assets created will be furnished to NTCA annually by May 31st.</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Article II: NTCA Financial Assistance</a:t>
            </a:r>
          </a:p>
        </p:txBody>
      </p:sp>
      <p:sp>
        <p:nvSpPr>
          <p:cNvPr id="3" name="Content Placeholder 2"/>
          <p:cNvSpPr>
            <a:spLocks noGrp="1"/>
          </p:cNvSpPr>
          <p:nvPr>
            <p:ph idx="1"/>
          </p:nvPr>
        </p:nvSpPr>
        <p:spPr/>
        <p:txBody>
          <a:bodyPr/>
          <a:lstStyle/>
          <a:p>
            <a:pPr>
              <a:defRPr sz="2000"/>
            </a:pPr>
            <a:r>
              <a:t>NTCA provides financial assistance as “NTCA share” as grant for execution of following items of work.</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National Tiger Conservation Authority</a:t>
            </a:r>
          </a:p>
        </p:txBody>
      </p:sp>
      <p:sp>
        <p:nvSpPr>
          <p:cNvPr id="3" name="Subtitle 2"/>
          <p:cNvSpPr>
            <a:spLocks noGrp="1"/>
          </p:cNvSpPr>
          <p:nvPr>
            <p:ph type="subTitle" idx="1"/>
          </p:nvPr>
        </p:nvSpPr>
        <p:spPr/>
        <p:txBody>
          <a:bodyPr/>
          <a:lstStyle/>
          <a:p>
            <a:pPr>
              <a:defRPr sz="2400" i="1"/>
            </a:pPr>
            <a:r>
              <a:t>Financial Assistance and Execution of Work</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Article III: Delays and Withholding of Assistance</a:t>
            </a:r>
          </a:p>
        </p:txBody>
      </p:sp>
      <p:sp>
        <p:nvSpPr>
          <p:cNvPr id="3" name="Content Placeholder 2"/>
          <p:cNvSpPr>
            <a:spLocks noGrp="1"/>
          </p:cNvSpPr>
          <p:nvPr>
            <p:ph idx="1"/>
          </p:nvPr>
        </p:nvSpPr>
        <p:spPr/>
        <p:txBody>
          <a:bodyPr/>
          <a:lstStyle/>
          <a:p>
            <a:pPr>
              <a:defRPr sz="2000"/>
            </a:pPr>
            <a:r>
              <a:t>If there is any delay in execution of the work, the State Govt. shall notify the</a:t>
            </a:r>
          </a:p>
          <a:p>
            <a:pPr>
              <a:defRPr sz="2000"/>
            </a:pPr>
            <a:r>
              <a:t>National Tiger Conservation Authority in writing giving the reason for delay.</a:t>
            </a:r>
          </a:p>
          <a:p>
            <a:pPr>
              <a:defRPr sz="2000"/>
            </a:pPr>
          </a:p>
          <a:p>
            <a:pPr>
              <a:defRPr sz="2000"/>
            </a:pPr>
            <a:r>
              <a:t>If the NTCA feels that work is not progressing according to the work plan, it shall</a:t>
            </a:r>
          </a:p>
          <a:p>
            <a:pPr>
              <a:defRPr sz="2000"/>
            </a:pPr>
            <a:r>
              <a:t>be at liberty to withhold the financial assistance or withdraw the financial</a:t>
            </a:r>
          </a:p>
          <a:p>
            <a:pPr>
              <a:defRPr sz="2000"/>
            </a:pPr>
            <a:r>
              <a:t>assistance already granted.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Article III: Delays and Withholding of Assistance (cont.)</a:t>
            </a:r>
          </a:p>
        </p:txBody>
      </p:sp>
      <p:sp>
        <p:nvSpPr>
          <p:cNvPr id="3" name="Content Placeholder 2"/>
          <p:cNvSpPr>
            <a:spLocks noGrp="1"/>
          </p:cNvSpPr>
          <p:nvPr>
            <p:ph idx="1"/>
          </p:nvPr>
        </p:nvSpPr>
        <p:spPr/>
        <p:txBody>
          <a:bodyPr/>
          <a:lstStyle/>
          <a:p>
            <a:pPr>
              <a:defRPr sz="2000"/>
            </a:pPr>
          </a:p>
          <a:p>
            <a:pPr>
              <a:defRPr sz="2000"/>
            </a:pPr>
            <a:r>
              <a:t>The unspent amount of grant as on the date of</a:t>
            </a:r>
          </a:p>
          <a:p>
            <a:pPr>
              <a:defRPr sz="2000"/>
            </a:pPr>
            <a:r>
              <a:t>communication of the decision of the withdrawal of financial assistance by the</a:t>
            </a:r>
          </a:p>
          <a:p>
            <a:pPr>
              <a:defRPr sz="2000"/>
            </a:pPr>
            <a:r>
              <a:t>NTCA shall be immediately returned to NTCA.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