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1714500"/>
            <a:ext cx="9144000" cy="51435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ctrTitle"/>
          </p:nvPr>
        </p:nvSpPr>
        <p:spPr/>
        <p:txBody>
          <a:bodyPr/>
          <a:lstStyle/>
          <a:p>
            <a:pPr>
              <a:defRPr sz="4400" b="1"/>
            </a:pPr>
            <a:r>
              <a:t>Project Tiger</a:t>
            </a:r>
          </a:p>
        </p:txBody>
      </p:sp>
      <p:sp>
        <p:nvSpPr>
          <p:cNvPr id="3" name="Subtitle 2"/>
          <p:cNvSpPr>
            <a:spLocks noGrp="1"/>
          </p:cNvSpPr>
          <p:nvPr>
            <p:ph type="subTitle" idx="1"/>
          </p:nvPr>
        </p:nvSpPr>
        <p:spPr/>
        <p:txBody>
          <a:bodyPr/>
          <a:lstStyle/>
          <a:p>
            <a:pPr>
              <a:defRPr sz="2400" i="1"/>
            </a:pPr>
            <a:r>
              <a:t>Revised Guidelines for the Ongoing Centrally Sponsored Scheme</a:t>
            </a:r>
          </a:p>
          <a:p>
            <a:pPr>
              <a:defRPr sz="2400" i="1"/>
            </a:pPr>
            <a:r>
              <a:t>February, 2008</a:t>
            </a:r>
          </a:p>
          <a:p>
            <a:pPr>
              <a:defRPr sz="2400" i="1"/>
            </a:pPr>
            <a:r>
              <a:t>National Tiger Conservation Authority</a:t>
            </a:r>
          </a:p>
          <a:p>
            <a:pPr>
              <a:defRPr sz="2400" i="1"/>
            </a:pPr>
            <a:r>
              <a:t>Ministry of Environment &amp; Forests</a:t>
            </a:r>
          </a:p>
          <a:p>
            <a:pPr>
              <a:defRPr sz="2400" i="1"/>
            </a:pPr>
            <a:r>
              <a:t>Government of India</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Project Tiger Objectives (cont.)</a:t>
            </a:r>
          </a:p>
        </p:txBody>
      </p:sp>
      <p:sp>
        <p:nvSpPr>
          <p:cNvPr id="3" name="Content Placeholder 2"/>
          <p:cNvSpPr>
            <a:spLocks noGrp="1"/>
          </p:cNvSpPr>
          <p:nvPr>
            <p:ph idx="1"/>
          </p:nvPr>
        </p:nvSpPr>
        <p:spPr/>
        <p:txBody>
          <a:bodyPr/>
          <a:lstStyle/>
          <a:p>
            <a:pPr>
              <a:defRPr sz="2000"/>
            </a:pPr>
          </a:p>
          <a:p>
            <a:pPr>
              <a:defRPr sz="2000"/>
            </a:pPr>
            <a:r>
              <a:t>Project Tiger is an ongoing Centrally Sponsored Scheme, which is continued, in the XIth five-year Plan. Conservation of endangered species and their habitat, strengthening and enhancing the Protected Area Network, control of poaching, monitoring, research and ensuring people’s participation in Wildlife Conservation have been accorded high priority in the National Wildlife Action Plan and the Wildlife Conservation strategy, 2002.</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bg>
      <p:bgPr>
        <a:gradFill rotWithShape="1">
          <a:gsLst>
            <a:gs pos="0">
              <a:srgbClr val="FAFAFC"/>
            </a:gs>
            <a:gs pos="100000">
              <a:srgbClr val="F0F5FA"/>
            </a:gs>
          </a:gsLst>
          <a:lin scaled="0" ang="16200000"/>
        </a:gradFill>
        <a:effectLst/>
      </p:bgPr>
    </p:bg>
    <p:spTree>
      <p:nvGrpSpPr>
        <p:cNvPr id="1" name=""/>
        <p:cNvGrpSpPr/>
        <p:nvPr/>
      </p:nvGrpSpPr>
      <p:grpSpPr/>
      <p:sp>
        <p:nvSpPr>
          <p:cNvPr id="2" name="Title 1"/>
          <p:cNvSpPr>
            <a:spLocks noGrp="1"/>
          </p:cNvSpPr>
          <p:nvPr>
            <p:ph type="title"/>
          </p:nvPr>
        </p:nvSpPr>
        <p:spPr/>
        <p:txBody>
          <a:bodyPr/>
          <a:lstStyle/>
          <a:p>
            <a:pPr>
              <a:defRPr sz="3200" b="1">
                <a:solidFill>
                  <a:srgbClr val="2C3E50"/>
                </a:solidFill>
              </a:defRPr>
            </a:pPr>
            <a:r>
              <a:t>EFC Annexure-II: Funding Allocation (Cont.)</a:t>
            </a:r>
          </a:p>
        </p:txBody>
      </p:sp>
      <p:graphicFrame>
        <p:nvGraphicFramePr>
          <p:cNvPr id="3" name="Table 2"/>
          <p:cNvGraphicFramePr>
            <a:graphicFrameLocks noGrp="1"/>
          </p:cNvGraphicFramePr>
          <p:nvPr/>
        </p:nvGraphicFramePr>
        <p:xfrm>
          <a:off x="457200" y="1554798"/>
          <a:ext cx="8229599" cy="4251960"/>
        </p:xfrm>
        <a:graphic>
          <a:graphicData uri="http://schemas.openxmlformats.org/drawingml/2006/table">
            <a:tbl>
              <a:tblPr firstRow="1" bandRow="1">
                <a:tableStyleId>{5C22544A-7EE6-4342-B048-85BDC9FD1C3A}</a:tableStyleId>
              </a:tblPr>
              <a:tblGrid>
                <a:gridCol w="729205"/>
                <a:gridCol w="3125164"/>
                <a:gridCol w="729205"/>
                <a:gridCol w="729205"/>
                <a:gridCol w="729205"/>
                <a:gridCol w="729205"/>
                <a:gridCol w="729205"/>
                <a:gridCol w="729205"/>
              </a:tblGrid>
              <a:tr h="320040">
                <a:tc>
                  <a:txBody>
                    <a:bodyPr anchor="ctr" wrap="square"/>
                    <a:lstStyle/>
                    <a:p>
                      <a:pPr algn="ctr">
                        <a:defRPr b="1" sz="1200">
                          <a:solidFill>
                            <a:srgbClr val="FFFFFF"/>
                          </a:solidFill>
                        </a:defRPr>
                      </a:pPr>
                      <a:r>
                        <a:t>S. No.</a:t>
                      </a:r>
                    </a:p>
                  </a:txBody>
                  <a:tcPr marL="36576" marR="36576" marT="18288" marB="18288">
                    <a:solidFill>
                      <a:srgbClr val="2C3E50"/>
                    </a:solidFill>
                  </a:tcPr>
                </a:tc>
                <a:tc>
                  <a:txBody>
                    <a:bodyPr anchor="ctr" wrap="square"/>
                    <a:lstStyle/>
                    <a:p>
                      <a:pPr algn="ctr">
                        <a:defRPr b="1" sz="1200">
                          <a:solidFill>
                            <a:srgbClr val="FFFFFF"/>
                          </a:solidFill>
                        </a:defRPr>
                      </a:pPr>
                      <a:r>
                        <a:t>Name of Activities</a:t>
                      </a:r>
                    </a:p>
                  </a:txBody>
                  <a:tcPr marL="36576" marR="36576" marT="18288" marB="18288">
                    <a:solidFill>
                      <a:srgbClr val="2C3E50"/>
                    </a:solidFill>
                  </a:tcPr>
                </a:tc>
                <a:tc>
                  <a:txBody>
                    <a:bodyPr anchor="ctr" wrap="square"/>
                    <a:lstStyle/>
                    <a:p>
                      <a:pPr algn="ctr">
                        <a:defRPr b="1" sz="1200">
                          <a:solidFill>
                            <a:srgbClr val="FFFFFF"/>
                          </a:solidFill>
                        </a:defRPr>
                      </a:pPr>
                      <a:r>
                        <a:t>2007-08</a:t>
                      </a:r>
                    </a:p>
                  </a:txBody>
                  <a:tcPr marL="36576" marR="36576" marT="18288" marB="18288">
                    <a:solidFill>
                      <a:srgbClr val="2C3E50"/>
                    </a:solidFill>
                  </a:tcPr>
                </a:tc>
                <a:tc>
                  <a:txBody>
                    <a:bodyPr anchor="ctr" wrap="square"/>
                    <a:lstStyle/>
                    <a:p>
                      <a:pPr algn="ctr">
                        <a:defRPr b="1" sz="1200">
                          <a:solidFill>
                            <a:srgbClr val="FFFFFF"/>
                          </a:solidFill>
                        </a:defRPr>
                      </a:pPr>
                      <a:r>
                        <a:t>2008-09</a:t>
                      </a:r>
                    </a:p>
                  </a:txBody>
                  <a:tcPr marL="36576" marR="36576" marT="18288" marB="18288">
                    <a:solidFill>
                      <a:srgbClr val="2C3E50"/>
                    </a:solidFill>
                  </a:tcPr>
                </a:tc>
                <a:tc>
                  <a:txBody>
                    <a:bodyPr anchor="ctr" wrap="square"/>
                    <a:lstStyle/>
                    <a:p>
                      <a:pPr algn="ctr">
                        <a:defRPr b="1" sz="1200">
                          <a:solidFill>
                            <a:srgbClr val="FFFFFF"/>
                          </a:solidFill>
                        </a:defRPr>
                      </a:pPr>
                      <a:r>
                        <a:t>2009-10</a:t>
                      </a:r>
                    </a:p>
                  </a:txBody>
                  <a:tcPr marL="36576" marR="36576" marT="18288" marB="18288">
                    <a:solidFill>
                      <a:srgbClr val="2C3E50"/>
                    </a:solidFill>
                  </a:tcPr>
                </a:tc>
                <a:tc>
                  <a:txBody>
                    <a:bodyPr anchor="ctr" wrap="square"/>
                    <a:lstStyle/>
                    <a:p>
                      <a:pPr algn="ctr">
                        <a:defRPr b="1" sz="1200">
                          <a:solidFill>
                            <a:srgbClr val="FFFFFF"/>
                          </a:solidFill>
                        </a:defRPr>
                      </a:pPr>
                      <a:r>
                        <a:t>2010-11</a:t>
                      </a:r>
                    </a:p>
                  </a:txBody>
                  <a:tcPr marL="36576" marR="36576" marT="18288" marB="18288">
                    <a:solidFill>
                      <a:srgbClr val="2C3E50"/>
                    </a:solidFill>
                  </a:tcPr>
                </a:tc>
                <a:tc>
                  <a:txBody>
                    <a:bodyPr anchor="ctr" wrap="square"/>
                    <a:lstStyle/>
                    <a:p>
                      <a:pPr algn="ctr">
                        <a:defRPr b="1" sz="1200">
                          <a:solidFill>
                            <a:srgbClr val="FFFFFF"/>
                          </a:solidFill>
                        </a:defRPr>
                      </a:pPr>
                      <a:r>
                        <a:t>2011-12</a:t>
                      </a:r>
                    </a:p>
                  </a:txBody>
                  <a:tcPr marL="36576" marR="36576" marT="18288" marB="18288">
                    <a:solidFill>
                      <a:srgbClr val="2C3E50"/>
                    </a:solidFill>
                  </a:tcPr>
                </a:tc>
                <a:tc>
                  <a:txBody>
                    <a:bodyPr anchor="ctr" wrap="square"/>
                    <a:lstStyle/>
                    <a:p>
                      <a:pPr algn="ctr">
                        <a:defRPr b="1" sz="1200">
                          <a:solidFill>
                            <a:srgbClr val="FFFFFF"/>
                          </a:solidFill>
                        </a:defRPr>
                      </a:pPr>
                      <a:r>
                        <a:t>Total</a:t>
                      </a:r>
                    </a:p>
                  </a:txBody>
                  <a:tcPr marL="36576" marR="36576" marT="18288" marB="18288">
                    <a:solidFill>
                      <a:srgbClr val="2C3E50"/>
                    </a:solidFill>
                  </a:tcPr>
                </a:tc>
              </a:tr>
              <a:tr h="521208">
                <a:tc>
                  <a:txBody>
                    <a:bodyPr anchor="ctr" wrap="square"/>
                    <a:lstStyle/>
                    <a:p>
                      <a:pPr algn="l">
                        <a:defRPr sz="1100">
                          <a:solidFill>
                            <a:srgbClr val="323232"/>
                          </a:solidFill>
                        </a:defRPr>
                      </a:pPr>
                      <a:r>
                        <a:t>11</a:t>
                      </a:r>
                    </a:p>
                  </a:txBody>
                  <a:tcPr marL="36576" marR="36576" marT="18288" marB="18288"/>
                </a:tc>
                <a:tc>
                  <a:txBody>
                    <a:bodyPr anchor="ctr" wrap="square"/>
                    <a:lstStyle/>
                    <a:p>
                      <a:pPr algn="l">
                        <a:defRPr sz="1100">
                          <a:solidFill>
                            <a:srgbClr val="323232"/>
                          </a:solidFill>
                        </a:defRPr>
                      </a:pPr>
                      <a:r>
                        <a:t>Safeguards / Retrofitting</a:t>
                      </a:r>
                    </a:p>
                    <a:p>
                      <a:pPr algn="l">
                        <a:defRPr sz="1100">
                          <a:solidFill>
                            <a:srgbClr val="323232"/>
                          </a:solidFill>
                        </a:defRPr>
                      </a:pPr>
                      <a:r>
                        <a:t>measures in the interest</a:t>
                      </a:r>
                    </a:p>
                    <a:p>
                      <a:pPr algn="l">
                        <a:defRPr sz="1100">
                          <a:solidFill>
                            <a:srgbClr val="323232"/>
                          </a:solidFill>
                        </a:defRPr>
                      </a:pPr>
                      <a:r>
                        <a:t>of wildlife conservation</a:t>
                      </a:r>
                    </a:p>
                  </a:txBody>
                  <a:tcPr marL="36576" marR="36576" marT="18288" marB="18288"/>
                </a:tc>
                <a:tc>
                  <a:txBody>
                    <a:bodyPr anchor="ctr" wrap="square"/>
                    <a:lstStyle/>
                    <a:p>
                      <a:pPr algn="l">
                        <a:defRPr sz="1100">
                          <a:solidFill>
                            <a:srgbClr val="323232"/>
                          </a:solidFill>
                        </a:defRPr>
                      </a:pPr>
                      <a:r>
                        <a:t>NIL</a:t>
                      </a:r>
                    </a:p>
                  </a:txBody>
                  <a:tcPr marL="36576" marR="36576" marT="18288" marB="18288"/>
                </a:tc>
                <a:tc>
                  <a:txBody>
                    <a:bodyPr anchor="ctr" wrap="square"/>
                    <a:lstStyle/>
                    <a:p>
                      <a:pPr algn="l">
                        <a:defRPr sz="1100">
                          <a:solidFill>
                            <a:srgbClr val="323232"/>
                          </a:solidFill>
                        </a:defRPr>
                      </a:pPr>
                      <a:r>
                        <a:t>1.25</a:t>
                      </a:r>
                    </a:p>
                  </a:txBody>
                  <a:tcPr marL="36576" marR="36576" marT="18288" marB="18288"/>
                </a:tc>
                <a:tc>
                  <a:txBody>
                    <a:bodyPr anchor="ctr" wrap="square"/>
                    <a:lstStyle/>
                    <a:p>
                      <a:pPr algn="l">
                        <a:defRPr sz="1100">
                          <a:solidFill>
                            <a:srgbClr val="323232"/>
                          </a:solidFill>
                        </a:defRPr>
                      </a:pPr>
                      <a:r>
                        <a:t>1.25</a:t>
                      </a:r>
                    </a:p>
                  </a:txBody>
                  <a:tcPr marL="36576" marR="36576" marT="18288" marB="18288"/>
                </a:tc>
                <a:tc>
                  <a:txBody>
                    <a:bodyPr anchor="ctr" wrap="square"/>
                    <a:lstStyle/>
                    <a:p>
                      <a:pPr algn="l">
                        <a:defRPr sz="1100">
                          <a:solidFill>
                            <a:srgbClr val="323232"/>
                          </a:solidFill>
                        </a:defRPr>
                      </a:pPr>
                      <a:r>
                        <a:t>1.25</a:t>
                      </a:r>
                    </a:p>
                  </a:txBody>
                  <a:tcPr marL="36576" marR="36576" marT="18288" marB="18288"/>
                </a:tc>
                <a:tc>
                  <a:txBody>
                    <a:bodyPr anchor="ctr" wrap="square"/>
                    <a:lstStyle/>
                    <a:p>
                      <a:pPr algn="l">
                        <a:defRPr sz="1100">
                          <a:solidFill>
                            <a:srgbClr val="323232"/>
                          </a:solidFill>
                        </a:defRPr>
                      </a:pPr>
                      <a:r>
                        <a:t>1.25</a:t>
                      </a:r>
                    </a:p>
                  </a:txBody>
                  <a:tcPr marL="36576" marR="36576" marT="18288" marB="18288"/>
                </a:tc>
                <a:tc>
                  <a:txBody>
                    <a:bodyPr anchor="ctr" wrap="square"/>
                    <a:lstStyle/>
                    <a:p>
                      <a:pPr algn="l">
                        <a:defRPr sz="1100">
                          <a:solidFill>
                            <a:srgbClr val="323232"/>
                          </a:solidFill>
                        </a:defRPr>
                      </a:pPr>
                      <a:r>
                        <a:t>5.00</a:t>
                      </a:r>
                    </a:p>
                  </a:txBody>
                  <a:tcPr marL="36576" marR="36576" marT="18288" marB="18288"/>
                </a:tc>
              </a:tr>
              <a:tr h="877824">
                <a:tc>
                  <a:txBody>
                    <a:bodyPr anchor="ctr" wrap="square"/>
                    <a:lstStyle/>
                    <a:p>
                      <a:pPr algn="l">
                        <a:defRPr sz="1100">
                          <a:solidFill>
                            <a:srgbClr val="323232"/>
                          </a:solidFill>
                        </a:defRPr>
                      </a:pPr>
                      <a:r>
                        <a:t>12</a:t>
                      </a:r>
                    </a:p>
                  </a:txBody>
                  <a:tcPr marL="36576" marR="36576" marT="18288" marB="18288"/>
                </a:tc>
                <a:tc>
                  <a:txBody>
                    <a:bodyPr anchor="ctr" wrap="square"/>
                    <a:lstStyle/>
                    <a:p>
                      <a:pPr algn="l">
                        <a:defRPr sz="1100">
                          <a:solidFill>
                            <a:srgbClr val="323232"/>
                          </a:solidFill>
                        </a:defRPr>
                      </a:pPr>
                      <a:r>
                        <a:t>Providing basic</a:t>
                      </a:r>
                    </a:p>
                    <a:p>
                      <a:pPr algn="l">
                        <a:defRPr sz="1100">
                          <a:solidFill>
                            <a:srgbClr val="323232"/>
                          </a:solidFill>
                        </a:defRPr>
                      </a:pPr>
                      <a:r>
                        <a:t>infrastructure/ Project</a:t>
                      </a:r>
                    </a:p>
                    <a:p>
                      <a:pPr algn="l">
                        <a:defRPr sz="1100">
                          <a:solidFill>
                            <a:srgbClr val="323232"/>
                          </a:solidFill>
                        </a:defRPr>
                      </a:pPr>
                      <a:r>
                        <a:t>Tiger Headquarter</a:t>
                      </a:r>
                    </a:p>
                    <a:p>
                      <a:pPr algn="l">
                        <a:defRPr sz="1100">
                          <a:solidFill>
                            <a:srgbClr val="323232"/>
                          </a:solidFill>
                        </a:defRPr>
                      </a:pPr>
                      <a:r>
                        <a:t>expenditure for</a:t>
                      </a:r>
                    </a:p>
                    <a:p>
                      <a:pPr algn="l">
                        <a:defRPr sz="1100">
                          <a:solidFill>
                            <a:srgbClr val="323232"/>
                          </a:solidFill>
                        </a:defRPr>
                      </a:pPr>
                      <a:r>
                        <a:t>consultancy, all India</a:t>
                      </a:r>
                    </a:p>
                    <a:p>
                      <a:pPr algn="l">
                        <a:defRPr sz="1100">
                          <a:solidFill>
                            <a:srgbClr val="323232"/>
                          </a:solidFill>
                        </a:defRPr>
                      </a:pPr>
                      <a:r>
                        <a:t>...</a:t>
                      </a:r>
                    </a:p>
                  </a:txBody>
                  <a:tcPr marL="36576" marR="36576" marT="18288" marB="18288"/>
                </a:tc>
                <a:tc>
                  <a:txBody>
                    <a:bodyPr anchor="ctr" wrap="square"/>
                    <a:lstStyle/>
                    <a:p>
                      <a:pPr algn="l">
                        <a:defRPr sz="1100">
                          <a:solidFill>
                            <a:srgbClr val="323232"/>
                          </a:solidFill>
                        </a:defRPr>
                      </a:pPr>
                      <a:r>
                        <a:t>2.00</a:t>
                      </a:r>
                    </a:p>
                  </a:txBody>
                  <a:tcPr marL="36576" marR="36576" marT="18288" marB="18288"/>
                </a:tc>
                <a:tc>
                  <a:txBody>
                    <a:bodyPr anchor="ctr" wrap="square"/>
                    <a:lstStyle/>
                    <a:p>
                      <a:pPr algn="l">
                        <a:defRPr sz="1100">
                          <a:solidFill>
                            <a:srgbClr val="323232"/>
                          </a:solidFill>
                        </a:defRPr>
                      </a:pPr>
                      <a:r>
                        <a:t>1.5</a:t>
                      </a:r>
                    </a:p>
                  </a:txBody>
                  <a:tcPr marL="36576" marR="36576" marT="18288" marB="18288"/>
                </a:tc>
                <a:tc>
                  <a:txBody>
                    <a:bodyPr anchor="ctr" wrap="square"/>
                    <a:lstStyle/>
                    <a:p>
                      <a:pPr algn="l">
                        <a:defRPr sz="1100">
                          <a:solidFill>
                            <a:srgbClr val="323232"/>
                          </a:solidFill>
                        </a:defRPr>
                      </a:pPr>
                      <a:r>
                        <a:t>1.5</a:t>
                      </a:r>
                    </a:p>
                  </a:txBody>
                  <a:tcPr marL="36576" marR="36576" marT="18288" marB="18288"/>
                </a:tc>
                <a:tc>
                  <a:txBody>
                    <a:bodyPr anchor="ctr" wrap="square"/>
                    <a:lstStyle/>
                    <a:p>
                      <a:pPr algn="l">
                        <a:defRPr sz="1100">
                          <a:solidFill>
                            <a:srgbClr val="323232"/>
                          </a:solidFill>
                        </a:defRPr>
                      </a:pPr>
                      <a:r>
                        <a:t>1.5</a:t>
                      </a:r>
                    </a:p>
                  </a:txBody>
                  <a:tcPr marL="36576" marR="36576" marT="18288" marB="18288"/>
                </a:tc>
                <a:tc>
                  <a:txBody>
                    <a:bodyPr anchor="ctr" wrap="square"/>
                    <a:lstStyle/>
                    <a:p>
                      <a:pPr algn="l">
                        <a:defRPr sz="1100">
                          <a:solidFill>
                            <a:srgbClr val="323232"/>
                          </a:solidFill>
                        </a:defRPr>
                      </a:pPr>
                      <a:r>
                        <a:t>1.5</a:t>
                      </a:r>
                    </a:p>
                  </a:txBody>
                  <a:tcPr marL="36576" marR="36576" marT="18288" marB="18288"/>
                </a:tc>
                <a:tc>
                  <a:txBody>
                    <a:bodyPr anchor="ctr" wrap="square"/>
                    <a:lstStyle/>
                    <a:p>
                      <a:pPr algn="l">
                        <a:defRPr sz="1100">
                          <a:solidFill>
                            <a:srgbClr val="323232"/>
                          </a:solidFill>
                        </a:defRPr>
                      </a:pPr>
                      <a:r>
                        <a:t>8</a:t>
                      </a:r>
                    </a:p>
                  </a:txBody>
                  <a:tcPr marL="36576" marR="36576" marT="18288" marB="18288"/>
                </a:tc>
              </a:tr>
              <a:tr h="521208">
                <a:tc>
                  <a:txBody>
                    <a:bodyPr anchor="ctr" wrap="square"/>
                    <a:lstStyle/>
                    <a:p>
                      <a:pPr algn="l">
                        <a:defRPr sz="1100">
                          <a:solidFill>
                            <a:srgbClr val="323232"/>
                          </a:solidFill>
                        </a:defRPr>
                      </a:pPr>
                      <a:r>
                        <a:t>13</a:t>
                      </a:r>
                    </a:p>
                  </a:txBody>
                  <a:tcPr marL="36576" marR="36576" marT="18288" marB="18288"/>
                </a:tc>
                <a:tc>
                  <a:txBody>
                    <a:bodyPr anchor="ctr" wrap="square"/>
                    <a:lstStyle/>
                    <a:p>
                      <a:pPr algn="l">
                        <a:defRPr sz="1100">
                          <a:solidFill>
                            <a:srgbClr val="323232"/>
                          </a:solidFill>
                        </a:defRPr>
                      </a:pPr>
                      <a:r>
                        <a:t>Independent Monitoring</a:t>
                      </a:r>
                    </a:p>
                    <a:p>
                      <a:pPr algn="l">
                        <a:defRPr sz="1100">
                          <a:solidFill>
                            <a:srgbClr val="323232"/>
                          </a:solidFill>
                        </a:defRPr>
                      </a:pPr>
                      <a:r>
                        <a:t>and evaluation of tiger</a:t>
                      </a:r>
                    </a:p>
                    <a:p>
                      <a:pPr algn="l">
                        <a:defRPr sz="1100">
                          <a:solidFill>
                            <a:srgbClr val="323232"/>
                          </a:solidFill>
                        </a:defRPr>
                      </a:pPr>
                      <a:r>
                        <a:t>reserves</a:t>
                      </a:r>
                    </a:p>
                  </a:txBody>
                  <a:tcPr marL="36576" marR="36576" marT="18288" marB="18288"/>
                </a:tc>
                <a:tc>
                  <a:txBody>
                    <a:bodyPr anchor="ctr" wrap="square"/>
                    <a:lstStyle/>
                    <a:p>
                      <a:pPr algn="l">
                        <a:defRPr sz="1100">
                          <a:solidFill>
                            <a:srgbClr val="323232"/>
                          </a:solidFill>
                        </a:defRPr>
                      </a:pPr>
                      <a:r>
                        <a:t>NIL</a:t>
                      </a:r>
                    </a:p>
                  </a:txBody>
                  <a:tcPr marL="36576" marR="36576" marT="18288" marB="18288"/>
                </a:tc>
                <a:tc>
                  <a:txBody>
                    <a:bodyPr anchor="ctr" wrap="square"/>
                    <a:lstStyle/>
                    <a:p>
                      <a:pPr algn="l">
                        <a:defRPr sz="1100">
                          <a:solidFill>
                            <a:srgbClr val="323232"/>
                          </a:solidFill>
                        </a:defRPr>
                      </a:pPr>
                      <a:r>
                        <a:t>0.25</a:t>
                      </a:r>
                    </a:p>
                  </a:txBody>
                  <a:tcPr marL="36576" marR="36576" marT="18288" marB="18288"/>
                </a:tc>
                <a:tc>
                  <a:txBody>
                    <a:bodyPr anchor="ctr" wrap="square"/>
                    <a:lstStyle/>
                    <a:p>
                      <a:pPr algn="l">
                        <a:defRPr sz="1100">
                          <a:solidFill>
                            <a:srgbClr val="323232"/>
                          </a:solidFill>
                        </a:defRPr>
                      </a:pPr>
                      <a:r>
                        <a:t>0.25</a:t>
                      </a:r>
                    </a:p>
                  </a:txBody>
                  <a:tcPr marL="36576" marR="36576" marT="18288" marB="18288"/>
                </a:tc>
                <a:tc>
                  <a:txBody>
                    <a:bodyPr anchor="ctr" wrap="square"/>
                    <a:lstStyle/>
                    <a:p>
                      <a:pPr algn="l">
                        <a:defRPr sz="1100">
                          <a:solidFill>
                            <a:srgbClr val="323232"/>
                          </a:solidFill>
                        </a:defRPr>
                      </a:pPr>
                      <a:r>
                        <a:t>0.25</a:t>
                      </a:r>
                    </a:p>
                  </a:txBody>
                  <a:tcPr marL="36576" marR="36576" marT="18288" marB="18288"/>
                </a:tc>
                <a:tc>
                  <a:txBody>
                    <a:bodyPr anchor="ctr" wrap="square"/>
                    <a:lstStyle/>
                    <a:p>
                      <a:pPr algn="l">
                        <a:defRPr sz="1100">
                          <a:solidFill>
                            <a:srgbClr val="323232"/>
                          </a:solidFill>
                        </a:defRPr>
                      </a:pPr>
                      <a:r>
                        <a:t>0.25</a:t>
                      </a:r>
                    </a:p>
                  </a:txBody>
                  <a:tcPr marL="36576" marR="36576" marT="18288" marB="18288"/>
                </a:tc>
                <a:tc>
                  <a:txBody>
                    <a:bodyPr anchor="ctr" wrap="square"/>
                    <a:lstStyle/>
                    <a:p>
                      <a:pPr algn="l">
                        <a:defRPr sz="1100">
                          <a:solidFill>
                            <a:srgbClr val="323232"/>
                          </a:solidFill>
                        </a:defRPr>
                      </a:pPr>
                      <a:r>
                        <a:t>1</a:t>
                      </a:r>
                    </a:p>
                  </a:txBody>
                  <a:tcPr marL="36576" marR="36576" marT="18288" marB="18288"/>
                </a:tc>
              </a:tr>
              <a:tr h="521208">
                <a:tc>
                  <a:txBody>
                    <a:bodyPr anchor="ctr" wrap="square"/>
                    <a:lstStyle/>
                    <a:p>
                      <a:pPr algn="l">
                        <a:defRPr sz="1100">
                          <a:solidFill>
                            <a:srgbClr val="323232"/>
                          </a:solidFill>
                        </a:defRPr>
                      </a:pPr>
                      <a:r>
                        <a:t>14</a:t>
                      </a:r>
                    </a:p>
                  </a:txBody>
                  <a:tcPr marL="36576" marR="36576" marT="18288" marB="18288"/>
                </a:tc>
                <a:tc>
                  <a:txBody>
                    <a:bodyPr anchor="ctr" wrap="square"/>
                    <a:lstStyle/>
                    <a:p>
                      <a:pPr algn="l">
                        <a:defRPr sz="1100">
                          <a:solidFill>
                            <a:srgbClr val="323232"/>
                          </a:solidFill>
                        </a:defRPr>
                      </a:pPr>
                      <a:r>
                        <a:t>Establishment and</a:t>
                      </a:r>
                    </a:p>
                    <a:p>
                      <a:pPr algn="l">
                        <a:defRPr sz="1100">
                          <a:solidFill>
                            <a:srgbClr val="323232"/>
                          </a:solidFill>
                        </a:defRPr>
                      </a:pPr>
                      <a:r>
                        <a:t>development of eight new</a:t>
                      </a:r>
                    </a:p>
                    <a:p>
                      <a:pPr algn="l">
                        <a:defRPr sz="1100">
                          <a:solidFill>
                            <a:srgbClr val="323232"/>
                          </a:solidFill>
                        </a:defRPr>
                      </a:pPr>
                      <a:r>
                        <a:t>tiger reserves</a:t>
                      </a:r>
                    </a:p>
                  </a:txBody>
                  <a:tcPr marL="36576" marR="36576" marT="18288" marB="18288"/>
                </a:tc>
                <a:tc>
                  <a:txBody>
                    <a:bodyPr anchor="ctr" wrap="square"/>
                    <a:lstStyle/>
                    <a:p>
                      <a:pPr algn="l">
                        <a:defRPr sz="1100">
                          <a:solidFill>
                            <a:srgbClr val="323232"/>
                          </a:solidFill>
                        </a:defRPr>
                      </a:pPr>
                      <a:r>
                        <a:t>NIL</a:t>
                      </a:r>
                    </a:p>
                  </a:txBody>
                  <a:tcPr marL="36576" marR="36576" marT="18288" marB="18288"/>
                </a:tc>
                <a:tc>
                  <a:txBody>
                    <a:bodyPr anchor="ctr" wrap="square"/>
                    <a:lstStyle/>
                    <a:p>
                      <a:pPr algn="l">
                        <a:defRPr sz="1100">
                          <a:solidFill>
                            <a:srgbClr val="323232"/>
                          </a:solidFill>
                        </a:defRPr>
                      </a:pPr>
                      <a:r>
                        <a:t>8</a:t>
                      </a:r>
                    </a:p>
                  </a:txBody>
                  <a:tcPr marL="36576" marR="36576" marT="18288" marB="18288"/>
                </a:tc>
                <a:tc>
                  <a:txBody>
                    <a:bodyPr anchor="ctr" wrap="square"/>
                    <a:lstStyle/>
                    <a:p>
                      <a:pPr algn="l">
                        <a:defRPr sz="1100">
                          <a:solidFill>
                            <a:srgbClr val="323232"/>
                          </a:solidFill>
                        </a:defRPr>
                      </a:pPr>
                      <a:r>
                        <a:t>8</a:t>
                      </a:r>
                    </a:p>
                  </a:txBody>
                  <a:tcPr marL="36576" marR="36576" marT="18288" marB="18288"/>
                </a:tc>
                <a:tc>
                  <a:txBody>
                    <a:bodyPr anchor="ctr" wrap="square"/>
                    <a:lstStyle/>
                    <a:p>
                      <a:pPr algn="l">
                        <a:defRPr sz="1100">
                          <a:solidFill>
                            <a:srgbClr val="323232"/>
                          </a:solidFill>
                        </a:defRPr>
                      </a:pPr>
                      <a:r>
                        <a:t>8</a:t>
                      </a:r>
                    </a:p>
                  </a:txBody>
                  <a:tcPr marL="36576" marR="36576" marT="18288" marB="18288"/>
                </a:tc>
                <a:tc>
                  <a:txBody>
                    <a:bodyPr anchor="ctr" wrap="square"/>
                    <a:lstStyle/>
                    <a:p>
                      <a:pPr algn="l">
                        <a:defRPr sz="1100">
                          <a:solidFill>
                            <a:srgbClr val="323232"/>
                          </a:solidFill>
                        </a:defRPr>
                      </a:pPr>
                      <a:r>
                        <a:t>8</a:t>
                      </a:r>
                    </a:p>
                  </a:txBody>
                  <a:tcPr marL="36576" marR="36576" marT="18288" marB="18288"/>
                </a:tc>
                <a:tc>
                  <a:txBody>
                    <a:bodyPr anchor="ctr" wrap="square"/>
                    <a:lstStyle/>
                    <a:p>
                      <a:pPr algn="l">
                        <a:defRPr sz="1100">
                          <a:solidFill>
                            <a:srgbClr val="323232"/>
                          </a:solidFill>
                        </a:defRPr>
                      </a:pPr>
                      <a:r>
                        <a:t>32</a:t>
                      </a:r>
                    </a:p>
                  </a:txBody>
                  <a:tcPr marL="36576" marR="36576" marT="18288" marB="18288"/>
                </a:tc>
              </a:tr>
              <a:tr h="640080">
                <a:tc>
                  <a:txBody>
                    <a:bodyPr anchor="ctr" wrap="square"/>
                    <a:lstStyle/>
                    <a:p>
                      <a:pPr algn="l">
                        <a:defRPr sz="1100">
                          <a:solidFill>
                            <a:srgbClr val="323232"/>
                          </a:solidFill>
                        </a:defRPr>
                      </a:pPr>
                      <a:r>
                        <a:t>15</a:t>
                      </a:r>
                    </a:p>
                  </a:txBody>
                  <a:tcPr marL="36576" marR="36576" marT="18288" marB="18288"/>
                </a:tc>
                <a:tc>
                  <a:txBody>
                    <a:bodyPr anchor="ctr" wrap="square"/>
                    <a:lstStyle/>
                    <a:p>
                      <a:pPr algn="l">
                        <a:defRPr sz="1100">
                          <a:solidFill>
                            <a:srgbClr val="323232"/>
                          </a:solidFill>
                        </a:defRPr>
                      </a:pPr>
                      <a:r>
                        <a:t>Provision of project</a:t>
                      </a:r>
                    </a:p>
                    <a:p>
                      <a:pPr algn="l">
                        <a:defRPr sz="1100">
                          <a:solidFill>
                            <a:srgbClr val="323232"/>
                          </a:solidFill>
                        </a:defRPr>
                      </a:pPr>
                      <a:r>
                        <a:t>allowance to all</a:t>
                      </a:r>
                    </a:p>
                    <a:p>
                      <a:pPr algn="l">
                        <a:defRPr sz="1100">
                          <a:solidFill>
                            <a:srgbClr val="323232"/>
                          </a:solidFill>
                        </a:defRPr>
                      </a:pPr>
                      <a:r>
                        <a:t>categories of Project</a:t>
                      </a:r>
                    </a:p>
                    <a:p>
                      <a:pPr algn="l">
                        <a:defRPr sz="1100">
                          <a:solidFill>
                            <a:srgbClr val="323232"/>
                          </a:solidFill>
                        </a:defRPr>
                      </a:pPr>
                      <a:r>
                        <a:t>Tiger field staff</a:t>
                      </a:r>
                    </a:p>
                  </a:txBody>
                  <a:tcPr marL="36576" marR="36576" marT="18288" marB="18288"/>
                </a:tc>
                <a:tc>
                  <a:txBody>
                    <a:bodyPr anchor="ctr" wrap="square"/>
                    <a:lstStyle/>
                    <a:p>
                      <a:pPr algn="l">
                        <a:defRPr sz="1100">
                          <a:solidFill>
                            <a:srgbClr val="323232"/>
                          </a:solidFill>
                        </a:defRPr>
                      </a:pPr>
                      <a:r>
                        <a:t>2.35</a:t>
                      </a:r>
                    </a:p>
                  </a:txBody>
                  <a:tcPr marL="36576" marR="36576" marT="18288" marB="18288"/>
                </a:tc>
                <a:tc>
                  <a:txBody>
                    <a:bodyPr anchor="ctr" wrap="square"/>
                    <a:lstStyle/>
                    <a:p>
                      <a:pPr algn="l">
                        <a:defRPr sz="1100">
                          <a:solidFill>
                            <a:srgbClr val="323232"/>
                          </a:solidFill>
                        </a:defRPr>
                      </a:pPr>
                      <a:r>
                        <a:t>3</a:t>
                      </a:r>
                    </a:p>
                  </a:txBody>
                  <a:tcPr marL="36576" marR="36576" marT="18288" marB="18288"/>
                </a:tc>
                <a:tc>
                  <a:txBody>
                    <a:bodyPr anchor="ctr" wrap="square"/>
                    <a:lstStyle/>
                    <a:p>
                      <a:pPr algn="l">
                        <a:defRPr sz="1100">
                          <a:solidFill>
                            <a:srgbClr val="323232"/>
                          </a:solidFill>
                        </a:defRPr>
                      </a:pPr>
                      <a:r>
                        <a:t>3</a:t>
                      </a:r>
                    </a:p>
                  </a:txBody>
                  <a:tcPr marL="36576" marR="36576" marT="18288" marB="18288"/>
                </a:tc>
                <a:tc>
                  <a:txBody>
                    <a:bodyPr anchor="ctr" wrap="square"/>
                    <a:lstStyle/>
                    <a:p>
                      <a:pPr algn="l">
                        <a:defRPr sz="1100">
                          <a:solidFill>
                            <a:srgbClr val="323232"/>
                          </a:solidFill>
                        </a:defRPr>
                      </a:pPr>
                      <a:r>
                        <a:t>3</a:t>
                      </a:r>
                    </a:p>
                  </a:txBody>
                  <a:tcPr marL="36576" marR="36576" marT="18288" marB="18288"/>
                </a:tc>
                <a:tc>
                  <a:txBody>
                    <a:bodyPr anchor="ctr" wrap="square"/>
                    <a:lstStyle/>
                    <a:p>
                      <a:pPr algn="l">
                        <a:defRPr sz="1100">
                          <a:solidFill>
                            <a:srgbClr val="323232"/>
                          </a:solidFill>
                        </a:defRPr>
                      </a:pPr>
                      <a:r>
                        <a:t>3</a:t>
                      </a:r>
                    </a:p>
                  </a:txBody>
                  <a:tcPr marL="36576" marR="36576" marT="18288" marB="18288"/>
                </a:tc>
                <a:tc>
                  <a:txBody>
                    <a:bodyPr anchor="ctr" wrap="square"/>
                    <a:lstStyle/>
                    <a:p>
                      <a:pPr algn="l">
                        <a:defRPr sz="1100">
                          <a:solidFill>
                            <a:srgbClr val="323232"/>
                          </a:solidFill>
                        </a:defRPr>
                      </a:pPr>
                      <a:r>
                        <a:t>14.35</a:t>
                      </a:r>
                    </a:p>
                  </a:txBody>
                  <a:tcPr marL="36576" marR="36576" marT="18288" marB="18288"/>
                </a:tc>
              </a:tr>
              <a:tr h="283464">
                <a:tc>
                  <a:txBody>
                    <a:bodyPr anchor="ctr" wrap="square"/>
                    <a:lstStyle/>
                    <a:p>
                      <a:pPr algn="l">
                        <a:defRPr sz="1100">
                          <a:solidFill>
                            <a:srgbClr val="323232"/>
                          </a:solidFill>
                        </a:defRPr>
                      </a:pPr>
                      <a:r>
                        <a:t>16</a:t>
                      </a:r>
                    </a:p>
                  </a:txBody>
                  <a:tcPr marL="36576" marR="36576" marT="18288" marB="18288"/>
                </a:tc>
                <a:tc>
                  <a:txBody>
                    <a:bodyPr anchor="ctr" wrap="square"/>
                    <a:lstStyle/>
                    <a:p>
                      <a:pPr algn="l">
                        <a:defRPr sz="1100">
                          <a:solidFill>
                            <a:srgbClr val="323232"/>
                          </a:solidFill>
                        </a:defRPr>
                      </a:pPr>
                      <a:r>
                        <a:t>Staff welfare activities</a:t>
                      </a:r>
                    </a:p>
                  </a:txBody>
                  <a:tcPr marL="36576" marR="36576" marT="18288" marB="18288"/>
                </a:tc>
                <a:tc>
                  <a:txBody>
                    <a:bodyPr anchor="ctr" wrap="square"/>
                    <a:lstStyle/>
                    <a:p>
                      <a:pPr algn="l">
                        <a:defRPr sz="1100">
                          <a:solidFill>
                            <a:srgbClr val="323232"/>
                          </a:solidFill>
                        </a:defRPr>
                      </a:pPr>
                      <a:r>
                        <a:t>0.150</a:t>
                      </a:r>
                    </a:p>
                  </a:txBody>
                  <a:tcPr marL="36576" marR="36576" marT="18288" marB="18288"/>
                </a:tc>
                <a:tc>
                  <a:txBody>
                    <a:bodyPr anchor="ctr" wrap="square"/>
                    <a:lstStyle/>
                    <a:p>
                      <a:pPr algn="l">
                        <a:defRPr sz="1100">
                          <a:solidFill>
                            <a:srgbClr val="323232"/>
                          </a:solidFill>
                        </a:defRPr>
                      </a:pPr>
                      <a:r>
                        <a:t>1</a:t>
                      </a:r>
                    </a:p>
                  </a:txBody>
                  <a:tcPr marL="36576" marR="36576" marT="18288" marB="18288"/>
                </a:tc>
                <a:tc>
                  <a:txBody>
                    <a:bodyPr anchor="ctr" wrap="square"/>
                    <a:lstStyle/>
                    <a:p>
                      <a:pPr algn="l">
                        <a:defRPr sz="1100">
                          <a:solidFill>
                            <a:srgbClr val="323232"/>
                          </a:solidFill>
                        </a:defRPr>
                      </a:pPr>
                      <a:r>
                        <a:t>1</a:t>
                      </a:r>
                    </a:p>
                  </a:txBody>
                  <a:tcPr marL="36576" marR="36576" marT="18288" marB="18288"/>
                </a:tc>
                <a:tc>
                  <a:txBody>
                    <a:bodyPr anchor="ctr" wrap="square"/>
                    <a:lstStyle/>
                    <a:p>
                      <a:pPr algn="l">
                        <a:defRPr sz="1100">
                          <a:solidFill>
                            <a:srgbClr val="323232"/>
                          </a:solidFill>
                        </a:defRPr>
                      </a:pPr>
                      <a:r>
                        <a:t>1</a:t>
                      </a:r>
                    </a:p>
                  </a:txBody>
                  <a:tcPr marL="36576" marR="36576" marT="18288" marB="18288"/>
                </a:tc>
                <a:tc>
                  <a:txBody>
                    <a:bodyPr anchor="ctr" wrap="square"/>
                    <a:lstStyle/>
                    <a:p>
                      <a:pPr algn="l">
                        <a:defRPr sz="1100">
                          <a:solidFill>
                            <a:srgbClr val="323232"/>
                          </a:solidFill>
                        </a:defRPr>
                      </a:pPr>
                      <a:r>
                        <a:t>1</a:t>
                      </a:r>
                    </a:p>
                  </a:txBody>
                  <a:tcPr marL="36576" marR="36576" marT="18288" marB="18288"/>
                </a:tc>
                <a:tc>
                  <a:txBody>
                    <a:bodyPr anchor="ctr" wrap="square"/>
                    <a:lstStyle/>
                    <a:p>
                      <a:pPr algn="l">
                        <a:defRPr sz="1100">
                          <a:solidFill>
                            <a:srgbClr val="323232"/>
                          </a:solidFill>
                        </a:defRPr>
                      </a:pPr>
                      <a:r>
                        <a:t>4.15</a:t>
                      </a:r>
                    </a:p>
                  </a:txBody>
                  <a:tcPr marL="36576" marR="36576" marT="18288" marB="18288"/>
                </a:tc>
              </a:tr>
              <a:tr h="283464">
                <a:tc>
                  <a:txBody>
                    <a:bodyPr anchor="ctr" wrap="square"/>
                    <a:lstStyle/>
                    <a:p>
                      <a:pPr algn="l">
                        <a:defRPr sz="1100">
                          <a:solidFill>
                            <a:srgbClr val="323232"/>
                          </a:solidFill>
                        </a:defRPr>
                      </a:pPr>
                      <a:r>
                        <a:t>17</a:t>
                      </a:r>
                    </a:p>
                  </a:txBody>
                  <a:tcPr marL="36576" marR="36576" marT="18288" marB="18288"/>
                </a:tc>
                <a:tc>
                  <a:txBody>
                    <a:bodyPr anchor="ctr" wrap="square"/>
                    <a:lstStyle/>
                    <a:p>
                      <a:pPr algn="l">
                        <a:defRPr sz="1100">
                          <a:solidFill>
                            <a:srgbClr val="323232"/>
                          </a:solidFill>
                        </a:defRPr>
                      </a:pPr>
                      <a:r>
                        <a:t>Fostering ecotourism</a:t>
                      </a:r>
                    </a:p>
                  </a:txBody>
                  <a:tcPr marL="36576" marR="36576" marT="18288" marB="18288"/>
                </a:tc>
                <a:tc>
                  <a:txBody>
                    <a:bodyPr anchor="ctr" wrap="square"/>
                    <a:lstStyle/>
                    <a:p>
                      <a:pPr algn="l">
                        <a:defRPr sz="1100">
                          <a:solidFill>
                            <a:srgbClr val="323232"/>
                          </a:solidFill>
                        </a:defRPr>
                      </a:pPr>
                      <a:r>
                        <a:t>NIL</a:t>
                      </a:r>
                    </a:p>
                  </a:txBody>
                  <a:tcPr marL="36576" marR="36576" marT="18288" marB="18288"/>
                </a:tc>
                <a:tc>
                  <a:txBody>
                    <a:bodyPr anchor="ctr" wrap="square"/>
                    <a:lstStyle/>
                    <a:p>
                      <a:pPr algn="l">
                        <a:defRPr sz="1100">
                          <a:solidFill>
                            <a:srgbClr val="323232"/>
                          </a:solidFill>
                        </a:defRPr>
                      </a:pPr>
                      <a:r>
                        <a:t>1</a:t>
                      </a:r>
                    </a:p>
                  </a:txBody>
                  <a:tcPr marL="36576" marR="36576" marT="18288" marB="18288"/>
                </a:tc>
                <a:tc>
                  <a:txBody>
                    <a:bodyPr anchor="ctr" wrap="square"/>
                    <a:lstStyle/>
                    <a:p>
                      <a:pPr algn="l">
                        <a:defRPr sz="1100">
                          <a:solidFill>
                            <a:srgbClr val="323232"/>
                          </a:solidFill>
                        </a:defRPr>
                      </a:pPr>
                      <a:r>
                        <a:t>1</a:t>
                      </a:r>
                    </a:p>
                  </a:txBody>
                  <a:tcPr marL="36576" marR="36576" marT="18288" marB="18288"/>
                </a:tc>
                <a:tc>
                  <a:txBody>
                    <a:bodyPr anchor="ctr" wrap="square"/>
                    <a:lstStyle/>
                    <a:p>
                      <a:pPr algn="l">
                        <a:defRPr sz="1100">
                          <a:solidFill>
                            <a:srgbClr val="323232"/>
                          </a:solidFill>
                        </a:defRPr>
                      </a:pPr>
                      <a:r>
                        <a:t>1</a:t>
                      </a:r>
                    </a:p>
                  </a:txBody>
                  <a:tcPr marL="36576" marR="36576" marT="18288" marB="18288"/>
                </a:tc>
                <a:tc>
                  <a:txBody>
                    <a:bodyPr anchor="ctr" wrap="square"/>
                    <a:lstStyle/>
                    <a:p>
                      <a:pPr algn="l">
                        <a:defRPr sz="1100">
                          <a:solidFill>
                            <a:srgbClr val="323232"/>
                          </a:solidFill>
                        </a:defRPr>
                      </a:pPr>
                      <a:r>
                        <a:t>1</a:t>
                      </a:r>
                    </a:p>
                  </a:txBody>
                  <a:tcPr marL="36576" marR="36576" marT="18288" marB="18288"/>
                </a:tc>
                <a:tc>
                  <a:txBody>
                    <a:bodyPr anchor="ctr" wrap="square"/>
                    <a:lstStyle/>
                    <a:p>
                      <a:pPr algn="l">
                        <a:defRPr sz="1100">
                          <a:solidFill>
                            <a:srgbClr val="323232"/>
                          </a:solidFill>
                        </a:defRPr>
                      </a:pPr>
                      <a:r>
                        <a:t>4</a:t>
                      </a:r>
                    </a:p>
                  </a:txBody>
                  <a:tcPr marL="36576" marR="36576" marT="18288" marB="18288"/>
                </a:tc>
              </a:tr>
              <a:tr h="283464">
                <a:tc>
                  <a:txBody>
                    <a:bodyPr anchor="ctr" wrap="square"/>
                    <a:lstStyle/>
                    <a:p>
                      <a:pPr algn="l">
                        <a:defRPr sz="1100">
                          <a:solidFill>
                            <a:srgbClr val="323232"/>
                          </a:solidFill>
                        </a:defRPr>
                      </a:pPr>
                      <a:r>
                        <a:t>TOTAL</a:t>
                      </a:r>
                    </a:p>
                  </a:txBody>
                  <a:tcPr marL="36576" marR="36576" marT="18288" marB="18288"/>
                </a:tc>
                <a:tc>
                  <a:txBody>
                    <a:bodyPr anchor="ctr" wrap="square"/>
                    <a:lstStyle/>
                    <a:p>
                      <a:pPr algn="l">
                        <a:defRPr sz="1100">
                          <a:solidFill>
                            <a:srgbClr val="323232"/>
                          </a:solidFill>
                        </a:defRPr>
                      </a:pPr>
                    </a:p>
                  </a:txBody>
                  <a:tcPr marL="36576" marR="36576" marT="18288" marB="18288"/>
                </a:tc>
                <a:tc>
                  <a:txBody>
                    <a:bodyPr anchor="ctr" wrap="square"/>
                    <a:lstStyle/>
                    <a:p>
                      <a:pPr algn="l">
                        <a:defRPr sz="1100">
                          <a:solidFill>
                            <a:srgbClr val="323232"/>
                          </a:solidFill>
                        </a:defRPr>
                      </a:pPr>
                      <a:r>
                        <a:t>65.00</a:t>
                      </a:r>
                    </a:p>
                  </a:txBody>
                  <a:tcPr marL="36576" marR="36576" marT="18288" marB="18288"/>
                </a:tc>
                <a:tc>
                  <a:txBody>
                    <a:bodyPr anchor="ctr" wrap="square"/>
                    <a:lstStyle/>
                    <a:p>
                      <a:pPr algn="l">
                        <a:defRPr sz="1100">
                          <a:solidFill>
                            <a:srgbClr val="323232"/>
                          </a:solidFill>
                        </a:defRPr>
                      </a:pPr>
                      <a:r>
                        <a:t>133.75</a:t>
                      </a:r>
                    </a:p>
                  </a:txBody>
                  <a:tcPr marL="36576" marR="36576" marT="18288" marB="18288"/>
                </a:tc>
                <a:tc>
                  <a:txBody>
                    <a:bodyPr anchor="ctr" wrap="square"/>
                    <a:lstStyle/>
                    <a:p>
                      <a:pPr algn="l">
                        <a:defRPr sz="1100">
                          <a:solidFill>
                            <a:srgbClr val="323232"/>
                          </a:solidFill>
                        </a:defRPr>
                      </a:pPr>
                      <a:r>
                        <a:t>133.75</a:t>
                      </a:r>
                    </a:p>
                  </a:txBody>
                  <a:tcPr marL="36576" marR="36576" marT="18288" marB="18288"/>
                </a:tc>
                <a:tc>
                  <a:txBody>
                    <a:bodyPr anchor="ctr" wrap="square"/>
                    <a:lstStyle/>
                    <a:p>
                      <a:pPr algn="l">
                        <a:defRPr sz="1100">
                          <a:solidFill>
                            <a:srgbClr val="323232"/>
                          </a:solidFill>
                        </a:defRPr>
                      </a:pPr>
                      <a:r>
                        <a:t>133.75</a:t>
                      </a:r>
                    </a:p>
                  </a:txBody>
                  <a:tcPr marL="36576" marR="36576" marT="18288" marB="18288"/>
                </a:tc>
                <a:tc>
                  <a:txBody>
                    <a:bodyPr anchor="ctr" wrap="square"/>
                    <a:lstStyle/>
                    <a:p>
                      <a:pPr algn="l">
                        <a:defRPr sz="1100">
                          <a:solidFill>
                            <a:srgbClr val="323232"/>
                          </a:solidFill>
                        </a:defRPr>
                      </a:pPr>
                      <a:r>
                        <a:t>133.75</a:t>
                      </a:r>
                    </a:p>
                  </a:txBody>
                  <a:tcPr marL="36576" marR="36576" marT="18288" marB="18288"/>
                </a:tc>
                <a:tc>
                  <a:txBody>
                    <a:bodyPr anchor="ctr" wrap="square"/>
                    <a:lstStyle/>
                    <a:p>
                      <a:pPr algn="l">
                        <a:defRPr sz="1100">
                          <a:solidFill>
                            <a:srgbClr val="323232"/>
                          </a:solidFill>
                        </a:defRPr>
                      </a:pPr>
                      <a:r>
                        <a:t>600</a:t>
                      </a:r>
                    </a:p>
                  </a:txBody>
                  <a:tcPr marL="36576" marR="36576" marT="18288" marB="18288"/>
                </a:tc>
              </a:tr>
            </a:tbl>
          </a:graphicData>
        </a:graphic>
      </p:graphicFrame>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Rectangle 2"/>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4400" b="1"/>
            </a:pPr>
            <a:r>
              <a:t>22</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Past Funding and Major Activities</a:t>
            </a:r>
          </a:p>
        </p:txBody>
      </p:sp>
      <p:sp>
        <p:nvSpPr>
          <p:cNvPr id="3" name="Content Placeholder 2"/>
          <p:cNvSpPr>
            <a:spLocks noGrp="1"/>
          </p:cNvSpPr>
          <p:nvPr>
            <p:ph idx="1"/>
          </p:nvPr>
        </p:nvSpPr>
        <p:spPr/>
        <p:txBody>
          <a:bodyPr/>
          <a:lstStyle/>
          <a:p>
            <a:pPr>
              <a:defRPr sz="2000"/>
            </a:pPr>
            <a:r>
              <a:t>During present plan period, 100% Central Assistance is being made available to States for expenditure on all non-recurring items; for recurring items, the Central Assistance is restricted to 50% of the expenditure, while the matching grant is provided by the Project States.</a:t>
            </a:r>
          </a:p>
          <a:p>
            <a:pPr>
              <a:defRPr sz="2000"/>
            </a:pPr>
          </a:p>
          <a:p>
            <a:pPr>
              <a:defRPr sz="2000"/>
            </a:pPr>
            <a:r>
              <a:t>The activities / field inputs under Project Tiger, interalia, include : (Non recurring) strengthening of protection, deployment of armed squads in tiger reserves, creating basic infrastructure for management, roads, wireless, civil works, habitat development, augmenting water resources, compensatory ameliorative measures for habitat restoration, eco-development, village relocation, use of Information Technology in crime detection, establishment of a digitized database in Tiger Reserves having collaborative linkage with Project Tiger Directorate in the GIS domain, monitoring and evaluation of tiger reserves, monitoring of habitat status, carrying out All India Estimation of Tigers, Co-predators and Prey animals in the GIS domain with the state of art technology, continuous monitoring of tiger populations in various tiger range states (tiger reserves and other forest areas outside tiger reserves), fostering wildlife viewing for tourists in Tiger Reserves, providing compensation to villagers for human deaths/livestock depredation by carnivores in tiger reserves, staff welfare measures, providing 'Project Allowance' to all categories of staff working in Tiger Reserves, establishment of veterinary facility, and fostering research / research projects relating to tiger conservation, replacement and purchase of new vehicles for existing and new Tiger Reserves to ensure staff mobility.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Past Funding and Major Activities (cont.)</a:t>
            </a:r>
          </a:p>
        </p:txBody>
      </p:sp>
      <p:sp>
        <p:nvSpPr>
          <p:cNvPr id="3" name="Content Placeholder 2"/>
          <p:cNvSpPr>
            <a:spLocks noGrp="1"/>
          </p:cNvSpPr>
          <p:nvPr>
            <p:ph idx="1"/>
          </p:nvPr>
        </p:nvSpPr>
        <p:spPr/>
        <p:txBody>
          <a:bodyPr/>
          <a:lstStyle/>
          <a:p>
            <a:pPr>
              <a:defRPr sz="2000"/>
            </a:pPr>
          </a:p>
          <a:p>
            <a:pPr>
              <a:defRPr sz="2000"/>
            </a:pPr>
            <a:r>
              <a:t>(Recurring) creation / deployment of local work force for patrolling/barriers, habitat improvement, providing salt licks, water facility, fire protection measures, maintenance of various items, publicity and extension and legal assistance.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1714500"/>
            <a:ext cx="9144000" cy="51435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ctrTitle"/>
          </p:nvPr>
        </p:nvSpPr>
        <p:spPr/>
        <p:txBody>
          <a:bodyPr/>
          <a:lstStyle/>
          <a:p>
            <a:pPr>
              <a:defRPr sz="4400" b="1"/>
            </a:pPr>
            <a:r>
              <a:t>National Tiger Conservation Authority</a:t>
            </a:r>
          </a:p>
        </p:txBody>
      </p:sp>
      <p:sp>
        <p:nvSpPr>
          <p:cNvPr id="3" name="Subtitle 2"/>
          <p:cNvSpPr>
            <a:spLocks noGrp="1"/>
          </p:cNvSpPr>
          <p:nvPr>
            <p:ph type="subTitle" idx="1"/>
          </p:nvPr>
        </p:nvSpPr>
        <p:spPr/>
        <p:txBody>
          <a:bodyPr/>
          <a:lstStyle/>
          <a:p>
            <a:pPr>
              <a:defRPr sz="2400" i="1"/>
            </a:pPr>
            <a:r>
              <a:t>Conservation of the tiger and its significance beyond State boundaries. Statutory authority with legal backing to ensure tiger conservation.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0"/>
            <a:ext cx="9144000" cy="34290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4000" b="1"/>
            </a:pPr>
            <a:r>
              <a:t>Constitution of the NTCA</a:t>
            </a:r>
          </a:p>
        </p:txBody>
      </p:sp>
      <p:sp>
        <p:nvSpPr>
          <p:cNvPr id="3" name="Text Placeholder 2"/>
          <p:cNvSpPr>
            <a:spLocks noGrp="1"/>
          </p:cNvSpPr>
          <p:nvPr>
            <p:ph type="body" idx="1"/>
          </p:nvPr>
        </p:nvSpPr>
        <p:spPr/>
        <p:txBody>
          <a:bodyPr/>
          <a:lstStyle/>
          <a:p>
            <a:pPr>
              <a:defRPr sz="2200"/>
            </a:pPr>
            <a:r>
              <a:t>Launched 'Project Tiger' to promote tiger conservation. Management of forests and wildlife is primarily the responsibility of concerned States. Project Tiger Directorate provides technical guidance and funding support.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Need for a Statutory Authority</a:t>
            </a:r>
          </a:p>
        </p:txBody>
      </p:sp>
      <p:sp>
        <p:nvSpPr>
          <p:cNvPr id="3" name="Content Placeholder 2"/>
          <p:cNvSpPr>
            <a:spLocks noGrp="1"/>
          </p:cNvSpPr>
          <p:nvPr>
            <p:ph idx="1"/>
          </p:nvPr>
        </p:nvSpPr>
        <p:spPr/>
        <p:txBody>
          <a:bodyPr/>
          <a:lstStyle/>
          <a:p>
            <a:pPr>
              <a:defRPr sz="2000"/>
            </a:pPr>
            <a:r>
              <a:t>Implementation of Project Tiger highlighted the need for legal backing.</a:t>
            </a:r>
          </a:p>
          <a:p>
            <a:pPr>
              <a:defRPr sz="2000"/>
            </a:pPr>
            <a:r>
              <a:t>Task Force recommendations:</a:t>
            </a:r>
          </a:p>
          <a:p>
            <a:pPr>
              <a:defRPr sz="2000"/>
            </a:pPr>
          </a:p>
          <a:p>
            <a:pPr>
              <a:defRPr sz="2000"/>
            </a:pPr>
            <a:r>
              <a:t>* Strengthening Project Tiger with statutory and administrative powers.</a:t>
            </a:r>
          </a:p>
          <a:p>
            <a:pPr>
              <a:defRPr sz="2000"/>
            </a:pPr>
            <a:r>
              <a:t>* Creating the Wildlife Crime Control Bureau.</a:t>
            </a:r>
          </a:p>
          <a:p>
            <a:pPr>
              <a:defRPr sz="2000"/>
            </a:pPr>
            <a:r>
              <a:t>* Submitting an annual report to Parliament.</a:t>
            </a:r>
          </a:p>
          <a:p>
            <a:pPr>
              <a:defRPr sz="2000"/>
            </a:pPr>
            <a:r>
              <a:t>* Addressing concerns of local people.</a:t>
            </a:r>
          </a:p>
          <a:p>
            <a:pPr>
              <a:defRPr sz="2000"/>
            </a:pP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Need for a Statutory Authority (cont.)</a:t>
            </a:r>
          </a:p>
        </p:txBody>
      </p:sp>
      <p:sp>
        <p:nvSpPr>
          <p:cNvPr id="3" name="Content Placeholder 2"/>
          <p:cNvSpPr>
            <a:spLocks noGrp="1"/>
          </p:cNvSpPr>
          <p:nvPr>
            <p:ph idx="1"/>
          </p:nvPr>
        </p:nvSpPr>
        <p:spPr/>
        <p:txBody>
          <a:bodyPr/>
          <a:lstStyle/>
          <a:p>
            <a:pPr>
              <a:defRPr sz="2000"/>
            </a:pPr>
            <a:r>
              <a:t>Urgent recommendations:</a:t>
            </a:r>
          </a:p>
          <a:p>
            <a:pPr>
              <a:defRPr sz="2000"/>
            </a:pPr>
          </a:p>
          <a:p>
            <a:pPr>
              <a:defRPr sz="2000"/>
            </a:pPr>
            <a:r>
              <a:t>* Reinvigorating governance.</a:t>
            </a:r>
          </a:p>
          <a:p>
            <a:pPr>
              <a:defRPr sz="2000"/>
            </a:pPr>
            <a:r>
              <a:t>* Strengthening protection efforts and breaking international trade networks.</a:t>
            </a:r>
          </a:p>
          <a:p>
            <a:pPr>
              <a:defRPr sz="2000"/>
            </a:pPr>
            <a:r>
              <a:t>* Expanding undisturbed areas.</a:t>
            </a:r>
          </a:p>
          <a:p>
            <a:pPr>
              <a:defRPr sz="2000"/>
            </a:pPr>
            <a:r>
              <a:t>* Repairing relationships with local people.</a:t>
            </a:r>
          </a:p>
          <a:p>
            <a:pPr>
              <a:defRPr sz="2000"/>
            </a:pPr>
            <a:r>
              <a:t>* Regenerating forest habitats.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Ecological Disturbances and Problems</a:t>
            </a:r>
          </a:p>
        </p:txBody>
      </p:sp>
      <p:sp>
        <p:nvSpPr>
          <p:cNvPr id="3" name="Content Placeholder 2"/>
          <p:cNvSpPr>
            <a:spLocks noGrp="1"/>
          </p:cNvSpPr>
          <p:nvPr>
            <p:ph idx="1"/>
          </p:nvPr>
        </p:nvSpPr>
        <p:spPr/>
        <p:txBody>
          <a:bodyPr/>
          <a:lstStyle/>
          <a:p>
            <a:pPr>
              <a:defRPr sz="2000"/>
            </a:pPr>
            <a:r>
              <a:t>Tiger Reserves face ecological disturbances and other problems.</a:t>
            </a:r>
          </a:p>
          <a:p>
            <a:pPr>
              <a:defRPr sz="2000"/>
            </a:pPr>
          </a:p>
          <a:p>
            <a:pPr>
              <a:defRPr sz="2000"/>
            </a:pPr>
            <a:r>
              <a:t>* Fragmentation of habitats due to overuse and conflicting land uses.</a:t>
            </a:r>
          </a:p>
          <a:p>
            <a:pPr>
              <a:defRPr sz="2000"/>
            </a:pPr>
            <a:r>
              <a:t>* Significant village population with large cattle numbers.</a:t>
            </a:r>
          </a:p>
          <a:p>
            <a:pPr>
              <a:defRPr sz="2000"/>
            </a:pPr>
            <a:r>
              <a:t>* Ecological degradation due to grazing.</a:t>
            </a:r>
          </a:p>
          <a:p>
            <a:pPr>
              <a:defRPr sz="2000"/>
            </a:pPr>
            <a:r>
              <a:t>* Disturbances from temples and commercial entities (e.g., tea estates).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Ecological Disturbances and Problems (cont.)</a:t>
            </a:r>
          </a:p>
        </p:txBody>
      </p:sp>
      <p:sp>
        <p:nvSpPr>
          <p:cNvPr id="3" name="Content Placeholder 2"/>
          <p:cNvSpPr>
            <a:spLocks noGrp="1"/>
          </p:cNvSpPr>
          <p:nvPr>
            <p:ph idx="1"/>
          </p:nvPr>
        </p:nvSpPr>
        <p:spPr/>
        <p:txBody>
          <a:bodyPr/>
          <a:lstStyle/>
          <a:p>
            <a:pPr>
              <a:defRPr sz="2000"/>
            </a:pPr>
            <a:r>
              <a:t>* Man-animal conflicts leading to mortality.</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Constraints Affecting Field Implementation</a:t>
            </a:r>
          </a:p>
        </p:txBody>
      </p:sp>
      <p:sp>
        <p:nvSpPr>
          <p:cNvPr id="3" name="Content Placeholder 2"/>
          <p:cNvSpPr>
            <a:spLocks noGrp="1"/>
          </p:cNvSpPr>
          <p:nvPr>
            <p:ph idx="1"/>
          </p:nvPr>
        </p:nvSpPr>
        <p:spPr/>
        <p:txBody>
          <a:bodyPr/>
          <a:lstStyle/>
          <a:p>
            <a:pPr>
              <a:defRPr sz="2000"/>
            </a:pPr>
            <a:r>
              <a:t>Several constraints affect field implementation:</a:t>
            </a:r>
          </a:p>
          <a:p>
            <a:pPr>
              <a:defRPr sz="2000"/>
            </a:pPr>
          </a:p>
          <a:p>
            <a:pPr>
              <a:defRPr sz="2000"/>
            </a:pPr>
            <a:r>
              <a:t>* Delayed release of Central Assistance.</a:t>
            </a:r>
          </a:p>
          <a:p>
            <a:pPr>
              <a:defRPr sz="2000"/>
            </a:pPr>
            <a:r>
              <a:t>* Staff vacancies and ageing field staff.</a:t>
            </a:r>
          </a:p>
          <a:p>
            <a:pPr>
              <a:defRPr sz="2000"/>
            </a:pPr>
            <a:r>
              <a:t>* Lack of capacity building initiatives.</a:t>
            </a:r>
          </a:p>
          <a:p>
            <a:pPr>
              <a:defRPr sz="2000"/>
            </a:pPr>
            <a:r>
              <a:t>* Weak enforcement and monitoring of protection work.</a:t>
            </a:r>
          </a:p>
          <a:p>
            <a:pPr>
              <a:defRPr sz="2000"/>
            </a:pPr>
            <a:r>
              <a:t>* Need for greater commitment and vigilance from States.</a:t>
            </a:r>
          </a:p>
          <a:p>
            <a:pPr>
              <a:defRPr sz="2000"/>
            </a:pPr>
            <a:r>
              <a:t>* Field administration requires capacity building and supervision.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0" y="1028700"/>
            <a:ext cx="182880" cy="48006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457200" y="457200"/>
            <a:ext cx="8229600" cy="914400"/>
          </a:xfrm>
          <a:prstGeom prst="rect">
            <a:avLst/>
          </a:prstGeom>
          <a:noFill/>
        </p:spPr>
        <p:txBody>
          <a:bodyPr wrap="none">
            <a:spAutoFit/>
          </a:bodyPr>
          <a:lstStyle/>
          <a:p>
            <a:pPr algn="ctr">
              <a:defRPr sz="3600" b="1"/>
            </a:pPr>
            <a:r>
              <a:t>Project Tiger Logo</a:t>
            </a:r>
          </a:p>
        </p:txBody>
      </p:sp>
      <p:pic>
        <p:nvPicPr>
          <p:cNvPr id="5" name="Picture 4" descr="page_1.png"/>
          <p:cNvPicPr>
            <a:picLocks noChangeAspect="1"/>
          </p:cNvPicPr>
          <p:nvPr/>
        </p:nvPicPr>
        <p:blipFill>
          <a:blip r:embed="rId2"/>
          <a:stretch>
            <a:fillRect/>
          </a:stretch>
        </p:blipFill>
        <p:spPr>
          <a:xfrm>
            <a:off x="1828800" y="1645920"/>
            <a:ext cx="5486400" cy="3657600"/>
          </a:xfrm>
          <a:prstGeom prst="rect">
            <a:avLst/>
          </a:prstGeom>
        </p:spPr>
      </p:pic>
      <p:sp>
        <p:nvSpPr>
          <p:cNvPr id="6" name="TextBox 5"/>
          <p:cNvSpPr txBox="1"/>
          <p:nvPr/>
        </p:nvSpPr>
        <p:spPr>
          <a:xfrm>
            <a:off x="914400" y="5577840"/>
            <a:ext cx="7315200" cy="914400"/>
          </a:xfrm>
          <a:prstGeom prst="rect">
            <a:avLst/>
          </a:prstGeom>
          <a:noFill/>
        </p:spPr>
        <p:txBody>
          <a:bodyPr wrap="none">
            <a:spAutoFit/>
          </a:bodyPr>
          <a:lstStyle/>
          <a:p>
            <a:pPr algn="ctr">
              <a:defRPr i="1" sz="1600"/>
            </a:pPr>
            <a:r>
              <a:t>National Tiger Conservation Authority Ministry of Environment &amp; Forests Government of</a:t>
            </a:r>
          </a:p>
          <a:p>
            <a:pPr algn="ctr">
              <a:defRPr i="1" sz="1600"/>
            </a:pPr>
            <a:r>
              <a:t>India</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Strengthening the System</a:t>
            </a:r>
          </a:p>
        </p:txBody>
      </p:sp>
      <p:sp>
        <p:nvSpPr>
          <p:cNvPr id="3" name="Content Placeholder 2"/>
          <p:cNvSpPr>
            <a:spLocks noGrp="1"/>
          </p:cNvSpPr>
          <p:nvPr>
            <p:ph idx="1"/>
          </p:nvPr>
        </p:nvSpPr>
        <p:spPr/>
        <p:txBody>
          <a:bodyPr/>
          <a:lstStyle/>
          <a:p>
            <a:pPr>
              <a:defRPr sz="2000"/>
            </a:pPr>
            <a:r>
              <a:t>Urgent need to strengthen:</a:t>
            </a:r>
          </a:p>
          <a:p>
            <a:pPr>
              <a:defRPr sz="2000"/>
            </a:pPr>
          </a:p>
          <a:p>
            <a:pPr>
              <a:defRPr sz="2000"/>
            </a:pPr>
            <a:r>
              <a:t>* Central Government level (Project Tiger Directorate).</a:t>
            </a:r>
          </a:p>
          <a:p>
            <a:pPr>
              <a:defRPr sz="2000"/>
            </a:pPr>
            <a:r>
              <a:t>* Involvement of Parliament for review and guidance.</a:t>
            </a:r>
          </a:p>
          <a:p>
            <a:pPr>
              <a:defRPr sz="2000"/>
            </a:pPr>
            <a:r>
              <a:t>* Involvement of Chief Ministers of States.</a:t>
            </a:r>
          </a:p>
          <a:p>
            <a:pPr>
              <a:defRPr sz="2000"/>
            </a:pPr>
            <a:r>
              <a:t>* Strengthening field administration and supervision.</a:t>
            </a:r>
          </a:p>
          <a:p>
            <a:pPr>
              <a:defRPr sz="2000"/>
            </a:pPr>
            <a:r>
              <a:t>* Building a participatory base including local people's interests.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Conversion to Statutory Authority (NTCA)</a:t>
            </a:r>
          </a:p>
        </p:txBody>
      </p:sp>
      <p:sp>
        <p:nvSpPr>
          <p:cNvPr id="3" name="Content Placeholder 2"/>
          <p:cNvSpPr>
            <a:spLocks noGrp="1"/>
          </p:cNvSpPr>
          <p:nvPr>
            <p:ph idx="1"/>
          </p:nvPr>
        </p:nvSpPr>
        <p:spPr/>
        <p:txBody>
          <a:bodyPr/>
          <a:lstStyle/>
          <a:p>
            <a:pPr>
              <a:defRPr sz="2000"/>
            </a:pPr>
            <a:r>
              <a:t>Project Tiger converted into a statutory authority (NTCA).</a:t>
            </a:r>
          </a:p>
          <a:p>
            <a:pPr>
              <a:defRPr sz="2000"/>
            </a:pPr>
          </a:p>
          <a:p>
            <a:pPr>
              <a:defRPr sz="2000"/>
            </a:pPr>
            <a:r>
              <a:t>* Enabling provisions in the Wild Life (Protection) Act, 1972.</a:t>
            </a:r>
          </a:p>
          <a:p>
            <a:pPr>
              <a:defRPr sz="2000"/>
            </a:pPr>
            <a:r>
              <a:t>* Addresses ecological and administrative concerns.</a:t>
            </a:r>
          </a:p>
          <a:p>
            <a:pPr>
              <a:defRPr sz="2000"/>
            </a:pPr>
            <a:r>
              <a:t>* Provides a statutory basis for tiger reserve protection.</a:t>
            </a:r>
          </a:p>
          <a:p>
            <a:pPr>
              <a:defRPr sz="2000"/>
            </a:pPr>
            <a:r>
              <a:t>* Strengthened institutional mechanisms.</a:t>
            </a:r>
          </a:p>
          <a:p>
            <a:pPr>
              <a:defRPr sz="2000"/>
            </a:pPr>
            <a:r>
              <a:t>* Enforces guidelines and monitors compliance.</a:t>
            </a:r>
          </a:p>
          <a:p>
            <a:pPr>
              <a:defRPr sz="2000"/>
            </a:pPr>
            <a:r>
              <a:t>* Motivated and trained Field Directors.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Conversion to Statutory Authority (NTCA) (cont.)</a:t>
            </a:r>
          </a:p>
        </p:txBody>
      </p:sp>
      <p:sp>
        <p:nvSpPr>
          <p:cNvPr id="3" name="Content Placeholder 2"/>
          <p:cNvSpPr>
            <a:spLocks noGrp="1"/>
          </p:cNvSpPr>
          <p:nvPr>
            <p:ph idx="1"/>
          </p:nvPr>
        </p:nvSpPr>
        <p:spPr/>
        <p:txBody>
          <a:bodyPr/>
          <a:lstStyle/>
          <a:p>
            <a:pPr>
              <a:defRPr sz="2000"/>
            </a:pPr>
            <a:r>
              <a:t>* Capacity building and staff development plans.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NTCA Established</a:t>
            </a:r>
          </a:p>
        </p:txBody>
      </p:sp>
      <p:sp>
        <p:nvSpPr>
          <p:cNvPr id="3" name="Content Placeholder 2"/>
          <p:cNvSpPr>
            <a:spLocks noGrp="1"/>
          </p:cNvSpPr>
          <p:nvPr>
            <p:ph idx="1"/>
          </p:nvPr>
        </p:nvSpPr>
        <p:spPr/>
        <p:txBody>
          <a:bodyPr/>
          <a:lstStyle/>
          <a:p>
            <a:pPr>
              <a:defRPr sz="2000"/>
            </a:pPr>
            <a:r>
              <a:t>The Wild Life (Protection) Amendment Act, 2006 came into force on September 4th, 2006.</a:t>
            </a:r>
          </a:p>
          <a:p>
            <a:pPr>
              <a:defRPr sz="2000"/>
            </a:pPr>
            <a:r>
              <a:t>The NTCA was constituted on the same date.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Tiger Remains Endangered</a:t>
            </a:r>
          </a:p>
        </p:txBody>
      </p:sp>
      <p:sp>
        <p:nvSpPr>
          <p:cNvPr id="3" name="Content Placeholder 2"/>
          <p:cNvSpPr>
            <a:spLocks noGrp="1"/>
          </p:cNvSpPr>
          <p:nvPr>
            <p:ph idx="1"/>
          </p:nvPr>
        </p:nvSpPr>
        <p:spPr/>
        <p:txBody>
          <a:bodyPr/>
          <a:lstStyle/>
          <a:p>
            <a:pPr>
              <a:defRPr sz="2000"/>
            </a:pPr>
            <a:r>
              <a:t>Despite three decades of Project Tiger, the tiger remains endangered.</a:t>
            </a:r>
          </a:p>
          <a:p>
            <a:pPr>
              <a:defRPr sz="2000"/>
            </a:pPr>
          </a:p>
          <a:p>
            <a:pPr>
              <a:defRPr sz="2000"/>
            </a:pPr>
            <a:r>
              <a:t>* Loss of habitat due to agriculture and development.</a:t>
            </a:r>
          </a:p>
          <a:p>
            <a:pPr>
              <a:defRPr sz="2000"/>
            </a:pPr>
            <a:r>
              <a:t>* Revenge killings due to man-animal conflicts.</a:t>
            </a:r>
          </a:p>
          <a:p>
            <a:pPr>
              <a:defRPr sz="2000"/>
            </a:pPr>
            <a:r>
              <a:t>* Demand for body parts in the illegal international market.</a:t>
            </a:r>
          </a:p>
          <a:p>
            <a:pPr>
              <a:defRPr sz="2000"/>
            </a:pPr>
            <a:r>
              <a:t>* Need for a focused, species-specific, multifaceted ecosystem project.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Key Imperatives in Tiger Conservation</a:t>
            </a:r>
          </a:p>
        </p:txBody>
      </p:sp>
      <p:sp>
        <p:nvSpPr>
          <p:cNvPr id="3" name="Content Placeholder 2"/>
          <p:cNvSpPr>
            <a:spLocks noGrp="1"/>
          </p:cNvSpPr>
          <p:nvPr>
            <p:ph idx="1"/>
          </p:nvPr>
        </p:nvSpPr>
        <p:spPr/>
        <p:txBody>
          <a:bodyPr/>
          <a:lstStyle/>
          <a:p>
            <a:pPr>
              <a:defRPr sz="2000"/>
            </a:pPr>
            <a:r>
              <a:t>Three key imperatives for 'project mode':</a:t>
            </a:r>
          </a:p>
          <a:p>
            <a:pPr>
              <a:defRPr sz="2000"/>
            </a:pPr>
          </a:p>
          <a:p>
            <a:pPr>
              <a:defRPr sz="2000"/>
            </a:pPr>
            <a:r>
              <a:t>* Focused approach to prioritize actions (within and outside tiger reserves).</a:t>
            </a:r>
          </a:p>
          <a:p>
            <a:pPr>
              <a:defRPr sz="2000"/>
            </a:pPr>
            <a:r>
              <a:t>* Eliciting support from local stakeholder communities.</a:t>
            </a:r>
          </a:p>
          <a:p>
            <a:pPr>
              <a:defRPr sz="2000"/>
            </a:pPr>
            <a:r>
              <a:t>* Ensuring necessary infrastructure for protection and management.</a:t>
            </a:r>
          </a:p>
          <a:p>
            <a:pPr>
              <a:defRPr sz="2000"/>
            </a:pP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Key Imperatives in Tiger Conservation (cont.)</a:t>
            </a:r>
          </a:p>
        </p:txBody>
      </p:sp>
      <p:sp>
        <p:nvSpPr>
          <p:cNvPr id="3" name="Content Placeholder 2"/>
          <p:cNvSpPr>
            <a:spLocks noGrp="1"/>
          </p:cNvSpPr>
          <p:nvPr>
            <p:ph idx="1"/>
          </p:nvPr>
        </p:nvSpPr>
        <p:spPr/>
        <p:txBody>
          <a:bodyPr/>
          <a:lstStyle/>
          <a:p>
            <a:pPr>
              <a:defRPr sz="2000"/>
            </a:pPr>
            <a:r>
              <a:t>Government of India provides funding support and technical guidance through the Centrally Sponsored Scheme of Project Tiger.</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Tiger Distribution and Density</a:t>
            </a:r>
          </a:p>
        </p:txBody>
      </p:sp>
      <p:sp>
        <p:nvSpPr>
          <p:cNvPr id="3" name="Content Placeholder 2"/>
          <p:cNvSpPr>
            <a:spLocks noGrp="1"/>
          </p:cNvSpPr>
          <p:nvPr>
            <p:ph idx="1"/>
          </p:nvPr>
        </p:nvSpPr>
        <p:spPr/>
        <p:txBody>
          <a:bodyPr/>
          <a:lstStyle/>
          <a:p>
            <a:pPr>
              <a:defRPr sz="2000"/>
            </a:pPr>
            <a:r>
              <a:t>Tigers are present in seventeen states in India.</a:t>
            </a:r>
          </a:p>
          <a:p>
            <a:pPr>
              <a:defRPr sz="2000"/>
            </a:pPr>
          </a:p>
          <a:p>
            <a:pPr>
              <a:defRPr sz="2000"/>
            </a:pPr>
            <a:r>
              <a:t>Distribution and density vary due to:</a:t>
            </a:r>
          </a:p>
          <a:p>
            <a:pPr>
              <a:defRPr sz="2000"/>
            </a:pPr>
          </a:p>
          <a:p>
            <a:pPr>
              <a:defRPr sz="2000"/>
            </a:pPr>
            <a:r>
              <a:t>* Forest cover and terrain.</a:t>
            </a:r>
          </a:p>
          <a:p>
            <a:pPr>
              <a:defRPr sz="2000"/>
            </a:pPr>
            <a:r>
              <a:t>* Natural prey availability.</a:t>
            </a:r>
          </a:p>
          <a:p>
            <a:pPr>
              <a:defRPr sz="2000"/>
            </a:pPr>
            <a:r>
              <a:t>* Presence of undisturbed habitat.</a:t>
            </a:r>
          </a:p>
          <a:p>
            <a:pPr>
              <a:defRPr sz="2000"/>
            </a:pPr>
            <a:r>
              <a:t>* Quality of managerial efforts.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Tiger Distribution and Density (cont.)</a:t>
            </a:r>
          </a:p>
        </p:txBody>
      </p:sp>
      <p:sp>
        <p:nvSpPr>
          <p:cNvPr id="3" name="Content Placeholder 2"/>
          <p:cNvSpPr>
            <a:spLocks noGrp="1"/>
          </p:cNvSpPr>
          <p:nvPr>
            <p:ph idx="1"/>
          </p:nvPr>
        </p:nvSpPr>
        <p:spPr/>
        <p:txBody>
          <a:bodyPr/>
          <a:lstStyle/>
          <a:p>
            <a:pPr>
              <a:defRPr sz="2000"/>
            </a:pPr>
          </a:p>
          <a:p>
            <a:pPr>
              <a:defRPr sz="2000"/>
            </a:pPr>
            <a:r>
              <a:t>Tigers are indicators of ecosystem well-being.</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0"/>
            <a:ext cx="9144000" cy="34290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4000" b="1"/>
            </a:pPr>
            <a:r>
              <a:t>Ongoing Activities and Additionalities</a:t>
            </a:r>
          </a:p>
        </p:txBody>
      </p:sp>
      <p:sp>
        <p:nvSpPr>
          <p:cNvPr id="3" name="Text Placeholder 2"/>
          <p:cNvSpPr>
            <a:spLocks noGrp="1"/>
          </p:cNvSpPr>
          <p:nvPr>
            <p:ph type="body" idx="1"/>
          </p:nvPr>
        </p:nvSpPr>
        <p:spPr/>
        <p:txBody>
          <a:bodyPr/>
          <a:lstStyle/>
          <a:p>
            <a:pPr>
              <a:defRPr sz="2200"/>
            </a:pPr>
            <a:r>
              <a:t>Activities to be supported under the revised Centrally Sponsored Scheme of Project Tiger. Focus on anti-poaching, habitat management, and community involvement.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Introduction</a:t>
            </a:r>
          </a:p>
        </p:txBody>
      </p:sp>
      <p:sp>
        <p:nvSpPr>
          <p:cNvPr id="3" name="Content Placeholder 2"/>
          <p:cNvSpPr>
            <a:spLocks noGrp="1"/>
          </p:cNvSpPr>
          <p:nvPr>
            <p:ph idx="1"/>
          </p:nvPr>
        </p:nvSpPr>
        <p:spPr/>
        <p:txBody>
          <a:bodyPr/>
          <a:lstStyle/>
          <a:p>
            <a:pPr>
              <a:defRPr sz="2000"/>
            </a:pPr>
            <a:r>
              <a:t>Project Tiger is an ongoing Centrally Sponsored Scheme of the Ministry of Environment and Forests. The revised guidelines incorporate the additional activities for implementing the urgent recommendations of the Tiger Task Force, constituted by the National Board for Wildlife, chaired by the Hon’ble Prime Minister. These, interalia, also include support for implementing the provisions of the Wild Life (Protection) Amendment Act, 2006, which has come into force with effect from 4.09.2006.</a:t>
            </a:r>
          </a:p>
          <a:p>
            <a:pPr>
              <a:defRPr sz="2000"/>
            </a:pPr>
            <a:r>
              <a:t>The activities are as below:</a:t>
            </a:r>
          </a:p>
          <a:p>
            <a:pPr>
              <a:defRPr sz="2000"/>
            </a:pPr>
            <a:r>
              <a:t>(i) Antipoaching initiatives</a:t>
            </a:r>
          </a:p>
          <a:p>
            <a:pPr>
              <a:defRPr sz="2000"/>
            </a:pPr>
            <a:r>
              <a:t>(ii) Strengthening infrastructure within tiger reserves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Anti-Poaching Activities (Ongoing)</a:t>
            </a:r>
          </a:p>
        </p:txBody>
      </p:sp>
      <p:sp>
        <p:nvSpPr>
          <p:cNvPr id="3" name="Content Placeholder 2"/>
          <p:cNvSpPr>
            <a:spLocks noGrp="1"/>
          </p:cNvSpPr>
          <p:nvPr>
            <p:ph idx="1"/>
          </p:nvPr>
        </p:nvSpPr>
        <p:spPr/>
        <p:txBody>
          <a:bodyPr/>
          <a:lstStyle/>
          <a:p>
            <a:pPr>
              <a:defRPr sz="2000"/>
            </a:pPr>
            <a:r>
              <a:t>Anti-poaching operations are site-specific. Activities include:</a:t>
            </a:r>
          </a:p>
          <a:p>
            <a:pPr>
              <a:defRPr sz="2000"/>
            </a:pPr>
          </a:p>
          <a:p>
            <a:pPr>
              <a:defRPr sz="2000"/>
            </a:pPr>
            <a:r>
              <a:t>* Deployment of anti-poaching squads.</a:t>
            </a:r>
          </a:p>
          <a:p>
            <a:pPr>
              <a:defRPr sz="2000"/>
            </a:pPr>
            <a:r>
              <a:t>* Establishing and maintaining patrolling camps with laborers.</a:t>
            </a:r>
          </a:p>
          <a:p>
            <a:pPr>
              <a:defRPr sz="2000"/>
            </a:pPr>
            <a:r>
              <a:t>* Organizing vehicular patrolling (Tiger Protection Force).</a:t>
            </a:r>
          </a:p>
          <a:p>
            <a:pPr>
              <a:defRPr sz="2000"/>
            </a:pPr>
            <a:r>
              <a:t>* Establishing and maintaining wireless network.</a:t>
            </a:r>
          </a:p>
          <a:p>
            <a:pPr>
              <a:defRPr sz="2000"/>
            </a:pPr>
            <a:r>
              <a:t>* Organizing surprise raids with local police.</a:t>
            </a:r>
          </a:p>
          <a:p>
            <a:pPr>
              <a:defRPr sz="2000"/>
            </a:pPr>
            <a:r>
              <a:t>* Ensuring special site-specific measures during monsoon ('Operation Monsoon').</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Anti-Poaching Activities (Ongoing) (cont.)</a:t>
            </a:r>
          </a:p>
        </p:txBody>
      </p:sp>
      <p:sp>
        <p:nvSpPr>
          <p:cNvPr id="3" name="Content Placeholder 2"/>
          <p:cNvSpPr>
            <a:spLocks noGrp="1"/>
          </p:cNvSpPr>
          <p:nvPr>
            <p:ph idx="1"/>
          </p:nvPr>
        </p:nvSpPr>
        <p:spPr/>
        <p:txBody>
          <a:bodyPr/>
          <a:lstStyle/>
          <a:p>
            <a:pPr>
              <a:defRPr sz="2000"/>
            </a:pPr>
            <a:r>
              <a:t>* Deployment of ex-army personnel/home guards.</a:t>
            </a:r>
          </a:p>
          <a:p>
            <a:pPr>
              <a:defRPr sz="2000"/>
            </a:pPr>
            <a:r>
              <a:t>* Deployment of local workforce for patrolling.</a:t>
            </a:r>
          </a:p>
          <a:p>
            <a:pPr>
              <a:defRPr sz="2000"/>
            </a:pPr>
            <a:r>
              <a:t>* Procurement of arms and ammunition.</a:t>
            </a:r>
          </a:p>
          <a:p>
            <a:pPr>
              <a:defRPr sz="2000"/>
            </a:pPr>
            <a:r>
              <a:t>* Procurement/maintenance of elephant squads.</a:t>
            </a:r>
          </a:p>
          <a:p>
            <a:pPr>
              <a:defRPr sz="2000"/>
            </a:pPr>
            <a:r>
              <a:t>* Rewards to informers.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1714500"/>
            <a:ext cx="9144000" cy="51435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ctrTitle"/>
          </p:nvPr>
        </p:nvSpPr>
        <p:spPr/>
        <p:txBody>
          <a:bodyPr/>
          <a:lstStyle/>
          <a:p>
            <a:pPr>
              <a:defRPr sz="4400" b="1"/>
            </a:pPr>
            <a:r>
              <a:t>Tiger Reserve Initiatives</a:t>
            </a:r>
          </a:p>
        </p:txBody>
      </p:sp>
      <p:sp>
        <p:nvSpPr>
          <p:cNvPr id="3" name="Subtitle 2"/>
          <p:cNvSpPr>
            <a:spLocks noGrp="1"/>
          </p:cNvSpPr>
          <p:nvPr>
            <p:ph type="subTitle" idx="1"/>
          </p:nvPr>
        </p:nvSpPr>
        <p:spPr/>
        <p:txBody>
          <a:bodyPr/>
          <a:lstStyle/>
          <a:p>
            <a:pPr>
              <a:defRPr sz="2400" i="1"/>
            </a:pPr>
            <a:r>
              <a:t>Strengthening infrastructure, habitat, and community relations.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4.2 Strengthening Infrastructure (Ongoing)</a:t>
            </a:r>
          </a:p>
        </p:txBody>
      </p:sp>
      <p:sp>
        <p:nvSpPr>
          <p:cNvPr id="3" name="Content Placeholder 2"/>
          <p:cNvSpPr>
            <a:spLocks noGrp="1"/>
          </p:cNvSpPr>
          <p:nvPr>
            <p:ph idx="1"/>
          </p:nvPr>
        </p:nvSpPr>
        <p:spPr/>
        <p:txBody>
          <a:bodyPr/>
          <a:lstStyle/>
          <a:p>
            <a:pPr>
              <a:defRPr sz="2000"/>
            </a:pPr>
            <a:r>
              <a:t>Activities include reinforcing the infrastructure of Tiger Reserves (including support to new tiger reserves):</a:t>
            </a:r>
          </a:p>
          <a:p>
            <a:pPr>
              <a:defRPr sz="2000"/>
            </a:pPr>
          </a:p>
          <a:p>
            <a:pPr>
              <a:defRPr sz="2000"/>
            </a:pPr>
            <a:r>
              <a:t>* Civil Works (staff quarters, family hostels, office improvement, patrolling camp, house keeping buildings, museum, culverts).</a:t>
            </a:r>
          </a:p>
          <a:p>
            <a:pPr>
              <a:defRPr sz="2000"/>
            </a:pPr>
            <a:r>
              <a:t>* Maintenance / creation / upgradation of road network.</a:t>
            </a:r>
          </a:p>
          <a:p>
            <a:pPr>
              <a:defRPr sz="2000"/>
            </a:pPr>
            <a:r>
              <a:t>* Maintenance / creation of wireless tower.</a:t>
            </a:r>
          </a:p>
          <a:p>
            <a:pPr>
              <a:defRPr sz="2000"/>
            </a:pPr>
            <a:r>
              <a:t>* Maintenance / creation of fire watch tower.</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4.2 Strengthening Infrastructure (Ongoing) (cont.)</a:t>
            </a:r>
          </a:p>
        </p:txBody>
      </p:sp>
      <p:sp>
        <p:nvSpPr>
          <p:cNvPr id="3" name="Content Placeholder 2"/>
          <p:cNvSpPr>
            <a:spLocks noGrp="1"/>
          </p:cNvSpPr>
          <p:nvPr>
            <p:ph idx="1"/>
          </p:nvPr>
        </p:nvSpPr>
        <p:spPr/>
        <p:txBody>
          <a:bodyPr/>
          <a:lstStyle/>
          <a:p>
            <a:pPr>
              <a:defRPr sz="2000"/>
            </a:pPr>
            <a:r>
              <a:t>* Maintenance / creation of bridges, dams, anicuts.</a:t>
            </a:r>
          </a:p>
          <a:p>
            <a:pPr>
              <a:defRPr sz="2000"/>
            </a:pPr>
            <a:r>
              <a:t>* Maintenance / creation of firelines / firebreaks.</a:t>
            </a:r>
          </a:p>
          <a:p>
            <a:pPr>
              <a:defRPr sz="2000"/>
            </a:pPr>
            <a:r>
              <a:t>* Maintenance / creation of earthen ponds.</a:t>
            </a:r>
          </a:p>
          <a:p>
            <a:pPr>
              <a:defRPr sz="2000"/>
            </a:pPr>
            <a:r>
              <a:t>* Procurement / maintenance of vehicles (Gypsy, Jeep, Truck, Tractor).</a:t>
            </a:r>
          </a:p>
          <a:p>
            <a:pPr>
              <a:defRPr sz="2000"/>
            </a:pPr>
            <a:r>
              <a:t>* Habitat improvement works.</a:t>
            </a:r>
          </a:p>
          <a:p>
            <a:pPr>
              <a:defRPr sz="2000"/>
            </a:pPr>
            <a:r>
              <a:t>* Procurement of hardware, software / GIS.</a:t>
            </a:r>
          </a:p>
          <a:p>
            <a:pPr>
              <a:defRPr sz="2000"/>
            </a:pPr>
            <a:r>
              <a:t>* Procurement of compass, range finder, GPS, camera traps.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4.2 Strengthening Infrastructure (Ongoing) (cont.)</a:t>
            </a:r>
          </a:p>
        </p:txBody>
      </p:sp>
      <p:sp>
        <p:nvSpPr>
          <p:cNvPr id="3" name="Content Placeholder 2"/>
          <p:cNvSpPr>
            <a:spLocks noGrp="1"/>
          </p:cNvSpPr>
          <p:nvPr>
            <p:ph idx="1"/>
          </p:nvPr>
        </p:nvSpPr>
        <p:spPr/>
        <p:txBody>
          <a:bodyPr/>
          <a:lstStyle/>
          <a:p>
            <a:pPr>
              <a:defRPr sz="2000"/>
            </a:pPr>
            <a:r>
              <a:t>* Procurement of satellite imageries for management planning.</a:t>
            </a:r>
          </a:p>
          <a:p>
            <a:pPr>
              <a:defRPr sz="2000"/>
            </a:pPr>
            <a:r>
              <a:t>* Map digitization facility for management planning.</a:t>
            </a:r>
          </a:p>
          <a:p>
            <a:pPr>
              <a:defRPr sz="2000"/>
            </a:pPr>
            <a:r>
              <a:t>* Legal support for defending court cases.</a:t>
            </a:r>
          </a:p>
          <a:p>
            <a:pPr>
              <a:defRPr sz="2000"/>
            </a:pPr>
            <a:r>
              <a:t>* Procurement of vehicles, boats.</a:t>
            </a:r>
          </a:p>
          <a:p>
            <a:pPr>
              <a:defRPr sz="2000"/>
            </a:pPr>
            <a:r>
              <a:t>* Procurement field gear, night vision device.</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4.3 Habitat Improvement &amp; Water Development (Ongoing)</a:t>
            </a:r>
          </a:p>
        </p:txBody>
      </p:sp>
      <p:sp>
        <p:nvSpPr>
          <p:cNvPr id="3" name="Content Placeholder 2"/>
          <p:cNvSpPr>
            <a:spLocks noGrp="1"/>
          </p:cNvSpPr>
          <p:nvPr>
            <p:ph idx="1"/>
          </p:nvPr>
        </p:nvSpPr>
        <p:spPr/>
        <p:txBody>
          <a:bodyPr/>
          <a:lstStyle/>
          <a:p>
            <a:pPr>
              <a:defRPr sz="2000"/>
            </a:pPr>
            <a:r>
              <a:t>Includes weed eradication, removal of gregarious plant growth from grasslands, grass improvement, water retention structures and the like.</a:t>
            </a:r>
          </a:p>
          <a:p>
            <a:pPr>
              <a:defRPr sz="2000"/>
            </a:pPr>
          </a:p>
          <a:p>
            <a:pPr>
              <a:defRPr sz="2000"/>
            </a:pPr>
            <a:r>
              <a:t>These initiatives would increase the forage and browse values of the habitat for wild animals.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4.4 Addressing Man-Animal Conflict</a:t>
            </a:r>
          </a:p>
        </p:txBody>
      </p:sp>
      <p:sp>
        <p:nvSpPr>
          <p:cNvPr id="3" name="Content Placeholder 2"/>
          <p:cNvSpPr>
            <a:spLocks noGrp="1"/>
          </p:cNvSpPr>
          <p:nvPr>
            <p:ph idx="1"/>
          </p:nvPr>
        </p:nvSpPr>
        <p:spPr/>
        <p:txBody>
          <a:bodyPr/>
          <a:lstStyle/>
          <a:p>
            <a:pPr>
              <a:defRPr sz="2000"/>
            </a:pPr>
            <a:r>
              <a:t>Ensuring uniform, timely compensation for human deaths due to wild animals, livestock depredation by carnivores, crop depredation* by wild ungulates.</a:t>
            </a:r>
          </a:p>
          <a:p>
            <a:pPr>
              <a:defRPr sz="2000"/>
            </a:pPr>
            <a:r>
              <a:t>(compensation for crop loss is a new component)</a:t>
            </a:r>
          </a:p>
          <a:p>
            <a:pPr>
              <a:defRPr sz="2000"/>
            </a:pPr>
          </a:p>
          <a:p>
            <a:pPr>
              <a:defRPr sz="2000"/>
            </a:pPr>
            <a:r>
              <a:t>This involves:</a:t>
            </a:r>
          </a:p>
          <a:p>
            <a:pPr>
              <a:defRPr sz="2000"/>
            </a:pPr>
            <a:r>
              <a:t>* Payment of compensation for cattle lifting, death of human beings and crop depredation* due to wild animals.</a:t>
            </a:r>
          </a:p>
          <a:p>
            <a:pPr>
              <a:defRPr sz="2000"/>
            </a:pPr>
            <a:r>
              <a:t>* Creation of crop protection structures.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4.4 Addressing Man-Animal Conflict (cont.)</a:t>
            </a:r>
          </a:p>
        </p:txBody>
      </p:sp>
      <p:sp>
        <p:nvSpPr>
          <p:cNvPr id="3" name="Content Placeholder 2"/>
          <p:cNvSpPr>
            <a:spLocks noGrp="1"/>
          </p:cNvSpPr>
          <p:nvPr>
            <p:ph idx="1"/>
          </p:nvPr>
        </p:nvSpPr>
        <p:spPr/>
        <p:txBody>
          <a:bodyPr/>
          <a:lstStyle/>
          <a:p>
            <a:pPr>
              <a:defRPr sz="2000"/>
            </a:pPr>
            <a:r>
              <a:t>* Procurement / deployment of traps, cages to catch problematic animals.</a:t>
            </a:r>
          </a:p>
          <a:p>
            <a:pPr>
              <a:defRPr sz="2000"/>
            </a:pPr>
            <a:r>
              <a:t>* Procurement of tranquilizing equipments, rescue vehicles and drugs.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4.5 Co-existence Agenda in Buffer / Fringe Areas</a:t>
            </a:r>
          </a:p>
        </p:txBody>
      </p:sp>
      <p:sp>
        <p:nvSpPr>
          <p:cNvPr id="3" name="Content Placeholder 2"/>
          <p:cNvSpPr>
            <a:spLocks noGrp="1"/>
          </p:cNvSpPr>
          <p:nvPr>
            <p:ph idx="1"/>
          </p:nvPr>
        </p:nvSpPr>
        <p:spPr/>
        <p:txBody>
          <a:bodyPr/>
          <a:lstStyle/>
          <a:p>
            <a:pPr>
              <a:defRPr sz="2000"/>
            </a:pPr>
            <a:r>
              <a:t>Landscape approach/sectoral integration/ecologically sustainable development programme/livelihood options/eco-tourism.</a:t>
            </a:r>
          </a:p>
          <a:p>
            <a:pPr>
              <a:defRPr sz="2000"/>
            </a:pPr>
            <a:r>
              <a:t>(new activity in case of tiger reserves where buffer has not been notified so far)</a:t>
            </a:r>
          </a:p>
          <a:p>
            <a:pPr>
              <a:defRPr sz="2000"/>
            </a:pPr>
          </a:p>
          <a:p>
            <a:pPr>
              <a:defRPr sz="2000"/>
            </a:pPr>
            <a:r>
              <a:t>The fringe areas have corridor value, and their ecological sustainability is important. Delineation of buffer zone aims to:</a:t>
            </a:r>
          </a:p>
          <a:p>
            <a:pPr>
              <a:defRPr sz="2000"/>
            </a:pPr>
          </a:p>
          <a:p>
            <a:pPr>
              <a:defRPr sz="2000"/>
            </a:pPr>
            <a:r>
              <a:t>* Provide ecologically viable livelihood options to local stakeholders.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Introduction (cont.)</a:t>
            </a:r>
          </a:p>
        </p:txBody>
      </p:sp>
      <p:sp>
        <p:nvSpPr>
          <p:cNvPr id="3" name="Content Placeholder 2"/>
          <p:cNvSpPr>
            <a:spLocks noGrp="1"/>
          </p:cNvSpPr>
          <p:nvPr>
            <p:ph idx="1"/>
          </p:nvPr>
        </p:nvSpPr>
        <p:spPr/>
        <p:txBody>
          <a:bodyPr/>
          <a:lstStyle/>
          <a:p>
            <a:pPr>
              <a:defRPr sz="2000"/>
            </a:pPr>
            <a:r>
              <a:t>(iii) Habitat improvement and water development</a:t>
            </a:r>
          </a:p>
          <a:p>
            <a:pPr>
              <a:defRPr sz="2000"/>
            </a:pPr>
            <a:r>
              <a:t>(iv) Addressing man-animal conflicts</a:t>
            </a:r>
          </a:p>
          <a:p>
            <a:pPr>
              <a:defRPr sz="2000"/>
            </a:pPr>
            <a:r>
              <a:t>(v) Co-existence agenda in buffer / fringe areas with landscape approach</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4.5 Co-existence Agenda in Buffer / Fringe Areas (cont.)</a:t>
            </a:r>
          </a:p>
        </p:txBody>
      </p:sp>
      <p:sp>
        <p:nvSpPr>
          <p:cNvPr id="3" name="Content Placeholder 2"/>
          <p:cNvSpPr>
            <a:spLocks noGrp="1"/>
          </p:cNvSpPr>
          <p:nvPr>
            <p:ph idx="1"/>
          </p:nvPr>
        </p:nvSpPr>
        <p:spPr/>
        <p:txBody>
          <a:bodyPr/>
          <a:lstStyle/>
          <a:p>
            <a:pPr>
              <a:defRPr sz="2000"/>
            </a:pPr>
            <a:r>
              <a:t>* Conserve forest area through restorative inputs with local people.</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4.6 Rehabilitation Package for Hunting Tribes</a:t>
            </a:r>
          </a:p>
        </p:txBody>
      </p:sp>
      <p:sp>
        <p:nvSpPr>
          <p:cNvPr id="3" name="Content Placeholder 2"/>
          <p:cNvSpPr>
            <a:spLocks noGrp="1"/>
          </p:cNvSpPr>
          <p:nvPr>
            <p:ph idx="1"/>
          </p:nvPr>
        </p:nvSpPr>
        <p:spPr/>
        <p:txBody>
          <a:bodyPr/>
          <a:lstStyle/>
          <a:p>
            <a:pPr>
              <a:defRPr sz="2000"/>
            </a:pPr>
            <a:r>
              <a:t>Urgent need to launch a rehabilitation and development programme for denotified tribes and tribes involved in traditional hunting, living around tiger reserves and tiger corridors.</a:t>
            </a:r>
          </a:p>
          <a:p>
            <a:pPr>
              <a:defRPr sz="2000"/>
            </a:pPr>
          </a:p>
          <a:p>
            <a:pPr>
              <a:defRPr sz="2000"/>
            </a:pPr>
            <a:r>
              <a:t>The rehabilitation / welfare package should be evolved in a site specific, consultative manner with livelihood options, to include : wages for such people towards their deployment in foot patrolling for protecting wildlife, providing agricultural land with irrigation, basic health care, housing and related community welfare inputs and basic education facilities.</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4.7 Research and Field Equipment (Ongoing)</a:t>
            </a:r>
          </a:p>
        </p:txBody>
      </p:sp>
      <p:sp>
        <p:nvSpPr>
          <p:cNvPr id="3" name="Content Placeholder 2"/>
          <p:cNvSpPr>
            <a:spLocks noGrp="1"/>
          </p:cNvSpPr>
          <p:nvPr>
            <p:ph idx="1"/>
          </p:nvPr>
        </p:nvSpPr>
        <p:spPr/>
        <p:txBody>
          <a:bodyPr/>
          <a:lstStyle/>
          <a:p>
            <a:pPr>
              <a:defRPr sz="2000"/>
            </a:pPr>
            <a:r>
              <a:t>Assistance will be provided for fostering field oriented research and to equip the staff with facilities like GPS, camera traps, night vision, range finder and related accessories including hardware and software.</a:t>
            </a:r>
          </a:p>
          <a:p>
            <a:pPr>
              <a:defRPr sz="2000"/>
            </a:pPr>
          </a:p>
          <a:p>
            <a:pPr>
              <a:defRPr sz="2000"/>
            </a:pPr>
            <a:r>
              <a:t>The tiger reserves are required to carry out the day to day monitoring of wild animals using the refined process in the GIS domain, which would enable “forecasting” vis-à-vis wildlife protection.</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4.8 Staff Development and Capacity Building (Ongoing)</a:t>
            </a:r>
          </a:p>
        </p:txBody>
      </p:sp>
      <p:sp>
        <p:nvSpPr>
          <p:cNvPr id="3" name="Content Placeholder 2"/>
          <p:cNvSpPr>
            <a:spLocks noGrp="1"/>
          </p:cNvSpPr>
          <p:nvPr>
            <p:ph idx="1"/>
          </p:nvPr>
        </p:nvSpPr>
        <p:spPr/>
        <p:txBody>
          <a:bodyPr/>
          <a:lstStyle/>
          <a:p>
            <a:pPr>
              <a:defRPr sz="2000"/>
            </a:pPr>
            <a:r>
              <a:t>This involves:</a:t>
            </a:r>
          </a:p>
          <a:p>
            <a:pPr>
              <a:defRPr sz="2000"/>
            </a:pPr>
            <a:r>
              <a:t>* Capacity building / training.</a:t>
            </a:r>
          </a:p>
          <a:p>
            <a:pPr>
              <a:defRPr sz="2000"/>
            </a:pPr>
            <a:r>
              <a:t>* Providing project allowance and special incentives.</a:t>
            </a:r>
          </a:p>
          <a:p>
            <a:pPr>
              <a:defRPr sz="2000"/>
            </a:pPr>
            <a:r>
              <a:t>* Specialized training in the use of GIS, antipoaching operations.</a:t>
            </a:r>
          </a:p>
          <a:p>
            <a:pPr>
              <a:defRPr sz="2000"/>
            </a:pPr>
            <a:r>
              <a:t>* Specialized training in jurisprudence and wildlife forensics.</a:t>
            </a:r>
          </a:p>
          <a:p>
            <a:pPr>
              <a:defRPr sz="2000"/>
            </a:pPr>
            <a:r>
              <a:t>* Study tours for appraisal of good practices in other reserves.</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4.8 Staff Development and Capacity Building (Ongoing) (cont.)</a:t>
            </a:r>
          </a:p>
        </p:txBody>
      </p:sp>
      <p:sp>
        <p:nvSpPr>
          <p:cNvPr id="3" name="Content Placeholder 2"/>
          <p:cNvSpPr>
            <a:spLocks noGrp="1"/>
          </p:cNvSpPr>
          <p:nvPr>
            <p:ph idx="1"/>
          </p:nvPr>
        </p:nvSpPr>
        <p:spPr/>
        <p:txBody>
          <a:bodyPr/>
          <a:lstStyle/>
          <a:p>
            <a:pPr>
              <a:defRPr sz="2000"/>
            </a:pPr>
            <a:r>
              <a:t>* Dissemination workshops.</a:t>
            </a:r>
          </a:p>
          <a:p>
            <a:pPr>
              <a:defRPr sz="2000"/>
            </a:pPr>
            <a:r>
              <a:t>* Specialized training in park interpretation.</a:t>
            </a:r>
          </a:p>
          <a:p>
            <a:pPr>
              <a:defRPr sz="2000"/>
            </a:pPr>
            <a:r>
              <a:t>* Specialized training in management planning.</a:t>
            </a:r>
          </a:p>
          <a:p>
            <a:pPr>
              <a:defRPr sz="2000"/>
            </a:pPr>
          </a:p>
          <a:p>
            <a:pPr>
              <a:defRPr sz="2000"/>
            </a:pPr>
            <a:r>
              <a:t>The above inputs are extremely important for enhancing the skill of field staff. Several instances of poaching occur for want of specialized training in crime detection and related skills.</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4.9 Deciding Inviolate Spaces for Wildlife</a:t>
            </a:r>
          </a:p>
        </p:txBody>
      </p:sp>
      <p:sp>
        <p:nvSpPr>
          <p:cNvPr id="3" name="Content Placeholder 2"/>
          <p:cNvSpPr>
            <a:spLocks noGrp="1"/>
          </p:cNvSpPr>
          <p:nvPr>
            <p:ph idx="1"/>
          </p:nvPr>
        </p:nvSpPr>
        <p:spPr/>
        <p:txBody>
          <a:bodyPr/>
          <a:lstStyle/>
          <a:p>
            <a:pPr>
              <a:defRPr sz="2000"/>
            </a:pPr>
            <a:r>
              <a:t>Relocation of villagers from core or critical tiger habitats in Tiger Reserves within a timeframe and settlement of rights (settlement of rights is a new activity).</a:t>
            </a:r>
          </a:p>
          <a:p>
            <a:pPr>
              <a:defRPr sz="2000"/>
            </a:pPr>
          </a:p>
          <a:p>
            <a:pPr>
              <a:defRPr sz="2000"/>
            </a:pPr>
            <a:r>
              <a:t>The Wild Life (Protection) Act, 1972, as well as the Scheduled Tribes and Other Traditional Forest Dwellers (Recognition of Forest Rights) Act, 2006, require that rights of people recognized in forest areas within core/critical tiger/wildlife habitats of tiger reserves/protected areas may be modified and resettled for providing inviolate spaces to tiger/wild animals.</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1714500"/>
            <a:ext cx="9144000" cy="51435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ctrTitle"/>
          </p:nvPr>
        </p:nvSpPr>
        <p:spPr/>
        <p:txBody>
          <a:bodyPr/>
          <a:lstStyle/>
          <a:p>
            <a:pPr>
              <a:defRPr sz="4400" b="1"/>
            </a:pPr>
            <a:r>
              <a:t>Village Relocation and Tiger Conservation</a:t>
            </a:r>
          </a:p>
        </p:txBody>
      </p:sp>
      <p:sp>
        <p:nvSpPr>
          <p:cNvPr id="3" name="Subtitle 2"/>
          <p:cNvSpPr>
            <a:spLocks noGrp="1"/>
          </p:cNvSpPr>
          <p:nvPr>
            <p:ph type="subTitle" idx="1"/>
          </p:nvPr>
        </p:nvSpPr>
        <p:spPr/>
        <p:txBody>
          <a:bodyPr/>
          <a:lstStyle/>
          <a:p>
            <a:pPr>
              <a:defRPr sz="2400" i="1"/>
            </a:pPr>
            <a:r>
              <a:t>Addressing Human-Wildlife Interactions for Sustainable Coexistence</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Statutory Requirement for Compensation</a:t>
            </a:r>
          </a:p>
        </p:txBody>
      </p:sp>
      <p:sp>
        <p:nvSpPr>
          <p:cNvPr id="3" name="Content Placeholder 2"/>
          <p:cNvSpPr>
            <a:spLocks noGrp="1"/>
          </p:cNvSpPr>
          <p:nvPr>
            <p:ph idx="1"/>
          </p:nvPr>
        </p:nvSpPr>
        <p:spPr/>
        <p:txBody>
          <a:bodyPr/>
          <a:lstStyle/>
          <a:p>
            <a:pPr>
              <a:defRPr sz="2000"/>
            </a:pPr>
            <a:r>
              <a:t>Relocation requires compensation for rights settlement.</a:t>
            </a:r>
          </a:p>
          <a:p>
            <a:pPr>
              <a:defRPr sz="2000"/>
            </a:pPr>
            <a:r>
              <a:t>Chapter IV of the Wild Life (Protection) Act, 1972 (Section 24) provides for acquisition of rights over land.</a:t>
            </a:r>
          </a:p>
          <a:p>
            <a:pPr>
              <a:defRPr sz="2000"/>
            </a:pPr>
            <a:r>
              <a:t>Section 24(2) authorizes the Collector to acquire land or rights.</a:t>
            </a:r>
          </a:p>
          <a:p>
            <a:pPr>
              <a:defRPr sz="2000"/>
            </a:pPr>
            <a:r>
              <a:t>Payment for immovable property is part of settling rights, a statutory requirement.</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Ecological Imperative of Inviolate Core Areas</a:t>
            </a:r>
          </a:p>
        </p:txBody>
      </p:sp>
      <p:sp>
        <p:nvSpPr>
          <p:cNvPr id="3" name="Content Placeholder 2"/>
          <p:cNvSpPr>
            <a:spLocks noGrp="1"/>
          </p:cNvSpPr>
          <p:nvPr>
            <p:ph idx="1"/>
          </p:nvPr>
        </p:nvSpPr>
        <p:spPr/>
        <p:txBody>
          <a:bodyPr/>
          <a:lstStyle/>
          <a:p>
            <a:pPr>
              <a:defRPr sz="2000"/>
            </a:pPr>
            <a:r>
              <a:t>Tiger ecology requires inviolate space of 800-1000 sq km for a viable population of 80-100 tigers.</a:t>
            </a:r>
          </a:p>
          <a:p>
            <a:pPr>
              <a:defRPr sz="2000"/>
            </a:pPr>
            <a:r>
              <a:t>Tigers are an “umbrella species,” ensuring the viability of other wildlife and forests.</a:t>
            </a:r>
          </a:p>
          <a:p>
            <a:pPr>
              <a:defRPr sz="2000"/>
            </a:pPr>
            <a:r>
              <a:t>Keeping core areas inviolate is an ecological necessity for the survival of tiger and other wildlife populations.</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0"/>
            <a:ext cx="9144000" cy="34290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4000" b="1"/>
            </a:pPr>
            <a:r>
              <a:t>Proposed Relocation Package</a:t>
            </a:r>
          </a:p>
        </p:txBody>
      </p:sp>
      <p:sp>
        <p:nvSpPr>
          <p:cNvPr id="3" name="Text Placeholder 2"/>
          <p:cNvSpPr>
            <a:spLocks noGrp="1"/>
          </p:cNvSpPr>
          <p:nvPr>
            <p:ph type="body" idx="1"/>
          </p:nvPr>
        </p:nvSpPr>
        <p:spPr/>
        <p:txBody>
          <a:bodyPr/>
          <a:lstStyle/>
          <a:p>
            <a:pPr>
              <a:defRPr sz="2200"/>
            </a:pPr>
            <a:r>
              <a:t>Options and Norms for Village Relocation/Rehabilitation</a:t>
            </a:r>
          </a:p>
          <a:p>
            <a:pPr>
              <a:defRPr sz="2200"/>
            </a:pPr>
            <a:r>
              <a:t>Based on Professional Agency Recommendations and National Rehabilitation and Resettlement Policy, 2007</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Introduction (cont.)</a:t>
            </a:r>
          </a:p>
        </p:txBody>
      </p:sp>
      <p:sp>
        <p:nvSpPr>
          <p:cNvPr id="3" name="Content Placeholder 2"/>
          <p:cNvSpPr>
            <a:spLocks noGrp="1"/>
          </p:cNvSpPr>
          <p:nvPr>
            <p:ph idx="1"/>
          </p:nvPr>
        </p:nvSpPr>
        <p:spPr/>
        <p:txBody>
          <a:bodyPr/>
          <a:lstStyle/>
          <a:p>
            <a:pPr>
              <a:defRPr sz="2000"/>
            </a:pPr>
            <a:r>
              <a:t>(vi) Deciding inviolate spaces and relocation of villages from crucial tiger habitats within a timeframe by providing a better relocation package, apart from supporting States for settlement of rights of such people</a:t>
            </a:r>
          </a:p>
          <a:p>
            <a:pPr>
              <a:defRPr sz="2000"/>
            </a:pPr>
            <a:r>
              <a:t>(vii) Rehabilitation of traditional hunting tribes living in and around tiger reserves</a:t>
            </a:r>
          </a:p>
          <a:p>
            <a:pPr>
              <a:defRPr sz="2000"/>
            </a:pPr>
            <a:r>
              <a:t>(viii) Providing support to States for research and field equipments</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Rectangle 4"/>
          <p:cNvSpPr/>
          <p:nvPr/>
        </p:nvSpPr>
        <p:spPr>
          <a:xfrm>
            <a:off x="0" y="0"/>
            <a:ext cx="9144000" cy="68580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Rounded Rectangle 6"/>
          <p:cNvSpPr/>
          <p:nvPr/>
        </p:nvSpPr>
        <p:spPr>
          <a:xfrm>
            <a:off x="4846320" y="1371600"/>
            <a:ext cx="4114800" cy="5143500"/>
          </a:xfrm>
          <a:prstGeom prst="round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ounded Rectangle 5"/>
          <p:cNvSpPr/>
          <p:nvPr/>
        </p:nvSpPr>
        <p:spPr>
          <a:xfrm>
            <a:off x="365760" y="1371600"/>
            <a:ext cx="4114800" cy="5143500"/>
          </a:xfrm>
          <a:prstGeom prst="round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Relocation Package Options</a:t>
            </a:r>
          </a:p>
        </p:txBody>
      </p:sp>
      <p:sp>
        <p:nvSpPr>
          <p:cNvPr id="3" name="Content Placeholder 2"/>
          <p:cNvSpPr>
            <a:spLocks noGrp="1"/>
          </p:cNvSpPr>
          <p:nvPr>
            <p:ph idx="1" sz="half"/>
          </p:nvPr>
        </p:nvSpPr>
        <p:spPr/>
        <p:txBody>
          <a:bodyPr/>
          <a:lstStyle/>
          <a:p>
            <a:pPr>
              <a:defRPr sz="2000"/>
            </a:pPr>
            <a:r>
              <a:t>Option I: Direct Payment</a:t>
            </a:r>
          </a:p>
          <a:p>
            <a:pPr>
              <a:defRPr sz="2000"/>
            </a:pPr>
          </a:p>
          <a:p>
            <a:pPr>
              <a:defRPr sz="2000"/>
            </a:pPr>
            <a:r>
              <a:t>Payment of Rs. 10 lakhs per family.</a:t>
            </a:r>
          </a:p>
        </p:txBody>
      </p:sp>
      <p:sp>
        <p:nvSpPr>
          <p:cNvPr id="4" name="Content Placeholder 3"/>
          <p:cNvSpPr>
            <a:spLocks noGrp="1"/>
          </p:cNvSpPr>
          <p:nvPr>
            <p:ph idx="2" sz="half"/>
          </p:nvPr>
        </p:nvSpPr>
        <p:spPr/>
        <p:txBody>
          <a:bodyPr/>
          <a:lstStyle/>
          <a:p>
            <a:pPr>
              <a:defRPr sz="2000"/>
            </a:pPr>
            <a:r>
              <a:t>No relocation/rehabilitation by the Forest Department.</a:t>
            </a:r>
          </a:p>
          <a:p>
            <a:pPr>
              <a:defRPr sz="2000"/>
            </a:pPr>
            <a:r>
              <a:t>Monitoring by the District Magistrate to ensure proper rehabilitation.</a:t>
            </a:r>
          </a:p>
          <a:p>
            <a:pPr>
              <a:defRPr sz="2000"/>
            </a:pPr>
            <a:r>
              <a:t>Mechanism for handholding by external agencies.</a:t>
            </a:r>
          </a:p>
          <a:p>
            <a:pPr>
              <a:defRPr sz="2000"/>
            </a:pPr>
            <a:r>
              <a:t>Depositing a portion in a nationalized bank for interest income.</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Rectangle 4"/>
          <p:cNvSpPr/>
          <p:nvPr/>
        </p:nvSpPr>
        <p:spPr>
          <a:xfrm>
            <a:off x="0" y="0"/>
            <a:ext cx="9144000" cy="68580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Rounded Rectangle 6"/>
          <p:cNvSpPr/>
          <p:nvPr/>
        </p:nvSpPr>
        <p:spPr>
          <a:xfrm>
            <a:off x="4846320" y="1371600"/>
            <a:ext cx="4114800" cy="5143500"/>
          </a:xfrm>
          <a:prstGeom prst="round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ounded Rectangle 5"/>
          <p:cNvSpPr/>
          <p:nvPr/>
        </p:nvSpPr>
        <p:spPr>
          <a:xfrm>
            <a:off x="365760" y="1371600"/>
            <a:ext cx="4114800" cy="5143500"/>
          </a:xfrm>
          <a:prstGeom prst="round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Option II: Forest Department Relocation</a:t>
            </a:r>
          </a:p>
        </p:txBody>
      </p:sp>
      <p:sp>
        <p:nvSpPr>
          <p:cNvPr id="3" name="Content Placeholder 2"/>
          <p:cNvSpPr>
            <a:spLocks noGrp="1"/>
          </p:cNvSpPr>
          <p:nvPr>
            <p:ph idx="1" sz="half"/>
          </p:nvPr>
        </p:nvSpPr>
        <p:spPr/>
        <p:txBody>
          <a:bodyPr/>
          <a:lstStyle/>
          <a:p>
            <a:pPr>
              <a:defRPr sz="2000"/>
            </a:pPr>
            <a:r>
              <a:t>Option II: Relocation/Rehabilitation by the Forest Department.</a:t>
            </a:r>
          </a:p>
          <a:p>
            <a:pPr>
              <a:defRPr sz="2000"/>
            </a:pPr>
          </a:p>
          <a:p>
            <a:pPr>
              <a:defRPr sz="2000"/>
            </a:pPr>
            <a:r>
              <a:t>Package of Rs. 10 lakhs per family, allocated for:</a:t>
            </a:r>
          </a:p>
          <a:p>
            <a:pPr>
              <a:defRPr sz="2000"/>
            </a:pPr>
            <a:r>
              <a:t>Agriculture land procurement (2 hectare) and development: 35%</a:t>
            </a:r>
          </a:p>
        </p:txBody>
      </p:sp>
      <p:sp>
        <p:nvSpPr>
          <p:cNvPr id="4" name="Content Placeholder 3"/>
          <p:cNvSpPr>
            <a:spLocks noGrp="1"/>
          </p:cNvSpPr>
          <p:nvPr>
            <p:ph idx="2" sz="half"/>
          </p:nvPr>
        </p:nvSpPr>
        <p:spPr/>
        <p:txBody>
          <a:bodyPr/>
          <a:lstStyle/>
          <a:p>
            <a:pPr>
              <a:defRPr sz="2000"/>
            </a:pPr>
            <a:r>
              <a:t>Settlement of rights: 30%</a:t>
            </a:r>
          </a:p>
          <a:p>
            <a:pPr>
              <a:defRPr sz="2000"/>
            </a:pPr>
            <a:r>
              <a:t>Homestead land and house construction: 20%</a:t>
            </a:r>
          </a:p>
          <a:p>
            <a:pPr>
              <a:defRPr sz="2000"/>
            </a:pPr>
            <a:r>
              <a:t>Incentive: 5%</a:t>
            </a:r>
          </a:p>
          <a:p>
            <a:pPr>
              <a:defRPr sz="2000"/>
            </a:pPr>
            <a:r>
              <a:t>Community facilities: 10%</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bg>
      <p:bgPr>
        <a:gradFill rotWithShape="1">
          <a:gsLst>
            <a:gs pos="0">
              <a:srgbClr val="FAFAFC"/>
            </a:gs>
            <a:gs pos="100000">
              <a:srgbClr val="F0F5FA"/>
            </a:gs>
          </a:gsLst>
          <a:lin scaled="0" ang="16200000"/>
        </a:gradFill>
        <a:effectLst/>
      </p:bgPr>
    </p:bg>
    <p:spTree>
      <p:nvGrpSpPr>
        <p:cNvPr id="1" name=""/>
        <p:cNvGrpSpPr/>
        <p:nvPr/>
      </p:nvGrpSpPr>
      <p:grpSpPr/>
      <p:sp>
        <p:nvSpPr>
          <p:cNvPr id="2" name="Title 1"/>
          <p:cNvSpPr>
            <a:spLocks noGrp="1"/>
          </p:cNvSpPr>
          <p:nvPr>
            <p:ph type="title"/>
          </p:nvPr>
        </p:nvSpPr>
        <p:spPr/>
        <p:txBody>
          <a:bodyPr/>
          <a:lstStyle/>
          <a:p>
            <a:pPr>
              <a:defRPr sz="3200" b="1">
                <a:solidFill>
                  <a:srgbClr val="2C3E50"/>
                </a:solidFill>
              </a:defRPr>
            </a:pPr>
            <a:r>
              <a:t>Option II Package Breakdown</a:t>
            </a:r>
          </a:p>
        </p:txBody>
      </p:sp>
      <p:graphicFrame>
        <p:nvGraphicFramePr>
          <p:cNvPr id="3" name="Table 2"/>
          <p:cNvGraphicFramePr>
            <a:graphicFrameLocks noGrp="1"/>
          </p:cNvGraphicFramePr>
          <p:nvPr/>
        </p:nvGraphicFramePr>
        <p:xfrm>
          <a:off x="457200" y="1554798"/>
          <a:ext cx="8229599" cy="2093976"/>
        </p:xfrm>
        <a:graphic>
          <a:graphicData uri="http://schemas.openxmlformats.org/drawingml/2006/table">
            <a:tbl>
              <a:tblPr firstRow="1" bandRow="1">
                <a:tableStyleId>{5C22544A-7EE6-4342-B048-85BDC9FD1C3A}</a:tableStyleId>
              </a:tblPr>
              <a:tblGrid>
                <a:gridCol w="4190410"/>
                <a:gridCol w="4039189"/>
              </a:tblGrid>
              <a:tr h="320040">
                <a:tc>
                  <a:txBody>
                    <a:bodyPr anchor="ctr" wrap="square"/>
                    <a:lstStyle/>
                    <a:p>
                      <a:pPr algn="ctr">
                        <a:defRPr b="1" sz="1200">
                          <a:solidFill>
                            <a:srgbClr val="FFFFFF"/>
                          </a:solidFill>
                        </a:defRPr>
                      </a:pPr>
                      <a:r>
                        <a:t>Component</a:t>
                      </a:r>
                    </a:p>
                  </a:txBody>
                  <a:tcPr marL="36576" marR="36576" marT="18288" marB="18288">
                    <a:solidFill>
                      <a:srgbClr val="2C3E50"/>
                    </a:solidFill>
                  </a:tcPr>
                </a:tc>
                <a:tc>
                  <a:txBody>
                    <a:bodyPr anchor="ctr" wrap="square"/>
                    <a:lstStyle/>
                    <a:p>
                      <a:pPr algn="ctr">
                        <a:defRPr b="1" sz="1200">
                          <a:solidFill>
                            <a:srgbClr val="FFFFFF"/>
                          </a:solidFill>
                        </a:defRPr>
                      </a:pPr>
                      <a:r>
                        <a:t>Percentage of Total</a:t>
                      </a:r>
                    </a:p>
                    <a:p>
                      <a:pPr algn="ctr">
                        <a:defRPr b="1" sz="1200">
                          <a:solidFill>
                            <a:srgbClr val="FFFFFF"/>
                          </a:solidFill>
                        </a:defRPr>
                      </a:pPr>
                      <a:r>
                        <a:t>Package</a:t>
                      </a:r>
                    </a:p>
                  </a:txBody>
                  <a:tcPr marL="36576" marR="36576" marT="18288" marB="18288">
                    <a:solidFill>
                      <a:srgbClr val="2C3E50"/>
                    </a:solidFill>
                  </a:tcPr>
                </a:tc>
              </a:tr>
              <a:tr h="521208">
                <a:tc>
                  <a:txBody>
                    <a:bodyPr anchor="ctr" wrap="square"/>
                    <a:lstStyle/>
                    <a:p>
                      <a:pPr algn="l">
                        <a:defRPr sz="1100">
                          <a:solidFill>
                            <a:srgbClr val="323232"/>
                          </a:solidFill>
                        </a:defRPr>
                      </a:pPr>
                      <a:r>
                        <a:t>Agriculture land</a:t>
                      </a:r>
                    </a:p>
                    <a:p>
                      <a:pPr algn="l">
                        <a:defRPr sz="1100">
                          <a:solidFill>
                            <a:srgbClr val="323232"/>
                          </a:solidFill>
                        </a:defRPr>
                      </a:pPr>
                      <a:r>
                        <a:t>procurement (2 hectare)</a:t>
                      </a:r>
                    </a:p>
                    <a:p>
                      <a:pPr algn="l">
                        <a:defRPr sz="1100">
                          <a:solidFill>
                            <a:srgbClr val="323232"/>
                          </a:solidFill>
                        </a:defRPr>
                      </a:pPr>
                      <a:r>
                        <a:t>and development</a:t>
                      </a:r>
                    </a:p>
                  </a:txBody>
                  <a:tcPr marL="36576" marR="36576" marT="18288" marB="18288"/>
                </a:tc>
                <a:tc>
                  <a:txBody>
                    <a:bodyPr anchor="ctr" wrap="square"/>
                    <a:lstStyle/>
                    <a:p>
                      <a:pPr algn="l">
                        <a:defRPr sz="1100">
                          <a:solidFill>
                            <a:srgbClr val="323232"/>
                          </a:solidFill>
                        </a:defRPr>
                      </a:pPr>
                      <a:r>
                        <a:t>35%</a:t>
                      </a:r>
                    </a:p>
                  </a:txBody>
                  <a:tcPr marL="36576" marR="36576" marT="18288" marB="18288"/>
                </a:tc>
              </a:tr>
              <a:tr h="283464">
                <a:tc>
                  <a:txBody>
                    <a:bodyPr anchor="ctr" wrap="square"/>
                    <a:lstStyle/>
                    <a:p>
                      <a:pPr algn="l">
                        <a:defRPr sz="1100">
                          <a:solidFill>
                            <a:srgbClr val="323232"/>
                          </a:solidFill>
                        </a:defRPr>
                      </a:pPr>
                      <a:r>
                        <a:t>Settlement of rights</a:t>
                      </a:r>
                    </a:p>
                  </a:txBody>
                  <a:tcPr marL="36576" marR="36576" marT="18288" marB="18288"/>
                </a:tc>
                <a:tc>
                  <a:txBody>
                    <a:bodyPr anchor="ctr" wrap="square"/>
                    <a:lstStyle/>
                    <a:p>
                      <a:pPr algn="l">
                        <a:defRPr sz="1100">
                          <a:solidFill>
                            <a:srgbClr val="323232"/>
                          </a:solidFill>
                        </a:defRPr>
                      </a:pPr>
                      <a:r>
                        <a:t>30%</a:t>
                      </a:r>
                    </a:p>
                  </a:txBody>
                  <a:tcPr marL="36576" marR="36576" marT="18288" marB="18288"/>
                </a:tc>
              </a:tr>
              <a:tr h="402336">
                <a:tc>
                  <a:txBody>
                    <a:bodyPr anchor="ctr" wrap="square"/>
                    <a:lstStyle/>
                    <a:p>
                      <a:pPr algn="l">
                        <a:defRPr sz="1100">
                          <a:solidFill>
                            <a:srgbClr val="323232"/>
                          </a:solidFill>
                        </a:defRPr>
                      </a:pPr>
                      <a:r>
                        <a:t>Homestead land and house</a:t>
                      </a:r>
                    </a:p>
                    <a:p>
                      <a:pPr algn="l">
                        <a:defRPr sz="1100">
                          <a:solidFill>
                            <a:srgbClr val="323232"/>
                          </a:solidFill>
                        </a:defRPr>
                      </a:pPr>
                      <a:r>
                        <a:t>construction</a:t>
                      </a:r>
                    </a:p>
                  </a:txBody>
                  <a:tcPr marL="36576" marR="36576" marT="18288" marB="18288"/>
                </a:tc>
                <a:tc>
                  <a:txBody>
                    <a:bodyPr anchor="ctr" wrap="square"/>
                    <a:lstStyle/>
                    <a:p>
                      <a:pPr algn="l">
                        <a:defRPr sz="1100">
                          <a:solidFill>
                            <a:srgbClr val="323232"/>
                          </a:solidFill>
                        </a:defRPr>
                      </a:pPr>
                      <a:r>
                        <a:t>20%</a:t>
                      </a:r>
                    </a:p>
                  </a:txBody>
                  <a:tcPr marL="36576" marR="36576" marT="18288" marB="18288"/>
                </a:tc>
              </a:tr>
              <a:tr h="283464">
                <a:tc>
                  <a:txBody>
                    <a:bodyPr anchor="ctr" wrap="square"/>
                    <a:lstStyle/>
                    <a:p>
                      <a:pPr algn="l">
                        <a:defRPr sz="1100">
                          <a:solidFill>
                            <a:srgbClr val="323232"/>
                          </a:solidFill>
                        </a:defRPr>
                      </a:pPr>
                      <a:r>
                        <a:t>Incentive</a:t>
                      </a:r>
                    </a:p>
                  </a:txBody>
                  <a:tcPr marL="36576" marR="36576" marT="18288" marB="18288"/>
                </a:tc>
                <a:tc>
                  <a:txBody>
                    <a:bodyPr anchor="ctr" wrap="square"/>
                    <a:lstStyle/>
                    <a:p>
                      <a:pPr algn="l">
                        <a:defRPr sz="1100">
                          <a:solidFill>
                            <a:srgbClr val="323232"/>
                          </a:solidFill>
                        </a:defRPr>
                      </a:pPr>
                      <a:r>
                        <a:t>5%</a:t>
                      </a:r>
                    </a:p>
                  </a:txBody>
                  <a:tcPr marL="36576" marR="36576" marT="18288" marB="18288"/>
                </a:tc>
              </a:tr>
              <a:tr h="283464">
                <a:tc>
                  <a:txBody>
                    <a:bodyPr anchor="ctr" wrap="square"/>
                    <a:lstStyle/>
                    <a:p>
                      <a:pPr algn="l">
                        <a:defRPr sz="1100">
                          <a:solidFill>
                            <a:srgbClr val="323232"/>
                          </a:solidFill>
                        </a:defRPr>
                      </a:pPr>
                      <a:r>
                        <a:t>Community facilities</a:t>
                      </a:r>
                    </a:p>
                  </a:txBody>
                  <a:tcPr marL="36576" marR="36576" marT="18288" marB="18288"/>
                </a:tc>
                <a:tc>
                  <a:txBody>
                    <a:bodyPr anchor="ctr" wrap="square"/>
                    <a:lstStyle/>
                    <a:p>
                      <a:pPr algn="l">
                        <a:defRPr sz="1100">
                          <a:solidFill>
                            <a:srgbClr val="323232"/>
                          </a:solidFill>
                        </a:defRPr>
                      </a:pPr>
                      <a:r>
                        <a:t>10%</a:t>
                      </a:r>
                    </a:p>
                  </a:txBody>
                  <a:tcPr marL="36576" marR="36576" marT="18288" marB="18288"/>
                </a:tc>
              </a:tr>
            </a:tbl>
          </a:graphicData>
        </a:graphic>
      </p:graphicFrame>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Monitoring and Implementation Committees</a:t>
            </a:r>
          </a:p>
        </p:txBody>
      </p:sp>
      <p:sp>
        <p:nvSpPr>
          <p:cNvPr id="3" name="Content Placeholder 2"/>
          <p:cNvSpPr>
            <a:spLocks noGrp="1"/>
          </p:cNvSpPr>
          <p:nvPr>
            <p:ph idx="1"/>
          </p:nvPr>
        </p:nvSpPr>
        <p:spPr/>
        <p:txBody>
          <a:bodyPr/>
          <a:lstStyle/>
          <a:p>
            <a:pPr>
              <a:defRPr sz="2000"/>
            </a:pPr>
            <a:r>
              <a:t>Relocation process monitored/implemented by two Committees:</a:t>
            </a:r>
          </a:p>
          <a:p>
            <a:pPr>
              <a:defRPr sz="2000"/>
            </a:pPr>
          </a:p>
          <a:p>
            <a:pPr>
              <a:defRPr sz="2000"/>
            </a:pPr>
            <a:r>
              <a:t>State Level Monitoring Committee:</a:t>
            </a:r>
          </a:p>
          <a:p>
            <a:pPr>
              <a:defRPr sz="2000"/>
            </a:pPr>
            <a:r>
              <a:t>(a) Chief Secretary of the State - Chairman</a:t>
            </a:r>
          </a:p>
          <a:p>
            <a:pPr>
              <a:defRPr sz="2000"/>
            </a:pPr>
            <a:r>
              <a:t>(b) Secretaries of related departments - Members</a:t>
            </a:r>
          </a:p>
          <a:p>
            <a:pPr>
              <a:defRPr sz="2000"/>
            </a:pPr>
            <a:r>
              <a:t>(c) State Principal Chief Conservator of Forests - Member</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Monitoring and Implementation Committees (cont.)</a:t>
            </a:r>
          </a:p>
        </p:txBody>
      </p:sp>
      <p:sp>
        <p:nvSpPr>
          <p:cNvPr id="3" name="Content Placeholder 2"/>
          <p:cNvSpPr>
            <a:spLocks noGrp="1"/>
          </p:cNvSpPr>
          <p:nvPr>
            <p:ph idx="1"/>
          </p:nvPr>
        </p:nvSpPr>
        <p:spPr/>
        <p:txBody>
          <a:bodyPr/>
          <a:lstStyle/>
          <a:p>
            <a:pPr>
              <a:defRPr sz="2000"/>
            </a:pPr>
            <a:r>
              <a:t>(d) Non-official members of respective Tiger Conservation Foundation - Members</a:t>
            </a:r>
          </a:p>
          <a:p>
            <a:pPr>
              <a:defRPr sz="2000"/>
            </a:pPr>
            <a:r>
              <a:t>(e) Chief Wildlife Warden - Member-Secretary</a:t>
            </a:r>
          </a:p>
          <a:p>
            <a:pPr>
              <a:defRPr sz="2000"/>
            </a:pPr>
          </a:p>
          <a:p>
            <a:pPr>
              <a:defRPr sz="2000"/>
            </a:pPr>
            <a:r>
              <a:t>District Level Implementing Committee:</a:t>
            </a:r>
          </a:p>
          <a:p>
            <a:pPr>
              <a:defRPr sz="2000"/>
            </a:pPr>
            <a:r>
              <a:t>(a) District Collector - Chairman</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Monitoring and Implementation Committees (cont.)</a:t>
            </a:r>
          </a:p>
        </p:txBody>
      </p:sp>
      <p:sp>
        <p:nvSpPr>
          <p:cNvPr id="3" name="Content Placeholder 2"/>
          <p:cNvSpPr>
            <a:spLocks noGrp="1"/>
          </p:cNvSpPr>
          <p:nvPr>
            <p:ph idx="1"/>
          </p:nvPr>
        </p:nvSpPr>
        <p:spPr/>
        <p:txBody>
          <a:bodyPr/>
          <a:lstStyle/>
          <a:p>
            <a:pPr>
              <a:defRPr sz="2000"/>
            </a:pPr>
            <a:r>
              <a:t>(b) CEO - Member</a:t>
            </a:r>
          </a:p>
          <a:p>
            <a:pPr>
              <a:defRPr sz="2000"/>
            </a:pPr>
            <a:r>
              <a:t>(c) Representative officials - Members: PWD, Social Welfare, Tribal Department, Health Department, Agriculture Department, Education Department, Power and Irrigation Departments</a:t>
            </a:r>
          </a:p>
          <a:p>
            <a:pPr>
              <a:defRPr sz="2000"/>
            </a:pPr>
            <a:r>
              <a:t>(d) Deputy Director of the Tiger Reserve/PA - Member Secretary</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Flexibility and Convergence</a:t>
            </a:r>
          </a:p>
        </p:txBody>
      </p:sp>
      <p:sp>
        <p:nvSpPr>
          <p:cNvPr id="3" name="Content Placeholder 2"/>
          <p:cNvSpPr>
            <a:spLocks noGrp="1"/>
          </p:cNvSpPr>
          <p:nvPr>
            <p:ph idx="1"/>
          </p:nvPr>
        </p:nvSpPr>
        <p:spPr/>
        <p:txBody>
          <a:bodyPr/>
          <a:lstStyle/>
          <a:p>
            <a:pPr>
              <a:defRPr sz="2000"/>
            </a:pPr>
            <a:r>
              <a:t>Cost norms are indicative, allowing flexibility for State/site-specific situations.</a:t>
            </a:r>
          </a:p>
          <a:p>
            <a:pPr>
              <a:defRPr sz="2000"/>
            </a:pPr>
            <a:r>
              <a:t>Adjustments are permitted between components and families by State Governments.</a:t>
            </a:r>
          </a:p>
          <a:p>
            <a:pPr>
              <a:defRPr sz="2000"/>
            </a:pPr>
            <a:r>
              <a:t>Relocated villages prioritized for eco-development and local development.</a:t>
            </a:r>
          </a:p>
          <a:p>
            <a:pPr>
              <a:defRPr sz="2000"/>
            </a:pPr>
            <a:r>
              <a:t>Labor-oriented works preferably implemented through relocated villagers.</a:t>
            </a:r>
          </a:p>
          <a:p>
            <a:pPr>
              <a:defRPr sz="2000"/>
            </a:pPr>
            <a:r>
              <a:t>Access to forest resources for bonafide use via village level committee and Gram Sabhas.</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Post-Relocation Support</a:t>
            </a:r>
          </a:p>
        </p:txBody>
      </p:sp>
      <p:sp>
        <p:nvSpPr>
          <p:cNvPr id="3" name="Content Placeholder 2"/>
          <p:cNvSpPr>
            <a:spLocks noGrp="1"/>
          </p:cNvSpPr>
          <p:nvPr>
            <p:ph idx="1"/>
          </p:nvPr>
        </p:nvSpPr>
        <p:spPr/>
        <p:txBody>
          <a:bodyPr/>
          <a:lstStyle/>
          <a:p>
            <a:pPr>
              <a:defRPr sz="2000"/>
            </a:pPr>
            <a:r>
              <a:t>District Administration to facilitate fair price shop, education, health center.</a:t>
            </a:r>
          </a:p>
          <a:p>
            <a:pPr>
              <a:defRPr sz="2000"/>
            </a:pPr>
            <a:r>
              <a:t>“Handholding” after relocation via forest department and convergence of schemes.</a:t>
            </a:r>
          </a:p>
          <a:p>
            <a:pPr>
              <a:defRPr sz="2000"/>
            </a:pPr>
            <a:r>
              <a:t>Help of competent independent agencies sought where available.</a:t>
            </a:r>
          </a:p>
          <a:p>
            <a:pPr>
              <a:defRPr sz="2000"/>
            </a:pPr>
            <a:r>
              <a:t>Relocated villagers given priority for livelihood options from protected area.</a:t>
            </a:r>
          </a:p>
          <a:p>
            <a:pPr>
              <a:defRPr sz="2000"/>
            </a:pPr>
            <a:r>
              <a:t>State Government to cover extra relocation costs exceeding Rs. 10 lakhs per family.</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Open-Ended Relocation Process</a:t>
            </a:r>
          </a:p>
        </p:txBody>
      </p:sp>
      <p:sp>
        <p:nvSpPr>
          <p:cNvPr id="3" name="Content Placeholder 2"/>
          <p:cNvSpPr>
            <a:spLocks noGrp="1"/>
          </p:cNvSpPr>
          <p:nvPr>
            <p:ph idx="1"/>
          </p:nvPr>
        </p:nvSpPr>
        <p:spPr/>
        <p:txBody>
          <a:bodyPr/>
          <a:lstStyle/>
          <a:p>
            <a:pPr>
              <a:defRPr sz="2000"/>
            </a:pPr>
            <a:r>
              <a:t>The relocation process is open-ended.</a:t>
            </a:r>
          </a:p>
          <a:p>
            <a:pPr>
              <a:defRPr sz="2000"/>
            </a:pPr>
            <a:r>
              <a:t>Progress depends on the performance of States.</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0"/>
            <a:ext cx="9144000" cy="34290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4000" b="1"/>
            </a:pPr>
            <a:r>
              <a:t>Mainstreaming Wildlife Concerns</a:t>
            </a:r>
          </a:p>
        </p:txBody>
      </p:sp>
      <p:sp>
        <p:nvSpPr>
          <p:cNvPr id="3" name="Text Placeholder 2"/>
          <p:cNvSpPr>
            <a:spLocks noGrp="1"/>
          </p:cNvSpPr>
          <p:nvPr>
            <p:ph type="body" idx="1"/>
          </p:nvPr>
        </p:nvSpPr>
        <p:spPr/>
        <p:txBody>
          <a:bodyPr/>
          <a:lstStyle/>
          <a:p>
            <a:pPr>
              <a:defRPr sz="2200"/>
            </a:pPr>
            <a:r>
              <a:t>Fostering corridor conservation through restorative strategy</a:t>
            </a:r>
          </a:p>
          <a:p>
            <a:pPr>
              <a:defRPr sz="2200"/>
            </a:pPr>
            <a:r>
              <a:t>involving locals to arrest fragmentation of habitats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Introduction (cont.)</a:t>
            </a:r>
          </a:p>
        </p:txBody>
      </p:sp>
      <p:sp>
        <p:nvSpPr>
          <p:cNvPr id="3" name="Content Placeholder 2"/>
          <p:cNvSpPr>
            <a:spLocks noGrp="1"/>
          </p:cNvSpPr>
          <p:nvPr>
            <p:ph idx="1"/>
          </p:nvPr>
        </p:nvSpPr>
        <p:spPr/>
        <p:txBody>
          <a:bodyPr/>
          <a:lstStyle/>
          <a:p>
            <a:pPr>
              <a:defRPr sz="2000"/>
            </a:pPr>
            <a:r>
              <a:t>(ix) Supporting States for staff development and capacity building in tiger reserves.</a:t>
            </a:r>
          </a:p>
          <a:p>
            <a:pPr>
              <a:defRPr sz="2000"/>
            </a:pPr>
            <a:r>
              <a:t>(x) Mainstreaming wildlife concerns in tiger bearing forests outside tiger reserves, and fostering corridor conservation in such areas through restorative strategy involving local people to arrest fragmentation of habitats.</a:t>
            </a:r>
          </a:p>
          <a:p>
            <a:pPr>
              <a:defRPr sz="2000"/>
            </a:pPr>
            <a:r>
              <a:t>(xi) Providing safeguards / retrofitting measures in and around tiger reserves and tiger bearing forests for wildlife conservation.</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Addressing Wildlife Concerns in Corridors</a:t>
            </a:r>
          </a:p>
        </p:txBody>
      </p:sp>
      <p:sp>
        <p:nvSpPr>
          <p:cNvPr id="3" name="Content Placeholder 2"/>
          <p:cNvSpPr>
            <a:spLocks noGrp="1"/>
          </p:cNvSpPr>
          <p:nvPr>
            <p:ph idx="1"/>
          </p:nvPr>
        </p:nvSpPr>
        <p:spPr/>
        <p:txBody>
          <a:bodyPr/>
          <a:lstStyle/>
          <a:p>
            <a:pPr>
              <a:defRPr sz="2000"/>
            </a:pPr>
            <a:r>
              <a:t>No current Scheme for addressing wildlife concerns in Tiger Reserve connecting forests.</a:t>
            </a:r>
          </a:p>
          <a:p>
            <a:pPr>
              <a:defRPr sz="2000"/>
            </a:pPr>
            <a:r>
              <a:t>The Wild Life (Protection) Amendment Act, 2006, addresses corridor areas.</a:t>
            </a:r>
          </a:p>
          <a:p>
            <a:pPr>
              <a:defRPr sz="2000"/>
            </a:pPr>
            <a:r>
              <a:t>Activities include:</a:t>
            </a:r>
          </a:p>
          <a:p>
            <a:pPr>
              <a:defRPr sz="2000"/>
            </a:pPr>
            <a:r>
              <a:t>Redressing man-animal conflict.</a:t>
            </a:r>
          </a:p>
          <a:p>
            <a:pPr>
              <a:defRPr sz="2000"/>
            </a:pPr>
            <a:r>
              <a:t>Capturing problematic / aberrant wild animals.</a:t>
            </a:r>
          </a:p>
          <a:p>
            <a:pPr>
              <a:defRPr sz="2000"/>
            </a:pPr>
            <a:r>
              <a:t>Monitoring of wild animals.</a:t>
            </a:r>
          </a:p>
          <a:p>
            <a:pPr>
              <a:defRPr sz="2000"/>
            </a:pPr>
            <a:r>
              <a:t>Antipoaching operations.</a:t>
            </a:r>
          </a:p>
          <a:p>
            <a:pPr>
              <a:defRPr sz="2000"/>
            </a:pPr>
            <a:r>
              <a:t>Habitat improvement measures.</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Mitigating Man-Animal Conflict</a:t>
            </a:r>
          </a:p>
        </p:txBody>
      </p:sp>
      <p:sp>
        <p:nvSpPr>
          <p:cNvPr id="3" name="Content Placeholder 2"/>
          <p:cNvSpPr>
            <a:spLocks noGrp="1"/>
          </p:cNvSpPr>
          <p:nvPr>
            <p:ph idx="1"/>
          </p:nvPr>
        </p:nvSpPr>
        <p:spPr/>
        <p:txBody>
          <a:bodyPr/>
          <a:lstStyle/>
          <a:p>
            <a:pPr>
              <a:defRPr sz="2000"/>
            </a:pPr>
            <a:r>
              <a:t>Communities in fringe areas suffer crop depredation by herbivores.</a:t>
            </a:r>
          </a:p>
          <a:p>
            <a:pPr>
              <a:defRPr sz="2000"/>
            </a:pPr>
            <a:r>
              <a:t>This is a major cause of man-animal conflict.</a:t>
            </a:r>
          </a:p>
          <a:p>
            <a:pPr>
              <a:defRPr sz="2000"/>
            </a:pPr>
            <a:r>
              <a:t>Single annual rain-fed crops with low productivity exacerbate the situation.</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1714500"/>
            <a:ext cx="9144000" cy="51435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ctrTitle"/>
          </p:nvPr>
        </p:nvSpPr>
        <p:spPr/>
        <p:txBody>
          <a:bodyPr/>
          <a:lstStyle/>
          <a:p>
            <a:pPr>
              <a:defRPr sz="4400" b="1"/>
            </a:pPr>
            <a:r>
              <a:t>Tiger Conservation</a:t>
            </a:r>
          </a:p>
        </p:txBody>
      </p:sp>
      <p:sp>
        <p:nvSpPr>
          <p:cNvPr id="3" name="Subtitle 2"/>
          <p:cNvSpPr>
            <a:spLocks noGrp="1"/>
          </p:cNvSpPr>
          <p:nvPr>
            <p:ph type="subTitle" idx="1"/>
          </p:nvPr>
        </p:nvSpPr>
        <p:spPr/>
        <p:txBody>
          <a:bodyPr/>
          <a:lstStyle/>
          <a:p>
            <a:pPr>
              <a:defRPr sz="2400" i="1"/>
            </a:pPr>
            <a:r>
              <a:t>Strategies for Wildlife Protection and Community Support</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Human-Wildlife Conflict</a:t>
            </a:r>
          </a:p>
        </p:txBody>
      </p:sp>
      <p:sp>
        <p:nvSpPr>
          <p:cNvPr id="3" name="Content Placeholder 2"/>
          <p:cNvSpPr>
            <a:spLocks noGrp="1"/>
          </p:cNvSpPr>
          <p:nvPr>
            <p:ph idx="1"/>
          </p:nvPr>
        </p:nvSpPr>
        <p:spPr/>
        <p:txBody>
          <a:bodyPr/>
          <a:lstStyle/>
          <a:p>
            <a:pPr>
              <a:defRPr sz="2000"/>
            </a:pPr>
            <a:r>
              <a:t>Conflict between humans and wildlife is a serious bottleneck in enlisting local support for conservation.</a:t>
            </a:r>
          </a:p>
          <a:p>
            <a:pPr>
              <a:defRPr sz="2000"/>
            </a:pPr>
          </a:p>
          <a:p>
            <a:pPr>
              <a:defRPr sz="2000"/>
            </a:pPr>
            <a:r>
              <a:t>Section 11 of the Wild Life (Protection) Act allows for the killing of wild animals causing destruction, but this is often opposed by local communities due to religious sentiments.</a:t>
            </a:r>
          </a:p>
          <a:p>
            <a:pPr>
              <a:defRPr sz="2000"/>
            </a:pPr>
          </a:p>
          <a:p>
            <a:pPr>
              <a:defRPr sz="2000"/>
            </a:pPr>
            <a:r>
              <a:t>Trapping and translocation are not always feasible or cost-effective.</a:t>
            </a:r>
          </a:p>
          <a:p>
            <a:pPr>
              <a:defRPr sz="2000"/>
            </a:pP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Human-Wildlife Conflict (cont.)</a:t>
            </a:r>
          </a:p>
        </p:txBody>
      </p:sp>
      <p:sp>
        <p:nvSpPr>
          <p:cNvPr id="3" name="Content Placeholder 2"/>
          <p:cNvSpPr>
            <a:spLocks noGrp="1"/>
          </p:cNvSpPr>
          <p:nvPr>
            <p:ph idx="1"/>
          </p:nvPr>
        </p:nvSpPr>
        <p:spPr/>
        <p:txBody>
          <a:bodyPr/>
          <a:lstStyle/>
          <a:p>
            <a:pPr>
              <a:defRPr sz="2000"/>
            </a:pPr>
            <a:r>
              <a:t>Compensation for stakeholder communities around Tiger Reserves is crucial to mitigate recurring losses, supported by the State in the delineated buffer area (Section 38V of the Wild Life (Protection) Act, 1972, as amended in 2006).</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Safeguards for Wildlife Conservation</a:t>
            </a:r>
          </a:p>
        </p:txBody>
      </p:sp>
      <p:sp>
        <p:nvSpPr>
          <p:cNvPr id="3" name="Content Placeholder 2"/>
          <p:cNvSpPr>
            <a:spLocks noGrp="1"/>
          </p:cNvSpPr>
          <p:nvPr>
            <p:ph idx="1"/>
          </p:nvPr>
        </p:nvSpPr>
        <p:spPr/>
        <p:txBody>
          <a:bodyPr/>
          <a:lstStyle/>
          <a:p>
            <a:pPr>
              <a:defRPr sz="2000"/>
            </a:pPr>
            <a:r>
              <a:t>Tiger Reserves are affected by infrastructure like roads and railway tracks.</a:t>
            </a:r>
          </a:p>
          <a:p>
            <a:pPr>
              <a:defRPr sz="2000"/>
            </a:pPr>
            <a:r>
              <a:t>High-tension electric lines cause mortality of wild animals due to electrocution.</a:t>
            </a:r>
          </a:p>
          <a:p>
            <a:pPr>
              <a:defRPr sz="2000"/>
            </a:pPr>
          </a:p>
          <a:p>
            <a:pPr>
              <a:defRPr sz="2000"/>
            </a:pPr>
            <a:r>
              <a:t>Site-specific safeguards and retrofitting measures are required to protect wildlife from these threats.</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Strengthening Project Tiger</a:t>
            </a:r>
          </a:p>
        </p:txBody>
      </p:sp>
      <p:sp>
        <p:nvSpPr>
          <p:cNvPr id="3" name="Content Placeholder 2"/>
          <p:cNvSpPr>
            <a:spLocks noGrp="1"/>
          </p:cNvSpPr>
          <p:nvPr>
            <p:ph idx="1"/>
          </p:nvPr>
        </p:nvSpPr>
        <p:spPr/>
        <p:txBody>
          <a:bodyPr/>
          <a:lstStyle/>
          <a:p>
            <a:pPr>
              <a:defRPr sz="2000"/>
            </a:pPr>
            <a:r>
              <a:t>Providing basic infrastructure/ Project Tiger Headquarter expenditure for consultancy, all India tiger estimation/continuous monitoring of tigers outside tiger reserves, strengthening of NTCA at the Center and establishing a monitoring lab in the Wildlife Institute of India.</a:t>
            </a:r>
          </a:p>
          <a:p>
            <a:pPr>
              <a:defRPr sz="2000"/>
            </a:pPr>
          </a:p>
          <a:p>
            <a:pPr>
              <a:defRPr sz="2000"/>
            </a:pPr>
            <a:r>
              <a:t>The following are envisaged (new activity) (non recurring):</a:t>
            </a:r>
          </a:p>
          <a:p>
            <a:pPr>
              <a:defRPr sz="2000"/>
            </a:pPr>
          </a:p>
          <a:p>
            <a:pPr>
              <a:defRPr sz="2000"/>
            </a:pPr>
            <a:r>
              <a:t>Creation of office space at Delhi for National Tiger Conservation Authority.</a:t>
            </a:r>
          </a:p>
          <a:p>
            <a:pPr>
              <a:defRPr sz="2000"/>
            </a:pPr>
            <a:r>
              <a:t>Creation of GIS outstation laboratory at Wildlife Institute of India.</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Strengthening Project Tiger (cont.)</a:t>
            </a:r>
          </a:p>
        </p:txBody>
      </p:sp>
      <p:sp>
        <p:nvSpPr>
          <p:cNvPr id="3" name="Content Placeholder 2"/>
          <p:cNvSpPr>
            <a:spLocks noGrp="1"/>
          </p:cNvSpPr>
          <p:nvPr>
            <p:ph idx="1"/>
          </p:nvPr>
        </p:nvSpPr>
        <p:spPr/>
        <p:txBody>
          <a:bodyPr/>
          <a:lstStyle/>
          <a:p>
            <a:pPr>
              <a:defRPr sz="2000"/>
            </a:pPr>
            <a:r>
              <a:t>Carrying out All India Tiger Estimation, monitoring.</a:t>
            </a:r>
          </a:p>
          <a:p>
            <a:pPr>
              <a:defRPr sz="2000"/>
            </a:pPr>
            <a:r>
              <a:t>Support to research work.</a:t>
            </a:r>
          </a:p>
          <a:p>
            <a:pPr>
              <a:defRPr sz="2000"/>
            </a:pPr>
            <a:r>
              <a:t>Contractual arrangement for special studies.</a:t>
            </a:r>
          </a:p>
          <a:p>
            <a:pPr>
              <a:defRPr sz="2000"/>
            </a:pPr>
            <a:r>
              <a:t>International / National Workshops.</a:t>
            </a:r>
          </a:p>
          <a:p>
            <a:pPr>
              <a:defRPr sz="2000"/>
            </a:pPr>
            <a:r>
              <a:t>Contractual arrangement for data entry, analysis.</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Monitoring and Evaluation</a:t>
            </a:r>
          </a:p>
        </p:txBody>
      </p:sp>
      <p:sp>
        <p:nvSpPr>
          <p:cNvPr id="3" name="Content Placeholder 2"/>
          <p:cNvSpPr>
            <a:spLocks noGrp="1"/>
          </p:cNvSpPr>
          <p:nvPr>
            <p:ph idx="1"/>
          </p:nvPr>
        </p:nvSpPr>
        <p:spPr/>
        <p:txBody>
          <a:bodyPr/>
          <a:lstStyle/>
          <a:p>
            <a:pPr>
              <a:defRPr sz="2000"/>
            </a:pPr>
            <a:r>
              <a:t>Independent monitoring of tiger reserves is conducted using 45 parameters by experts, based on IUCN format.</a:t>
            </a:r>
          </a:p>
          <a:p>
            <a:pPr>
              <a:defRPr sz="2000"/>
            </a:pPr>
          </a:p>
          <a:p>
            <a:pPr>
              <a:defRPr sz="2000"/>
            </a:pPr>
            <a:r>
              <a:t>Monitoring reports are peer-reviewed by the IUCN and presented before Parliament.</a:t>
            </a:r>
          </a:p>
          <a:p>
            <a:pPr>
              <a:defRPr sz="2000"/>
            </a:pPr>
          </a:p>
          <a:p>
            <a:pPr>
              <a:defRPr sz="2000"/>
            </a:pPr>
            <a:r>
              <a:t>This process will continue during the XIth Plan period after further refinement.</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0"/>
            <a:ext cx="9144000" cy="34290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4000" b="1"/>
            </a:pPr>
            <a:r>
              <a:t>Expanding Tiger Reserves</a:t>
            </a:r>
          </a:p>
        </p:txBody>
      </p:sp>
      <p:sp>
        <p:nvSpPr>
          <p:cNvPr id="3" name="Text Placeholder 2"/>
          <p:cNvSpPr>
            <a:spLocks noGrp="1"/>
          </p:cNvSpPr>
          <p:nvPr>
            <p:ph type="body" idx="1"/>
          </p:nvPr>
        </p:nvSpPr>
        <p:spPr/>
        <p:txBody>
          <a:bodyPr/>
          <a:lstStyle/>
          <a:p>
            <a:pPr>
              <a:defRPr sz="2200"/>
            </a:pPr>
            <a:r>
              <a:t>Establishing and developing eight new Tiger Reserves to enhance ecosystem stability and address community pressures on forests. This includes both recurring and non-recurring activities to support conservation efforts.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Introduction (cont.)</a:t>
            </a:r>
          </a:p>
        </p:txBody>
      </p:sp>
      <p:sp>
        <p:nvSpPr>
          <p:cNvPr id="3" name="Content Placeholder 2"/>
          <p:cNvSpPr>
            <a:spLocks noGrp="1"/>
          </p:cNvSpPr>
          <p:nvPr>
            <p:ph idx="1"/>
          </p:nvPr>
        </p:nvSpPr>
        <p:spPr/>
        <p:txBody>
          <a:bodyPr/>
          <a:lstStyle/>
          <a:p>
            <a:pPr>
              <a:defRPr sz="2000"/>
            </a:pPr>
            <a:r>
              <a:t>(xii) Strengthening the infrastructure of National Tiger Conservation Authority at the Centre.</a:t>
            </a:r>
          </a:p>
          <a:p>
            <a:pPr>
              <a:defRPr sz="2000"/>
            </a:pPr>
            <a:r>
              <a:t>(xiii) Carrying out independent monitoring and the evaluation of tiger reserves.</a:t>
            </a:r>
          </a:p>
          <a:p>
            <a:pPr>
              <a:defRPr sz="2000"/>
            </a:pPr>
            <a:r>
              <a:t>(xiv) Establishment and development of eight new tiger reserves.</a:t>
            </a:r>
          </a:p>
          <a:p>
            <a:pPr>
              <a:defRPr sz="2000"/>
            </a:pPr>
            <a:r>
              <a:t>(xv) Provision of project allowance to all categories of staff working in tiger reserves.</a:t>
            </a:r>
          </a:p>
          <a:p>
            <a:pPr>
              <a:defRPr sz="2000"/>
            </a:pPr>
            <a:r>
              <a:t>(xvi) Providing residential amenities to facilitate basic education to children of frontline field staff posted in tiger reserves.</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Holistic Ecosystem Approach</a:t>
            </a:r>
          </a:p>
        </p:txBody>
      </p:sp>
      <p:sp>
        <p:nvSpPr>
          <p:cNvPr id="3" name="Content Placeholder 2"/>
          <p:cNvSpPr>
            <a:spLocks noGrp="1"/>
          </p:cNvSpPr>
          <p:nvPr>
            <p:ph idx="1"/>
          </p:nvPr>
        </p:nvSpPr>
        <p:spPr/>
        <p:txBody>
          <a:bodyPr/>
          <a:lstStyle/>
          <a:p>
            <a:pPr>
              <a:defRPr sz="2000"/>
            </a:pPr>
            <a:r>
              <a:t>'Project Tiger' focuses on the flagship species 'tiger' and strives to maintain the stability of the ecosystem by fostering other trophic levels in the food chain.</a:t>
            </a:r>
          </a:p>
          <a:p>
            <a:pPr>
              <a:defRPr sz="2000"/>
            </a:pPr>
          </a:p>
          <a:p>
            <a:pPr>
              <a:defRPr sz="2000"/>
            </a:pPr>
            <a:r>
              <a:t>Tiger habitat has become fragile due to community pressures, requiring a focused conservation approach.</a:t>
            </a:r>
          </a:p>
          <a:p>
            <a:pPr>
              <a:defRPr sz="2000"/>
            </a:pPr>
          </a:p>
          <a:p>
            <a:pPr>
              <a:defRPr sz="2000"/>
            </a:pPr>
            <a:r>
              <a:t>Protected areas/Tiger Reserves are analogous to “islands” losing species rapidly owing to ‘ecological insularization’.</a:t>
            </a:r>
          </a:p>
          <a:p>
            <a:pPr>
              <a:defRPr sz="2000"/>
            </a:pP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Holistic Ecosystem Approach (cont.)</a:t>
            </a:r>
          </a:p>
        </p:txBody>
      </p:sp>
      <p:sp>
        <p:nvSpPr>
          <p:cNvPr id="3" name="Content Placeholder 2"/>
          <p:cNvSpPr>
            <a:spLocks noGrp="1"/>
          </p:cNvSpPr>
          <p:nvPr>
            <p:ph idx="1"/>
          </p:nvPr>
        </p:nvSpPr>
        <p:spPr/>
        <p:txBody>
          <a:bodyPr/>
          <a:lstStyle/>
          <a:p>
            <a:pPr>
              <a:defRPr sz="2000"/>
            </a:pPr>
            <a:r>
              <a:t>Fragmentation is aggravated by degraded forest cover, dislocated prey-predator ratio, and lack of eco-developmental initiatives for fringe communities.</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New Tiger Reserves</a:t>
            </a:r>
          </a:p>
        </p:txBody>
      </p:sp>
      <p:sp>
        <p:nvSpPr>
          <p:cNvPr id="3" name="Content Placeholder 2"/>
          <p:cNvSpPr>
            <a:spLocks noGrp="1"/>
          </p:cNvSpPr>
          <p:nvPr>
            <p:ph idx="1"/>
          </p:nvPr>
        </p:nvSpPr>
        <p:spPr/>
        <p:txBody>
          <a:bodyPr/>
          <a:lstStyle/>
          <a:p>
            <a:pPr>
              <a:defRPr sz="2000"/>
            </a:pPr>
            <a:r>
              <a:t>The Steering Committee recommended inclusion of new Tiger Reserve areas to increase the total area of Project Tiger from 37761 sq. kms. to 50,000 sq. kms.</a:t>
            </a:r>
          </a:p>
          <a:p>
            <a:pPr>
              <a:defRPr sz="2000"/>
            </a:pPr>
          </a:p>
          <a:p>
            <a:pPr>
              <a:defRPr sz="2000"/>
            </a:pPr>
            <a:r>
              <a:t>Proposals for new Tiger Reserves were received from States and 'in principle' approval has been accorded:</a:t>
            </a:r>
          </a:p>
          <a:p>
            <a:pPr>
              <a:defRPr sz="2000"/>
            </a:pPr>
          </a:p>
          <a:p>
            <a:pPr>
              <a:defRPr sz="2000"/>
            </a:pPr>
            <a:r>
              <a:t>(i) Anamalai -Parambikulam Wildlife Sanctuaries (Tamil Nadu &amp; Kerala)</a:t>
            </a:r>
          </a:p>
          <a:p>
            <a:pPr>
              <a:defRPr sz="2000"/>
            </a:pPr>
            <a:r>
              <a:t>(ii) Udanti and Sita Nadi Wildlife Sanctuaries (Chattisgarh)</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New Tiger Reserves (cont.)</a:t>
            </a:r>
          </a:p>
        </p:txBody>
      </p:sp>
      <p:sp>
        <p:nvSpPr>
          <p:cNvPr id="3" name="Content Placeholder 2"/>
          <p:cNvSpPr>
            <a:spLocks noGrp="1"/>
          </p:cNvSpPr>
          <p:nvPr>
            <p:ph idx="1"/>
          </p:nvPr>
        </p:nvSpPr>
        <p:spPr/>
        <p:txBody>
          <a:bodyPr/>
          <a:lstStyle/>
          <a:p>
            <a:pPr>
              <a:defRPr sz="2000"/>
            </a:pPr>
            <a:r>
              <a:t>(iii) Satkosia Wildlife Sanctuary (Orissa)</a:t>
            </a:r>
          </a:p>
          <a:p>
            <a:pPr>
              <a:defRPr sz="2000"/>
            </a:pPr>
            <a:r>
              <a:t>(iv) Kaziranga National Park (Assam)</a:t>
            </a:r>
          </a:p>
          <a:p>
            <a:pPr>
              <a:defRPr sz="2000"/>
            </a:pPr>
            <a:r>
              <a:t>(v) Achanakmar Wildlife Sanctuary (Chattisgarh)</a:t>
            </a:r>
          </a:p>
          <a:p>
            <a:pPr>
              <a:defRPr sz="2000"/>
            </a:pPr>
            <a:r>
              <a:t>(vi) Dandeli Wildlife Sanctuary and Anshi National Park (Karnataka)</a:t>
            </a:r>
          </a:p>
          <a:p>
            <a:pPr>
              <a:defRPr sz="2000"/>
            </a:pPr>
            <a:r>
              <a:t>(vii) Sanjay National Park and Sanjay Dubri Wildlife Sanctuary (Madhya Pradesh)</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New Tiger Reserves (cont.)</a:t>
            </a:r>
          </a:p>
        </p:txBody>
      </p:sp>
      <p:sp>
        <p:nvSpPr>
          <p:cNvPr id="3" name="Content Placeholder 2"/>
          <p:cNvSpPr>
            <a:spLocks noGrp="1"/>
          </p:cNvSpPr>
          <p:nvPr>
            <p:ph idx="1"/>
          </p:nvPr>
        </p:nvSpPr>
        <p:spPr/>
        <p:txBody>
          <a:bodyPr/>
          <a:lstStyle/>
          <a:p>
            <a:pPr>
              <a:defRPr sz="2000"/>
            </a:pPr>
            <a:r>
              <a:t>(viii) Mudumalai Wildlife Sanctuary (Tamil Nadu)</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Financial Implications</a:t>
            </a:r>
          </a:p>
        </p:txBody>
      </p:sp>
      <p:sp>
        <p:nvSpPr>
          <p:cNvPr id="3" name="Content Placeholder 2"/>
          <p:cNvSpPr>
            <a:spLocks noGrp="1"/>
          </p:cNvSpPr>
          <p:nvPr>
            <p:ph idx="1"/>
          </p:nvPr>
        </p:nvSpPr>
        <p:spPr/>
        <p:txBody>
          <a:bodyPr/>
          <a:lstStyle/>
          <a:p>
            <a:pPr>
              <a:defRPr sz="2000"/>
            </a:pPr>
            <a:r>
              <a:t>A total of 8 new Tiger Reserves are proposed to be included in Project Tiger, with an additional financial implication of Rs. 32.00 crores during the plan period.</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Project Allowance for Staff</a:t>
            </a:r>
          </a:p>
        </p:txBody>
      </p:sp>
      <p:sp>
        <p:nvSpPr>
          <p:cNvPr id="3" name="Content Placeholder 2"/>
          <p:cNvSpPr>
            <a:spLocks noGrp="1"/>
          </p:cNvSpPr>
          <p:nvPr>
            <p:ph idx="1"/>
          </p:nvPr>
        </p:nvSpPr>
        <p:spPr/>
        <p:txBody>
          <a:bodyPr/>
          <a:lstStyle/>
          <a:p>
            <a:pPr>
              <a:defRPr sz="2000"/>
            </a:pPr>
            <a:r>
              <a:t>Providing project allowance to all categories of Project Tiger staff, including ministerial staff (new component).</a:t>
            </a:r>
          </a:p>
          <a:p>
            <a:pPr>
              <a:defRPr sz="2000"/>
            </a:pPr>
          </a:p>
          <a:p>
            <a:pPr>
              <a:defRPr sz="2000"/>
            </a:pPr>
            <a:r>
              <a:t>Offices are located in remote places.</a:t>
            </a:r>
          </a:p>
          <a:p>
            <a:pPr>
              <a:defRPr sz="2000"/>
            </a:pPr>
          </a:p>
          <a:p>
            <a:pPr>
              <a:defRPr sz="2000"/>
            </a:pPr>
            <a:r>
              <a:t>Extending the project allowance to ministerial staff working in Tiger Reserves will attract the best talent.</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bg>
      <p:bgPr>
        <a:gradFill rotWithShape="1">
          <a:gsLst>
            <a:gs pos="0">
              <a:srgbClr val="FAFAFC"/>
            </a:gs>
            <a:gs pos="100000">
              <a:srgbClr val="F0F5FA"/>
            </a:gs>
          </a:gsLst>
          <a:lin scaled="0" ang="16200000"/>
        </a:gradFill>
        <a:effectLst/>
      </p:bgPr>
    </p:bg>
    <p:spTree>
      <p:nvGrpSpPr>
        <p:cNvPr id="1" name=""/>
        <p:cNvGrpSpPr/>
        <p:nvPr/>
      </p:nvGrpSpPr>
      <p:grpSpPr/>
      <p:sp>
        <p:nvSpPr>
          <p:cNvPr id="2" name="Title 1"/>
          <p:cNvSpPr>
            <a:spLocks noGrp="1"/>
          </p:cNvSpPr>
          <p:nvPr>
            <p:ph type="title"/>
          </p:nvPr>
        </p:nvSpPr>
        <p:spPr/>
        <p:txBody>
          <a:bodyPr/>
          <a:lstStyle/>
          <a:p>
            <a:pPr>
              <a:defRPr sz="3200" b="1">
                <a:solidFill>
                  <a:srgbClr val="2C3E50"/>
                </a:solidFill>
              </a:defRPr>
            </a:pPr>
            <a:r>
              <a:t>Project Allowance Details</a:t>
            </a:r>
          </a:p>
        </p:txBody>
      </p:sp>
      <p:graphicFrame>
        <p:nvGraphicFramePr>
          <p:cNvPr id="3" name="Table 2"/>
          <p:cNvGraphicFramePr>
            <a:graphicFrameLocks noGrp="1"/>
          </p:cNvGraphicFramePr>
          <p:nvPr/>
        </p:nvGraphicFramePr>
        <p:xfrm>
          <a:off x="457200" y="1554798"/>
          <a:ext cx="8229599" cy="3584448"/>
        </p:xfrm>
        <a:graphic>
          <a:graphicData uri="http://schemas.openxmlformats.org/drawingml/2006/table">
            <a:tbl>
              <a:tblPr firstRow="1" bandRow="1">
                <a:tableStyleId>{5C22544A-7EE6-4342-B048-85BDC9FD1C3A}</a:tableStyleId>
              </a:tblPr>
              <a:tblGrid>
                <a:gridCol w="4537594"/>
                <a:gridCol w="3692005"/>
              </a:tblGrid>
              <a:tr h="320040">
                <a:tc>
                  <a:txBody>
                    <a:bodyPr anchor="ctr" wrap="square"/>
                    <a:lstStyle/>
                    <a:p>
                      <a:pPr algn="ctr">
                        <a:defRPr b="1" sz="1200">
                          <a:solidFill>
                            <a:srgbClr val="FFFFFF"/>
                          </a:solidFill>
                        </a:defRPr>
                      </a:pPr>
                      <a:r>
                        <a:t>Category</a:t>
                      </a:r>
                    </a:p>
                  </a:txBody>
                  <a:tcPr marL="36576" marR="36576" marT="18288" marB="18288">
                    <a:solidFill>
                      <a:srgbClr val="2C3E50"/>
                    </a:solidFill>
                  </a:tcPr>
                </a:tc>
                <a:tc>
                  <a:txBody>
                    <a:bodyPr anchor="ctr" wrap="square"/>
                    <a:lstStyle/>
                    <a:p>
                      <a:pPr algn="ctr">
                        <a:defRPr b="1" sz="1200">
                          <a:solidFill>
                            <a:srgbClr val="FFFFFF"/>
                          </a:solidFill>
                        </a:defRPr>
                      </a:pPr>
                      <a:r>
                        <a:t>Allowance (Rs/month)</a:t>
                      </a:r>
                    </a:p>
                  </a:txBody>
                  <a:tcPr marL="36576" marR="36576" marT="18288" marB="18288">
                    <a:solidFill>
                      <a:srgbClr val="2C3E50"/>
                    </a:solidFill>
                  </a:tcPr>
                </a:tc>
              </a:tr>
              <a:tr h="283464">
                <a:tc>
                  <a:txBody>
                    <a:bodyPr anchor="ctr" wrap="square"/>
                    <a:lstStyle/>
                    <a:p>
                      <a:pPr algn="l">
                        <a:defRPr sz="1100">
                          <a:solidFill>
                            <a:srgbClr val="323232"/>
                          </a:solidFill>
                        </a:defRPr>
                      </a:pPr>
                      <a:r>
                        <a:t>Field Director</a:t>
                      </a:r>
                    </a:p>
                  </a:txBody>
                  <a:tcPr marL="36576" marR="36576" marT="18288" marB="18288"/>
                </a:tc>
                <a:tc>
                  <a:txBody>
                    <a:bodyPr anchor="ctr" wrap="square"/>
                    <a:lstStyle/>
                    <a:p>
                      <a:pPr algn="l">
                        <a:defRPr sz="1100">
                          <a:solidFill>
                            <a:srgbClr val="323232"/>
                          </a:solidFill>
                        </a:defRPr>
                      </a:pPr>
                      <a:r>
                        <a:t>1000</a:t>
                      </a:r>
                    </a:p>
                  </a:txBody>
                  <a:tcPr marL="36576" marR="36576" marT="18288" marB="18288"/>
                </a:tc>
              </a:tr>
              <a:tr h="283464">
                <a:tc>
                  <a:txBody>
                    <a:bodyPr anchor="ctr" wrap="square"/>
                    <a:lstStyle/>
                    <a:p>
                      <a:pPr algn="l">
                        <a:defRPr sz="1100">
                          <a:solidFill>
                            <a:srgbClr val="323232"/>
                          </a:solidFill>
                        </a:defRPr>
                      </a:pPr>
                      <a:r>
                        <a:t>Deputy Director</a:t>
                      </a:r>
                    </a:p>
                  </a:txBody>
                  <a:tcPr marL="36576" marR="36576" marT="18288" marB="18288"/>
                </a:tc>
                <a:tc>
                  <a:txBody>
                    <a:bodyPr anchor="ctr" wrap="square"/>
                    <a:lstStyle/>
                    <a:p>
                      <a:pPr algn="l">
                        <a:defRPr sz="1100">
                          <a:solidFill>
                            <a:srgbClr val="323232"/>
                          </a:solidFill>
                        </a:defRPr>
                      </a:pPr>
                      <a:r>
                        <a:t>750</a:t>
                      </a:r>
                    </a:p>
                  </a:txBody>
                  <a:tcPr marL="36576" marR="36576" marT="18288" marB="18288"/>
                </a:tc>
              </a:tr>
              <a:tr h="640080">
                <a:tc>
                  <a:txBody>
                    <a:bodyPr anchor="ctr" wrap="square"/>
                    <a:lstStyle/>
                    <a:p>
                      <a:pPr algn="l">
                        <a:defRPr sz="1100">
                          <a:solidFill>
                            <a:srgbClr val="323232"/>
                          </a:solidFill>
                        </a:defRPr>
                      </a:pPr>
                      <a:r>
                        <a:t>Assistant</a:t>
                      </a:r>
                    </a:p>
                    <a:p>
                      <a:pPr algn="l">
                        <a:defRPr sz="1100">
                          <a:solidFill>
                            <a:srgbClr val="323232"/>
                          </a:solidFill>
                        </a:defRPr>
                      </a:pPr>
                      <a:r>
                        <a:t>Director/Research</a:t>
                      </a:r>
                    </a:p>
                    <a:p>
                      <a:pPr algn="l">
                        <a:defRPr sz="1100">
                          <a:solidFill>
                            <a:srgbClr val="323232"/>
                          </a:solidFill>
                        </a:defRPr>
                      </a:pPr>
                      <a:r>
                        <a:t>Officer/Veterinary</a:t>
                      </a:r>
                    </a:p>
                    <a:p>
                      <a:pPr algn="l">
                        <a:defRPr sz="1100">
                          <a:solidFill>
                            <a:srgbClr val="323232"/>
                          </a:solidFill>
                        </a:defRPr>
                      </a:pPr>
                      <a:r>
                        <a:t>Officer</a:t>
                      </a:r>
                    </a:p>
                  </a:txBody>
                  <a:tcPr marL="36576" marR="36576" marT="18288" marB="18288"/>
                </a:tc>
                <a:tc>
                  <a:txBody>
                    <a:bodyPr anchor="ctr" wrap="square"/>
                    <a:lstStyle/>
                    <a:p>
                      <a:pPr algn="l">
                        <a:defRPr sz="1100">
                          <a:solidFill>
                            <a:srgbClr val="323232"/>
                          </a:solidFill>
                        </a:defRPr>
                      </a:pPr>
                      <a:r>
                        <a:t>650</a:t>
                      </a:r>
                    </a:p>
                  </a:txBody>
                  <a:tcPr marL="36576" marR="36576" marT="18288" marB="18288"/>
                </a:tc>
              </a:tr>
              <a:tr h="283464">
                <a:tc>
                  <a:txBody>
                    <a:bodyPr anchor="ctr" wrap="square"/>
                    <a:lstStyle/>
                    <a:p>
                      <a:pPr algn="l">
                        <a:defRPr sz="1100">
                          <a:solidFill>
                            <a:srgbClr val="323232"/>
                          </a:solidFill>
                        </a:defRPr>
                      </a:pPr>
                      <a:r>
                        <a:t>Forest Ranger</a:t>
                      </a:r>
                    </a:p>
                  </a:txBody>
                  <a:tcPr marL="36576" marR="36576" marT="18288" marB="18288"/>
                </a:tc>
                <a:tc>
                  <a:txBody>
                    <a:bodyPr anchor="ctr" wrap="square"/>
                    <a:lstStyle/>
                    <a:p>
                      <a:pPr algn="l">
                        <a:defRPr sz="1100">
                          <a:solidFill>
                            <a:srgbClr val="323232"/>
                          </a:solidFill>
                        </a:defRPr>
                      </a:pPr>
                      <a:r>
                        <a:t>500</a:t>
                      </a:r>
                    </a:p>
                  </a:txBody>
                  <a:tcPr marL="36576" marR="36576" marT="18288" marB="18288"/>
                </a:tc>
              </a:tr>
              <a:tr h="283464">
                <a:tc>
                  <a:txBody>
                    <a:bodyPr anchor="ctr" wrap="square"/>
                    <a:lstStyle/>
                    <a:p>
                      <a:pPr algn="l">
                        <a:defRPr sz="1100">
                          <a:solidFill>
                            <a:srgbClr val="323232"/>
                          </a:solidFill>
                        </a:defRPr>
                      </a:pPr>
                      <a:r>
                        <a:t>Forester</a:t>
                      </a:r>
                    </a:p>
                  </a:txBody>
                  <a:tcPr marL="36576" marR="36576" marT="18288" marB="18288"/>
                </a:tc>
                <a:tc>
                  <a:txBody>
                    <a:bodyPr anchor="ctr" wrap="square"/>
                    <a:lstStyle/>
                    <a:p>
                      <a:pPr algn="l">
                        <a:defRPr sz="1100">
                          <a:solidFill>
                            <a:srgbClr val="323232"/>
                          </a:solidFill>
                        </a:defRPr>
                      </a:pPr>
                      <a:r>
                        <a:t>450</a:t>
                      </a:r>
                    </a:p>
                  </a:txBody>
                  <a:tcPr marL="36576" marR="36576" marT="18288" marB="18288"/>
                </a:tc>
              </a:tr>
              <a:tr h="283464">
                <a:tc>
                  <a:txBody>
                    <a:bodyPr anchor="ctr" wrap="square"/>
                    <a:lstStyle/>
                    <a:p>
                      <a:pPr algn="l">
                        <a:defRPr sz="1100">
                          <a:solidFill>
                            <a:srgbClr val="323232"/>
                          </a:solidFill>
                        </a:defRPr>
                      </a:pPr>
                      <a:r>
                        <a:t>Forest Guard</a:t>
                      </a:r>
                    </a:p>
                  </a:txBody>
                  <a:tcPr marL="36576" marR="36576" marT="18288" marB="18288"/>
                </a:tc>
                <a:tc>
                  <a:txBody>
                    <a:bodyPr anchor="ctr" wrap="square"/>
                    <a:lstStyle/>
                    <a:p>
                      <a:pPr algn="l">
                        <a:defRPr sz="1100">
                          <a:solidFill>
                            <a:srgbClr val="323232"/>
                          </a:solidFill>
                        </a:defRPr>
                      </a:pPr>
                      <a:r>
                        <a:t>350</a:t>
                      </a:r>
                    </a:p>
                  </a:txBody>
                  <a:tcPr marL="36576" marR="36576" marT="18288" marB="18288"/>
                </a:tc>
              </a:tr>
              <a:tr h="402336">
                <a:tc>
                  <a:txBody>
                    <a:bodyPr anchor="ctr" wrap="square"/>
                    <a:lstStyle/>
                    <a:p>
                      <a:pPr algn="l">
                        <a:defRPr sz="1100">
                          <a:solidFill>
                            <a:srgbClr val="323232"/>
                          </a:solidFill>
                        </a:defRPr>
                      </a:pPr>
                      <a:r>
                        <a:t>Class II Ministerial</a:t>
                      </a:r>
                    </a:p>
                    <a:p>
                      <a:pPr algn="l">
                        <a:defRPr sz="1100">
                          <a:solidFill>
                            <a:srgbClr val="323232"/>
                          </a:solidFill>
                        </a:defRPr>
                      </a:pPr>
                      <a:r>
                        <a:t>Staff</a:t>
                      </a:r>
                    </a:p>
                  </a:txBody>
                  <a:tcPr marL="36576" marR="36576" marT="18288" marB="18288"/>
                </a:tc>
                <a:tc>
                  <a:txBody>
                    <a:bodyPr anchor="ctr" wrap="square"/>
                    <a:lstStyle/>
                    <a:p>
                      <a:pPr algn="l">
                        <a:defRPr sz="1100">
                          <a:solidFill>
                            <a:srgbClr val="323232"/>
                          </a:solidFill>
                        </a:defRPr>
                      </a:pPr>
                      <a:r>
                        <a:t>500</a:t>
                      </a:r>
                    </a:p>
                  </a:txBody>
                  <a:tcPr marL="36576" marR="36576" marT="18288" marB="18288"/>
                </a:tc>
              </a:tr>
              <a:tr h="402336">
                <a:tc>
                  <a:txBody>
                    <a:bodyPr anchor="ctr" wrap="square"/>
                    <a:lstStyle/>
                    <a:p>
                      <a:pPr algn="l">
                        <a:defRPr sz="1100">
                          <a:solidFill>
                            <a:srgbClr val="323232"/>
                          </a:solidFill>
                        </a:defRPr>
                      </a:pPr>
                      <a:r>
                        <a:t>Class III Ministerial</a:t>
                      </a:r>
                    </a:p>
                    <a:p>
                      <a:pPr algn="l">
                        <a:defRPr sz="1100">
                          <a:solidFill>
                            <a:srgbClr val="323232"/>
                          </a:solidFill>
                        </a:defRPr>
                      </a:pPr>
                      <a:r>
                        <a:t>Staff</a:t>
                      </a:r>
                    </a:p>
                  </a:txBody>
                  <a:tcPr marL="36576" marR="36576" marT="18288" marB="18288"/>
                </a:tc>
                <a:tc>
                  <a:txBody>
                    <a:bodyPr anchor="ctr" wrap="square"/>
                    <a:lstStyle/>
                    <a:p>
                      <a:pPr algn="l">
                        <a:defRPr sz="1100">
                          <a:solidFill>
                            <a:srgbClr val="323232"/>
                          </a:solidFill>
                        </a:defRPr>
                      </a:pPr>
                      <a:r>
                        <a:t>350</a:t>
                      </a:r>
                    </a:p>
                  </a:txBody>
                  <a:tcPr marL="36576" marR="36576" marT="18288" marB="18288"/>
                </a:tc>
              </a:tr>
              <a:tr h="402336">
                <a:tc>
                  <a:txBody>
                    <a:bodyPr anchor="ctr" wrap="square"/>
                    <a:lstStyle/>
                    <a:p>
                      <a:pPr algn="l">
                        <a:defRPr sz="1100">
                          <a:solidFill>
                            <a:srgbClr val="323232"/>
                          </a:solidFill>
                        </a:defRPr>
                      </a:pPr>
                      <a:r>
                        <a:t>Class IV Ministerial</a:t>
                      </a:r>
                    </a:p>
                    <a:p>
                      <a:pPr algn="l">
                        <a:defRPr sz="1100">
                          <a:solidFill>
                            <a:srgbClr val="323232"/>
                          </a:solidFill>
                        </a:defRPr>
                      </a:pPr>
                      <a:r>
                        <a:t>Staff</a:t>
                      </a:r>
                    </a:p>
                  </a:txBody>
                  <a:tcPr marL="36576" marR="36576" marT="18288" marB="18288"/>
                </a:tc>
                <a:tc>
                  <a:txBody>
                    <a:bodyPr anchor="ctr" wrap="square"/>
                    <a:lstStyle/>
                    <a:p>
                      <a:pPr algn="l">
                        <a:defRPr sz="1100">
                          <a:solidFill>
                            <a:srgbClr val="323232"/>
                          </a:solidFill>
                        </a:defRPr>
                      </a:pPr>
                      <a:r>
                        <a:t>200</a:t>
                      </a:r>
                    </a:p>
                  </a:txBody>
                  <a:tcPr marL="36576" marR="36576" marT="18288" marB="18288"/>
                </a:tc>
              </a:tr>
            </a:tbl>
          </a:graphicData>
        </a:graphic>
      </p:graphicFrame>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Staff Welfare Activities</a:t>
            </a:r>
          </a:p>
        </p:txBody>
      </p:sp>
      <p:sp>
        <p:nvSpPr>
          <p:cNvPr id="3" name="Content Placeholder 2"/>
          <p:cNvSpPr>
            <a:spLocks noGrp="1"/>
          </p:cNvSpPr>
          <p:nvPr>
            <p:ph idx="1"/>
          </p:nvPr>
        </p:nvSpPr>
        <p:spPr/>
        <p:txBody>
          <a:bodyPr/>
          <a:lstStyle/>
          <a:p>
            <a:pPr>
              <a:defRPr sz="2000"/>
            </a:pPr>
            <a:r>
              <a:t>Field staff serve in remote areas, face endemic diseases, and risk encounters with wild animals.</a:t>
            </a:r>
          </a:p>
          <a:p>
            <a:pPr>
              <a:defRPr sz="2000"/>
            </a:pPr>
          </a:p>
          <a:p>
            <a:pPr>
              <a:defRPr sz="2000"/>
            </a:pPr>
            <a:r>
              <a:t>Postings are often ‘non-family postings’.</a:t>
            </a:r>
          </a:p>
          <a:p>
            <a:pPr>
              <a:defRPr sz="2000"/>
            </a:pPr>
          </a:p>
          <a:p>
            <a:pPr>
              <a:defRPr sz="2000"/>
            </a:pPr>
            <a:r>
              <a:t>Staff faces the brunt of local community due to restrictions on forest access.</a:t>
            </a:r>
          </a:p>
          <a:p>
            <a:pPr>
              <a:defRPr sz="2000"/>
            </a:pPr>
          </a:p>
          <a:p>
            <a:pPr>
              <a:defRPr sz="2000"/>
            </a:pPr>
            <a:r>
              <a:t>Physical assault on staff is common.</a:t>
            </a:r>
          </a:p>
          <a:p>
            <a:pPr>
              <a:defRPr sz="2000"/>
            </a:pP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Staff Welfare Activities (cont.)</a:t>
            </a:r>
          </a:p>
        </p:txBody>
      </p:sp>
      <p:sp>
        <p:nvSpPr>
          <p:cNvPr id="3" name="Content Placeholder 2"/>
          <p:cNvSpPr>
            <a:spLocks noGrp="1"/>
          </p:cNvSpPr>
          <p:nvPr>
            <p:ph idx="1"/>
          </p:nvPr>
        </p:nvSpPr>
        <p:spPr/>
        <p:txBody>
          <a:bodyPr/>
          <a:lstStyle/>
          <a:p>
            <a:pPr>
              <a:defRPr sz="2000"/>
            </a:pPr>
            <a:r>
              <a:t>Therefore, amenities for staff welfare are essential to attract talent.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Introduction (cont.)</a:t>
            </a:r>
          </a:p>
        </p:txBody>
      </p:sp>
      <p:sp>
        <p:nvSpPr>
          <p:cNvPr id="3" name="Content Placeholder 2"/>
          <p:cNvSpPr>
            <a:spLocks noGrp="1"/>
          </p:cNvSpPr>
          <p:nvPr>
            <p:ph idx="1"/>
          </p:nvPr>
        </p:nvSpPr>
        <p:spPr/>
        <p:txBody>
          <a:bodyPr/>
          <a:lstStyle/>
          <a:p>
            <a:pPr>
              <a:defRPr sz="2000"/>
            </a:pPr>
            <a:r>
              <a:t>(xvii) Providing assistance to States for fostering ecotourism to benefit local people.</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1714500"/>
            <a:ext cx="9144000" cy="51435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ctrTitle"/>
          </p:nvPr>
        </p:nvSpPr>
        <p:spPr/>
        <p:txBody>
          <a:bodyPr/>
          <a:lstStyle/>
          <a:p>
            <a:pPr>
              <a:defRPr sz="4400" b="1"/>
            </a:pPr>
            <a:r>
              <a:t>Project Tiger: Key Guidelines</a:t>
            </a:r>
          </a:p>
        </p:txBody>
      </p:sp>
      <p:sp>
        <p:nvSpPr>
          <p:cNvPr id="3" name="Subtitle 2"/>
          <p:cNvSpPr>
            <a:spLocks noGrp="1"/>
          </p:cNvSpPr>
          <p:nvPr>
            <p:ph type="subTitle" idx="1"/>
          </p:nvPr>
        </p:nvSpPr>
        <p:spPr/>
        <p:txBody>
          <a:bodyPr/>
          <a:lstStyle/>
          <a:p>
            <a:pPr>
              <a:defRPr sz="2400" i="1"/>
            </a:pPr>
            <a:r>
              <a:t>Financial support, eco-tourism, and conservation efforts for Tiger Reserves</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Staff Welfare &amp; Eco-Tourism Initiatives</a:t>
            </a:r>
          </a:p>
        </p:txBody>
      </p:sp>
      <p:sp>
        <p:nvSpPr>
          <p:cNvPr id="3" name="Content Placeholder 2"/>
          <p:cNvSpPr>
            <a:spLocks noGrp="1"/>
          </p:cNvSpPr>
          <p:nvPr>
            <p:ph idx="1"/>
          </p:nvPr>
        </p:nvSpPr>
        <p:spPr/>
        <p:txBody>
          <a:bodyPr/>
          <a:lstStyle/>
          <a:p>
            <a:pPr>
              <a:defRPr sz="2000"/>
            </a:pPr>
            <a:r>
              <a:t>Staff welfare inputs such as residential accommodation for frontline staff children in nearby towns/villages, supply of kerosene, medicine, field kit, mosquito net, torch, and the like will be supported.</a:t>
            </a:r>
          </a:p>
          <a:p>
            <a:pPr>
              <a:defRPr sz="2000"/>
            </a:pPr>
          </a:p>
          <a:p>
            <a:pPr>
              <a:defRPr sz="2000"/>
            </a:pPr>
            <a:r>
              <a:t>Ecotourism in Tiger Reserves is ecologically sustainable nature-tourism, emerging as an important component of the tourism industry. It is distinct from mass tourism, having sustainable, equitable, community-based effort for improving the living standards of local communities living on the fringes of Tiger Reserves.</a:t>
            </a:r>
          </a:p>
          <a:p>
            <a:pPr>
              <a:defRPr sz="2000"/>
            </a:pP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Staff Welfare &amp; Eco-Tourism Initiatives (cont.)</a:t>
            </a:r>
          </a:p>
        </p:txBody>
      </p:sp>
      <p:sp>
        <p:nvSpPr>
          <p:cNvPr id="3" name="Content Placeholder 2"/>
          <p:cNvSpPr>
            <a:spLocks noGrp="1"/>
          </p:cNvSpPr>
          <p:nvPr>
            <p:ph idx="1"/>
          </p:nvPr>
        </p:nvSpPr>
        <p:spPr/>
        <p:txBody>
          <a:bodyPr/>
          <a:lstStyle/>
          <a:p>
            <a:pPr>
              <a:defRPr sz="2000"/>
            </a:pPr>
            <a:r>
              <a:t>Ecotourism is proposed to be fostered with financial support to the host community through ‘soft loans’ from Ecodevelopment Committees, in accordance with site-specific ‘Ecotourism plan’ and carrying capacity of Tiger Reserves in the buffer areas. The core/critical tiger habitats would not be used for any form of tourism, and ongoing tourism activities in such areas should be phased out in the fringe/buffer areas, without affecting its corridor value.</a:t>
            </a:r>
          </a:p>
          <a:p>
            <a:pPr>
              <a:defRPr sz="2000"/>
            </a:pP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Staff Welfare &amp; Eco-Tourism Initiatives (cont.)</a:t>
            </a:r>
          </a:p>
        </p:txBody>
      </p:sp>
      <p:sp>
        <p:nvSpPr>
          <p:cNvPr id="3" name="Content Placeholder 2"/>
          <p:cNvSpPr>
            <a:spLocks noGrp="1"/>
          </p:cNvSpPr>
          <p:nvPr>
            <p:ph idx="1"/>
          </p:nvPr>
        </p:nvSpPr>
        <p:spPr/>
        <p:txBody>
          <a:bodyPr/>
          <a:lstStyle/>
          <a:p>
            <a:pPr>
              <a:defRPr sz="2000"/>
            </a:pPr>
            <a:r>
              <a:t>The development of tourism-related facilities within the buffer zones of Tiger Reserves would continue with inputs under Project Tiger. Opportunities for stakeholders include management of low-cost accommodation for tourists, providing guide services, providing sale outlets, managing excursions, organizing ethnic dances, and the like.</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Memorandum of Understanding (MoU)</a:t>
            </a:r>
          </a:p>
        </p:txBody>
      </p:sp>
      <p:sp>
        <p:nvSpPr>
          <p:cNvPr id="3" name="Content Placeholder 2"/>
          <p:cNvSpPr>
            <a:spLocks noGrp="1"/>
          </p:cNvSpPr>
          <p:nvPr>
            <p:ph idx="1"/>
          </p:nvPr>
        </p:nvSpPr>
        <p:spPr/>
        <p:txBody>
          <a:bodyPr/>
          <a:lstStyle/>
          <a:p>
            <a:pPr>
              <a:defRPr sz="2000"/>
            </a:pPr>
            <a:r>
              <a:t>Tiger Reserve States are required to enter into a Memorandum of Understanding with the Ministry of Environment and Forests (MoEF).</a:t>
            </a:r>
          </a:p>
          <a:p>
            <a:pPr>
              <a:defRPr sz="2000"/>
            </a:pPr>
          </a:p>
          <a:p>
            <a:pPr>
              <a:defRPr sz="2000"/>
            </a:pPr>
            <a:r>
              <a:t>Tiger Reserves will receive funding support under the ongoing Centrally sponsored Scheme of Project Tiger based on a reserve-specific Tiger Conservation Plan, as required under Section 38-V of the Wildlife (Protection) Act, 1972, as amended in 2006. This should be prepared in accordance with the guidelines issued by the National Tiger Conservation Authority (NTCA).</a:t>
            </a:r>
          </a:p>
          <a:p>
            <a:pPr>
              <a:defRPr sz="2000"/>
            </a:pP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Memorandum of Understanding (MoU) (cont.)</a:t>
            </a:r>
          </a:p>
        </p:txBody>
      </p:sp>
      <p:sp>
        <p:nvSpPr>
          <p:cNvPr id="3" name="Content Placeholder 2"/>
          <p:cNvSpPr>
            <a:spLocks noGrp="1"/>
          </p:cNvSpPr>
          <p:nvPr>
            <p:ph idx="1"/>
          </p:nvPr>
        </p:nvSpPr>
        <p:spPr/>
        <p:txBody>
          <a:bodyPr/>
          <a:lstStyle/>
          <a:p>
            <a:pPr>
              <a:defRPr sz="2000"/>
            </a:pPr>
            <a:r>
              <a:t>The centrality of Panchayati Raj Institution should be ensured through consultation for deployment of local workforce, issues relating to man-animal conflicts, livelihood options, village relocation, and eco-tourism.</a:t>
            </a:r>
          </a:p>
          <a:p>
            <a:pPr>
              <a:defRPr sz="2000"/>
            </a:pPr>
          </a:p>
          <a:p>
            <a:pPr>
              <a:defRPr sz="2000"/>
            </a:pPr>
            <a:r>
              <a:t>The tentative cost table for the scheme is provided at Annexure-II for guidance.</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0"/>
            <a:ext cx="9144000" cy="34290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4000" b="1"/>
            </a:pPr>
            <a:r>
              <a:t>Annexure I: Key Points</a:t>
            </a:r>
          </a:p>
        </p:txBody>
      </p:sp>
      <p:sp>
        <p:nvSpPr>
          <p:cNvPr id="3" name="Text Placeholder 2"/>
          <p:cNvSpPr>
            <a:spLocks noGrp="1"/>
          </p:cNvSpPr>
          <p:nvPr>
            <p:ph type="body" idx="1"/>
          </p:nvPr>
        </p:nvSpPr>
        <p:spPr/>
        <p:txBody>
          <a:bodyPr/>
          <a:lstStyle/>
          <a:p>
            <a:pPr>
              <a:defRPr sz="2200"/>
            </a:pPr>
            <a:r>
              <a:t>Memorandum of Understanding between the NTCA</a:t>
            </a:r>
          </a:p>
          <a:p>
            <a:pPr>
              <a:defRPr sz="2200"/>
            </a:pPr>
            <a:r>
              <a:t>and the State Government for Tiger Reserve Conservation.</a:t>
            </a:r>
          </a:p>
          <a:p>
            <a:pPr>
              <a:defRPr sz="2200"/>
            </a:pPr>
            <a:r>
              <a:t>Focus on buffer zones, staff vacancies, and fund utilization.</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State Government Agreements (Article I)</a:t>
            </a:r>
          </a:p>
        </p:txBody>
      </p:sp>
      <p:sp>
        <p:nvSpPr>
          <p:cNvPr id="3" name="Content Placeholder 2"/>
          <p:cNvSpPr>
            <a:spLocks noGrp="1"/>
          </p:cNvSpPr>
          <p:nvPr>
            <p:ph idx="1"/>
          </p:nvPr>
        </p:nvSpPr>
        <p:spPr/>
        <p:txBody>
          <a:bodyPr/>
          <a:lstStyle/>
          <a:p>
            <a:pPr>
              <a:defRPr sz="2000"/>
            </a:pPr>
            <a:r>
              <a:t>The State Government agrees to:</a:t>
            </a:r>
          </a:p>
          <a:p>
            <a:pPr>
              <a:defRPr sz="2000"/>
            </a:pPr>
          </a:p>
          <a:p>
            <a:pPr>
              <a:defRPr sz="2000"/>
            </a:pPr>
            <a:r>
              <a:t>(a) Delineate the buffer zone around the core/critical tiger habitats and prepare a Tiger Reserve specific Tiger Conservation Plan.</a:t>
            </a:r>
          </a:p>
          <a:p>
            <a:pPr>
              <a:defRPr sz="2000"/>
            </a:pPr>
          </a:p>
          <a:p>
            <a:pPr>
              <a:defRPr sz="2000"/>
            </a:pPr>
            <a:r>
              <a:t>(b) Fill staff vacancies to ensure effective implementation and field protection.</a:t>
            </a:r>
          </a:p>
          <a:p>
            <a:pPr>
              <a:defRPr sz="2000"/>
            </a:pP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State Government Agreements (Article I) (cont.)</a:t>
            </a:r>
          </a:p>
        </p:txBody>
      </p:sp>
      <p:sp>
        <p:nvSpPr>
          <p:cNvPr id="3" name="Content Placeholder 2"/>
          <p:cNvSpPr>
            <a:spLocks noGrp="1"/>
          </p:cNvSpPr>
          <p:nvPr>
            <p:ph idx="1"/>
          </p:nvPr>
        </p:nvSpPr>
        <p:spPr/>
        <p:txBody>
          <a:bodyPr/>
          <a:lstStyle/>
          <a:p>
            <a:pPr>
              <a:defRPr sz="2000"/>
            </a:pPr>
            <a:r>
              <a:t>(c) Ensure funds released by NTCA are available to tiger reserves immediately for works proposed in the Annual Plan of Operations (APO).</a:t>
            </a:r>
          </a:p>
          <a:p>
            <a:pPr>
              <a:defRPr sz="2000"/>
            </a:pPr>
          </a:p>
          <a:p>
            <a:pPr>
              <a:defRPr sz="2000"/>
            </a:pPr>
            <a:r>
              <a:t>(d) Base estimated costs on actual approved rates of PWD of the concerned State.</a:t>
            </a:r>
          </a:p>
          <a:p>
            <a:pPr>
              <a:defRPr sz="2000"/>
            </a:pPr>
          </a:p>
          <a:p>
            <a:pPr>
              <a:defRPr sz="2000"/>
            </a:pPr>
            <a:r>
              <a:t>(e) Empower the Director/Officer Incharge of the Tiger Reserve to spend the money provided by NTCA for immediate execution of schemes, as per NTCA and State Government norms.</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State Government Agreements (Article I) (cont.)</a:t>
            </a:r>
          </a:p>
        </p:txBody>
      </p:sp>
      <p:sp>
        <p:nvSpPr>
          <p:cNvPr id="3" name="Content Placeholder 2"/>
          <p:cNvSpPr>
            <a:spLocks noGrp="1"/>
          </p:cNvSpPr>
          <p:nvPr>
            <p:ph idx="1"/>
          </p:nvPr>
        </p:nvSpPr>
        <p:spPr/>
        <p:txBody>
          <a:bodyPr/>
          <a:lstStyle/>
          <a:p>
            <a:pPr>
              <a:defRPr sz="2000"/>
            </a:pPr>
          </a:p>
          <a:p>
            <a:pPr>
              <a:defRPr sz="2000"/>
            </a:pPr>
            <a:r>
              <a:t>(f) Ensure the proposal references the Tiger Conservation Plan, which forms the basis of APO.</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Project Tiger Objectives</a:t>
            </a:r>
          </a:p>
        </p:txBody>
      </p:sp>
      <p:sp>
        <p:nvSpPr>
          <p:cNvPr id="3" name="Content Placeholder 2"/>
          <p:cNvSpPr>
            <a:spLocks noGrp="1"/>
          </p:cNvSpPr>
          <p:nvPr>
            <p:ph idx="1"/>
          </p:nvPr>
        </p:nvSpPr>
        <p:spPr/>
        <p:txBody>
          <a:bodyPr/>
          <a:lstStyle/>
          <a:p>
            <a:pPr>
              <a:defRPr sz="2000"/>
            </a:pPr>
            <a:r>
              <a:t>Launched in April, 1973 with the objective “to ensure maintenance of a viable population of Tigers in India for scientific, economic, aesthetic, cultural and ecological values, and to preserve for all times, areas of biological importance as a national heritage for the benefit, education and enjoyment of the people”.</a:t>
            </a:r>
          </a:p>
          <a:p>
            <a:pPr>
              <a:defRPr sz="2000"/>
            </a:pPr>
          </a:p>
          <a:p>
            <a:pPr>
              <a:defRPr sz="2000"/>
            </a:pPr>
            <a:r>
              <a:t>The Project has been successfully implemented, and at present there are 28 Tiger Reserves in 17 states, covering an area of 37761 sq. km. Apart from above ‘in principle’ approval for creation of eight new Tiger Reserves has been accorded. The selection of reserves was guided by the need to conserve unique ecosystem/habitat types across the geographic distribution of tigers in the country.</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Reporting and Accountability (Article I cont.)</a:t>
            </a:r>
          </a:p>
        </p:txBody>
      </p:sp>
      <p:sp>
        <p:nvSpPr>
          <p:cNvPr id="3" name="Content Placeholder 2"/>
          <p:cNvSpPr>
            <a:spLocks noGrp="1"/>
          </p:cNvSpPr>
          <p:nvPr>
            <p:ph idx="1"/>
          </p:nvPr>
        </p:nvSpPr>
        <p:spPr/>
        <p:txBody>
          <a:bodyPr/>
          <a:lstStyle/>
          <a:p>
            <a:pPr>
              <a:defRPr sz="2000"/>
            </a:pPr>
            <a:r>
              <a:t>The State Government agrees to:</a:t>
            </a:r>
          </a:p>
          <a:p>
            <a:pPr>
              <a:defRPr sz="2000"/>
            </a:pPr>
          </a:p>
          <a:p>
            <a:pPr>
              <a:defRPr sz="2000"/>
            </a:pPr>
            <a:r>
              <a:t>(g) Indicate location/area of proposed initiative on a map, along with physical &amp; financial targets, and unit rate in the APO.</a:t>
            </a:r>
          </a:p>
          <a:p>
            <a:pPr>
              <a:defRPr sz="2000"/>
            </a:pPr>
          </a:p>
          <a:p>
            <a:pPr>
              <a:defRPr sz="2000"/>
            </a:pPr>
            <a:r>
              <a:t>(h) Provide progress reports indicating physical achievements and objectives fulfilled.</a:t>
            </a:r>
          </a:p>
          <a:p>
            <a:pPr>
              <a:defRPr sz="2000"/>
            </a:pPr>
          </a:p>
          <a:p>
            <a:pPr>
              <a:defRPr sz="2000"/>
            </a:pPr>
            <a:r>
              <a:t>(i) Maintain a year-wise photo catalog of physical targets.</a:t>
            </a:r>
          </a:p>
          <a:p>
            <a:pPr>
              <a:defRPr sz="2000"/>
            </a:pP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Reporting and Accountability (Article I cont.) (cont.)</a:t>
            </a:r>
          </a:p>
        </p:txBody>
      </p:sp>
      <p:sp>
        <p:nvSpPr>
          <p:cNvPr id="3" name="Content Placeholder 2"/>
          <p:cNvSpPr>
            <a:spLocks noGrp="1"/>
          </p:cNvSpPr>
          <p:nvPr>
            <p:ph idx="1"/>
          </p:nvPr>
        </p:nvSpPr>
        <p:spPr/>
        <p:txBody>
          <a:bodyPr/>
          <a:lstStyle/>
          <a:p>
            <a:pPr>
              <a:defRPr sz="2000"/>
            </a:pPr>
            <a:r>
              <a:t>(j) Display details of estimate, man-days involved near the work site.</a:t>
            </a:r>
          </a:p>
          <a:p>
            <a:pPr>
              <a:defRPr sz="2000"/>
            </a:pPr>
          </a:p>
          <a:p>
            <a:pPr>
              <a:defRPr sz="2000"/>
            </a:pPr>
            <a:r>
              <a:t>(k) Furnish a Utilisation Certificate showing unspent balance annually.</a:t>
            </a:r>
          </a:p>
          <a:p>
            <a:pPr>
              <a:defRPr sz="2000"/>
            </a:pPr>
          </a:p>
          <a:p>
            <a:pPr>
              <a:defRPr sz="2000"/>
            </a:pPr>
            <a:r>
              <a:t>(l) Maintain accounts of grants properly and open to inspection by NTCA/Audit.</a:t>
            </a:r>
          </a:p>
          <a:p>
            <a:pPr>
              <a:defRPr sz="2000"/>
            </a:pPr>
          </a:p>
          <a:p>
            <a:pPr>
              <a:defRPr sz="2000"/>
            </a:pPr>
            <a:r>
              <a:t>(m) Ensure Statutory Audit of the grants annually and send a certificate to NTCA.</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Reporting and Accountability (Article I cont.) (cont.)</a:t>
            </a:r>
          </a:p>
        </p:txBody>
      </p:sp>
      <p:sp>
        <p:nvSpPr>
          <p:cNvPr id="3" name="Content Placeholder 2"/>
          <p:cNvSpPr>
            <a:spLocks noGrp="1"/>
          </p:cNvSpPr>
          <p:nvPr>
            <p:ph idx="1"/>
          </p:nvPr>
        </p:nvSpPr>
        <p:spPr/>
        <p:txBody>
          <a:bodyPr/>
          <a:lstStyle/>
          <a:p>
            <a:pPr>
              <a:defRPr sz="2000"/>
            </a:pPr>
          </a:p>
          <a:p>
            <a:pPr>
              <a:defRPr sz="2000"/>
            </a:pPr>
            <a:r>
              <a:t>(n) Use funds only for the sanctioned purpose.</a:t>
            </a:r>
          </a:p>
          <a:p>
            <a:pPr>
              <a:defRPr sz="2000"/>
            </a:pPr>
          </a:p>
          <a:p>
            <a:pPr>
              <a:defRPr sz="2000"/>
            </a:pPr>
            <a:r>
              <a:t>(o) Make records of all assets acquired out of the grant available for scrutiny.</a:t>
            </a:r>
          </a:p>
          <a:p>
            <a:pPr>
              <a:defRPr sz="2000"/>
            </a:pPr>
          </a:p>
          <a:p>
            <a:pPr>
              <a:defRPr sz="2000"/>
            </a:pPr>
            <a:r>
              <a:t>(p) Furnish a statement showing extracts of the assets created out of the grants.</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NTCA Financial Assistance (Article II)</a:t>
            </a:r>
          </a:p>
        </p:txBody>
      </p:sp>
      <p:sp>
        <p:nvSpPr>
          <p:cNvPr id="3" name="Content Placeholder 2"/>
          <p:cNvSpPr>
            <a:spLocks noGrp="1"/>
          </p:cNvSpPr>
          <p:nvPr>
            <p:ph idx="1"/>
          </p:nvPr>
        </p:nvSpPr>
        <p:spPr/>
        <p:txBody>
          <a:bodyPr/>
          <a:lstStyle/>
          <a:p>
            <a:pPr>
              <a:defRPr sz="2000"/>
            </a:pPr>
            <a:r>
              <a:t>NTCA has agreed to provide financial assistance as "NTCA share" as a grant for the execution of the following items of work:</a:t>
            </a:r>
          </a:p>
          <a:p>
            <a:pPr>
              <a:defRPr sz="2000"/>
            </a:pPr>
          </a:p>
          <a:p>
            <a:pPr>
              <a:defRPr sz="2000"/>
            </a:pPr>
            <a:r>
              <a:t>(Rs. in lakhs)</a:t>
            </a:r>
          </a:p>
          <a:p>
            <a:pPr>
              <a:defRPr sz="2000"/>
            </a:pPr>
            <a:r>
              <a:t>S. No. Item of work Amount</a:t>
            </a:r>
          </a:p>
          <a:p>
            <a:pPr>
              <a:defRPr sz="2000"/>
            </a:pPr>
          </a:p>
          <a:p>
            <a:pPr>
              <a:defRPr sz="2000"/>
            </a:pP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bg>
      <p:bgPr>
        <a:gradFill rotWithShape="1">
          <a:gsLst>
            <a:gs pos="0">
              <a:srgbClr val="FAFAFC"/>
            </a:gs>
            <a:gs pos="100000">
              <a:srgbClr val="F0F5FA"/>
            </a:gs>
          </a:gsLst>
          <a:lin scaled="0" ang="16200000"/>
        </a:gradFill>
        <a:effectLst/>
      </p:bgPr>
    </p:bg>
    <p:spTree>
      <p:nvGrpSpPr>
        <p:cNvPr id="1" name=""/>
        <p:cNvGrpSpPr/>
        <p:nvPr/>
      </p:nvGrpSpPr>
      <p:grpSpPr/>
      <p:sp>
        <p:nvSpPr>
          <p:cNvPr id="2" name="Title 1"/>
          <p:cNvSpPr>
            <a:spLocks noGrp="1"/>
          </p:cNvSpPr>
          <p:nvPr>
            <p:ph type="title"/>
          </p:nvPr>
        </p:nvSpPr>
        <p:spPr/>
        <p:txBody>
          <a:bodyPr/>
          <a:lstStyle/>
          <a:p>
            <a:pPr>
              <a:defRPr sz="3200" b="1">
                <a:solidFill>
                  <a:srgbClr val="2C3E50"/>
                </a:solidFill>
              </a:defRPr>
            </a:pPr>
            <a:r>
              <a:t>Illustrative Expense Table</a:t>
            </a:r>
          </a:p>
        </p:txBody>
      </p:sp>
      <p:graphicFrame>
        <p:nvGraphicFramePr>
          <p:cNvPr id="3" name="Table 2"/>
          <p:cNvGraphicFramePr>
            <a:graphicFrameLocks noGrp="1"/>
          </p:cNvGraphicFramePr>
          <p:nvPr/>
        </p:nvGraphicFramePr>
        <p:xfrm>
          <a:off x="457200" y="1554798"/>
          <a:ext cx="8229599" cy="886968"/>
        </p:xfrm>
        <a:graphic>
          <a:graphicData uri="http://schemas.openxmlformats.org/drawingml/2006/table">
            <a:tbl>
              <a:tblPr firstRow="1" bandRow="1">
                <a:tableStyleId>{5C22544A-7EE6-4342-B048-85BDC9FD1C3A}</a:tableStyleId>
              </a:tblPr>
              <a:tblGrid>
                <a:gridCol w="2571750"/>
                <a:gridCol w="3086099"/>
                <a:gridCol w="2571750"/>
              </a:tblGrid>
              <a:tr h="320040">
                <a:tc>
                  <a:txBody>
                    <a:bodyPr anchor="ctr" wrap="square"/>
                    <a:lstStyle/>
                    <a:p>
                      <a:pPr algn="ctr">
                        <a:defRPr b="1" sz="1200">
                          <a:solidFill>
                            <a:srgbClr val="FFFFFF"/>
                          </a:solidFill>
                        </a:defRPr>
                      </a:pPr>
                      <a:r>
                        <a:t>S. No.</a:t>
                      </a:r>
                    </a:p>
                  </a:txBody>
                  <a:tcPr marL="36576" marR="36576" marT="18288" marB="18288">
                    <a:solidFill>
                      <a:srgbClr val="2C3E50"/>
                    </a:solidFill>
                  </a:tcPr>
                </a:tc>
                <a:tc>
                  <a:txBody>
                    <a:bodyPr anchor="ctr" wrap="square"/>
                    <a:lstStyle/>
                    <a:p>
                      <a:pPr algn="ctr">
                        <a:defRPr b="1" sz="1200">
                          <a:solidFill>
                            <a:srgbClr val="FFFFFF"/>
                          </a:solidFill>
                        </a:defRPr>
                      </a:pPr>
                      <a:r>
                        <a:t>Item of work</a:t>
                      </a:r>
                    </a:p>
                  </a:txBody>
                  <a:tcPr marL="36576" marR="36576" marT="18288" marB="18288">
                    <a:solidFill>
                      <a:srgbClr val="2C3E50"/>
                    </a:solidFill>
                  </a:tcPr>
                </a:tc>
                <a:tc>
                  <a:txBody>
                    <a:bodyPr anchor="ctr" wrap="square"/>
                    <a:lstStyle/>
                    <a:p>
                      <a:pPr algn="ctr">
                        <a:defRPr b="1" sz="1200">
                          <a:solidFill>
                            <a:srgbClr val="FFFFFF"/>
                          </a:solidFill>
                        </a:defRPr>
                      </a:pPr>
                      <a:r>
                        <a:t>Amount</a:t>
                      </a:r>
                    </a:p>
                  </a:txBody>
                  <a:tcPr marL="36576" marR="36576" marT="18288" marB="18288">
                    <a:solidFill>
                      <a:srgbClr val="2C3E50"/>
                    </a:solidFill>
                  </a:tcPr>
                </a:tc>
              </a:tr>
              <a:tr h="283464">
                <a:tc>
                  <a:txBody>
                    <a:bodyPr anchor="ctr" wrap="square"/>
                    <a:lstStyle/>
                    <a:p>
                      <a:pPr algn="l">
                        <a:defRPr sz="1100">
                          <a:solidFill>
                            <a:srgbClr val="323232"/>
                          </a:solidFill>
                        </a:defRPr>
                      </a:pPr>
                    </a:p>
                  </a:txBody>
                  <a:tcPr marL="36576" marR="36576" marT="18288" marB="18288"/>
                </a:tc>
                <a:tc>
                  <a:txBody>
                    <a:bodyPr anchor="ctr" wrap="square"/>
                    <a:lstStyle/>
                    <a:p>
                      <a:pPr algn="l">
                        <a:defRPr sz="1100">
                          <a:solidFill>
                            <a:srgbClr val="323232"/>
                          </a:solidFill>
                        </a:defRPr>
                      </a:pPr>
                    </a:p>
                  </a:txBody>
                  <a:tcPr marL="36576" marR="36576" marT="18288" marB="18288"/>
                </a:tc>
                <a:tc>
                  <a:txBody>
                    <a:bodyPr anchor="ctr" wrap="square"/>
                    <a:lstStyle/>
                    <a:p>
                      <a:pPr algn="l">
                        <a:defRPr sz="1100">
                          <a:solidFill>
                            <a:srgbClr val="323232"/>
                          </a:solidFill>
                        </a:defRPr>
                      </a:pPr>
                    </a:p>
                  </a:txBody>
                  <a:tcPr marL="36576" marR="36576" marT="18288" marB="18288"/>
                </a:tc>
              </a:tr>
              <a:tr h="283464">
                <a:tc>
                  <a:txBody>
                    <a:bodyPr anchor="ctr" wrap="square"/>
                    <a:lstStyle/>
                    <a:p>
                      <a:pPr algn="l">
                        <a:defRPr sz="1100">
                          <a:solidFill>
                            <a:srgbClr val="323232"/>
                          </a:solidFill>
                        </a:defRPr>
                      </a:pPr>
                    </a:p>
                  </a:txBody>
                  <a:tcPr marL="36576" marR="36576" marT="18288" marB="18288"/>
                </a:tc>
                <a:tc>
                  <a:txBody>
                    <a:bodyPr anchor="ctr" wrap="square"/>
                    <a:lstStyle/>
                    <a:p>
                      <a:pPr algn="l">
                        <a:defRPr sz="1100">
                          <a:solidFill>
                            <a:srgbClr val="323232"/>
                          </a:solidFill>
                        </a:defRPr>
                      </a:pPr>
                    </a:p>
                  </a:txBody>
                  <a:tcPr marL="36576" marR="36576" marT="18288" marB="18288"/>
                </a:tc>
                <a:tc>
                  <a:txBody>
                    <a:bodyPr anchor="ctr" wrap="square"/>
                    <a:lstStyle/>
                    <a:p>
                      <a:pPr algn="l">
                        <a:defRPr sz="1100">
                          <a:solidFill>
                            <a:srgbClr val="323232"/>
                          </a:solidFill>
                        </a:defRPr>
                      </a:pPr>
                    </a:p>
                  </a:txBody>
                  <a:tcPr marL="36576" marR="36576" marT="18288" marB="18288"/>
                </a:tc>
              </a:tr>
            </a:tbl>
          </a:graphicData>
        </a:graphic>
      </p:graphicFrame>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1714500"/>
            <a:ext cx="9144000" cy="51435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ctrTitle"/>
          </p:nvPr>
        </p:nvSpPr>
        <p:spPr/>
        <p:txBody>
          <a:bodyPr/>
          <a:lstStyle/>
          <a:p>
            <a:pPr>
              <a:defRPr sz="4400" b="1"/>
            </a:pPr>
            <a:r>
              <a:t>National Tiger Conservation Authority</a:t>
            </a:r>
          </a:p>
        </p:txBody>
      </p:sp>
      <p:sp>
        <p:nvSpPr>
          <p:cNvPr id="3" name="Subtitle 2"/>
          <p:cNvSpPr>
            <a:spLocks noGrp="1"/>
          </p:cNvSpPr>
          <p:nvPr>
            <p:ph type="subTitle" idx="1"/>
          </p:nvPr>
        </p:nvSpPr>
        <p:spPr/>
        <p:txBody>
          <a:bodyPr/>
          <a:lstStyle/>
          <a:p>
            <a:pPr>
              <a:defRPr sz="2400" i="1"/>
            </a:pPr>
            <a:r>
              <a:t>Financial Assistance and Agreement Terms</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4" name="Rectangle 3"/>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0" y="6172200"/>
            <a:ext cx="9144000" cy="685800"/>
          </a:xfrm>
          <a:prstGeom prst="rect">
            <a:avLst/>
          </a:prstGeom>
          <a:solidFill>
            <a:srgbClr val="2744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3600" b="1"/>
            </a:pPr>
            <a:r>
              <a:t>Article III: Delays and Financial Assistance</a:t>
            </a:r>
          </a:p>
        </p:txBody>
      </p:sp>
      <p:sp>
        <p:nvSpPr>
          <p:cNvPr id="3" name="Content Placeholder 2"/>
          <p:cNvSpPr>
            <a:spLocks noGrp="1"/>
          </p:cNvSpPr>
          <p:nvPr>
            <p:ph idx="1"/>
          </p:nvPr>
        </p:nvSpPr>
        <p:spPr/>
        <p:txBody>
          <a:bodyPr/>
          <a:lstStyle/>
          <a:p>
            <a:pPr>
              <a:defRPr sz="2000"/>
            </a:pPr>
            <a:r>
              <a:t>If there is any delay in execution of the work, the State Govt. shall notify the</a:t>
            </a:r>
          </a:p>
          <a:p>
            <a:pPr>
              <a:defRPr sz="2000"/>
            </a:pPr>
            <a:r>
              <a:t>National Tiger Conservation Authority in writing giving the reason for delay.</a:t>
            </a:r>
          </a:p>
          <a:p>
            <a:pPr>
              <a:defRPr sz="2000"/>
            </a:pPr>
          </a:p>
          <a:p>
            <a:pPr>
              <a:defRPr sz="2000"/>
            </a:pPr>
            <a:r>
              <a:t>If the NTCA feels that work is not progressing according to the work plan, it shall be at liberty to withhold the financial assistance or withdraw the financial assistance already granted.</a:t>
            </a:r>
          </a:p>
          <a:p>
            <a:pPr>
              <a:defRPr sz="2000"/>
            </a:pPr>
          </a:p>
          <a:p>
            <a:pPr>
              <a:defRPr sz="2000"/>
            </a:pPr>
            <a:r>
              <a:t>The unspent amount of grant as on the date of communication of the decision of the withdrawal of financial assistance by the NTCA shall be immediately returned to NTCA.</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Rectangle 2"/>
          <p:cNvSpPr/>
          <p:nvPr/>
        </p:nvSpPr>
        <p:spPr>
          <a:xfrm>
            <a:off x="0" y="0"/>
            <a:ext cx="9144000" cy="6858000"/>
          </a:xfrm>
          <a:prstGeom prst="rect">
            <a:avLst/>
          </a:prstGeom>
          <a:solidFill>
            <a:srgbClr val="EAEFF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 name="Title 1"/>
          <p:cNvSpPr>
            <a:spLocks noGrp="1"/>
          </p:cNvSpPr>
          <p:nvPr>
            <p:ph type="title"/>
          </p:nvPr>
        </p:nvSpPr>
        <p:spPr/>
        <p:txBody>
          <a:bodyPr/>
          <a:lstStyle/>
          <a:p>
            <a:pPr>
              <a:defRPr sz="4400" b="1"/>
            </a:pPr>
            <a:r>
              <a:t>Signatories</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bg>
      <p:bgPr>
        <a:gradFill rotWithShape="1">
          <a:gsLst>
            <a:gs pos="0">
              <a:srgbClr val="FAFAFC"/>
            </a:gs>
            <a:gs pos="100000">
              <a:srgbClr val="F0F5FA"/>
            </a:gs>
          </a:gsLst>
          <a:lin scaled="0" ang="16200000"/>
        </a:gradFill>
        <a:effectLst/>
      </p:bgPr>
    </p:bg>
    <p:spTree>
      <p:nvGrpSpPr>
        <p:cNvPr id="1" name=""/>
        <p:cNvGrpSpPr/>
        <p:nvPr/>
      </p:nvGrpSpPr>
      <p:grpSpPr/>
      <p:sp>
        <p:nvSpPr>
          <p:cNvPr id="2" name="Title 1"/>
          <p:cNvSpPr>
            <a:spLocks noGrp="1"/>
          </p:cNvSpPr>
          <p:nvPr>
            <p:ph type="title"/>
          </p:nvPr>
        </p:nvSpPr>
        <p:spPr/>
        <p:txBody>
          <a:bodyPr/>
          <a:lstStyle/>
          <a:p>
            <a:pPr>
              <a:defRPr sz="3200" b="1">
                <a:solidFill>
                  <a:srgbClr val="2C3E50"/>
                </a:solidFill>
              </a:defRPr>
            </a:pPr>
            <a:r>
              <a:t>EFC Annexure-II: Funding Allocation (Rs. in crores) (1/2)</a:t>
            </a:r>
          </a:p>
        </p:txBody>
      </p:sp>
      <p:graphicFrame>
        <p:nvGraphicFramePr>
          <p:cNvPr id="3" name="Table 2"/>
          <p:cNvGraphicFramePr>
            <a:graphicFrameLocks noGrp="1"/>
          </p:cNvGraphicFramePr>
          <p:nvPr/>
        </p:nvGraphicFramePr>
        <p:xfrm>
          <a:off x="457200" y="1554798"/>
          <a:ext cx="8229599" cy="3401568"/>
        </p:xfrm>
        <a:graphic>
          <a:graphicData uri="http://schemas.openxmlformats.org/drawingml/2006/table">
            <a:tbl>
              <a:tblPr firstRow="1" bandRow="1">
                <a:tableStyleId>{5C22544A-7EE6-4342-B048-85BDC9FD1C3A}</a:tableStyleId>
              </a:tblPr>
              <a:tblGrid>
                <a:gridCol w="729205"/>
                <a:gridCol w="3125164"/>
                <a:gridCol w="729205"/>
                <a:gridCol w="729205"/>
                <a:gridCol w="729205"/>
                <a:gridCol w="729205"/>
                <a:gridCol w="729205"/>
                <a:gridCol w="729205"/>
              </a:tblGrid>
              <a:tr h="320040">
                <a:tc>
                  <a:txBody>
                    <a:bodyPr anchor="ctr" wrap="square"/>
                    <a:lstStyle/>
                    <a:p>
                      <a:pPr algn="ctr">
                        <a:defRPr b="1" sz="1200">
                          <a:solidFill>
                            <a:srgbClr val="FFFFFF"/>
                          </a:solidFill>
                        </a:defRPr>
                      </a:pPr>
                      <a:r>
                        <a:t>S. No.</a:t>
                      </a:r>
                    </a:p>
                  </a:txBody>
                  <a:tcPr marL="36576" marR="36576" marT="18288" marB="18288">
                    <a:solidFill>
                      <a:srgbClr val="2C3E50"/>
                    </a:solidFill>
                  </a:tcPr>
                </a:tc>
                <a:tc>
                  <a:txBody>
                    <a:bodyPr anchor="ctr" wrap="square"/>
                    <a:lstStyle/>
                    <a:p>
                      <a:pPr algn="ctr">
                        <a:defRPr b="1" sz="1200">
                          <a:solidFill>
                            <a:srgbClr val="FFFFFF"/>
                          </a:solidFill>
                        </a:defRPr>
                      </a:pPr>
                      <a:r>
                        <a:t>Name of Activities</a:t>
                      </a:r>
                    </a:p>
                  </a:txBody>
                  <a:tcPr marL="36576" marR="36576" marT="18288" marB="18288">
                    <a:solidFill>
                      <a:srgbClr val="2C3E50"/>
                    </a:solidFill>
                  </a:tcPr>
                </a:tc>
                <a:tc>
                  <a:txBody>
                    <a:bodyPr anchor="ctr" wrap="square"/>
                    <a:lstStyle/>
                    <a:p>
                      <a:pPr algn="ctr">
                        <a:defRPr b="1" sz="1200">
                          <a:solidFill>
                            <a:srgbClr val="FFFFFF"/>
                          </a:solidFill>
                        </a:defRPr>
                      </a:pPr>
                      <a:r>
                        <a:t>2007-08</a:t>
                      </a:r>
                    </a:p>
                  </a:txBody>
                  <a:tcPr marL="36576" marR="36576" marT="18288" marB="18288">
                    <a:solidFill>
                      <a:srgbClr val="2C3E50"/>
                    </a:solidFill>
                  </a:tcPr>
                </a:tc>
                <a:tc>
                  <a:txBody>
                    <a:bodyPr anchor="ctr" wrap="square"/>
                    <a:lstStyle/>
                    <a:p>
                      <a:pPr algn="ctr">
                        <a:defRPr b="1" sz="1200">
                          <a:solidFill>
                            <a:srgbClr val="FFFFFF"/>
                          </a:solidFill>
                        </a:defRPr>
                      </a:pPr>
                      <a:r>
                        <a:t>2008-09</a:t>
                      </a:r>
                    </a:p>
                  </a:txBody>
                  <a:tcPr marL="36576" marR="36576" marT="18288" marB="18288">
                    <a:solidFill>
                      <a:srgbClr val="2C3E50"/>
                    </a:solidFill>
                  </a:tcPr>
                </a:tc>
                <a:tc>
                  <a:txBody>
                    <a:bodyPr anchor="ctr" wrap="square"/>
                    <a:lstStyle/>
                    <a:p>
                      <a:pPr algn="ctr">
                        <a:defRPr b="1" sz="1200">
                          <a:solidFill>
                            <a:srgbClr val="FFFFFF"/>
                          </a:solidFill>
                        </a:defRPr>
                      </a:pPr>
                      <a:r>
                        <a:t>2009-10</a:t>
                      </a:r>
                    </a:p>
                  </a:txBody>
                  <a:tcPr marL="36576" marR="36576" marT="18288" marB="18288">
                    <a:solidFill>
                      <a:srgbClr val="2C3E50"/>
                    </a:solidFill>
                  </a:tcPr>
                </a:tc>
                <a:tc>
                  <a:txBody>
                    <a:bodyPr anchor="ctr" wrap="square"/>
                    <a:lstStyle/>
                    <a:p>
                      <a:pPr algn="ctr">
                        <a:defRPr b="1" sz="1200">
                          <a:solidFill>
                            <a:srgbClr val="FFFFFF"/>
                          </a:solidFill>
                        </a:defRPr>
                      </a:pPr>
                      <a:r>
                        <a:t>2010-11</a:t>
                      </a:r>
                    </a:p>
                  </a:txBody>
                  <a:tcPr marL="36576" marR="36576" marT="18288" marB="18288">
                    <a:solidFill>
                      <a:srgbClr val="2C3E50"/>
                    </a:solidFill>
                  </a:tcPr>
                </a:tc>
                <a:tc>
                  <a:txBody>
                    <a:bodyPr anchor="ctr" wrap="square"/>
                    <a:lstStyle/>
                    <a:p>
                      <a:pPr algn="ctr">
                        <a:defRPr b="1" sz="1200">
                          <a:solidFill>
                            <a:srgbClr val="FFFFFF"/>
                          </a:solidFill>
                        </a:defRPr>
                      </a:pPr>
                      <a:r>
                        <a:t>2011-12</a:t>
                      </a:r>
                    </a:p>
                  </a:txBody>
                  <a:tcPr marL="36576" marR="36576" marT="18288" marB="18288">
                    <a:solidFill>
                      <a:srgbClr val="2C3E50"/>
                    </a:solidFill>
                  </a:tcPr>
                </a:tc>
                <a:tc>
                  <a:txBody>
                    <a:bodyPr anchor="ctr" wrap="square"/>
                    <a:lstStyle/>
                    <a:p>
                      <a:pPr algn="ctr">
                        <a:defRPr b="1" sz="1200">
                          <a:solidFill>
                            <a:srgbClr val="FFFFFF"/>
                          </a:solidFill>
                        </a:defRPr>
                      </a:pPr>
                      <a:r>
                        <a:t>Total</a:t>
                      </a:r>
                    </a:p>
                  </a:txBody>
                  <a:tcPr marL="36576" marR="36576" marT="18288" marB="18288">
                    <a:solidFill>
                      <a:srgbClr val="2C3E50"/>
                    </a:solidFill>
                  </a:tcPr>
                </a:tc>
              </a:tr>
              <a:tr h="283464">
                <a:tc>
                  <a:txBody>
                    <a:bodyPr anchor="ctr" wrap="square"/>
                    <a:lstStyle/>
                    <a:p>
                      <a:pPr algn="l">
                        <a:defRPr sz="1100">
                          <a:solidFill>
                            <a:srgbClr val="323232"/>
                          </a:solidFill>
                        </a:defRPr>
                      </a:pPr>
                      <a:r>
                        <a:t>1</a:t>
                      </a:r>
                    </a:p>
                  </a:txBody>
                  <a:tcPr marL="36576" marR="36576" marT="18288" marB="18288"/>
                </a:tc>
                <a:tc>
                  <a:txBody>
                    <a:bodyPr anchor="ctr" wrap="square"/>
                    <a:lstStyle/>
                    <a:p>
                      <a:pPr algn="l">
                        <a:defRPr sz="1100">
                          <a:solidFill>
                            <a:srgbClr val="323232"/>
                          </a:solidFill>
                        </a:defRPr>
                      </a:pPr>
                      <a:r>
                        <a:t>Anti-poaching</a:t>
                      </a:r>
                    </a:p>
                  </a:txBody>
                  <a:tcPr marL="36576" marR="36576" marT="18288" marB="18288"/>
                </a:tc>
                <a:tc>
                  <a:txBody>
                    <a:bodyPr anchor="ctr" wrap="square"/>
                    <a:lstStyle/>
                    <a:p>
                      <a:pPr algn="l">
                        <a:defRPr sz="1100">
                          <a:solidFill>
                            <a:srgbClr val="323232"/>
                          </a:solidFill>
                        </a:defRPr>
                      </a:pPr>
                      <a:r>
                        <a:t>5.00</a:t>
                      </a:r>
                    </a:p>
                  </a:txBody>
                  <a:tcPr marL="36576" marR="36576" marT="18288" marB="18288"/>
                </a:tc>
                <a:tc>
                  <a:txBody>
                    <a:bodyPr anchor="ctr" wrap="square"/>
                    <a:lstStyle/>
                    <a:p>
                      <a:pPr algn="l">
                        <a:defRPr sz="1100">
                          <a:solidFill>
                            <a:srgbClr val="323232"/>
                          </a:solidFill>
                        </a:defRPr>
                      </a:pPr>
                      <a:r>
                        <a:t>5</a:t>
                      </a:r>
                    </a:p>
                  </a:txBody>
                  <a:tcPr marL="36576" marR="36576" marT="18288" marB="18288"/>
                </a:tc>
                <a:tc>
                  <a:txBody>
                    <a:bodyPr anchor="ctr" wrap="square"/>
                    <a:lstStyle/>
                    <a:p>
                      <a:pPr algn="l">
                        <a:defRPr sz="1100">
                          <a:solidFill>
                            <a:srgbClr val="323232"/>
                          </a:solidFill>
                        </a:defRPr>
                      </a:pPr>
                      <a:r>
                        <a:t>5</a:t>
                      </a:r>
                    </a:p>
                  </a:txBody>
                  <a:tcPr marL="36576" marR="36576" marT="18288" marB="18288"/>
                </a:tc>
                <a:tc>
                  <a:txBody>
                    <a:bodyPr anchor="ctr" wrap="square"/>
                    <a:lstStyle/>
                    <a:p>
                      <a:pPr algn="l">
                        <a:defRPr sz="1100">
                          <a:solidFill>
                            <a:srgbClr val="323232"/>
                          </a:solidFill>
                        </a:defRPr>
                      </a:pPr>
                      <a:r>
                        <a:t>5</a:t>
                      </a:r>
                    </a:p>
                  </a:txBody>
                  <a:tcPr marL="36576" marR="36576" marT="18288" marB="18288"/>
                </a:tc>
                <a:tc>
                  <a:txBody>
                    <a:bodyPr anchor="ctr" wrap="square"/>
                    <a:lstStyle/>
                    <a:p>
                      <a:pPr algn="l">
                        <a:defRPr sz="1100">
                          <a:solidFill>
                            <a:srgbClr val="323232"/>
                          </a:solidFill>
                        </a:defRPr>
                      </a:pPr>
                      <a:r>
                        <a:t>5</a:t>
                      </a:r>
                    </a:p>
                  </a:txBody>
                  <a:tcPr marL="36576" marR="36576" marT="18288" marB="18288"/>
                </a:tc>
                <a:tc>
                  <a:txBody>
                    <a:bodyPr anchor="ctr" wrap="square"/>
                    <a:lstStyle/>
                    <a:p>
                      <a:pPr algn="l">
                        <a:defRPr sz="1100">
                          <a:solidFill>
                            <a:srgbClr val="323232"/>
                          </a:solidFill>
                        </a:defRPr>
                      </a:pPr>
                      <a:r>
                        <a:t>25</a:t>
                      </a:r>
                    </a:p>
                  </a:txBody>
                  <a:tcPr marL="36576" marR="36576" marT="18288" marB="18288"/>
                </a:tc>
              </a:tr>
              <a:tr h="640080">
                <a:tc>
                  <a:txBody>
                    <a:bodyPr anchor="ctr" wrap="square"/>
                    <a:lstStyle/>
                    <a:p>
                      <a:pPr algn="l">
                        <a:defRPr sz="1100">
                          <a:solidFill>
                            <a:srgbClr val="323232"/>
                          </a:solidFill>
                        </a:defRPr>
                      </a:pPr>
                      <a:r>
                        <a:t>2</a:t>
                      </a:r>
                    </a:p>
                  </a:txBody>
                  <a:tcPr marL="36576" marR="36576" marT="18288" marB="18288"/>
                </a:tc>
                <a:tc>
                  <a:txBody>
                    <a:bodyPr anchor="ctr" wrap="square"/>
                    <a:lstStyle/>
                    <a:p>
                      <a:pPr algn="l">
                        <a:defRPr sz="1100">
                          <a:solidFill>
                            <a:srgbClr val="323232"/>
                          </a:solidFill>
                        </a:defRPr>
                      </a:pPr>
                      <a:r>
                        <a:t>Strengthening of</a:t>
                      </a:r>
                    </a:p>
                    <a:p>
                      <a:pPr algn="l">
                        <a:defRPr sz="1100">
                          <a:solidFill>
                            <a:srgbClr val="323232"/>
                          </a:solidFill>
                        </a:defRPr>
                      </a:pPr>
                      <a:r>
                        <a:t>infrastructure within</a:t>
                      </a:r>
                    </a:p>
                    <a:p>
                      <a:pPr algn="l">
                        <a:defRPr sz="1100">
                          <a:solidFill>
                            <a:srgbClr val="323232"/>
                          </a:solidFill>
                        </a:defRPr>
                      </a:pPr>
                      <a:r>
                        <a:t>Tiger Reserves (including</a:t>
                      </a:r>
                    </a:p>
                    <a:p>
                      <a:pPr algn="l">
                        <a:defRPr sz="1100">
                          <a:solidFill>
                            <a:srgbClr val="323232"/>
                          </a:solidFill>
                        </a:defRPr>
                      </a:pPr>
                      <a:r>
                        <a:t>new Tiger Reserves)</a:t>
                      </a:r>
                    </a:p>
                  </a:txBody>
                  <a:tcPr marL="36576" marR="36576" marT="18288" marB="18288"/>
                </a:tc>
                <a:tc>
                  <a:txBody>
                    <a:bodyPr anchor="ctr" wrap="square"/>
                    <a:lstStyle/>
                    <a:p>
                      <a:pPr algn="l">
                        <a:defRPr sz="1100">
                          <a:solidFill>
                            <a:srgbClr val="323232"/>
                          </a:solidFill>
                        </a:defRPr>
                      </a:pPr>
                      <a:r>
                        <a:t>11.00</a:t>
                      </a:r>
                    </a:p>
                  </a:txBody>
                  <a:tcPr marL="36576" marR="36576" marT="18288" marB="18288"/>
                </a:tc>
                <a:tc>
                  <a:txBody>
                    <a:bodyPr anchor="ctr" wrap="square"/>
                    <a:lstStyle/>
                    <a:p>
                      <a:pPr algn="l">
                        <a:defRPr sz="1100">
                          <a:solidFill>
                            <a:srgbClr val="323232"/>
                          </a:solidFill>
                        </a:defRPr>
                      </a:pPr>
                      <a:r>
                        <a:t>10</a:t>
                      </a:r>
                    </a:p>
                  </a:txBody>
                  <a:tcPr marL="36576" marR="36576" marT="18288" marB="18288"/>
                </a:tc>
                <a:tc>
                  <a:txBody>
                    <a:bodyPr anchor="ctr" wrap="square"/>
                    <a:lstStyle/>
                    <a:p>
                      <a:pPr algn="l">
                        <a:defRPr sz="1100">
                          <a:solidFill>
                            <a:srgbClr val="323232"/>
                          </a:solidFill>
                        </a:defRPr>
                      </a:pPr>
                      <a:r>
                        <a:t>10</a:t>
                      </a:r>
                    </a:p>
                  </a:txBody>
                  <a:tcPr marL="36576" marR="36576" marT="18288" marB="18288"/>
                </a:tc>
                <a:tc>
                  <a:txBody>
                    <a:bodyPr anchor="ctr" wrap="square"/>
                    <a:lstStyle/>
                    <a:p>
                      <a:pPr algn="l">
                        <a:defRPr sz="1100">
                          <a:solidFill>
                            <a:srgbClr val="323232"/>
                          </a:solidFill>
                        </a:defRPr>
                      </a:pPr>
                      <a:r>
                        <a:t>10</a:t>
                      </a:r>
                    </a:p>
                  </a:txBody>
                  <a:tcPr marL="36576" marR="36576" marT="18288" marB="18288"/>
                </a:tc>
                <a:tc>
                  <a:txBody>
                    <a:bodyPr anchor="ctr" wrap="square"/>
                    <a:lstStyle/>
                    <a:p>
                      <a:pPr algn="l">
                        <a:defRPr sz="1100">
                          <a:solidFill>
                            <a:srgbClr val="323232"/>
                          </a:solidFill>
                        </a:defRPr>
                      </a:pPr>
                      <a:r>
                        <a:t>10</a:t>
                      </a:r>
                    </a:p>
                  </a:txBody>
                  <a:tcPr marL="36576" marR="36576" marT="18288" marB="18288"/>
                </a:tc>
                <a:tc>
                  <a:txBody>
                    <a:bodyPr anchor="ctr" wrap="square"/>
                    <a:lstStyle/>
                    <a:p>
                      <a:pPr algn="l">
                        <a:defRPr sz="1100">
                          <a:solidFill>
                            <a:srgbClr val="323232"/>
                          </a:solidFill>
                        </a:defRPr>
                      </a:pPr>
                      <a:r>
                        <a:t>51</a:t>
                      </a:r>
                    </a:p>
                  </a:txBody>
                  <a:tcPr marL="36576" marR="36576" marT="18288" marB="18288"/>
                </a:tc>
              </a:tr>
              <a:tr h="402336">
                <a:tc>
                  <a:txBody>
                    <a:bodyPr anchor="ctr" wrap="square"/>
                    <a:lstStyle/>
                    <a:p>
                      <a:pPr algn="l">
                        <a:defRPr sz="1100">
                          <a:solidFill>
                            <a:srgbClr val="323232"/>
                          </a:solidFill>
                        </a:defRPr>
                      </a:pPr>
                      <a:r>
                        <a:t>3</a:t>
                      </a:r>
                    </a:p>
                  </a:txBody>
                  <a:tcPr marL="36576" marR="36576" marT="18288" marB="18288"/>
                </a:tc>
                <a:tc>
                  <a:txBody>
                    <a:bodyPr anchor="ctr" wrap="square"/>
                    <a:lstStyle/>
                    <a:p>
                      <a:pPr algn="l">
                        <a:defRPr sz="1100">
                          <a:solidFill>
                            <a:srgbClr val="323232"/>
                          </a:solidFill>
                        </a:defRPr>
                      </a:pPr>
                      <a:r>
                        <a:t>Habitat improvement and</a:t>
                      </a:r>
                    </a:p>
                    <a:p>
                      <a:pPr algn="l">
                        <a:defRPr sz="1100">
                          <a:solidFill>
                            <a:srgbClr val="323232"/>
                          </a:solidFill>
                        </a:defRPr>
                      </a:pPr>
                      <a:r>
                        <a:t>water development</a:t>
                      </a:r>
                    </a:p>
                  </a:txBody>
                  <a:tcPr marL="36576" marR="36576" marT="18288" marB="18288"/>
                </a:tc>
                <a:tc>
                  <a:txBody>
                    <a:bodyPr anchor="ctr" wrap="square"/>
                    <a:lstStyle/>
                    <a:p>
                      <a:pPr algn="l">
                        <a:defRPr sz="1100">
                          <a:solidFill>
                            <a:srgbClr val="323232"/>
                          </a:solidFill>
                        </a:defRPr>
                      </a:pPr>
                      <a:r>
                        <a:t>2.00</a:t>
                      </a:r>
                    </a:p>
                  </a:txBody>
                  <a:tcPr marL="36576" marR="36576" marT="18288" marB="18288"/>
                </a:tc>
                <a:tc>
                  <a:txBody>
                    <a:bodyPr anchor="ctr" wrap="square"/>
                    <a:lstStyle/>
                    <a:p>
                      <a:pPr algn="l">
                        <a:defRPr sz="1100">
                          <a:solidFill>
                            <a:srgbClr val="323232"/>
                          </a:solidFill>
                        </a:defRPr>
                      </a:pPr>
                      <a:r>
                        <a:t>3</a:t>
                      </a:r>
                    </a:p>
                  </a:txBody>
                  <a:tcPr marL="36576" marR="36576" marT="18288" marB="18288"/>
                </a:tc>
                <a:tc>
                  <a:txBody>
                    <a:bodyPr anchor="ctr" wrap="square"/>
                    <a:lstStyle/>
                    <a:p>
                      <a:pPr algn="l">
                        <a:defRPr sz="1100">
                          <a:solidFill>
                            <a:srgbClr val="323232"/>
                          </a:solidFill>
                        </a:defRPr>
                      </a:pPr>
                      <a:r>
                        <a:t>3</a:t>
                      </a:r>
                    </a:p>
                  </a:txBody>
                  <a:tcPr marL="36576" marR="36576" marT="18288" marB="18288"/>
                </a:tc>
                <a:tc>
                  <a:txBody>
                    <a:bodyPr anchor="ctr" wrap="square"/>
                    <a:lstStyle/>
                    <a:p>
                      <a:pPr algn="l">
                        <a:defRPr sz="1100">
                          <a:solidFill>
                            <a:srgbClr val="323232"/>
                          </a:solidFill>
                        </a:defRPr>
                      </a:pPr>
                      <a:r>
                        <a:t>3</a:t>
                      </a:r>
                    </a:p>
                  </a:txBody>
                  <a:tcPr marL="36576" marR="36576" marT="18288" marB="18288"/>
                </a:tc>
                <a:tc>
                  <a:txBody>
                    <a:bodyPr anchor="ctr" wrap="square"/>
                    <a:lstStyle/>
                    <a:p>
                      <a:pPr algn="l">
                        <a:defRPr sz="1100">
                          <a:solidFill>
                            <a:srgbClr val="323232"/>
                          </a:solidFill>
                        </a:defRPr>
                      </a:pPr>
                      <a:r>
                        <a:t>3</a:t>
                      </a:r>
                    </a:p>
                  </a:txBody>
                  <a:tcPr marL="36576" marR="36576" marT="18288" marB="18288"/>
                </a:tc>
                <a:tc>
                  <a:txBody>
                    <a:bodyPr anchor="ctr" wrap="square"/>
                    <a:lstStyle/>
                    <a:p>
                      <a:pPr algn="l">
                        <a:defRPr sz="1100">
                          <a:solidFill>
                            <a:srgbClr val="323232"/>
                          </a:solidFill>
                        </a:defRPr>
                      </a:pPr>
                      <a:r>
                        <a:t>14</a:t>
                      </a:r>
                    </a:p>
                  </a:txBody>
                  <a:tcPr marL="36576" marR="36576" marT="18288" marB="18288"/>
                </a:tc>
              </a:tr>
              <a:tr h="877824">
                <a:tc>
                  <a:txBody>
                    <a:bodyPr anchor="ctr" wrap="square"/>
                    <a:lstStyle/>
                    <a:p>
                      <a:pPr algn="l">
                        <a:defRPr sz="1100">
                          <a:solidFill>
                            <a:srgbClr val="323232"/>
                          </a:solidFill>
                        </a:defRPr>
                      </a:pPr>
                      <a:r>
                        <a:t>4</a:t>
                      </a:r>
                    </a:p>
                  </a:txBody>
                  <a:tcPr marL="36576" marR="36576" marT="18288" marB="18288"/>
                </a:tc>
                <a:tc>
                  <a:txBody>
                    <a:bodyPr anchor="ctr" wrap="square"/>
                    <a:lstStyle/>
                    <a:p>
                      <a:pPr algn="l">
                        <a:defRPr sz="1100">
                          <a:solidFill>
                            <a:srgbClr val="323232"/>
                          </a:solidFill>
                        </a:defRPr>
                      </a:pPr>
                      <a:r>
                        <a:t>Addressing man-animal</a:t>
                      </a:r>
                    </a:p>
                    <a:p>
                      <a:pPr algn="l">
                        <a:defRPr sz="1100">
                          <a:solidFill>
                            <a:srgbClr val="323232"/>
                          </a:solidFill>
                        </a:defRPr>
                      </a:pPr>
                      <a:r>
                        <a:t>conflict (ensuring</a:t>
                      </a:r>
                    </a:p>
                    <a:p>
                      <a:pPr algn="l">
                        <a:defRPr sz="1100">
                          <a:solidFill>
                            <a:srgbClr val="323232"/>
                          </a:solidFill>
                        </a:defRPr>
                      </a:pPr>
                      <a:r>
                        <a:t>uniform, timely</a:t>
                      </a:r>
                    </a:p>
                    <a:p>
                      <a:pPr algn="l">
                        <a:defRPr sz="1100">
                          <a:solidFill>
                            <a:srgbClr val="323232"/>
                          </a:solidFill>
                        </a:defRPr>
                      </a:pPr>
                      <a:r>
                        <a:t>compensation for human</a:t>
                      </a:r>
                    </a:p>
                    <a:p>
                      <a:pPr algn="l">
                        <a:defRPr sz="1100">
                          <a:solidFill>
                            <a:srgbClr val="323232"/>
                          </a:solidFill>
                        </a:defRPr>
                      </a:pPr>
                      <a:r>
                        <a:t>deaths due to wild</a:t>
                      </a:r>
                    </a:p>
                    <a:p>
                      <a:pPr algn="l">
                        <a:defRPr sz="1100">
                          <a:solidFill>
                            <a:srgbClr val="323232"/>
                          </a:solidFill>
                        </a:defRPr>
                      </a:pPr>
                      <a:r>
                        <a:t>...</a:t>
                      </a:r>
                    </a:p>
                  </a:txBody>
                  <a:tcPr marL="36576" marR="36576" marT="18288" marB="18288"/>
                </a:tc>
                <a:tc>
                  <a:txBody>
                    <a:bodyPr anchor="ctr" wrap="square"/>
                    <a:lstStyle/>
                    <a:p>
                      <a:pPr algn="l">
                        <a:defRPr sz="1100">
                          <a:solidFill>
                            <a:srgbClr val="323232"/>
                          </a:solidFill>
                        </a:defRPr>
                      </a:pPr>
                      <a:r>
                        <a:t>2.00</a:t>
                      </a:r>
                    </a:p>
                  </a:txBody>
                  <a:tcPr marL="36576" marR="36576" marT="18288" marB="18288"/>
                </a:tc>
                <a:tc>
                  <a:txBody>
                    <a:bodyPr anchor="ctr" wrap="square"/>
                    <a:lstStyle/>
                    <a:p>
                      <a:pPr algn="l">
                        <a:defRPr sz="1100">
                          <a:solidFill>
                            <a:srgbClr val="323232"/>
                          </a:solidFill>
                        </a:defRPr>
                      </a:pPr>
                      <a:r>
                        <a:t>3</a:t>
                      </a:r>
                    </a:p>
                  </a:txBody>
                  <a:tcPr marL="36576" marR="36576" marT="18288" marB="18288"/>
                </a:tc>
                <a:tc>
                  <a:txBody>
                    <a:bodyPr anchor="ctr" wrap="square"/>
                    <a:lstStyle/>
                    <a:p>
                      <a:pPr algn="l">
                        <a:defRPr sz="1100">
                          <a:solidFill>
                            <a:srgbClr val="323232"/>
                          </a:solidFill>
                        </a:defRPr>
                      </a:pPr>
                      <a:r>
                        <a:t>3</a:t>
                      </a:r>
                    </a:p>
                  </a:txBody>
                  <a:tcPr marL="36576" marR="36576" marT="18288" marB="18288"/>
                </a:tc>
                <a:tc>
                  <a:txBody>
                    <a:bodyPr anchor="ctr" wrap="square"/>
                    <a:lstStyle/>
                    <a:p>
                      <a:pPr algn="l">
                        <a:defRPr sz="1100">
                          <a:solidFill>
                            <a:srgbClr val="323232"/>
                          </a:solidFill>
                        </a:defRPr>
                      </a:pPr>
                      <a:r>
                        <a:t>3</a:t>
                      </a:r>
                    </a:p>
                  </a:txBody>
                  <a:tcPr marL="36576" marR="36576" marT="18288" marB="18288"/>
                </a:tc>
                <a:tc>
                  <a:txBody>
                    <a:bodyPr anchor="ctr" wrap="square"/>
                    <a:lstStyle/>
                    <a:p>
                      <a:pPr algn="l">
                        <a:defRPr sz="1100">
                          <a:solidFill>
                            <a:srgbClr val="323232"/>
                          </a:solidFill>
                        </a:defRPr>
                      </a:pPr>
                      <a:r>
                        <a:t>3</a:t>
                      </a:r>
                    </a:p>
                  </a:txBody>
                  <a:tcPr marL="36576" marR="36576" marT="18288" marB="18288"/>
                </a:tc>
                <a:tc>
                  <a:txBody>
                    <a:bodyPr anchor="ctr" wrap="square"/>
                    <a:lstStyle/>
                    <a:p>
                      <a:pPr algn="l">
                        <a:defRPr sz="1100">
                          <a:solidFill>
                            <a:srgbClr val="323232"/>
                          </a:solidFill>
                        </a:defRPr>
                      </a:pPr>
                      <a:r>
                        <a:t>14</a:t>
                      </a:r>
                    </a:p>
                  </a:txBody>
                  <a:tcPr marL="36576" marR="36576" marT="18288" marB="18288"/>
                </a:tc>
              </a:tr>
              <a:tr h="877824">
                <a:tc>
                  <a:txBody>
                    <a:bodyPr anchor="ctr" wrap="square"/>
                    <a:lstStyle/>
                    <a:p>
                      <a:pPr algn="l">
                        <a:defRPr sz="1100">
                          <a:solidFill>
                            <a:srgbClr val="323232"/>
                          </a:solidFill>
                        </a:defRPr>
                      </a:pPr>
                      <a:r>
                        <a:t>5</a:t>
                      </a:r>
                    </a:p>
                  </a:txBody>
                  <a:tcPr marL="36576" marR="36576" marT="18288" marB="18288"/>
                </a:tc>
                <a:tc>
                  <a:txBody>
                    <a:bodyPr anchor="ctr" wrap="square"/>
                    <a:lstStyle/>
                    <a:p>
                      <a:pPr algn="l">
                        <a:defRPr sz="1100">
                          <a:solidFill>
                            <a:srgbClr val="323232"/>
                          </a:solidFill>
                        </a:defRPr>
                      </a:pPr>
                      <a:r>
                        <a:t>Co-existence agenda in</a:t>
                      </a:r>
                    </a:p>
                    <a:p>
                      <a:pPr algn="l">
                        <a:defRPr sz="1100">
                          <a:solidFill>
                            <a:srgbClr val="323232"/>
                          </a:solidFill>
                        </a:defRPr>
                      </a:pPr>
                      <a:r>
                        <a:t>buffer / fringe areas</a:t>
                      </a:r>
                    </a:p>
                    <a:p>
                      <a:pPr algn="l">
                        <a:defRPr sz="1100">
                          <a:solidFill>
                            <a:srgbClr val="323232"/>
                          </a:solidFill>
                        </a:defRPr>
                      </a:pPr>
                      <a:r>
                        <a:t>(landscape</a:t>
                      </a:r>
                    </a:p>
                    <a:p>
                      <a:pPr algn="l">
                        <a:defRPr sz="1100">
                          <a:solidFill>
                            <a:srgbClr val="323232"/>
                          </a:solidFill>
                        </a:defRPr>
                      </a:pPr>
                      <a:r>
                        <a:t>approach/sectoral</a:t>
                      </a:r>
                    </a:p>
                    <a:p>
                      <a:pPr algn="l">
                        <a:defRPr sz="1100">
                          <a:solidFill>
                            <a:srgbClr val="323232"/>
                          </a:solidFill>
                        </a:defRPr>
                      </a:pPr>
                      <a:r>
                        <a:t>integration/ ecologically</a:t>
                      </a:r>
                    </a:p>
                    <a:p>
                      <a:pPr algn="l">
                        <a:defRPr sz="1100">
                          <a:solidFill>
                            <a:srgbClr val="323232"/>
                          </a:solidFill>
                        </a:defRPr>
                      </a:pPr>
                      <a:r>
                        <a:t>...</a:t>
                      </a:r>
                    </a:p>
                  </a:txBody>
                  <a:tcPr marL="36576" marR="36576" marT="18288" marB="18288"/>
                </a:tc>
                <a:tc>
                  <a:txBody>
                    <a:bodyPr anchor="ctr" wrap="square"/>
                    <a:lstStyle/>
                    <a:p>
                      <a:pPr algn="l">
                        <a:defRPr sz="1100">
                          <a:solidFill>
                            <a:srgbClr val="323232"/>
                          </a:solidFill>
                        </a:defRPr>
                      </a:pPr>
                      <a:r>
                        <a:t>7.50</a:t>
                      </a:r>
                    </a:p>
                  </a:txBody>
                  <a:tcPr marL="36576" marR="36576" marT="18288" marB="18288"/>
                </a:tc>
                <a:tc>
                  <a:txBody>
                    <a:bodyPr anchor="ctr" wrap="square"/>
                    <a:lstStyle/>
                    <a:p>
                      <a:pPr algn="l">
                        <a:defRPr sz="1100">
                          <a:solidFill>
                            <a:srgbClr val="323232"/>
                          </a:solidFill>
                        </a:defRPr>
                      </a:pPr>
                      <a:r>
                        <a:t>12</a:t>
                      </a:r>
                    </a:p>
                  </a:txBody>
                  <a:tcPr marL="36576" marR="36576" marT="18288" marB="18288"/>
                </a:tc>
                <a:tc>
                  <a:txBody>
                    <a:bodyPr anchor="ctr" wrap="square"/>
                    <a:lstStyle/>
                    <a:p>
                      <a:pPr algn="l">
                        <a:defRPr sz="1100">
                          <a:solidFill>
                            <a:srgbClr val="323232"/>
                          </a:solidFill>
                        </a:defRPr>
                      </a:pPr>
                      <a:r>
                        <a:t>12</a:t>
                      </a:r>
                    </a:p>
                  </a:txBody>
                  <a:tcPr marL="36576" marR="36576" marT="18288" marB="18288"/>
                </a:tc>
                <a:tc>
                  <a:txBody>
                    <a:bodyPr anchor="ctr" wrap="square"/>
                    <a:lstStyle/>
                    <a:p>
                      <a:pPr algn="l">
                        <a:defRPr sz="1100">
                          <a:solidFill>
                            <a:srgbClr val="323232"/>
                          </a:solidFill>
                        </a:defRPr>
                      </a:pPr>
                      <a:r>
                        <a:t>12</a:t>
                      </a:r>
                    </a:p>
                  </a:txBody>
                  <a:tcPr marL="36576" marR="36576" marT="18288" marB="18288"/>
                </a:tc>
                <a:tc>
                  <a:txBody>
                    <a:bodyPr anchor="ctr" wrap="square"/>
                    <a:lstStyle/>
                    <a:p>
                      <a:pPr algn="l">
                        <a:defRPr sz="1100">
                          <a:solidFill>
                            <a:srgbClr val="323232"/>
                          </a:solidFill>
                        </a:defRPr>
                      </a:pPr>
                      <a:r>
                        <a:t>12</a:t>
                      </a:r>
                    </a:p>
                  </a:txBody>
                  <a:tcPr marL="36576" marR="36576" marT="18288" marB="18288"/>
                </a:tc>
                <a:tc>
                  <a:txBody>
                    <a:bodyPr anchor="ctr" wrap="square"/>
                    <a:lstStyle/>
                    <a:p>
                      <a:pPr algn="l">
                        <a:defRPr sz="1100">
                          <a:solidFill>
                            <a:srgbClr val="323232"/>
                          </a:solidFill>
                        </a:defRPr>
                      </a:pPr>
                      <a:r>
                        <a:t>55.5</a:t>
                      </a:r>
                    </a:p>
                  </a:txBody>
                  <a:tcPr marL="36576" marR="36576" marT="18288" marB="18288"/>
                </a:tc>
              </a:tr>
            </a:tbl>
          </a:graphicData>
        </a:graphic>
      </p:graphicFrame>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bg>
      <p:bgPr>
        <a:gradFill rotWithShape="1">
          <a:gsLst>
            <a:gs pos="0">
              <a:srgbClr val="FAFAFC"/>
            </a:gs>
            <a:gs pos="100000">
              <a:srgbClr val="F0F5FA"/>
            </a:gs>
          </a:gsLst>
          <a:lin scaled="0" ang="16200000"/>
        </a:gradFill>
        <a:effectLst/>
      </p:bgPr>
    </p:bg>
    <p:spTree>
      <p:nvGrpSpPr>
        <p:cNvPr id="1" name=""/>
        <p:cNvGrpSpPr/>
        <p:nvPr/>
      </p:nvGrpSpPr>
      <p:grpSpPr/>
      <p:sp>
        <p:nvSpPr>
          <p:cNvPr id="2" name="Title 1"/>
          <p:cNvSpPr>
            <a:spLocks noGrp="1"/>
          </p:cNvSpPr>
          <p:nvPr>
            <p:ph type="title"/>
          </p:nvPr>
        </p:nvSpPr>
        <p:spPr/>
        <p:txBody>
          <a:bodyPr/>
          <a:lstStyle/>
          <a:p>
            <a:pPr>
              <a:defRPr sz="3200" b="1">
                <a:solidFill>
                  <a:srgbClr val="2C3E50"/>
                </a:solidFill>
              </a:defRPr>
            </a:pPr>
            <a:r>
              <a:t>EFC Annexure-II: Funding Allocation (Rs. in crores) (2/2)</a:t>
            </a:r>
          </a:p>
        </p:txBody>
      </p:sp>
      <p:graphicFrame>
        <p:nvGraphicFramePr>
          <p:cNvPr id="3" name="Table 2"/>
          <p:cNvGraphicFramePr>
            <a:graphicFrameLocks noGrp="1"/>
          </p:cNvGraphicFramePr>
          <p:nvPr/>
        </p:nvGraphicFramePr>
        <p:xfrm>
          <a:off x="457200" y="1554798"/>
          <a:ext cx="8229599" cy="4114800"/>
        </p:xfrm>
        <a:graphic>
          <a:graphicData uri="http://schemas.openxmlformats.org/drawingml/2006/table">
            <a:tbl>
              <a:tblPr firstRow="1" bandRow="1">
                <a:tableStyleId>{5C22544A-7EE6-4342-B048-85BDC9FD1C3A}</a:tableStyleId>
              </a:tblPr>
              <a:tblGrid>
                <a:gridCol w="729205"/>
                <a:gridCol w="3125164"/>
                <a:gridCol w="729205"/>
                <a:gridCol w="729205"/>
                <a:gridCol w="729205"/>
                <a:gridCol w="729205"/>
                <a:gridCol w="729205"/>
                <a:gridCol w="729205"/>
              </a:tblGrid>
              <a:tr h="320040">
                <a:tc>
                  <a:txBody>
                    <a:bodyPr anchor="ctr" wrap="square"/>
                    <a:lstStyle/>
                    <a:p>
                      <a:pPr algn="ctr">
                        <a:defRPr b="1" sz="1200">
                          <a:solidFill>
                            <a:srgbClr val="FFFFFF"/>
                          </a:solidFill>
                        </a:defRPr>
                      </a:pPr>
                      <a:r>
                        <a:t>S. No.</a:t>
                      </a:r>
                    </a:p>
                  </a:txBody>
                  <a:tcPr marL="36576" marR="36576" marT="18288" marB="18288">
                    <a:solidFill>
                      <a:srgbClr val="2C3E50"/>
                    </a:solidFill>
                  </a:tcPr>
                </a:tc>
                <a:tc>
                  <a:txBody>
                    <a:bodyPr anchor="ctr" wrap="square"/>
                    <a:lstStyle/>
                    <a:p>
                      <a:pPr algn="ctr">
                        <a:defRPr b="1" sz="1200">
                          <a:solidFill>
                            <a:srgbClr val="FFFFFF"/>
                          </a:solidFill>
                        </a:defRPr>
                      </a:pPr>
                      <a:r>
                        <a:t>Name of Activities</a:t>
                      </a:r>
                    </a:p>
                  </a:txBody>
                  <a:tcPr marL="36576" marR="36576" marT="18288" marB="18288">
                    <a:solidFill>
                      <a:srgbClr val="2C3E50"/>
                    </a:solidFill>
                  </a:tcPr>
                </a:tc>
                <a:tc>
                  <a:txBody>
                    <a:bodyPr anchor="ctr" wrap="square"/>
                    <a:lstStyle/>
                    <a:p>
                      <a:pPr algn="ctr">
                        <a:defRPr b="1" sz="1200">
                          <a:solidFill>
                            <a:srgbClr val="FFFFFF"/>
                          </a:solidFill>
                        </a:defRPr>
                      </a:pPr>
                      <a:r>
                        <a:t>2007-08</a:t>
                      </a:r>
                    </a:p>
                  </a:txBody>
                  <a:tcPr marL="36576" marR="36576" marT="18288" marB="18288">
                    <a:solidFill>
                      <a:srgbClr val="2C3E50"/>
                    </a:solidFill>
                  </a:tcPr>
                </a:tc>
                <a:tc>
                  <a:txBody>
                    <a:bodyPr anchor="ctr" wrap="square"/>
                    <a:lstStyle/>
                    <a:p>
                      <a:pPr algn="ctr">
                        <a:defRPr b="1" sz="1200">
                          <a:solidFill>
                            <a:srgbClr val="FFFFFF"/>
                          </a:solidFill>
                        </a:defRPr>
                      </a:pPr>
                      <a:r>
                        <a:t>2008-09</a:t>
                      </a:r>
                    </a:p>
                  </a:txBody>
                  <a:tcPr marL="36576" marR="36576" marT="18288" marB="18288">
                    <a:solidFill>
                      <a:srgbClr val="2C3E50"/>
                    </a:solidFill>
                  </a:tcPr>
                </a:tc>
                <a:tc>
                  <a:txBody>
                    <a:bodyPr anchor="ctr" wrap="square"/>
                    <a:lstStyle/>
                    <a:p>
                      <a:pPr algn="ctr">
                        <a:defRPr b="1" sz="1200">
                          <a:solidFill>
                            <a:srgbClr val="FFFFFF"/>
                          </a:solidFill>
                        </a:defRPr>
                      </a:pPr>
                      <a:r>
                        <a:t>2009-10</a:t>
                      </a:r>
                    </a:p>
                  </a:txBody>
                  <a:tcPr marL="36576" marR="36576" marT="18288" marB="18288">
                    <a:solidFill>
                      <a:srgbClr val="2C3E50"/>
                    </a:solidFill>
                  </a:tcPr>
                </a:tc>
                <a:tc>
                  <a:txBody>
                    <a:bodyPr anchor="ctr" wrap="square"/>
                    <a:lstStyle/>
                    <a:p>
                      <a:pPr algn="ctr">
                        <a:defRPr b="1" sz="1200">
                          <a:solidFill>
                            <a:srgbClr val="FFFFFF"/>
                          </a:solidFill>
                        </a:defRPr>
                      </a:pPr>
                      <a:r>
                        <a:t>2010-11</a:t>
                      </a:r>
                    </a:p>
                  </a:txBody>
                  <a:tcPr marL="36576" marR="36576" marT="18288" marB="18288">
                    <a:solidFill>
                      <a:srgbClr val="2C3E50"/>
                    </a:solidFill>
                  </a:tcPr>
                </a:tc>
                <a:tc>
                  <a:txBody>
                    <a:bodyPr anchor="ctr" wrap="square"/>
                    <a:lstStyle/>
                    <a:p>
                      <a:pPr algn="ctr">
                        <a:defRPr b="1" sz="1200">
                          <a:solidFill>
                            <a:srgbClr val="FFFFFF"/>
                          </a:solidFill>
                        </a:defRPr>
                      </a:pPr>
                      <a:r>
                        <a:t>2011-12</a:t>
                      </a:r>
                    </a:p>
                  </a:txBody>
                  <a:tcPr marL="36576" marR="36576" marT="18288" marB="18288">
                    <a:solidFill>
                      <a:srgbClr val="2C3E50"/>
                    </a:solidFill>
                  </a:tcPr>
                </a:tc>
                <a:tc>
                  <a:txBody>
                    <a:bodyPr anchor="ctr" wrap="square"/>
                    <a:lstStyle/>
                    <a:p>
                      <a:pPr algn="ctr">
                        <a:defRPr b="1" sz="1200">
                          <a:solidFill>
                            <a:srgbClr val="FFFFFF"/>
                          </a:solidFill>
                        </a:defRPr>
                      </a:pPr>
                      <a:r>
                        <a:t>Total</a:t>
                      </a:r>
                    </a:p>
                  </a:txBody>
                  <a:tcPr marL="36576" marR="36576" marT="18288" marB="18288">
                    <a:solidFill>
                      <a:srgbClr val="2C3E50"/>
                    </a:solidFill>
                  </a:tcPr>
                </a:tc>
              </a:tr>
              <a:tr h="758952">
                <a:tc>
                  <a:txBody>
                    <a:bodyPr anchor="ctr" wrap="square"/>
                    <a:lstStyle/>
                    <a:p>
                      <a:pPr algn="l">
                        <a:defRPr sz="1100">
                          <a:solidFill>
                            <a:srgbClr val="323232"/>
                          </a:solidFill>
                        </a:defRPr>
                      </a:pPr>
                      <a:r>
                        <a:t>6</a:t>
                      </a:r>
                    </a:p>
                  </a:txBody>
                  <a:tcPr marL="36576" marR="36576" marT="18288" marB="18288"/>
                </a:tc>
                <a:tc>
                  <a:txBody>
                    <a:bodyPr anchor="ctr" wrap="square"/>
                    <a:lstStyle/>
                    <a:p>
                      <a:pPr algn="l">
                        <a:defRPr sz="1100">
                          <a:solidFill>
                            <a:srgbClr val="323232"/>
                          </a:solidFill>
                        </a:defRPr>
                      </a:pPr>
                      <a:r>
                        <a:t>Rehabilitation /</a:t>
                      </a:r>
                    </a:p>
                    <a:p>
                      <a:pPr algn="l">
                        <a:defRPr sz="1100">
                          <a:solidFill>
                            <a:srgbClr val="323232"/>
                          </a:solidFill>
                        </a:defRPr>
                      </a:pPr>
                      <a:r>
                        <a:t>resettlement of</a:t>
                      </a:r>
                    </a:p>
                    <a:p>
                      <a:pPr algn="l">
                        <a:defRPr sz="1100">
                          <a:solidFill>
                            <a:srgbClr val="323232"/>
                          </a:solidFill>
                        </a:defRPr>
                      </a:pPr>
                      <a:r>
                        <a:t>denotified tribes /</a:t>
                      </a:r>
                    </a:p>
                    <a:p>
                      <a:pPr algn="l">
                        <a:defRPr sz="1100">
                          <a:solidFill>
                            <a:srgbClr val="323232"/>
                          </a:solidFill>
                        </a:defRPr>
                      </a:pPr>
                      <a:r>
                        <a:t>communities involved in</a:t>
                      </a:r>
                    </a:p>
                    <a:p>
                      <a:pPr algn="l">
                        <a:defRPr sz="1100">
                          <a:solidFill>
                            <a:srgbClr val="323232"/>
                          </a:solidFill>
                        </a:defRPr>
                      </a:pPr>
                      <a:r>
                        <a:t>traditional hunting</a:t>
                      </a:r>
                    </a:p>
                  </a:txBody>
                  <a:tcPr marL="36576" marR="36576" marT="18288" marB="18288"/>
                </a:tc>
                <a:tc>
                  <a:txBody>
                    <a:bodyPr anchor="ctr" wrap="square"/>
                    <a:lstStyle/>
                    <a:p>
                      <a:pPr algn="l">
                        <a:defRPr sz="1100">
                          <a:solidFill>
                            <a:srgbClr val="323232"/>
                          </a:solidFill>
                        </a:defRPr>
                      </a:pPr>
                      <a:r>
                        <a:t>NIL</a:t>
                      </a:r>
                    </a:p>
                  </a:txBody>
                  <a:tcPr marL="36576" marR="36576" marT="18288" marB="18288"/>
                </a:tc>
                <a:tc>
                  <a:txBody>
                    <a:bodyPr anchor="ctr" wrap="square"/>
                    <a:lstStyle/>
                    <a:p>
                      <a:pPr algn="l">
                        <a:defRPr sz="1100">
                          <a:solidFill>
                            <a:srgbClr val="323232"/>
                          </a:solidFill>
                        </a:defRPr>
                      </a:pPr>
                      <a:r>
                        <a:t>3</a:t>
                      </a:r>
                    </a:p>
                  </a:txBody>
                  <a:tcPr marL="36576" marR="36576" marT="18288" marB="18288"/>
                </a:tc>
                <a:tc>
                  <a:txBody>
                    <a:bodyPr anchor="ctr" wrap="square"/>
                    <a:lstStyle/>
                    <a:p>
                      <a:pPr algn="l">
                        <a:defRPr sz="1100">
                          <a:solidFill>
                            <a:srgbClr val="323232"/>
                          </a:solidFill>
                        </a:defRPr>
                      </a:pPr>
                      <a:r>
                        <a:t>3</a:t>
                      </a:r>
                    </a:p>
                  </a:txBody>
                  <a:tcPr marL="36576" marR="36576" marT="18288" marB="18288"/>
                </a:tc>
                <a:tc>
                  <a:txBody>
                    <a:bodyPr anchor="ctr" wrap="square"/>
                    <a:lstStyle/>
                    <a:p>
                      <a:pPr algn="l">
                        <a:defRPr sz="1100">
                          <a:solidFill>
                            <a:srgbClr val="323232"/>
                          </a:solidFill>
                        </a:defRPr>
                      </a:pPr>
                      <a:r>
                        <a:t>3</a:t>
                      </a:r>
                    </a:p>
                  </a:txBody>
                  <a:tcPr marL="36576" marR="36576" marT="18288" marB="18288"/>
                </a:tc>
                <a:tc>
                  <a:txBody>
                    <a:bodyPr anchor="ctr" wrap="square"/>
                    <a:lstStyle/>
                    <a:p>
                      <a:pPr algn="l">
                        <a:defRPr sz="1100">
                          <a:solidFill>
                            <a:srgbClr val="323232"/>
                          </a:solidFill>
                        </a:defRPr>
                      </a:pPr>
                      <a:r>
                        <a:t>3</a:t>
                      </a:r>
                    </a:p>
                  </a:txBody>
                  <a:tcPr marL="36576" marR="36576" marT="18288" marB="18288"/>
                </a:tc>
                <a:tc>
                  <a:txBody>
                    <a:bodyPr anchor="ctr" wrap="square"/>
                    <a:lstStyle/>
                    <a:p>
                      <a:pPr algn="l">
                        <a:defRPr sz="1100">
                          <a:solidFill>
                            <a:srgbClr val="323232"/>
                          </a:solidFill>
                        </a:defRPr>
                      </a:pPr>
                      <a:r>
                        <a:t>12</a:t>
                      </a:r>
                    </a:p>
                  </a:txBody>
                  <a:tcPr marL="36576" marR="36576" marT="18288" marB="18288"/>
                </a:tc>
              </a:tr>
              <a:tr h="877824">
                <a:tc>
                  <a:txBody>
                    <a:bodyPr anchor="ctr" wrap="square"/>
                    <a:lstStyle/>
                    <a:p>
                      <a:pPr algn="l">
                        <a:defRPr sz="1100">
                          <a:solidFill>
                            <a:srgbClr val="323232"/>
                          </a:solidFill>
                        </a:defRPr>
                      </a:pPr>
                      <a:r>
                        <a:t>7</a:t>
                      </a:r>
                    </a:p>
                  </a:txBody>
                  <a:tcPr marL="36576" marR="36576" marT="18288" marB="18288"/>
                </a:tc>
                <a:tc>
                  <a:txBody>
                    <a:bodyPr anchor="ctr" wrap="square"/>
                    <a:lstStyle/>
                    <a:p>
                      <a:pPr algn="l">
                        <a:defRPr sz="1100">
                          <a:solidFill>
                            <a:srgbClr val="323232"/>
                          </a:solidFill>
                        </a:defRPr>
                      </a:pPr>
                      <a:r>
                        <a:t>Research, providing</a:t>
                      </a:r>
                    </a:p>
                    <a:p>
                      <a:pPr algn="l">
                        <a:defRPr sz="1100">
                          <a:solidFill>
                            <a:srgbClr val="323232"/>
                          </a:solidFill>
                        </a:defRPr>
                      </a:pPr>
                      <a:r>
                        <a:t>equipments (camera traps,</a:t>
                      </a:r>
                    </a:p>
                    <a:p>
                      <a:pPr algn="l">
                        <a:defRPr sz="1100">
                          <a:solidFill>
                            <a:srgbClr val="323232"/>
                          </a:solidFill>
                        </a:defRPr>
                      </a:pPr>
                      <a:r>
                        <a:t>GPS, etc.), computer</a:t>
                      </a:r>
                    </a:p>
                    <a:p>
                      <a:pPr algn="l">
                        <a:defRPr sz="1100">
                          <a:solidFill>
                            <a:srgbClr val="323232"/>
                          </a:solidFill>
                        </a:defRPr>
                      </a:pPr>
                      <a:r>
                        <a:t>softwares, All India</a:t>
                      </a:r>
                    </a:p>
                    <a:p>
                      <a:pPr algn="l">
                        <a:defRPr sz="1100">
                          <a:solidFill>
                            <a:srgbClr val="323232"/>
                          </a:solidFill>
                        </a:defRPr>
                      </a:pPr>
                      <a:r>
                        <a:t>Estimation of</a:t>
                      </a:r>
                    </a:p>
                    <a:p>
                      <a:pPr algn="l">
                        <a:defRPr sz="1100">
                          <a:solidFill>
                            <a:srgbClr val="323232"/>
                          </a:solidFill>
                        </a:defRPr>
                      </a:pPr>
                      <a:r>
                        <a:t>...</a:t>
                      </a:r>
                    </a:p>
                  </a:txBody>
                  <a:tcPr marL="36576" marR="36576" marT="18288" marB="18288"/>
                </a:tc>
                <a:tc>
                  <a:txBody>
                    <a:bodyPr anchor="ctr" wrap="square"/>
                    <a:lstStyle/>
                    <a:p>
                      <a:pPr algn="l">
                        <a:defRPr sz="1100">
                          <a:solidFill>
                            <a:srgbClr val="323232"/>
                          </a:solidFill>
                        </a:defRPr>
                      </a:pPr>
                      <a:r>
                        <a:t>2.00</a:t>
                      </a:r>
                    </a:p>
                  </a:txBody>
                  <a:tcPr marL="36576" marR="36576" marT="18288" marB="18288"/>
                </a:tc>
                <a:tc>
                  <a:txBody>
                    <a:bodyPr anchor="ctr" wrap="square"/>
                    <a:lstStyle/>
                    <a:p>
                      <a:pPr algn="l">
                        <a:defRPr sz="1100">
                          <a:solidFill>
                            <a:srgbClr val="323232"/>
                          </a:solidFill>
                        </a:defRPr>
                      </a:pPr>
                      <a:r>
                        <a:t>0.5</a:t>
                      </a:r>
                    </a:p>
                  </a:txBody>
                  <a:tcPr marL="36576" marR="36576" marT="18288" marB="18288"/>
                </a:tc>
                <a:tc>
                  <a:txBody>
                    <a:bodyPr anchor="ctr" wrap="square"/>
                    <a:lstStyle/>
                    <a:p>
                      <a:pPr algn="l">
                        <a:defRPr sz="1100">
                          <a:solidFill>
                            <a:srgbClr val="323232"/>
                          </a:solidFill>
                        </a:defRPr>
                      </a:pPr>
                      <a:r>
                        <a:t>0.5</a:t>
                      </a:r>
                    </a:p>
                  </a:txBody>
                  <a:tcPr marL="36576" marR="36576" marT="18288" marB="18288"/>
                </a:tc>
                <a:tc>
                  <a:txBody>
                    <a:bodyPr anchor="ctr" wrap="square"/>
                    <a:lstStyle/>
                    <a:p>
                      <a:pPr algn="l">
                        <a:defRPr sz="1100">
                          <a:solidFill>
                            <a:srgbClr val="323232"/>
                          </a:solidFill>
                        </a:defRPr>
                      </a:pPr>
                      <a:r>
                        <a:t>0.5</a:t>
                      </a:r>
                    </a:p>
                  </a:txBody>
                  <a:tcPr marL="36576" marR="36576" marT="18288" marB="18288"/>
                </a:tc>
                <a:tc>
                  <a:txBody>
                    <a:bodyPr anchor="ctr" wrap="square"/>
                    <a:lstStyle/>
                    <a:p>
                      <a:pPr algn="l">
                        <a:defRPr sz="1100">
                          <a:solidFill>
                            <a:srgbClr val="323232"/>
                          </a:solidFill>
                        </a:defRPr>
                      </a:pPr>
                      <a:r>
                        <a:t>0.5</a:t>
                      </a:r>
                    </a:p>
                  </a:txBody>
                  <a:tcPr marL="36576" marR="36576" marT="18288" marB="18288"/>
                </a:tc>
                <a:tc>
                  <a:txBody>
                    <a:bodyPr anchor="ctr" wrap="square"/>
                    <a:lstStyle/>
                    <a:p>
                      <a:pPr algn="l">
                        <a:defRPr sz="1100">
                          <a:solidFill>
                            <a:srgbClr val="323232"/>
                          </a:solidFill>
                        </a:defRPr>
                      </a:pPr>
                      <a:r>
                        <a:t>4</a:t>
                      </a:r>
                    </a:p>
                  </a:txBody>
                  <a:tcPr marL="36576" marR="36576" marT="18288" marB="18288"/>
                </a:tc>
              </a:tr>
              <a:tr h="402336">
                <a:tc>
                  <a:txBody>
                    <a:bodyPr anchor="ctr" wrap="square"/>
                    <a:lstStyle/>
                    <a:p>
                      <a:pPr algn="l">
                        <a:defRPr sz="1100">
                          <a:solidFill>
                            <a:srgbClr val="323232"/>
                          </a:solidFill>
                        </a:defRPr>
                      </a:pPr>
                      <a:r>
                        <a:t>8</a:t>
                      </a:r>
                    </a:p>
                  </a:txBody>
                  <a:tcPr marL="36576" marR="36576" marT="18288" marB="18288"/>
                </a:tc>
                <a:tc>
                  <a:txBody>
                    <a:bodyPr anchor="ctr" wrap="square"/>
                    <a:lstStyle/>
                    <a:p>
                      <a:pPr algn="l">
                        <a:defRPr sz="1100">
                          <a:solidFill>
                            <a:srgbClr val="323232"/>
                          </a:solidFill>
                        </a:defRPr>
                      </a:pPr>
                      <a:r>
                        <a:t>Staff development and</a:t>
                      </a:r>
                    </a:p>
                    <a:p>
                      <a:pPr algn="l">
                        <a:defRPr sz="1100">
                          <a:solidFill>
                            <a:srgbClr val="323232"/>
                          </a:solidFill>
                        </a:defRPr>
                      </a:pPr>
                      <a:r>
                        <a:t>capacity building</a:t>
                      </a:r>
                    </a:p>
                  </a:txBody>
                  <a:tcPr marL="36576" marR="36576" marT="18288" marB="18288"/>
                </a:tc>
                <a:tc>
                  <a:txBody>
                    <a:bodyPr anchor="ctr" wrap="square"/>
                    <a:lstStyle/>
                    <a:p>
                      <a:pPr algn="l">
                        <a:defRPr sz="1100">
                          <a:solidFill>
                            <a:srgbClr val="323232"/>
                          </a:solidFill>
                        </a:defRPr>
                      </a:pPr>
                      <a:r>
                        <a:t>1.00</a:t>
                      </a:r>
                    </a:p>
                  </a:txBody>
                  <a:tcPr marL="36576" marR="36576" marT="18288" marB="18288"/>
                </a:tc>
                <a:tc>
                  <a:txBody>
                    <a:bodyPr anchor="ctr" wrap="square"/>
                    <a:lstStyle/>
                    <a:p>
                      <a:pPr algn="l">
                        <a:defRPr sz="1100">
                          <a:solidFill>
                            <a:srgbClr val="323232"/>
                          </a:solidFill>
                        </a:defRPr>
                      </a:pPr>
                      <a:r>
                        <a:t>1</a:t>
                      </a:r>
                    </a:p>
                  </a:txBody>
                  <a:tcPr marL="36576" marR="36576" marT="18288" marB="18288"/>
                </a:tc>
                <a:tc>
                  <a:txBody>
                    <a:bodyPr anchor="ctr" wrap="square"/>
                    <a:lstStyle/>
                    <a:p>
                      <a:pPr algn="l">
                        <a:defRPr sz="1100">
                          <a:solidFill>
                            <a:srgbClr val="323232"/>
                          </a:solidFill>
                        </a:defRPr>
                      </a:pPr>
                      <a:r>
                        <a:t>1</a:t>
                      </a:r>
                    </a:p>
                  </a:txBody>
                  <a:tcPr marL="36576" marR="36576" marT="18288" marB="18288"/>
                </a:tc>
                <a:tc>
                  <a:txBody>
                    <a:bodyPr anchor="ctr" wrap="square"/>
                    <a:lstStyle/>
                    <a:p>
                      <a:pPr algn="l">
                        <a:defRPr sz="1100">
                          <a:solidFill>
                            <a:srgbClr val="323232"/>
                          </a:solidFill>
                        </a:defRPr>
                      </a:pPr>
                      <a:r>
                        <a:t>1</a:t>
                      </a:r>
                    </a:p>
                  </a:txBody>
                  <a:tcPr marL="36576" marR="36576" marT="18288" marB="18288"/>
                </a:tc>
                <a:tc>
                  <a:txBody>
                    <a:bodyPr anchor="ctr" wrap="square"/>
                    <a:lstStyle/>
                    <a:p>
                      <a:pPr algn="l">
                        <a:defRPr sz="1100">
                          <a:solidFill>
                            <a:srgbClr val="323232"/>
                          </a:solidFill>
                        </a:defRPr>
                      </a:pPr>
                      <a:r>
                        <a:t>1</a:t>
                      </a:r>
                    </a:p>
                  </a:txBody>
                  <a:tcPr marL="36576" marR="36576" marT="18288" marB="18288"/>
                </a:tc>
                <a:tc>
                  <a:txBody>
                    <a:bodyPr anchor="ctr" wrap="square"/>
                    <a:lstStyle/>
                    <a:p>
                      <a:pPr algn="l">
                        <a:defRPr sz="1100">
                          <a:solidFill>
                            <a:srgbClr val="323232"/>
                          </a:solidFill>
                        </a:defRPr>
                      </a:pPr>
                      <a:r>
                        <a:t>5</a:t>
                      </a:r>
                    </a:p>
                  </a:txBody>
                  <a:tcPr marL="36576" marR="36576" marT="18288" marB="18288"/>
                </a:tc>
              </a:tr>
              <a:tr h="877824">
                <a:tc>
                  <a:txBody>
                    <a:bodyPr anchor="ctr" wrap="square"/>
                    <a:lstStyle/>
                    <a:p>
                      <a:pPr algn="l">
                        <a:defRPr sz="1100">
                          <a:solidFill>
                            <a:srgbClr val="323232"/>
                          </a:solidFill>
                        </a:defRPr>
                      </a:pPr>
                      <a:r>
                        <a:t>9</a:t>
                      </a:r>
                    </a:p>
                  </a:txBody>
                  <a:tcPr marL="36576" marR="36576" marT="18288" marB="18288"/>
                </a:tc>
                <a:tc>
                  <a:txBody>
                    <a:bodyPr anchor="ctr" wrap="square"/>
                    <a:lstStyle/>
                    <a:p>
                      <a:pPr algn="l">
                        <a:defRPr sz="1100">
                          <a:solidFill>
                            <a:srgbClr val="323232"/>
                          </a:solidFill>
                        </a:defRPr>
                      </a:pPr>
                      <a:r>
                        <a:t>Deciding inviolate spaces</a:t>
                      </a:r>
                    </a:p>
                    <a:p>
                      <a:pPr algn="l">
                        <a:defRPr sz="1100">
                          <a:solidFill>
                            <a:srgbClr val="323232"/>
                          </a:solidFill>
                        </a:defRPr>
                      </a:pPr>
                      <a:r>
                        <a:t>for wildlife and</a:t>
                      </a:r>
                    </a:p>
                    <a:p>
                      <a:pPr algn="l">
                        <a:defRPr sz="1100">
                          <a:solidFill>
                            <a:srgbClr val="323232"/>
                          </a:solidFill>
                        </a:defRPr>
                      </a:pPr>
                      <a:r>
                        <a:t>relocation of villagers</a:t>
                      </a:r>
                    </a:p>
                    <a:p>
                      <a:pPr algn="l">
                        <a:defRPr sz="1100">
                          <a:solidFill>
                            <a:srgbClr val="323232"/>
                          </a:solidFill>
                        </a:defRPr>
                      </a:pPr>
                      <a:r>
                        <a:t>from core or critical</a:t>
                      </a:r>
                    </a:p>
                    <a:p>
                      <a:pPr algn="l">
                        <a:defRPr sz="1100">
                          <a:solidFill>
                            <a:srgbClr val="323232"/>
                          </a:solidFill>
                        </a:defRPr>
                      </a:pPr>
                      <a:r>
                        <a:t>tiger habitats in Tiger</a:t>
                      </a:r>
                    </a:p>
                    <a:p>
                      <a:pPr algn="l">
                        <a:defRPr sz="1100">
                          <a:solidFill>
                            <a:srgbClr val="323232"/>
                          </a:solidFill>
                        </a:defRPr>
                      </a:pPr>
                      <a:r>
                        <a:t>...</a:t>
                      </a:r>
                    </a:p>
                  </a:txBody>
                  <a:tcPr marL="36576" marR="36576" marT="18288" marB="18288"/>
                </a:tc>
                <a:tc>
                  <a:txBody>
                    <a:bodyPr anchor="ctr" wrap="square"/>
                    <a:lstStyle/>
                    <a:p>
                      <a:pPr algn="l">
                        <a:defRPr sz="1100">
                          <a:solidFill>
                            <a:srgbClr val="323232"/>
                          </a:solidFill>
                        </a:defRPr>
                      </a:pPr>
                      <a:r>
                        <a:t>30.00</a:t>
                      </a:r>
                    </a:p>
                  </a:txBody>
                  <a:tcPr marL="36576" marR="36576" marT="18288" marB="18288"/>
                </a:tc>
                <a:tc>
                  <a:txBody>
                    <a:bodyPr anchor="ctr" wrap="square"/>
                    <a:lstStyle/>
                    <a:p>
                      <a:pPr algn="l">
                        <a:defRPr sz="1100">
                          <a:solidFill>
                            <a:srgbClr val="323232"/>
                          </a:solidFill>
                        </a:defRPr>
                      </a:pPr>
                      <a:r>
                        <a:t>78.75</a:t>
                      </a:r>
                    </a:p>
                  </a:txBody>
                  <a:tcPr marL="36576" marR="36576" marT="18288" marB="18288"/>
                </a:tc>
                <a:tc>
                  <a:txBody>
                    <a:bodyPr anchor="ctr" wrap="square"/>
                    <a:lstStyle/>
                    <a:p>
                      <a:pPr algn="l">
                        <a:defRPr sz="1100">
                          <a:solidFill>
                            <a:srgbClr val="323232"/>
                          </a:solidFill>
                        </a:defRPr>
                      </a:pPr>
                      <a:r>
                        <a:t>78.75</a:t>
                      </a:r>
                    </a:p>
                  </a:txBody>
                  <a:tcPr marL="36576" marR="36576" marT="18288" marB="18288"/>
                </a:tc>
                <a:tc>
                  <a:txBody>
                    <a:bodyPr anchor="ctr" wrap="square"/>
                    <a:lstStyle/>
                    <a:p>
                      <a:pPr algn="l">
                        <a:defRPr sz="1100">
                          <a:solidFill>
                            <a:srgbClr val="323232"/>
                          </a:solidFill>
                        </a:defRPr>
                      </a:pPr>
                      <a:r>
                        <a:t>78.75</a:t>
                      </a:r>
                    </a:p>
                  </a:txBody>
                  <a:tcPr marL="36576" marR="36576" marT="18288" marB="18288"/>
                </a:tc>
                <a:tc>
                  <a:txBody>
                    <a:bodyPr anchor="ctr" wrap="square"/>
                    <a:lstStyle/>
                    <a:p>
                      <a:pPr algn="l">
                        <a:defRPr sz="1100">
                          <a:solidFill>
                            <a:srgbClr val="323232"/>
                          </a:solidFill>
                        </a:defRPr>
                      </a:pPr>
                      <a:r>
                        <a:t>78.75</a:t>
                      </a:r>
                    </a:p>
                  </a:txBody>
                  <a:tcPr marL="36576" marR="36576" marT="18288" marB="18288"/>
                </a:tc>
                <a:tc>
                  <a:txBody>
                    <a:bodyPr anchor="ctr" wrap="square"/>
                    <a:lstStyle/>
                    <a:p>
                      <a:pPr algn="l">
                        <a:defRPr sz="1100">
                          <a:solidFill>
                            <a:srgbClr val="323232"/>
                          </a:solidFill>
                        </a:defRPr>
                      </a:pPr>
                      <a:r>
                        <a:t>345</a:t>
                      </a:r>
                    </a:p>
                  </a:txBody>
                  <a:tcPr marL="36576" marR="36576" marT="18288" marB="18288"/>
                </a:tc>
              </a:tr>
              <a:tr h="877824">
                <a:tc>
                  <a:txBody>
                    <a:bodyPr anchor="ctr" wrap="square"/>
                    <a:lstStyle/>
                    <a:p>
                      <a:pPr algn="l">
                        <a:defRPr sz="1100">
                          <a:solidFill>
                            <a:srgbClr val="323232"/>
                          </a:solidFill>
                        </a:defRPr>
                      </a:pPr>
                      <a:r>
                        <a:t>10</a:t>
                      </a:r>
                    </a:p>
                  </a:txBody>
                  <a:tcPr marL="36576" marR="36576" marT="18288" marB="18288"/>
                </a:tc>
                <a:tc>
                  <a:txBody>
                    <a:bodyPr anchor="ctr" wrap="square"/>
                    <a:lstStyle/>
                    <a:p>
                      <a:pPr algn="l">
                        <a:defRPr sz="1100">
                          <a:solidFill>
                            <a:srgbClr val="323232"/>
                          </a:solidFill>
                        </a:defRPr>
                      </a:pPr>
                      <a:r>
                        <a:t>Mainstreaming livelihood</a:t>
                      </a:r>
                    </a:p>
                    <a:p>
                      <a:pPr algn="l">
                        <a:defRPr sz="1100">
                          <a:solidFill>
                            <a:srgbClr val="323232"/>
                          </a:solidFill>
                        </a:defRPr>
                      </a:pPr>
                      <a:r>
                        <a:t>and wildlife concerns in</a:t>
                      </a:r>
                    </a:p>
                    <a:p>
                      <a:pPr algn="l">
                        <a:defRPr sz="1100">
                          <a:solidFill>
                            <a:srgbClr val="323232"/>
                          </a:solidFill>
                        </a:defRPr>
                      </a:pPr>
                      <a:r>
                        <a:t>forests outside tiger</a:t>
                      </a:r>
                    </a:p>
                    <a:p>
                      <a:pPr algn="l">
                        <a:defRPr sz="1100">
                          <a:solidFill>
                            <a:srgbClr val="323232"/>
                          </a:solidFill>
                        </a:defRPr>
                      </a:pPr>
                      <a:r>
                        <a:t>reserves and fostering</a:t>
                      </a:r>
                    </a:p>
                    <a:p>
                      <a:pPr algn="l">
                        <a:defRPr sz="1100">
                          <a:solidFill>
                            <a:srgbClr val="323232"/>
                          </a:solidFill>
                        </a:defRPr>
                      </a:pPr>
                      <a:r>
                        <a:t>corridor conservation</a:t>
                      </a:r>
                    </a:p>
                    <a:p>
                      <a:pPr algn="l">
                        <a:defRPr sz="1100">
                          <a:solidFill>
                            <a:srgbClr val="323232"/>
                          </a:solidFill>
                        </a:defRPr>
                      </a:pPr>
                      <a:r>
                        <a:t>...</a:t>
                      </a:r>
                    </a:p>
                  </a:txBody>
                  <a:tcPr marL="36576" marR="36576" marT="18288" marB="18288"/>
                </a:tc>
                <a:tc>
                  <a:txBody>
                    <a:bodyPr anchor="ctr" wrap="square"/>
                    <a:lstStyle/>
                    <a:p>
                      <a:pPr algn="l">
                        <a:defRPr sz="1100">
                          <a:solidFill>
                            <a:srgbClr val="323232"/>
                          </a:solidFill>
                        </a:defRPr>
                      </a:pPr>
                      <a:r>
                        <a:t>NIL</a:t>
                      </a:r>
                    </a:p>
                  </a:txBody>
                  <a:tcPr marL="36576" marR="36576" marT="18288" marB="18288"/>
                </a:tc>
                <a:tc>
                  <a:txBody>
                    <a:bodyPr anchor="ctr" wrap="square"/>
                    <a:lstStyle/>
                    <a:p>
                      <a:pPr algn="l">
                        <a:defRPr sz="1100">
                          <a:solidFill>
                            <a:srgbClr val="323232"/>
                          </a:solidFill>
                        </a:defRPr>
                      </a:pPr>
                      <a:r>
                        <a:t>1.5</a:t>
                      </a:r>
                    </a:p>
                  </a:txBody>
                  <a:tcPr marL="36576" marR="36576" marT="18288" marB="18288"/>
                </a:tc>
                <a:tc>
                  <a:txBody>
                    <a:bodyPr anchor="ctr" wrap="square"/>
                    <a:lstStyle/>
                    <a:p>
                      <a:pPr algn="l">
                        <a:defRPr sz="1100">
                          <a:solidFill>
                            <a:srgbClr val="323232"/>
                          </a:solidFill>
                        </a:defRPr>
                      </a:pPr>
                      <a:r>
                        <a:t>1.5</a:t>
                      </a:r>
                    </a:p>
                  </a:txBody>
                  <a:tcPr marL="36576" marR="36576" marT="18288" marB="18288"/>
                </a:tc>
                <a:tc>
                  <a:txBody>
                    <a:bodyPr anchor="ctr" wrap="square"/>
                    <a:lstStyle/>
                    <a:p>
                      <a:pPr algn="l">
                        <a:defRPr sz="1100">
                          <a:solidFill>
                            <a:srgbClr val="323232"/>
                          </a:solidFill>
                        </a:defRPr>
                      </a:pPr>
                      <a:r>
                        <a:t>1.5</a:t>
                      </a:r>
                    </a:p>
                  </a:txBody>
                  <a:tcPr marL="36576" marR="36576" marT="18288" marB="18288"/>
                </a:tc>
                <a:tc>
                  <a:txBody>
                    <a:bodyPr anchor="ctr" wrap="square"/>
                    <a:lstStyle/>
                    <a:p>
                      <a:pPr algn="l">
                        <a:defRPr sz="1100">
                          <a:solidFill>
                            <a:srgbClr val="323232"/>
                          </a:solidFill>
                        </a:defRPr>
                      </a:pPr>
                      <a:r>
                        <a:t>1.5</a:t>
                      </a:r>
                    </a:p>
                  </a:txBody>
                  <a:tcPr marL="36576" marR="36576" marT="18288" marB="18288"/>
                </a:tc>
                <a:tc>
                  <a:txBody>
                    <a:bodyPr anchor="ctr" wrap="square"/>
                    <a:lstStyle/>
                    <a:p>
                      <a:pPr algn="l">
                        <a:defRPr sz="1100">
                          <a:solidFill>
                            <a:srgbClr val="323232"/>
                          </a:solidFill>
                        </a:defRPr>
                      </a:pPr>
                      <a:r>
                        <a:t>6</a:t>
                      </a:r>
                    </a:p>
                  </a:txBody>
                  <a:tcPr marL="36576" marR="36576" marT="18288" marB="18288"/>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