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Rectangle 2"/>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4400" b="1"/>
            </a:pPr>
            <a:r>
              <a:t>F. No. 3-1/2003-PT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Funding and Activities</a:t>
            </a:r>
          </a:p>
        </p:txBody>
      </p:sp>
      <p:sp>
        <p:nvSpPr>
          <p:cNvPr id="3" name="Content Placeholder 2"/>
          <p:cNvSpPr>
            <a:spLocks noGrp="1"/>
          </p:cNvSpPr>
          <p:nvPr>
            <p:ph idx="1"/>
          </p:nvPr>
        </p:nvSpPr>
        <p:spPr/>
        <p:txBody>
          <a:bodyPr/>
          <a:lstStyle/>
          <a:p>
            <a:pPr>
              <a:defRPr sz="2000"/>
            </a:pPr>
            <a:r>
              <a:t>During present plan period, 100% Central Assistance is being made available to States for expenditure on all non-recurring items; for recurring items, the Central Assistance is restricted to 50% of the expenditure.</a:t>
            </a:r>
          </a:p>
          <a:p>
            <a:pPr>
              <a:defRPr sz="2000"/>
            </a:pPr>
          </a:p>
          <a:p>
            <a:pPr>
              <a:defRPr sz="2000"/>
            </a:pPr>
            <a:r>
              <a:t>The activities / field inputs under Project Tiger include: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Funding and Activities (cont.)</a:t>
            </a:r>
          </a:p>
        </p:txBody>
      </p:sp>
      <p:sp>
        <p:nvSpPr>
          <p:cNvPr id="3" name="Content Placeholder 2"/>
          <p:cNvSpPr>
            <a:spLocks noGrp="1"/>
          </p:cNvSpPr>
          <p:nvPr>
            <p:ph idx="1"/>
          </p:nvPr>
        </p:nvSpPr>
        <p:spPr/>
        <p:txBody>
          <a:bodyPr/>
          <a:lstStyle/>
          <a:p>
            <a:pPr>
              <a:defRPr sz="2000"/>
            </a:pPr>
            <a:r>
              <a:t>(Non recurring) strengthening of protection, deployment of armed squads, creating basic infrastructure, habitat development, augmenting water resources, compensatory ameliorative measures, eco-development, village relocation, use of IT in crime detection, establishment of a digitized database, monitoring and evaluation, habitat status monitoring, All India Estimation of Tigers, Co-predators and Prey animals, continuous monitoring of tiger populations, fostering wildlife viewing, providing compensation to villagers for human deaths/livestock depredation, staff welfare measures, providing 'Project Allowance', establishment of veterinary facility, fostering research projects, replacement and purchase of new vehicles.</a:t>
            </a:r>
          </a:p>
          <a:p>
            <a:pPr>
              <a:defRPr sz="2000"/>
            </a:pPr>
            <a:r>
              <a:t>(Recurring) creation / deployment of local work force for patrolling/barriers, habitat improvement, providing salt licks, water facility, fire protection measures, maintenance of various items, publicity and extension and legal assistance.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1714500"/>
            <a:ext cx="9144000" cy="51435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ctrTitle"/>
          </p:nvPr>
        </p:nvSpPr>
        <p:spPr/>
        <p:txBody>
          <a:bodyPr/>
          <a:lstStyle/>
          <a:p>
            <a:pPr>
              <a:defRPr sz="4400" b="1"/>
            </a:pPr>
            <a:r>
              <a:t>National Tiger Conservation Authority</a:t>
            </a:r>
          </a:p>
        </p:txBody>
      </p:sp>
      <p:sp>
        <p:nvSpPr>
          <p:cNvPr id="3" name="Subtitle 2"/>
          <p:cNvSpPr>
            <a:spLocks noGrp="1"/>
          </p:cNvSpPr>
          <p:nvPr>
            <p:ph type="subTitle" idx="1"/>
          </p:nvPr>
        </p:nvSpPr>
        <p:spPr/>
        <p:txBody>
          <a:bodyPr/>
          <a:lstStyle/>
          <a:p>
            <a:pPr>
              <a:defRPr sz="2400" i="1"/>
            </a:pPr>
            <a:r>
              <a:t>A Statutory Authority for Tiger Conservation in India</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0"/>
            <a:ext cx="9144000" cy="34290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4000" b="1"/>
            </a:pPr>
            <a:r>
              <a:t>Genesis of NTCA</a:t>
            </a:r>
          </a:p>
        </p:txBody>
      </p:sp>
      <p:sp>
        <p:nvSpPr>
          <p:cNvPr id="3" name="Text Placeholder 2"/>
          <p:cNvSpPr>
            <a:spLocks noGrp="1"/>
          </p:cNvSpPr>
          <p:nvPr>
            <p:ph type="body" idx="1"/>
          </p:nvPr>
        </p:nvSpPr>
        <p:spPr/>
        <p:txBody>
          <a:bodyPr/>
          <a:lstStyle/>
          <a:p>
            <a:pPr>
              <a:defRPr sz="2200"/>
            </a:pPr>
            <a:r>
              <a:t>Project Tiger highlighted the need for a statutory authority.</a:t>
            </a:r>
          </a:p>
          <a:p>
            <a:pPr>
              <a:defRPr sz="2200"/>
            </a:pPr>
            <a:r>
              <a:t>Task Force recommended strengthening Project Tiger with legal powers</a:t>
            </a:r>
          </a:p>
          <a:p>
            <a:pPr>
              <a:defRPr sz="2200"/>
            </a:pPr>
            <a:r>
              <a:t>Also, the creation of Wildlife Crime Control Bureau to fight crime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Key Recommendations of the Task Force</a:t>
            </a:r>
          </a:p>
        </p:txBody>
      </p:sp>
      <p:sp>
        <p:nvSpPr>
          <p:cNvPr id="3" name="Content Placeholder 2"/>
          <p:cNvSpPr>
            <a:spLocks noGrp="1"/>
          </p:cNvSpPr>
          <p:nvPr>
            <p:ph idx="1"/>
          </p:nvPr>
        </p:nvSpPr>
        <p:spPr/>
        <p:txBody>
          <a:bodyPr/>
          <a:lstStyle/>
          <a:p>
            <a:pPr>
              <a:defRPr sz="2000"/>
            </a:pPr>
            <a:r>
              <a:t>Reinvigorating governance of tiger conservation.</a:t>
            </a:r>
          </a:p>
          <a:p>
            <a:pPr>
              <a:defRPr sz="2000"/>
            </a:pPr>
            <a:r>
              <a:t>Strengthening efforts against poaching and wildlife crime.</a:t>
            </a:r>
          </a:p>
          <a:p>
            <a:pPr>
              <a:defRPr sz="2000"/>
            </a:pPr>
            <a:r>
              <a:t>Expanding undisturbed areas for tigers by reducing human pressure.</a:t>
            </a:r>
          </a:p>
          <a:p>
            <a:pPr>
              <a:defRPr sz="2000"/>
            </a:pPr>
            <a:r>
              <a:t>Repairing relationships with local communities through coexistence strategies.</a:t>
            </a:r>
          </a:p>
          <a:p>
            <a:pPr>
              <a:defRPr sz="2000"/>
            </a:pPr>
            <a:r>
              <a:t>Regenerating forest habitats near tiger reserves by investing in local economies.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Challenges Faced by Tiger Reserves</a:t>
            </a:r>
          </a:p>
        </p:txBody>
      </p:sp>
      <p:sp>
        <p:nvSpPr>
          <p:cNvPr id="3" name="Content Placeholder 2"/>
          <p:cNvSpPr>
            <a:spLocks noGrp="1"/>
          </p:cNvSpPr>
          <p:nvPr>
            <p:ph idx="1"/>
          </p:nvPr>
        </p:nvSpPr>
        <p:spPr/>
        <p:txBody>
          <a:bodyPr/>
          <a:lstStyle/>
          <a:p>
            <a:pPr>
              <a:defRPr sz="2000"/>
            </a:pPr>
            <a:r>
              <a:t>Ecological disturbances and fragmentation of habitats due to overuse.</a:t>
            </a:r>
          </a:p>
          <a:p>
            <a:pPr>
              <a:defRPr sz="2000"/>
            </a:pPr>
            <a:r>
              <a:t>Conflicting land uses leading to habitat loss.</a:t>
            </a:r>
          </a:p>
          <a:p>
            <a:pPr>
              <a:defRPr sz="2000"/>
            </a:pPr>
            <a:r>
              <a:t>Significant village populations with large numbers of grazing cattle causing degradation.</a:t>
            </a:r>
          </a:p>
          <a:p>
            <a:pPr>
              <a:defRPr sz="2000"/>
            </a:pPr>
            <a:r>
              <a:t>Regular disturbances from temples and commercial entities (e.g., tea estates).</a:t>
            </a:r>
          </a:p>
          <a:p>
            <a:pPr>
              <a:defRPr sz="2000"/>
            </a:pPr>
            <a:r>
              <a:t>Man-animal conflicts resulting in mortality of tigers and prey.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Constraints Affecting Field Implementation</a:t>
            </a:r>
          </a:p>
        </p:txBody>
      </p:sp>
      <p:sp>
        <p:nvSpPr>
          <p:cNvPr id="3" name="Content Placeholder 2"/>
          <p:cNvSpPr>
            <a:spLocks noGrp="1"/>
          </p:cNvSpPr>
          <p:nvPr>
            <p:ph idx="1"/>
          </p:nvPr>
        </p:nvSpPr>
        <p:spPr/>
        <p:txBody>
          <a:bodyPr/>
          <a:lstStyle/>
          <a:p>
            <a:pPr>
              <a:defRPr sz="2000"/>
            </a:pPr>
            <a:r>
              <a:t>Delayed release of Central Assistance to States.</a:t>
            </a:r>
          </a:p>
          <a:p>
            <a:pPr>
              <a:defRPr sz="2000"/>
            </a:pPr>
            <a:r>
              <a:t>Staff vacancies and ageing of field staff.</a:t>
            </a:r>
          </a:p>
          <a:p>
            <a:pPr>
              <a:defRPr sz="2000"/>
            </a:pPr>
            <a:r>
              <a:t>Lack of capacity building initiatives.</a:t>
            </a:r>
          </a:p>
          <a:p>
            <a:pPr>
              <a:defRPr sz="2000"/>
            </a:pPr>
            <a:r>
              <a:t>Weak enforcement and monitoring of protection work.</a:t>
            </a:r>
          </a:p>
          <a:p>
            <a:pPr>
              <a:defRPr sz="2000"/>
            </a:pPr>
            <a:r>
              <a:t>Need for greater commitment and vigilance in the States.</a:t>
            </a:r>
          </a:p>
          <a:p>
            <a:pPr>
              <a:defRPr sz="2000"/>
            </a:pPr>
            <a:r>
              <a:t>Field administration requires capacity building and supervision.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Urgent Needs for Effective Conservation</a:t>
            </a:r>
          </a:p>
        </p:txBody>
      </p:sp>
      <p:sp>
        <p:nvSpPr>
          <p:cNvPr id="3" name="Content Placeholder 2"/>
          <p:cNvSpPr>
            <a:spLocks noGrp="1"/>
          </p:cNvSpPr>
          <p:nvPr>
            <p:ph idx="1"/>
          </p:nvPr>
        </p:nvSpPr>
        <p:spPr/>
        <p:txBody>
          <a:bodyPr/>
          <a:lstStyle/>
          <a:p>
            <a:pPr>
              <a:defRPr sz="2000"/>
            </a:pPr>
            <a:r>
              <a:t>Strengthening the Project Tiger Directorate at the Central Government level.</a:t>
            </a:r>
          </a:p>
          <a:p>
            <a:pPr>
              <a:defRPr sz="2000"/>
            </a:pPr>
            <a:r>
              <a:t>Involvement of Parliament for review and guidance.</a:t>
            </a:r>
          </a:p>
          <a:p>
            <a:pPr>
              <a:defRPr sz="2000"/>
            </a:pPr>
            <a:r>
              <a:t>Involvement of Chief Ministers of States.</a:t>
            </a:r>
          </a:p>
          <a:p>
            <a:pPr>
              <a:defRPr sz="2000"/>
            </a:pPr>
            <a:r>
              <a:t>Strengthening field administration and supervision.</a:t>
            </a:r>
          </a:p>
          <a:p>
            <a:pPr>
              <a:defRPr sz="2000"/>
            </a:pPr>
            <a:r>
              <a:t>Building a participatory base including local people's interests.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NTCA: A Statutory Authority</a:t>
            </a:r>
          </a:p>
        </p:txBody>
      </p:sp>
      <p:sp>
        <p:nvSpPr>
          <p:cNvPr id="3" name="Content Placeholder 2"/>
          <p:cNvSpPr>
            <a:spLocks noGrp="1"/>
          </p:cNvSpPr>
          <p:nvPr>
            <p:ph idx="1"/>
          </p:nvPr>
        </p:nvSpPr>
        <p:spPr/>
        <p:txBody>
          <a:bodyPr/>
          <a:lstStyle/>
          <a:p>
            <a:pPr>
              <a:defRPr sz="2000"/>
            </a:pPr>
            <a:r>
              <a:t>Project Tiger converted into a statutory authority (NTCA) through amendment to the Wild Life (Protection) Act, 1972.</a:t>
            </a:r>
          </a:p>
          <a:p>
            <a:pPr>
              <a:defRPr sz="2000"/>
            </a:pPr>
            <a:r>
              <a:t>Addresses ecological and administrative concerns for tiger conservation.</a:t>
            </a:r>
          </a:p>
          <a:p>
            <a:pPr>
              <a:defRPr sz="2000"/>
            </a:pPr>
            <a:r>
              <a:t>Provides a statutory basis for protection of tiger reserves.</a:t>
            </a:r>
          </a:p>
          <a:p>
            <a:pPr>
              <a:defRPr sz="2000"/>
            </a:pPr>
            <a:r>
              <a:t>Strengthens institutional mechanisms for protecting sensitive areas and endangered species.</a:t>
            </a:r>
          </a:p>
          <a:p>
            <a:pPr>
              <a:defRPr sz="2000"/>
            </a:pPr>
            <a:r>
              <a:t>Enforces guidelines for tiger conservation and monitors compliance.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NTCA's Role and Responsibilities</a:t>
            </a:r>
          </a:p>
        </p:txBody>
      </p:sp>
      <p:sp>
        <p:nvSpPr>
          <p:cNvPr id="3" name="Content Placeholder 2"/>
          <p:cNvSpPr>
            <a:spLocks noGrp="1"/>
          </p:cNvSpPr>
          <p:nvPr>
            <p:ph idx="1"/>
          </p:nvPr>
        </p:nvSpPr>
        <p:spPr/>
        <p:txBody>
          <a:bodyPr/>
          <a:lstStyle/>
          <a:p>
            <a:pPr>
              <a:defRPr sz="2000"/>
            </a:pPr>
            <a:r>
              <a:t>Placement of motivated and trained officers as Field Directors.</a:t>
            </a:r>
          </a:p>
          <a:p>
            <a:pPr>
              <a:defRPr sz="2000"/>
            </a:pPr>
            <a:r>
              <a:t>Facilitates capacity building of officers and staff in tiger reserves.</a:t>
            </a:r>
          </a:p>
          <a:p>
            <a:pPr>
              <a:defRPr sz="2000"/>
            </a:pPr>
            <a:r>
              <a:t>Implements a time-bound staff development plan.</a:t>
            </a:r>
          </a:p>
          <a:p>
            <a:pPr>
              <a:defRPr sz="2000"/>
            </a:pPr>
            <a:r>
              <a:t>The Wild Life (Protection) Amendment Act, 2006, came into effect on September 4, 2006, and NTCA was constituted on the same date.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1714500"/>
            <a:ext cx="9144000" cy="51435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ctrTitle"/>
          </p:nvPr>
        </p:nvSpPr>
        <p:spPr/>
        <p:txBody>
          <a:bodyPr/>
          <a:lstStyle/>
          <a:p>
            <a:pPr>
              <a:defRPr sz="4400" b="1"/>
            </a:pPr>
            <a:r>
              <a:t>Revised Guidelines: Project Tiger</a:t>
            </a:r>
          </a:p>
        </p:txBody>
      </p:sp>
      <p:sp>
        <p:nvSpPr>
          <p:cNvPr id="3" name="Subtitle 2"/>
          <p:cNvSpPr>
            <a:spLocks noGrp="1"/>
          </p:cNvSpPr>
          <p:nvPr>
            <p:ph type="subTitle" idx="1"/>
          </p:nvPr>
        </p:nvSpPr>
        <p:spPr/>
        <p:txBody>
          <a:bodyPr/>
          <a:lstStyle/>
          <a:p>
            <a:pPr>
              <a:defRPr sz="2400" i="1"/>
            </a:pPr>
            <a:r>
              <a:t>Ongoing Centrally Sponsored Scheme</a:t>
            </a:r>
          </a:p>
          <a:p>
            <a:pPr>
              <a:defRPr sz="2400" i="1"/>
            </a:pPr>
            <a:r>
              <a:t>February, 2008</a:t>
            </a:r>
          </a:p>
          <a:p>
            <a:pPr>
              <a:defRPr sz="2400" i="1"/>
            </a:pPr>
            <a:r>
              <a:t>National Tiger Conservation Authority</a:t>
            </a:r>
          </a:p>
          <a:p>
            <a:pPr>
              <a:defRPr sz="2400" i="1"/>
            </a:pPr>
            <a:r>
              <a:t>Ministry of Environment &amp; Forests</a:t>
            </a:r>
          </a:p>
          <a:p>
            <a:pPr>
              <a:defRPr sz="2400" i="1"/>
            </a:pPr>
            <a:r>
              <a:t>Government of India</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The Continuing Need for Project Tiger</a:t>
            </a:r>
          </a:p>
        </p:txBody>
      </p:sp>
      <p:sp>
        <p:nvSpPr>
          <p:cNvPr id="3" name="Content Placeholder 2"/>
          <p:cNvSpPr>
            <a:spLocks noGrp="1"/>
          </p:cNvSpPr>
          <p:nvPr>
            <p:ph idx="1"/>
          </p:nvPr>
        </p:nvSpPr>
        <p:spPr/>
        <p:txBody>
          <a:bodyPr/>
          <a:lstStyle/>
          <a:p>
            <a:pPr>
              <a:defRPr sz="2000"/>
            </a:pPr>
            <a:r>
              <a:t>Despite efforts, the tiger remains endangered.</a:t>
            </a:r>
          </a:p>
          <a:p>
            <a:pPr>
              <a:defRPr sz="2000"/>
            </a:pPr>
            <a:r>
              <a:t>Key threats include habitat loss, revenge killings, and demand for body parts.</a:t>
            </a:r>
          </a:p>
          <a:p>
            <a:pPr>
              <a:defRPr sz="2000"/>
            </a:pPr>
            <a:r>
              <a:t>Continuance of a focused, species-specific, multifaceted ecosystem project is crucial.</a:t>
            </a:r>
          </a:p>
          <a:p>
            <a:pPr>
              <a:defRPr sz="2000"/>
            </a:pPr>
            <a:r>
              <a:t>Aims to address the threats faced by the tiger and its habitat.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Key Imperatives for Tiger Conservation</a:t>
            </a:r>
          </a:p>
        </p:txBody>
      </p:sp>
      <p:sp>
        <p:nvSpPr>
          <p:cNvPr id="3" name="Content Placeholder 2"/>
          <p:cNvSpPr>
            <a:spLocks noGrp="1"/>
          </p:cNvSpPr>
          <p:nvPr>
            <p:ph idx="1"/>
          </p:nvPr>
        </p:nvSpPr>
        <p:spPr/>
        <p:txBody>
          <a:bodyPr/>
          <a:lstStyle/>
          <a:p>
            <a:pPr>
              <a:defRPr sz="2000"/>
            </a:pPr>
            <a:r>
              <a:t>Focused approach to prioritize actions within and outside tiger reserves.</a:t>
            </a:r>
          </a:p>
          <a:p>
            <a:pPr>
              <a:defRPr sz="2000"/>
            </a:pPr>
            <a:r>
              <a:t>Eliciting support from local stakeholder communities.</a:t>
            </a:r>
          </a:p>
          <a:p>
            <a:pPr>
              <a:defRPr sz="2000"/>
            </a:pPr>
            <a:r>
              <a:t>Ensuring necessary infrastructure for protection and management.</a:t>
            </a:r>
          </a:p>
          <a:p>
            <a:pPr>
              <a:defRPr sz="2000"/>
            </a:pPr>
            <a:r>
              <a:t>Government of India provides funding and technical guidance through Project Tiger.</a:t>
            </a:r>
          </a:p>
          <a:p>
            <a:pPr>
              <a:defRPr sz="2000"/>
            </a:pPr>
            <a:r>
              <a:t>Tigers are present in the forests of seventeen states.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Tigers as Indicators of Ecosystem Health</a:t>
            </a:r>
          </a:p>
        </p:txBody>
      </p:sp>
      <p:sp>
        <p:nvSpPr>
          <p:cNvPr id="3" name="Content Placeholder 2"/>
          <p:cNvSpPr>
            <a:spLocks noGrp="1"/>
          </p:cNvSpPr>
          <p:nvPr>
            <p:ph idx="1"/>
          </p:nvPr>
        </p:nvSpPr>
        <p:spPr/>
        <p:txBody>
          <a:bodyPr/>
          <a:lstStyle/>
          <a:p>
            <a:pPr>
              <a:defRPr sz="2000"/>
            </a:pPr>
            <a:r>
              <a:t>Distribution and density of tigers vary due to ecological and human factors.</a:t>
            </a:r>
          </a:p>
          <a:p>
            <a:pPr>
              <a:defRPr sz="2000"/>
            </a:pPr>
            <a:r>
              <a:t>Tigers are at the top of the food chain, so their conservation results in overall conservation of the ecosystem.</a:t>
            </a:r>
          </a:p>
          <a:p>
            <a:pPr>
              <a:defRPr sz="2000"/>
            </a:pPr>
            <a:r>
              <a:t>Tigers are indicators of the well-being of the ecosystem.</a:t>
            </a:r>
          </a:p>
          <a:p>
            <a:pPr>
              <a:defRPr sz="2000"/>
            </a:pPr>
            <a:r>
              <a:t>A healthy tiger population indicates robust ecological components.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0"/>
            <a:ext cx="9144000" cy="34290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4000" b="1"/>
            </a:pPr>
            <a:r>
              <a:t>Ongoing Activities and Support</a:t>
            </a:r>
          </a:p>
        </p:txBody>
      </p:sp>
      <p:sp>
        <p:nvSpPr>
          <p:cNvPr id="3" name="Text Placeholder 2"/>
          <p:cNvSpPr>
            <a:spLocks noGrp="1"/>
          </p:cNvSpPr>
          <p:nvPr>
            <p:ph type="body" idx="1"/>
          </p:nvPr>
        </p:nvSpPr>
        <p:spPr/>
        <p:txBody>
          <a:bodyPr/>
          <a:lstStyle/>
          <a:p>
            <a:pPr>
              <a:defRPr sz="2200"/>
            </a:pPr>
            <a:r>
              <a:t>Revised Centrally Sponsored Scheme of Project Tiger</a:t>
            </a:r>
          </a:p>
          <a:p>
            <a:pPr>
              <a:defRPr sz="2200"/>
            </a:pPr>
            <a:r>
              <a:t>Anti-poaching activities are given high priority</a:t>
            </a:r>
          </a:p>
          <a:p>
            <a:pPr>
              <a:defRPr sz="2200"/>
            </a:pPr>
            <a:r>
              <a:t>Operations are Site Specific and critical for conservation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Anti-Poaching Activities</a:t>
            </a:r>
          </a:p>
        </p:txBody>
      </p:sp>
      <p:sp>
        <p:nvSpPr>
          <p:cNvPr id="3" name="Content Placeholder 2"/>
          <p:cNvSpPr>
            <a:spLocks noGrp="1"/>
          </p:cNvSpPr>
          <p:nvPr>
            <p:ph idx="1"/>
          </p:nvPr>
        </p:nvSpPr>
        <p:spPr/>
        <p:txBody>
          <a:bodyPr/>
          <a:lstStyle/>
          <a:p>
            <a:pPr>
              <a:defRPr sz="2000"/>
            </a:pPr>
            <a:r>
              <a:t>Deployment of anti-poaching squads.</a:t>
            </a:r>
          </a:p>
          <a:p>
            <a:pPr>
              <a:defRPr sz="2000"/>
            </a:pPr>
            <a:r>
              <a:t>Establishing and maintaining patrolling camps.</a:t>
            </a:r>
          </a:p>
          <a:p>
            <a:pPr>
              <a:defRPr sz="2000"/>
            </a:pPr>
            <a:r>
              <a:t>Organizing vehicular patrolling (Tiger Protection Force).</a:t>
            </a:r>
          </a:p>
          <a:p>
            <a:pPr>
              <a:defRPr sz="2000"/>
            </a:pPr>
            <a:r>
              <a:t>Establishing and maintaining wireless networks.</a:t>
            </a:r>
          </a:p>
          <a:p>
            <a:pPr>
              <a:defRPr sz="2000"/>
            </a:pPr>
            <a:r>
              <a:t>Organizing surprise raids with local police.</a:t>
            </a:r>
          </a:p>
          <a:p>
            <a:pPr>
              <a:defRPr sz="2000"/>
            </a:pPr>
            <a:r>
              <a:t>Ensuring special site-specific protection measures during monsoon ('Operation Monsoon').</a:t>
            </a:r>
          </a:p>
          <a:p>
            <a:pPr>
              <a:defRPr sz="2000"/>
            </a:pPr>
            <a:r>
              <a:t>Deployment of ex-army personnel/home guards.</a:t>
            </a:r>
          </a:p>
          <a:p>
            <a:pPr>
              <a:defRPr sz="2000"/>
            </a:pPr>
            <a:r>
              <a:t>Deployment of local workforce for patrolling.</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Anti-Poaching Activities (cont.)</a:t>
            </a:r>
          </a:p>
        </p:txBody>
      </p:sp>
      <p:sp>
        <p:nvSpPr>
          <p:cNvPr id="3" name="Content Placeholder 2"/>
          <p:cNvSpPr>
            <a:spLocks noGrp="1"/>
          </p:cNvSpPr>
          <p:nvPr>
            <p:ph idx="1"/>
          </p:nvPr>
        </p:nvSpPr>
        <p:spPr/>
        <p:txBody>
          <a:bodyPr/>
          <a:lstStyle/>
          <a:p>
            <a:pPr>
              <a:defRPr sz="2000"/>
            </a:pPr>
            <a:r>
              <a:t>Procurement of arms and ammunition.</a:t>
            </a:r>
          </a:p>
          <a:p>
            <a:pPr>
              <a:defRPr sz="2000"/>
            </a:pPr>
            <a:r>
              <a:t>Procurement/maintenance of elephant squads.</a:t>
            </a:r>
          </a:p>
          <a:p>
            <a:pPr>
              <a:defRPr sz="2000"/>
            </a:pPr>
            <a:r>
              <a:t>Rewards to informers.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1714500"/>
            <a:ext cx="9144000" cy="51435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ctrTitle"/>
          </p:nvPr>
        </p:nvSpPr>
        <p:spPr/>
        <p:txBody>
          <a:bodyPr/>
          <a:lstStyle/>
          <a:p>
            <a:pPr>
              <a:defRPr sz="4400" b="1"/>
            </a:pPr>
            <a:r>
              <a:t>Project Tiger: Strengthening Conservation Efforts</a:t>
            </a:r>
          </a:p>
        </p:txBody>
      </p:sp>
      <p:sp>
        <p:nvSpPr>
          <p:cNvPr id="3" name="Subtitle 2"/>
          <p:cNvSpPr>
            <a:spLocks noGrp="1"/>
          </p:cNvSpPr>
          <p:nvPr>
            <p:ph type="subTitle" idx="1"/>
          </p:nvPr>
        </p:nvSpPr>
        <p:spPr/>
        <p:txBody>
          <a:bodyPr/>
          <a:lstStyle/>
          <a:p>
            <a:pPr>
              <a:defRPr sz="2400" i="1"/>
            </a:pPr>
            <a:r>
              <a:t>Key Activities &amp; Initiatives for Tiger Reserves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4.1 Legal &amp; Equipment Support</a:t>
            </a:r>
          </a:p>
        </p:txBody>
      </p:sp>
      <p:sp>
        <p:nvSpPr>
          <p:cNvPr id="3" name="Content Placeholder 2"/>
          <p:cNvSpPr>
            <a:spLocks noGrp="1"/>
          </p:cNvSpPr>
          <p:nvPr>
            <p:ph idx="1"/>
          </p:nvPr>
        </p:nvSpPr>
        <p:spPr/>
        <p:txBody>
          <a:bodyPr/>
          <a:lstStyle/>
          <a:p>
            <a:pPr>
              <a:defRPr sz="2000"/>
            </a:pPr>
            <a:r>
              <a:t>Legal support for defending court cases.</a:t>
            </a:r>
          </a:p>
          <a:p>
            <a:pPr>
              <a:defRPr sz="2000"/>
            </a:pPr>
            <a:r>
              <a:t>Procurement of vehicles and boats.</a:t>
            </a:r>
          </a:p>
          <a:p>
            <a:pPr>
              <a:defRPr sz="2000"/>
            </a:pPr>
            <a:r>
              <a:t>Procurement of field gear and night vision devices.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4.2 Infrastructure Strengthening (Ongoing)</a:t>
            </a:r>
          </a:p>
        </p:txBody>
      </p:sp>
      <p:sp>
        <p:nvSpPr>
          <p:cNvPr id="3" name="Content Placeholder 2"/>
          <p:cNvSpPr>
            <a:spLocks noGrp="1"/>
          </p:cNvSpPr>
          <p:nvPr>
            <p:ph idx="1"/>
          </p:nvPr>
        </p:nvSpPr>
        <p:spPr/>
        <p:txBody>
          <a:bodyPr/>
          <a:lstStyle/>
          <a:p>
            <a:pPr>
              <a:defRPr sz="2000"/>
            </a:pPr>
            <a:r>
              <a:t>Reinforcing infrastructure within Tiger Reserves:</a:t>
            </a:r>
          </a:p>
          <a:p>
            <a:pPr>
              <a:defRPr sz="2000"/>
            </a:pPr>
          </a:p>
          <a:p>
            <a:pPr>
              <a:defRPr sz="2000"/>
            </a:pPr>
            <a:r>
              <a:t>Civil Works: staff quarters, family hostels, office improvement, patrolling camp, house keeping buildings, museum, culverts.</a:t>
            </a:r>
          </a:p>
          <a:p>
            <a:pPr>
              <a:defRPr sz="2000"/>
            </a:pPr>
            <a:r>
              <a:t>Maintenance/creation/upgradation of road network.</a:t>
            </a:r>
          </a:p>
          <a:p>
            <a:pPr>
              <a:defRPr sz="2000"/>
            </a:pPr>
            <a:r>
              <a:t>Maintenance/creation of wireless &amp; fire watch towers.</a:t>
            </a:r>
          </a:p>
          <a:p>
            <a:pPr>
              <a:defRPr sz="2000"/>
            </a:pPr>
            <a:r>
              <a:t>Maintenance/creation of bridges, dams, anicuts.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4.2 Infrastructure Strengthening (Ongoing) (cont.)</a:t>
            </a:r>
          </a:p>
        </p:txBody>
      </p:sp>
      <p:sp>
        <p:nvSpPr>
          <p:cNvPr id="3" name="Content Placeholder 2"/>
          <p:cNvSpPr>
            <a:spLocks noGrp="1"/>
          </p:cNvSpPr>
          <p:nvPr>
            <p:ph idx="1"/>
          </p:nvPr>
        </p:nvSpPr>
        <p:spPr/>
        <p:txBody>
          <a:bodyPr/>
          <a:lstStyle/>
          <a:p>
            <a:pPr>
              <a:defRPr sz="2000"/>
            </a:pPr>
            <a:r>
              <a:t>Maintenance/creation of firelines/firebreaks &amp; earthen ponds.</a:t>
            </a:r>
          </a:p>
          <a:p>
            <a:pPr>
              <a:defRPr sz="2000"/>
            </a:pPr>
            <a:r>
              <a:t>Procurement/maintenance of vehicles (Gypsy, Jeep, Truck, Tractor).</a:t>
            </a:r>
          </a:p>
          <a:p>
            <a:pPr>
              <a:defRPr sz="2000"/>
            </a:pPr>
            <a:r>
              <a:t>Habitat improvement works.</a:t>
            </a:r>
          </a:p>
          <a:p>
            <a:pPr>
              <a:defRPr sz="2000"/>
            </a:pPr>
            <a:r>
              <a:t>Procurement of hardware, software / GIS.</a:t>
            </a:r>
          </a:p>
          <a:p>
            <a:pPr>
              <a:defRPr sz="2000"/>
            </a:pPr>
            <a:r>
              <a:t>Procurement of compass, range finder, GPS, camera traps.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0" y="1028700"/>
            <a:ext cx="182880" cy="48006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57200" y="457200"/>
            <a:ext cx="8229600" cy="914400"/>
          </a:xfrm>
          <a:prstGeom prst="rect">
            <a:avLst/>
          </a:prstGeom>
          <a:noFill/>
        </p:spPr>
        <p:txBody>
          <a:bodyPr wrap="none">
            <a:spAutoFit/>
          </a:bodyPr>
          <a:lstStyle/>
          <a:p>
            <a:pPr algn="ctr">
              <a:defRPr sz="3600" b="1"/>
            </a:pPr>
            <a:r>
              <a:t>Project Tiger Logo</a:t>
            </a:r>
          </a:p>
        </p:txBody>
      </p:sp>
      <p:pic>
        <p:nvPicPr>
          <p:cNvPr id="5" name="Picture 4" descr="page_1.png"/>
          <p:cNvPicPr>
            <a:picLocks noChangeAspect="1"/>
          </p:cNvPicPr>
          <p:nvPr/>
        </p:nvPicPr>
        <p:blipFill>
          <a:blip r:embed="rId2"/>
          <a:stretch>
            <a:fillRect/>
          </a:stretch>
        </p:blipFill>
        <p:spPr>
          <a:xfrm>
            <a:off x="1828800" y="1645920"/>
            <a:ext cx="5486400" cy="3657600"/>
          </a:xfrm>
          <a:prstGeom prst="rect">
            <a:avLst/>
          </a:prstGeom>
        </p:spPr>
      </p:pic>
      <p:sp>
        <p:nvSpPr>
          <p:cNvPr id="6" name="TextBox 5"/>
          <p:cNvSpPr txBox="1"/>
          <p:nvPr/>
        </p:nvSpPr>
        <p:spPr>
          <a:xfrm>
            <a:off x="914400" y="5577840"/>
            <a:ext cx="7315200" cy="914400"/>
          </a:xfrm>
          <a:prstGeom prst="rect">
            <a:avLst/>
          </a:prstGeom>
          <a:noFill/>
        </p:spPr>
        <p:txBody>
          <a:bodyPr wrap="none">
            <a:spAutoFit/>
          </a:bodyPr>
          <a:lstStyle/>
          <a:p>
            <a:pPr algn="ctr">
              <a:defRPr i="1" sz="1600"/>
            </a:pPr>
            <a:r>
              <a:t>Official logo of the Project Tiger initiative in India.</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4.2 Infrastructure Strengthening (Ongoing) (cont.)</a:t>
            </a:r>
          </a:p>
        </p:txBody>
      </p:sp>
      <p:sp>
        <p:nvSpPr>
          <p:cNvPr id="3" name="Content Placeholder 2"/>
          <p:cNvSpPr>
            <a:spLocks noGrp="1"/>
          </p:cNvSpPr>
          <p:nvPr>
            <p:ph idx="1"/>
          </p:nvPr>
        </p:nvSpPr>
        <p:spPr/>
        <p:txBody>
          <a:bodyPr/>
          <a:lstStyle/>
          <a:p>
            <a:pPr>
              <a:defRPr sz="2000"/>
            </a:pPr>
            <a:r>
              <a:t>Procurement of satellite imageries for management planning.</a:t>
            </a:r>
          </a:p>
          <a:p>
            <a:pPr>
              <a:defRPr sz="2000"/>
            </a:pPr>
            <a:r>
              <a:t>Map digitization facility for management planning.</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4.3 Habitat Improvement &amp; Water Development (Ongoing)</a:t>
            </a:r>
          </a:p>
        </p:txBody>
      </p:sp>
      <p:sp>
        <p:nvSpPr>
          <p:cNvPr id="3" name="Content Placeholder 2"/>
          <p:cNvSpPr>
            <a:spLocks noGrp="1"/>
          </p:cNvSpPr>
          <p:nvPr>
            <p:ph idx="1"/>
          </p:nvPr>
        </p:nvSpPr>
        <p:spPr/>
        <p:txBody>
          <a:bodyPr/>
          <a:lstStyle/>
          <a:p>
            <a:pPr>
              <a:defRPr sz="2000"/>
            </a:pPr>
            <a:r>
              <a:t>Weed eradication.</a:t>
            </a:r>
          </a:p>
          <a:p>
            <a:pPr>
              <a:defRPr sz="2000"/>
            </a:pPr>
            <a:r>
              <a:t>Removal of gregarious plant growth from grasslands.</a:t>
            </a:r>
          </a:p>
          <a:p>
            <a:pPr>
              <a:defRPr sz="2000"/>
            </a:pPr>
            <a:r>
              <a:t>Grass improvement.</a:t>
            </a:r>
          </a:p>
          <a:p>
            <a:pPr>
              <a:defRPr sz="2000"/>
            </a:pPr>
            <a:r>
              <a:t>Water retention structures.</a:t>
            </a:r>
          </a:p>
          <a:p>
            <a:pPr>
              <a:defRPr sz="2000"/>
            </a:pPr>
          </a:p>
          <a:p>
            <a:pPr>
              <a:defRPr sz="2000"/>
            </a:pPr>
            <a:r>
              <a:t>These initiatives increase the forage and browse values of the habitat for wild animals.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4.4 Addressing Man-Animal Conflict</a:t>
            </a:r>
          </a:p>
        </p:txBody>
      </p:sp>
      <p:sp>
        <p:nvSpPr>
          <p:cNvPr id="3" name="Content Placeholder 2"/>
          <p:cNvSpPr>
            <a:spLocks noGrp="1"/>
          </p:cNvSpPr>
          <p:nvPr>
            <p:ph idx="1"/>
          </p:nvPr>
        </p:nvSpPr>
        <p:spPr/>
        <p:txBody>
          <a:bodyPr/>
          <a:lstStyle/>
          <a:p>
            <a:pPr>
              <a:defRPr sz="2000"/>
            </a:pPr>
            <a:r>
              <a:t>Payment of compensation for cattle lifting, death of human beings and crop depredation* due to wild animals.</a:t>
            </a:r>
          </a:p>
          <a:p>
            <a:pPr>
              <a:defRPr sz="2000"/>
            </a:pPr>
            <a:r>
              <a:t>Creation of crop protection structures.</a:t>
            </a:r>
          </a:p>
          <a:p>
            <a:pPr>
              <a:defRPr sz="2000"/>
            </a:pPr>
            <a:r>
              <a:t>Procurement/deployment of traps, cages to catch problematic animals.</a:t>
            </a:r>
          </a:p>
          <a:p>
            <a:pPr>
              <a:defRPr sz="2000"/>
            </a:pPr>
            <a:r>
              <a:t>Procurement of tranquilizing equipments, rescue vehicles and drugs.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Rectangle 2"/>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4400" b="1"/>
            </a:pPr>
            <a:r>
              <a:t>Addressing Park-People Conflicts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4.5 Co-existence Agenda in Buffer Zones</a:t>
            </a:r>
          </a:p>
        </p:txBody>
      </p:sp>
      <p:sp>
        <p:nvSpPr>
          <p:cNvPr id="3" name="Content Placeholder 2"/>
          <p:cNvSpPr>
            <a:spLocks noGrp="1"/>
          </p:cNvSpPr>
          <p:nvPr>
            <p:ph idx="1"/>
          </p:nvPr>
        </p:nvSpPr>
        <p:spPr/>
        <p:txBody>
          <a:bodyPr/>
          <a:lstStyle/>
          <a:p>
            <a:pPr>
              <a:defRPr sz="2000"/>
            </a:pPr>
            <a:r>
              <a:t>Delineation of buffer zones around Tiger Reserves to:</a:t>
            </a:r>
          </a:p>
          <a:p>
            <a:pPr>
              <a:defRPr sz="2000"/>
            </a:pPr>
          </a:p>
          <a:p>
            <a:pPr>
              <a:defRPr sz="2000"/>
            </a:pPr>
            <a:r>
              <a:t>Provide ecologically viable livelihood options to local stakeholders, reducing dependency on forests.</a:t>
            </a:r>
          </a:p>
          <a:p>
            <a:pPr>
              <a:defRPr sz="2000"/>
            </a:pPr>
            <a:r>
              <a:t>Conserve the forest area through restorative inputs involving local people, providing habitat supplement to wild animals moving out of core areas.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4.6 Rehabilitation for Traditional Hunting Tribes</a:t>
            </a:r>
          </a:p>
        </p:txBody>
      </p:sp>
      <p:sp>
        <p:nvSpPr>
          <p:cNvPr id="3" name="Content Placeholder 2"/>
          <p:cNvSpPr>
            <a:spLocks noGrp="1"/>
          </p:cNvSpPr>
          <p:nvPr>
            <p:ph idx="1"/>
          </p:nvPr>
        </p:nvSpPr>
        <p:spPr/>
        <p:txBody>
          <a:bodyPr/>
          <a:lstStyle/>
          <a:p>
            <a:pPr>
              <a:defRPr sz="2000"/>
            </a:pPr>
            <a:r>
              <a:t>Launch a rehabilitation and development programme for denotified tribes and tribes involved in traditional hunting, living around tiger reserves and tiger corridors.</a:t>
            </a:r>
          </a:p>
          <a:p>
            <a:pPr>
              <a:defRPr sz="2000"/>
            </a:pPr>
          </a:p>
          <a:p>
            <a:pPr>
              <a:defRPr sz="2000"/>
            </a:pPr>
            <a:r>
              <a:t>Welfare package should be evolved in a site specific, consultative manner with livelihood options, to include : wages for such people towards their deployment in foot patrolling for protecting wildlife, providing agricultural land with irrigation, basic health care, housing and related community welfare inputs and basic education facilities.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4.7 Research and Field Equipment (Ongoing)</a:t>
            </a:r>
          </a:p>
        </p:txBody>
      </p:sp>
      <p:sp>
        <p:nvSpPr>
          <p:cNvPr id="3" name="Content Placeholder 2"/>
          <p:cNvSpPr>
            <a:spLocks noGrp="1"/>
          </p:cNvSpPr>
          <p:nvPr>
            <p:ph idx="1"/>
          </p:nvPr>
        </p:nvSpPr>
        <p:spPr/>
        <p:txBody>
          <a:bodyPr/>
          <a:lstStyle/>
          <a:p>
            <a:pPr>
              <a:defRPr sz="2000"/>
            </a:pPr>
            <a:r>
              <a:t>Permanent monitoring protocol for field units.</a:t>
            </a:r>
          </a:p>
          <a:p>
            <a:pPr>
              <a:defRPr sz="2000"/>
            </a:pPr>
            <a:r>
              <a:t>Assistance for fostering field oriented research.</a:t>
            </a:r>
          </a:p>
          <a:p>
            <a:pPr>
              <a:defRPr sz="2000"/>
            </a:pPr>
            <a:r>
              <a:t>Equipping staff with facilities like GPS, camera traps, night vision, range finder and related accessories including hardware and software.</a:t>
            </a:r>
          </a:p>
          <a:p>
            <a:pPr>
              <a:defRPr sz="2000"/>
            </a:pPr>
            <a:r>
              <a:t>Day to day monitoring of wild animals using the refined process in the GIS domain, which would enable “forecasting” vis-à-vis wildlife protection.</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4.8 Staff Development &amp; Capacity Building (Ongoing)</a:t>
            </a:r>
          </a:p>
        </p:txBody>
      </p:sp>
      <p:sp>
        <p:nvSpPr>
          <p:cNvPr id="3" name="Content Placeholder 2"/>
          <p:cNvSpPr>
            <a:spLocks noGrp="1"/>
          </p:cNvSpPr>
          <p:nvPr>
            <p:ph idx="1"/>
          </p:nvPr>
        </p:nvSpPr>
        <p:spPr/>
        <p:txBody>
          <a:bodyPr/>
          <a:lstStyle/>
          <a:p>
            <a:pPr>
              <a:defRPr sz="2000"/>
            </a:pPr>
            <a:r>
              <a:t>Capacity building / training.</a:t>
            </a:r>
          </a:p>
          <a:p>
            <a:pPr>
              <a:defRPr sz="2000"/>
            </a:pPr>
            <a:r>
              <a:t>Providing project allowance and special incentives.</a:t>
            </a:r>
          </a:p>
          <a:p>
            <a:pPr>
              <a:defRPr sz="2000"/>
            </a:pPr>
            <a:r>
              <a:t>Specialized training in the use of GIS, antipoaching operations.</a:t>
            </a:r>
          </a:p>
          <a:p>
            <a:pPr>
              <a:defRPr sz="2000"/>
            </a:pPr>
            <a:r>
              <a:t>Specialized training in jurisprudence and wildlife forensics.</a:t>
            </a:r>
          </a:p>
          <a:p>
            <a:pPr>
              <a:defRPr sz="2000"/>
            </a:pPr>
            <a:r>
              <a:t>Study tours for appraisal of good practices in other reserves.</a:t>
            </a:r>
          </a:p>
          <a:p>
            <a:pPr>
              <a:defRPr sz="2000"/>
            </a:pPr>
            <a:r>
              <a:t>Dissemination workshops.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4.8 Staff Development &amp; Capacity Building (Ongoing) (cont.)</a:t>
            </a:r>
          </a:p>
        </p:txBody>
      </p:sp>
      <p:sp>
        <p:nvSpPr>
          <p:cNvPr id="3" name="Content Placeholder 2"/>
          <p:cNvSpPr>
            <a:spLocks noGrp="1"/>
          </p:cNvSpPr>
          <p:nvPr>
            <p:ph idx="1"/>
          </p:nvPr>
        </p:nvSpPr>
        <p:spPr/>
        <p:txBody>
          <a:bodyPr/>
          <a:lstStyle/>
          <a:p>
            <a:pPr>
              <a:defRPr sz="2000"/>
            </a:pPr>
            <a:r>
              <a:t>Specialized training in park interpretation and management planning.</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4.9 Inviolate Spaces &amp; Relocation</a:t>
            </a:r>
          </a:p>
        </p:txBody>
      </p:sp>
      <p:sp>
        <p:nvSpPr>
          <p:cNvPr id="3" name="Content Placeholder 2"/>
          <p:cNvSpPr>
            <a:spLocks noGrp="1"/>
          </p:cNvSpPr>
          <p:nvPr>
            <p:ph idx="1"/>
          </p:nvPr>
        </p:nvSpPr>
        <p:spPr/>
        <p:txBody>
          <a:bodyPr/>
          <a:lstStyle/>
          <a:p>
            <a:pPr>
              <a:defRPr sz="2000"/>
            </a:pPr>
            <a:r>
              <a:t>Rights of people (Scheduled Tribes and other traditional forest dwellers) recognized in forest areas within core/critical tiger/wildlife habitats of tiger reserves/protected areas may be modified and resettled for providing inviolate spaces to tiger/wild animals.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Introduction to Project Tiger</a:t>
            </a:r>
          </a:p>
        </p:txBody>
      </p:sp>
      <p:sp>
        <p:nvSpPr>
          <p:cNvPr id="3" name="Content Placeholder 2"/>
          <p:cNvSpPr>
            <a:spLocks noGrp="1"/>
          </p:cNvSpPr>
          <p:nvPr>
            <p:ph idx="1"/>
          </p:nvPr>
        </p:nvSpPr>
        <p:spPr/>
        <p:txBody>
          <a:bodyPr/>
          <a:lstStyle/>
          <a:p>
            <a:pPr>
              <a:defRPr sz="2000"/>
            </a:pPr>
            <a:r>
              <a:t>Project Tiger is an ongoing Centrally Sponsored Scheme of the Ministry of Environment and Forests.</a:t>
            </a:r>
          </a:p>
          <a:p>
            <a:pPr>
              <a:defRPr sz="2000"/>
            </a:pPr>
            <a:r>
              <a:t>The revised guidelines incorporate the additional activities for implementing the urgent recommendations of the Tiger Task Force, constituted by the National Board for Wildlife, chaired by the Hon’ble Prime Minister.</a:t>
            </a:r>
          </a:p>
          <a:p>
            <a:pPr>
              <a:defRPr sz="2000"/>
            </a:pPr>
            <a:r>
              <a:t>These include support for implementing the provisions of the Wild Life (Protection) Amendment Act, 2006.</a:t>
            </a:r>
          </a:p>
          <a:p>
            <a:pPr>
              <a:defRPr sz="2000"/>
            </a:pPr>
            <a:r>
              <a:t>The activities are:</a:t>
            </a:r>
          </a:p>
          <a:p>
            <a:pPr>
              <a:defRPr sz="2000"/>
            </a:pPr>
            <a:r>
              <a:t>(i) Antipoaching initiatives</a:t>
            </a:r>
          </a:p>
          <a:p>
            <a:pPr>
              <a:defRPr sz="2000"/>
            </a:pPr>
            <a:r>
              <a:t>(ii) Strengthening infrastructure within tiger reserves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1714500"/>
            <a:ext cx="9144000" cy="51435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ctrTitle"/>
          </p:nvPr>
        </p:nvSpPr>
        <p:spPr/>
        <p:txBody>
          <a:bodyPr/>
          <a:lstStyle/>
          <a:p>
            <a:pPr>
              <a:defRPr sz="4400" b="1"/>
            </a:pPr>
            <a:r>
              <a:t>Village Relocation and Tiger Conservation</a:t>
            </a:r>
          </a:p>
        </p:txBody>
      </p:sp>
      <p:sp>
        <p:nvSpPr>
          <p:cNvPr id="3" name="Subtitle 2"/>
          <p:cNvSpPr>
            <a:spLocks noGrp="1"/>
          </p:cNvSpPr>
          <p:nvPr>
            <p:ph type="subTitle" idx="1"/>
          </p:nvPr>
        </p:nvSpPr>
        <p:spPr/>
        <p:txBody>
          <a:bodyPr/>
          <a:lstStyle/>
          <a:p>
            <a:pPr>
              <a:defRPr sz="2400" i="1"/>
            </a:pPr>
            <a:r>
              <a:t>Addressing Community Rights and Habitat Protection</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Compensation and Rights Settlement</a:t>
            </a:r>
          </a:p>
        </p:txBody>
      </p:sp>
      <p:sp>
        <p:nvSpPr>
          <p:cNvPr id="3" name="Content Placeholder 2"/>
          <p:cNvSpPr>
            <a:spLocks noGrp="1"/>
          </p:cNvSpPr>
          <p:nvPr>
            <p:ph idx="1"/>
          </p:nvPr>
        </p:nvSpPr>
        <p:spPr/>
        <p:txBody>
          <a:bodyPr/>
          <a:lstStyle/>
          <a:p>
            <a:pPr>
              <a:defRPr sz="2000"/>
            </a:pPr>
            <a:r>
              <a:t>Relocation requires compensation, including rights settlement.</a:t>
            </a:r>
          </a:p>
          <a:p>
            <a:pPr>
              <a:defRPr sz="2000"/>
            </a:pPr>
            <a:r>
              <a:t>Section 24 of the Wild Life (Protection) Act, 1972, provides for acquisition of rights in declared Sanctuary (Section 18) or National Park (Section 35) land.</a:t>
            </a:r>
          </a:p>
          <a:p>
            <a:pPr>
              <a:defRPr sz="2000"/>
            </a:pPr>
            <a:r>
              <a:t>Sub-section 2 authorizes the Collector to acquire such land or rights.</a:t>
            </a:r>
          </a:p>
          <a:p>
            <a:pPr>
              <a:defRPr sz="2000"/>
            </a:pPr>
            <a:r>
              <a:t>Compensation for immovable property is a statutory requirement for modifying/settling rights.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Ecological Imperative of Inviolate Core Areas</a:t>
            </a:r>
          </a:p>
        </p:txBody>
      </p:sp>
      <p:sp>
        <p:nvSpPr>
          <p:cNvPr id="3" name="Content Placeholder 2"/>
          <p:cNvSpPr>
            <a:spLocks noGrp="1"/>
          </p:cNvSpPr>
          <p:nvPr>
            <p:ph idx="1"/>
          </p:nvPr>
        </p:nvSpPr>
        <p:spPr/>
        <p:txBody>
          <a:bodyPr/>
          <a:lstStyle/>
          <a:p>
            <a:pPr>
              <a:defRPr sz="2000"/>
            </a:pPr>
            <a:r>
              <a:t>Tiger ecology research indicates a need for 800-1000 sq km inviolate space to maintain a viable population of 80-100 tigresses.</a:t>
            </a:r>
          </a:p>
          <a:p>
            <a:pPr>
              <a:defRPr sz="2000"/>
            </a:pPr>
            <a:r>
              <a:t>Tiger being an 'umbrella species', this ensures viable populations of other wild animals and forest.</a:t>
            </a:r>
          </a:p>
          <a:p>
            <a:pPr>
              <a:defRPr sz="2000"/>
            </a:pPr>
            <a:r>
              <a:t>This approach ensures the ecological viability of the entire area/habitat.</a:t>
            </a:r>
          </a:p>
          <a:p>
            <a:pPr>
              <a:defRPr sz="2000"/>
            </a:pPr>
            <a:r>
              <a:t>It is ecologically imperative to keep tiger reserve core areas inviolate for source populations of tigers and other wild animals.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0"/>
            <a:ext cx="9144000" cy="34290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4000" b="1"/>
            </a:pPr>
            <a:r>
              <a:t>Proposed Relocation Package</a:t>
            </a:r>
          </a:p>
        </p:txBody>
      </p:sp>
      <p:sp>
        <p:nvSpPr>
          <p:cNvPr id="3" name="Text Placeholder 2"/>
          <p:cNvSpPr>
            <a:spLocks noGrp="1"/>
          </p:cNvSpPr>
          <p:nvPr>
            <p:ph type="body" idx="1"/>
          </p:nvPr>
        </p:nvSpPr>
        <p:spPr/>
        <p:txBody>
          <a:bodyPr/>
          <a:lstStyle/>
          <a:p>
            <a:pPr>
              <a:defRPr sz="2200"/>
            </a:pPr>
            <a:r>
              <a:t>Based on professional recommendations, a new package for village relocation/rehabilitation is proposed.</a:t>
            </a:r>
          </a:p>
          <a:p>
            <a:pPr>
              <a:defRPr sz="2200"/>
            </a:pPr>
            <a:r>
              <a:t>It adequately covers the National Rehabilitation and Resettlement Policy, 2007.</a:t>
            </a:r>
          </a:p>
          <a:p>
            <a:pPr>
              <a:defRPr sz="2200"/>
            </a:pPr>
            <a:r>
              <a:t>It considers the difficulties/imperatives involved in relocating people from forest areas.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Relocation Package Options</a:t>
            </a:r>
          </a:p>
        </p:txBody>
      </p:sp>
      <p:sp>
        <p:nvSpPr>
          <p:cNvPr id="3" name="Content Placeholder 2"/>
          <p:cNvSpPr>
            <a:spLocks noGrp="1"/>
          </p:cNvSpPr>
          <p:nvPr>
            <p:ph idx="1"/>
          </p:nvPr>
        </p:nvSpPr>
        <p:spPr/>
        <p:txBody>
          <a:bodyPr/>
          <a:lstStyle/>
          <a:p>
            <a:pPr>
              <a:defRPr sz="2000"/>
            </a:pPr>
            <a:r>
              <a:t>Two options are proposed:</a:t>
            </a:r>
          </a:p>
          <a:p>
            <a:pPr>
              <a:defRPr sz="2000"/>
            </a:pPr>
          </a:p>
          <a:p>
            <a:pPr>
              <a:defRPr sz="2000"/>
            </a:pPr>
            <a:r>
              <a:t>Option I: Payment of Rs. 10 lakhs per family, without Forest Department involvement in relocation.</a:t>
            </a:r>
          </a:p>
          <a:p>
            <a:pPr>
              <a:defRPr sz="2000"/>
            </a:pPr>
          </a:p>
          <a:p>
            <a:pPr>
              <a:defRPr sz="2000"/>
            </a:pPr>
            <a:r>
              <a:t>Option II: Relocation/rehabilitation by the Forest Department.</a:t>
            </a:r>
          </a:p>
          <a:p>
            <a:pPr>
              <a:defRPr sz="2000"/>
            </a:pPr>
          </a:p>
          <a:p>
            <a:pPr>
              <a:defRPr sz="2000"/>
            </a:pPr>
            <a:r>
              <a:t>Monitoring by the District Magistrate would be ensured in Option I.</a:t>
            </a:r>
          </a:p>
          <a:p>
            <a:pPr>
              <a:defRPr sz="2000"/>
            </a:pPr>
            <a:r>
              <a:t>A mechanism involving handholding, preferably by external agencies, should be ensured.</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l">
              <a:defRPr sz="3200" b="1"/>
            </a:pPr>
            <a:r>
              <a:t>Option II: Relocation Package Breakdown</a:t>
            </a:r>
          </a:p>
        </p:txBody>
      </p:sp>
      <p:graphicFrame>
        <p:nvGraphicFramePr>
          <p:cNvPr id="3" name="Table 2"/>
          <p:cNvGraphicFramePr>
            <a:graphicFrameLocks noGrp="1"/>
          </p:cNvGraphicFramePr>
          <p:nvPr/>
        </p:nvGraphicFramePr>
        <p:xfrm>
          <a:off x="457200" y="1371600"/>
          <a:ext cx="8229599" cy="2194560"/>
        </p:xfrm>
        <a:graphic>
          <a:graphicData uri="http://schemas.openxmlformats.org/drawingml/2006/table">
            <a:tbl>
              <a:tblPr firstRow="1" bandRow="1">
                <a:tableStyleId>{5C22544A-7EE6-4342-B048-85BDC9FD1C3A}</a:tableStyleId>
              </a:tblPr>
              <a:tblGrid>
                <a:gridCol w="5552501"/>
                <a:gridCol w="2677098"/>
              </a:tblGrid>
              <a:tr h="365760">
                <a:tc>
                  <a:txBody>
                    <a:bodyPr anchor="ctr"/>
                    <a:lstStyle/>
                    <a:p>
                      <a:pPr algn="ctr">
                        <a:defRPr b="1" sz="1400"/>
                      </a:pPr>
                      <a:r>
                        <a:t>Component</a:t>
                      </a:r>
                    </a:p>
                  </a:txBody>
                  <a:tcPr/>
                </a:tc>
                <a:tc>
                  <a:txBody>
                    <a:bodyPr anchor="ctr"/>
                    <a:lstStyle/>
                    <a:p>
                      <a:pPr algn="ctr">
                        <a:defRPr b="1" sz="1400"/>
                      </a:pPr>
                      <a:r>
                        <a:t>Percentage of Total Package</a:t>
                      </a:r>
                    </a:p>
                  </a:txBody>
                  <a:tcPr/>
                </a:tc>
              </a:tr>
              <a:tr h="365760">
                <a:tc>
                  <a:txBody>
                    <a:bodyPr anchor="ctr"/>
                    <a:lstStyle/>
                    <a:p>
                      <a:pPr algn="ctr">
                        <a:defRPr sz="1300"/>
                      </a:pPr>
                      <a:r>
                        <a:t>Agriculture land procurement (2 hectare) and development</a:t>
                      </a:r>
                    </a:p>
                  </a:txBody>
                  <a:tcPr/>
                </a:tc>
                <a:tc>
                  <a:txBody>
                    <a:bodyPr anchor="ctr"/>
                    <a:lstStyle/>
                    <a:p>
                      <a:pPr algn="ctr">
                        <a:defRPr sz="1300"/>
                      </a:pPr>
                      <a:r>
                        <a:t>35%</a:t>
                      </a:r>
                    </a:p>
                  </a:txBody>
                  <a:tcPr/>
                </a:tc>
              </a:tr>
              <a:tr h="365760">
                <a:tc>
                  <a:txBody>
                    <a:bodyPr anchor="ctr"/>
                    <a:lstStyle/>
                    <a:p>
                      <a:pPr algn="ctr">
                        <a:defRPr sz="1300"/>
                      </a:pPr>
                      <a:r>
                        <a:t>Settlement of rights</a:t>
                      </a:r>
                    </a:p>
                  </a:txBody>
                  <a:tcPr/>
                </a:tc>
                <a:tc>
                  <a:txBody>
                    <a:bodyPr anchor="ctr"/>
                    <a:lstStyle/>
                    <a:p>
                      <a:pPr algn="ctr">
                        <a:defRPr sz="1300"/>
                      </a:pPr>
                      <a:r>
                        <a:t>30%</a:t>
                      </a:r>
                    </a:p>
                  </a:txBody>
                  <a:tcPr/>
                </a:tc>
              </a:tr>
              <a:tr h="365760">
                <a:tc>
                  <a:txBody>
                    <a:bodyPr anchor="ctr"/>
                    <a:lstStyle/>
                    <a:p>
                      <a:pPr algn="ctr">
                        <a:defRPr sz="1300"/>
                      </a:pPr>
                      <a:r>
                        <a:t>Homestead land and house construction</a:t>
                      </a:r>
                    </a:p>
                  </a:txBody>
                  <a:tcPr/>
                </a:tc>
                <a:tc>
                  <a:txBody>
                    <a:bodyPr anchor="ctr"/>
                    <a:lstStyle/>
                    <a:p>
                      <a:pPr algn="ctr">
                        <a:defRPr sz="1300"/>
                      </a:pPr>
                      <a:r>
                        <a:t>20%</a:t>
                      </a:r>
                    </a:p>
                  </a:txBody>
                  <a:tcPr/>
                </a:tc>
              </a:tr>
              <a:tr h="365760">
                <a:tc>
                  <a:txBody>
                    <a:bodyPr anchor="ctr"/>
                    <a:lstStyle/>
                    <a:p>
                      <a:pPr algn="ctr">
                        <a:defRPr sz="1300"/>
                      </a:pPr>
                      <a:r>
                        <a:t>Incentive</a:t>
                      </a:r>
                    </a:p>
                  </a:txBody>
                  <a:tcPr/>
                </a:tc>
                <a:tc>
                  <a:txBody>
                    <a:bodyPr anchor="ctr"/>
                    <a:lstStyle/>
                    <a:p>
                      <a:pPr algn="ctr">
                        <a:defRPr sz="1300"/>
                      </a:pPr>
                      <a:r>
                        <a:t>5%</a:t>
                      </a:r>
                    </a:p>
                  </a:txBody>
                  <a:tcPr/>
                </a:tc>
              </a:tr>
              <a:tr h="365760">
                <a:tc>
                  <a:txBody>
                    <a:bodyPr anchor="ctr"/>
                    <a:lstStyle/>
                    <a:p>
                      <a:pPr algn="ctr">
                        <a:defRPr sz="1300"/>
                      </a:pPr>
                      <a:r>
                        <a:t>Community facilities</a:t>
                      </a:r>
                    </a:p>
                  </a:txBody>
                  <a:tcPr/>
                </a:tc>
                <a:tc>
                  <a:txBody>
                    <a:bodyPr anchor="ctr"/>
                    <a:lstStyle/>
                    <a:p>
                      <a:pPr algn="ctr">
                        <a:defRPr sz="1300"/>
                      </a:pPr>
                      <a:r>
                        <a:t>10%</a:t>
                      </a:r>
                    </a:p>
                  </a:txBody>
                  <a:tcPr/>
                </a:tc>
              </a:tr>
            </a:tbl>
          </a:graphicData>
        </a:graphic>
      </p:graphicFrame>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Monitoring Committees</a:t>
            </a:r>
          </a:p>
        </p:txBody>
      </p:sp>
      <p:sp>
        <p:nvSpPr>
          <p:cNvPr id="3" name="Content Placeholder 2"/>
          <p:cNvSpPr>
            <a:spLocks noGrp="1"/>
          </p:cNvSpPr>
          <p:nvPr>
            <p:ph idx="1"/>
          </p:nvPr>
        </p:nvSpPr>
        <p:spPr/>
        <p:txBody>
          <a:bodyPr/>
          <a:lstStyle/>
          <a:p>
            <a:pPr>
              <a:defRPr sz="2000"/>
            </a:pPr>
            <a:r>
              <a:t>The relocation process will be monitored/implemented by two committees:</a:t>
            </a:r>
          </a:p>
          <a:p>
            <a:pPr>
              <a:defRPr sz="2000"/>
            </a:pPr>
          </a:p>
          <a:p>
            <a:pPr>
              <a:defRPr sz="2000"/>
            </a:pPr>
            <a:r>
              <a:t>State Level Monitoring Committee:</a:t>
            </a:r>
          </a:p>
          <a:p>
            <a:pPr>
              <a:defRPr sz="2000"/>
            </a:pPr>
            <a:r>
              <a:t>* Chairman: Chief Secretary of the State</a:t>
            </a:r>
          </a:p>
          <a:p>
            <a:pPr>
              <a:defRPr sz="2000"/>
            </a:pPr>
            <a:r>
              <a:t>* Members: Secretaries of related departments, State Principal Chief Conservator of Forests, Non-official members of respective Tiger Conservation Foundation, Chief Wildlife Warden (Member-Secretary)</a:t>
            </a:r>
          </a:p>
          <a:p>
            <a:pPr>
              <a:defRPr sz="2000"/>
            </a:pP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Monitoring Committees (cont.)</a:t>
            </a:r>
          </a:p>
        </p:txBody>
      </p:sp>
      <p:sp>
        <p:nvSpPr>
          <p:cNvPr id="3" name="Content Placeholder 2"/>
          <p:cNvSpPr>
            <a:spLocks noGrp="1"/>
          </p:cNvSpPr>
          <p:nvPr>
            <p:ph idx="1"/>
          </p:nvPr>
        </p:nvSpPr>
        <p:spPr/>
        <p:txBody>
          <a:bodyPr/>
          <a:lstStyle/>
          <a:p>
            <a:pPr>
              <a:defRPr sz="2000"/>
            </a:pPr>
            <a:r>
              <a:t>District Level Implementing Committee:</a:t>
            </a:r>
          </a:p>
          <a:p>
            <a:pPr>
              <a:defRPr sz="2000"/>
            </a:pPr>
            <a:r>
              <a:t>* Chairman: District Collector</a:t>
            </a:r>
          </a:p>
          <a:p>
            <a:pPr>
              <a:defRPr sz="2000"/>
            </a:pPr>
            <a:r>
              <a:t>* Member: CEO</a:t>
            </a:r>
          </a:p>
          <a:p>
            <a:pPr>
              <a:defRPr sz="2000"/>
            </a:pPr>
            <a:r>
              <a:t>* Members: Representatives from PWD, Social Welfare, Tribal Department, Health, Agriculture, Education, Power and Irrigation Departments, Deputy Director of the Tiger Reserve/PA (Member Secretary)</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Flexibility and Priority</a:t>
            </a:r>
          </a:p>
        </p:txBody>
      </p:sp>
      <p:sp>
        <p:nvSpPr>
          <p:cNvPr id="3" name="Content Placeholder 2"/>
          <p:cNvSpPr>
            <a:spLocks noGrp="1"/>
          </p:cNvSpPr>
          <p:nvPr>
            <p:ph idx="1"/>
          </p:nvPr>
        </p:nvSpPr>
        <p:spPr/>
        <p:txBody>
          <a:bodyPr/>
          <a:lstStyle/>
          <a:p>
            <a:pPr>
              <a:defRPr sz="2000"/>
            </a:pPr>
            <a:r>
              <a:t>Cost norms are indicative to allow flexibility for State/site specific situations.</a:t>
            </a:r>
          </a:p>
          <a:p>
            <a:pPr>
              <a:defRPr sz="2000"/>
            </a:pPr>
            <a:r>
              <a:t>Inter-component and inter-family adjustments are allowed by State Governments per site requirements.</a:t>
            </a:r>
          </a:p>
          <a:p>
            <a:pPr>
              <a:defRPr sz="2000"/>
            </a:pPr>
            <a:r>
              <a:t>Relocated villages receive priority for eco-development and local development through District-level schemes.</a:t>
            </a:r>
          </a:p>
          <a:p>
            <a:pPr>
              <a:defRPr sz="2000"/>
            </a:pPr>
            <a:r>
              <a:t>Labour-oriented works involved in the relocation process would be preferably implemented through the villagers being relocated.</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Post-Relocation Support</a:t>
            </a:r>
          </a:p>
        </p:txBody>
      </p:sp>
      <p:sp>
        <p:nvSpPr>
          <p:cNvPr id="3" name="Content Placeholder 2"/>
          <p:cNvSpPr>
            <a:spLocks noGrp="1"/>
          </p:cNvSpPr>
          <p:nvPr>
            <p:ph idx="1"/>
          </p:nvPr>
        </p:nvSpPr>
        <p:spPr/>
        <p:txBody>
          <a:bodyPr/>
          <a:lstStyle/>
          <a:p>
            <a:pPr>
              <a:defRPr sz="2000"/>
            </a:pPr>
            <a:r>
              <a:t>If resettlement is on forest land, access to forest resources will be available through the village level committee and Gram Sabhas.</a:t>
            </a:r>
          </a:p>
          <a:p>
            <a:pPr>
              <a:defRPr sz="2000"/>
            </a:pPr>
            <a:r>
              <a:t>The District Administration will facilitate fair price shops, education, and health centers close to the relocated site.</a:t>
            </a:r>
          </a:p>
          <a:p>
            <a:pPr>
              <a:defRPr sz="2000"/>
            </a:pPr>
            <a:r>
              <a:t>'Handholding' after relocation will be provided by the forest department with ecodevelopmental inputs.</a:t>
            </a:r>
          </a:p>
          <a:p>
            <a:pPr>
              <a:defRPr sz="2000"/>
            </a:pPr>
            <a:r>
              <a:t>Relocated villagers receive priority for livelihood options emanating from the protected area.</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Introduction to Project Tiger (cont.)</a:t>
            </a:r>
          </a:p>
        </p:txBody>
      </p:sp>
      <p:sp>
        <p:nvSpPr>
          <p:cNvPr id="3" name="Content Placeholder 2"/>
          <p:cNvSpPr>
            <a:spLocks noGrp="1"/>
          </p:cNvSpPr>
          <p:nvPr>
            <p:ph idx="1"/>
          </p:nvPr>
        </p:nvSpPr>
        <p:spPr/>
        <p:txBody>
          <a:bodyPr/>
          <a:lstStyle/>
          <a:p>
            <a:pPr>
              <a:defRPr sz="2000"/>
            </a:pPr>
            <a:r>
              <a:t>(iii) Habitat improvement and water development</a:t>
            </a:r>
          </a:p>
          <a:p>
            <a:pPr>
              <a:defRPr sz="2000"/>
            </a:pPr>
            <a:r>
              <a:t>(iv) Addressing man-animal conflicts</a:t>
            </a:r>
          </a:p>
          <a:p>
            <a:pPr>
              <a:defRPr sz="2000"/>
            </a:pPr>
            <a:r>
              <a:t>(v) Co-existence agenda in buffer / fringe areas with landscape approach</a:t>
            </a:r>
          </a:p>
          <a:p>
            <a:pPr>
              <a:defRPr sz="2000"/>
            </a:pPr>
            <a:r>
              <a:t>(vi) Deciding inviolate spaces and relocation of villages from crucial tiger habitats</a:t>
            </a:r>
          </a:p>
          <a:p>
            <a:pPr>
              <a:defRPr sz="2000"/>
            </a:pPr>
            <a:r>
              <a:t>(vii) Rehabilitation of traditional hunting tribes</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Post-Relocation Support (cont.)</a:t>
            </a:r>
          </a:p>
        </p:txBody>
      </p:sp>
      <p:sp>
        <p:nvSpPr>
          <p:cNvPr id="3" name="Content Placeholder 2"/>
          <p:cNvSpPr>
            <a:spLocks noGrp="1"/>
          </p:cNvSpPr>
          <p:nvPr>
            <p:ph idx="1"/>
          </p:nvPr>
        </p:nvSpPr>
        <p:spPr/>
        <p:txBody>
          <a:bodyPr/>
          <a:lstStyle/>
          <a:p>
            <a:pPr>
              <a:defRPr sz="2000"/>
            </a:pPr>
            <a:r>
              <a:t>If relocation costs exceed Rs. 10 lakhs per family, the State Government covers the extra cost.</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Open-Ended Relocation Process</a:t>
            </a:r>
          </a:p>
        </p:txBody>
      </p:sp>
      <p:sp>
        <p:nvSpPr>
          <p:cNvPr id="3" name="Content Placeholder 2"/>
          <p:cNvSpPr>
            <a:spLocks noGrp="1"/>
          </p:cNvSpPr>
          <p:nvPr>
            <p:ph idx="1"/>
          </p:nvPr>
        </p:nvSpPr>
        <p:spPr/>
        <p:txBody>
          <a:bodyPr/>
          <a:lstStyle/>
          <a:p>
            <a:pPr>
              <a:defRPr sz="2000"/>
            </a:pPr>
            <a:r>
              <a:t>The relocation process is open-ended, depending on performance by States.</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0"/>
            <a:ext cx="9144000" cy="34290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4000" b="1"/>
            </a:pPr>
            <a:r>
              <a:t>Mainstreaming Wildlife Concerns</a:t>
            </a:r>
          </a:p>
        </p:txBody>
      </p:sp>
      <p:sp>
        <p:nvSpPr>
          <p:cNvPr id="3" name="Text Placeholder 2"/>
          <p:cNvSpPr>
            <a:spLocks noGrp="1"/>
          </p:cNvSpPr>
          <p:nvPr>
            <p:ph type="body" idx="1"/>
          </p:nvPr>
        </p:nvSpPr>
        <p:spPr/>
        <p:txBody>
          <a:bodyPr/>
          <a:lstStyle/>
          <a:p>
            <a:pPr>
              <a:defRPr sz="2200"/>
            </a:pPr>
            <a:r>
              <a:t>Addressing wildlife concerns in tiger bearing forests and fostering corridor conservation through a restorative strategy involving locals to arrest habitat fragmentation.</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Corridor Conservation</a:t>
            </a:r>
          </a:p>
        </p:txBody>
      </p:sp>
      <p:sp>
        <p:nvSpPr>
          <p:cNvPr id="3" name="Content Placeholder 2"/>
          <p:cNvSpPr>
            <a:spLocks noGrp="1"/>
          </p:cNvSpPr>
          <p:nvPr>
            <p:ph idx="1"/>
          </p:nvPr>
        </p:nvSpPr>
        <p:spPr/>
        <p:txBody>
          <a:bodyPr/>
          <a:lstStyle/>
          <a:p>
            <a:pPr>
              <a:defRPr sz="2000"/>
            </a:pPr>
            <a:r>
              <a:t>Forests connecting Tiger Reserves or Protected Areas have tigers and other wild animals.</a:t>
            </a:r>
          </a:p>
          <a:p>
            <a:pPr>
              <a:defRPr sz="2000"/>
            </a:pPr>
            <a:r>
              <a:t>The Wild Life (Protection) Amendment Act, 2006, provides for addressing such corridor areas.</a:t>
            </a:r>
          </a:p>
          <a:p>
            <a:pPr>
              <a:defRPr sz="2000"/>
            </a:pPr>
            <a:r>
              <a:t>This would involve:</a:t>
            </a:r>
          </a:p>
          <a:p>
            <a:pPr>
              <a:defRPr sz="2000"/>
            </a:pPr>
          </a:p>
          <a:p>
            <a:pPr>
              <a:defRPr sz="2000"/>
            </a:pPr>
            <a:r>
              <a:t>Redressing man-animal conflict.</a:t>
            </a:r>
          </a:p>
          <a:p>
            <a:pPr>
              <a:defRPr sz="2000"/>
            </a:pPr>
            <a:r>
              <a:t>Capturing problematic/aberrant wild animals.</a:t>
            </a:r>
          </a:p>
          <a:p>
            <a:pPr>
              <a:defRPr sz="2000"/>
            </a:pPr>
            <a:r>
              <a:t>Monitoring of wild animals.</a:t>
            </a:r>
          </a:p>
          <a:p>
            <a:pPr>
              <a:defRPr sz="2000"/>
            </a:pPr>
            <a:r>
              <a:t>Antipoaching operations.</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Corridor Conservation (cont.)</a:t>
            </a:r>
          </a:p>
        </p:txBody>
      </p:sp>
      <p:sp>
        <p:nvSpPr>
          <p:cNvPr id="3" name="Content Placeholder 2"/>
          <p:cNvSpPr>
            <a:spLocks noGrp="1"/>
          </p:cNvSpPr>
          <p:nvPr>
            <p:ph idx="1"/>
          </p:nvPr>
        </p:nvSpPr>
        <p:spPr/>
        <p:txBody>
          <a:bodyPr/>
          <a:lstStyle/>
          <a:p>
            <a:pPr>
              <a:defRPr sz="2000"/>
            </a:pPr>
            <a:r>
              <a:t>Habitat improvement measures.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Addressing Man-Animal Conflict</a:t>
            </a:r>
          </a:p>
        </p:txBody>
      </p:sp>
      <p:sp>
        <p:nvSpPr>
          <p:cNvPr id="3" name="Content Placeholder 2"/>
          <p:cNvSpPr>
            <a:spLocks noGrp="1"/>
          </p:cNvSpPr>
          <p:nvPr>
            <p:ph idx="1"/>
          </p:nvPr>
        </p:nvSpPr>
        <p:spPr/>
        <p:txBody>
          <a:bodyPr/>
          <a:lstStyle/>
          <a:p>
            <a:pPr>
              <a:defRPr sz="2000"/>
            </a:pPr>
            <a:r>
              <a:t>Communities living in fringe areas of protected areas suffer crop depredation by wild herbivores.</a:t>
            </a:r>
          </a:p>
          <a:p>
            <a:pPr>
              <a:defRPr sz="2000"/>
            </a:pPr>
            <a:r>
              <a:t>This is a major reason for man-animal conflicts, particularly with dependence on a single annual rain-fed crop with low productivity.</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1714500"/>
            <a:ext cx="9144000" cy="51435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ctrTitle"/>
          </p:nvPr>
        </p:nvSpPr>
        <p:spPr/>
        <p:txBody>
          <a:bodyPr/>
          <a:lstStyle/>
          <a:p>
            <a:pPr>
              <a:defRPr sz="4400" b="1"/>
            </a:pPr>
            <a:r>
              <a:t>Tiger Conservation Initiatives</a:t>
            </a:r>
          </a:p>
        </p:txBody>
      </p:sp>
      <p:sp>
        <p:nvSpPr>
          <p:cNvPr id="3" name="Subtitle 2"/>
          <p:cNvSpPr>
            <a:spLocks noGrp="1"/>
          </p:cNvSpPr>
          <p:nvPr>
            <p:ph type="subTitle" idx="1"/>
          </p:nvPr>
        </p:nvSpPr>
        <p:spPr/>
        <p:txBody>
          <a:bodyPr/>
          <a:lstStyle/>
          <a:p>
            <a:pPr>
              <a:defRPr sz="2400" i="1"/>
            </a:pPr>
            <a:r>
              <a:t>A review of ongoing and new activities for wildlife protection and community support.</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Human-Wildlife Conflict and Community Support</a:t>
            </a:r>
          </a:p>
        </p:txBody>
      </p:sp>
      <p:sp>
        <p:nvSpPr>
          <p:cNvPr id="3" name="Content Placeholder 2"/>
          <p:cNvSpPr>
            <a:spLocks noGrp="1"/>
          </p:cNvSpPr>
          <p:nvPr>
            <p:ph idx="1"/>
          </p:nvPr>
        </p:nvSpPr>
        <p:spPr/>
        <p:txBody>
          <a:bodyPr/>
          <a:lstStyle/>
          <a:p>
            <a:pPr>
              <a:defRPr sz="2000"/>
            </a:pPr>
            <a:r>
              <a:t>Reserves and Protected Areas face challenges in enlisting local support for wildlife conservation due to human-wildlife conflict.</a:t>
            </a:r>
          </a:p>
          <a:p>
            <a:pPr>
              <a:defRPr sz="2000"/>
            </a:pPr>
          </a:p>
          <a:p>
            <a:pPr>
              <a:defRPr sz="2000"/>
            </a:pPr>
            <a:r>
              <a:t>Section 11 of the Wildlife (Protection) Act allows authorized officers to permit the killing of wild animals causing damage. However, rural communities often oppose such actions due to religious beliefs.</a:t>
            </a:r>
          </a:p>
          <a:p>
            <a:pPr>
              <a:defRPr sz="2000"/>
            </a:pPr>
          </a:p>
          <a:p>
            <a:pPr>
              <a:defRPr sz="2000"/>
            </a:pPr>
            <a:r>
              <a:t>Trapping and translocation are not always feasible or cost-effective. Therefore, adequate compensation to stakeholder communities around Tiger Reserves for recurring losses is crucial.</a:t>
            </a:r>
          </a:p>
          <a:p>
            <a:pPr>
              <a:defRPr sz="2000"/>
            </a:pP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Human-Wildlife Conflict and Community Support (cont.)</a:t>
            </a:r>
          </a:p>
        </p:txBody>
      </p:sp>
      <p:sp>
        <p:nvSpPr>
          <p:cNvPr id="3" name="Content Placeholder 2"/>
          <p:cNvSpPr>
            <a:spLocks noGrp="1"/>
          </p:cNvSpPr>
          <p:nvPr>
            <p:ph idx="1"/>
          </p:nvPr>
        </p:nvSpPr>
        <p:spPr/>
        <p:txBody>
          <a:bodyPr/>
          <a:lstStyle/>
          <a:p>
            <a:pPr>
              <a:defRPr sz="2000"/>
            </a:pPr>
            <a:r>
              <a:t>This support will be provided according to State norms in the delineated buffer area, as per Section 38V of the Wild Life (Protection) Act, 1972, amended in 2006.</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Safeguards and Retrofitting Measures</a:t>
            </a:r>
          </a:p>
        </p:txBody>
      </p:sp>
      <p:sp>
        <p:nvSpPr>
          <p:cNvPr id="3" name="Content Placeholder 2"/>
          <p:cNvSpPr>
            <a:spLocks noGrp="1"/>
          </p:cNvSpPr>
          <p:nvPr>
            <p:ph idx="1"/>
          </p:nvPr>
        </p:nvSpPr>
        <p:spPr/>
        <p:txBody>
          <a:bodyPr/>
          <a:lstStyle/>
          <a:p>
            <a:pPr>
              <a:defRPr sz="2000"/>
            </a:pPr>
            <a:r>
              <a:t>Tiger Reserves are often impacted by infrastructure like roads and railway tracks. High-tension electric lines pose a threat to wildlife due to electrocution.</a:t>
            </a:r>
          </a:p>
          <a:p>
            <a:pPr>
              <a:defRPr sz="2000"/>
            </a:pPr>
          </a:p>
          <a:p>
            <a:pPr>
              <a:defRPr sz="2000"/>
            </a:pPr>
            <a:r>
              <a:t>Safeguards and retrofitting measures are necessary to mitigate these impacts on a site-specific basis. These measures contribute to wildlife conservation efforts within and around reserves.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Introduction to Project Tiger (cont.)</a:t>
            </a:r>
          </a:p>
        </p:txBody>
      </p:sp>
      <p:sp>
        <p:nvSpPr>
          <p:cNvPr id="3" name="Content Placeholder 2"/>
          <p:cNvSpPr>
            <a:spLocks noGrp="1"/>
          </p:cNvSpPr>
          <p:nvPr>
            <p:ph idx="1"/>
          </p:nvPr>
        </p:nvSpPr>
        <p:spPr/>
        <p:txBody>
          <a:bodyPr/>
          <a:lstStyle/>
          <a:p>
            <a:pPr>
              <a:defRPr sz="2000"/>
            </a:pPr>
            <a:r>
              <a:t>(viii) Providing support to States for research and field equipments</a:t>
            </a:r>
          </a:p>
          <a:p>
            <a:pPr>
              <a:defRPr sz="2000"/>
            </a:pPr>
            <a:r>
              <a:t>(ix) Supporting States for staff development and capacity building</a:t>
            </a:r>
          </a:p>
          <a:p>
            <a:pPr>
              <a:defRPr sz="2000"/>
            </a:pPr>
            <a:r>
              <a:t>(x) Mainstreaming wildlife concerns in tiger bearing forests outside tiger reserves</a:t>
            </a:r>
          </a:p>
          <a:p>
            <a:pPr>
              <a:defRPr sz="2000"/>
            </a:pPr>
            <a:r>
              <a:t>(xi) Providing safeguards / retrofitting measures</a:t>
            </a:r>
          </a:p>
          <a:p>
            <a:pPr>
              <a:defRPr sz="2000"/>
            </a:pPr>
            <a:r>
              <a:t>(xii) Strengthening the infrastructure of National Tiger Conservation Authority</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Infrastructure and Monitoring Initiatives</a:t>
            </a:r>
          </a:p>
        </p:txBody>
      </p:sp>
      <p:sp>
        <p:nvSpPr>
          <p:cNvPr id="3" name="Content Placeholder 2"/>
          <p:cNvSpPr>
            <a:spLocks noGrp="1"/>
          </p:cNvSpPr>
          <p:nvPr>
            <p:ph idx="1"/>
          </p:nvPr>
        </p:nvSpPr>
        <p:spPr/>
        <p:txBody>
          <a:bodyPr/>
          <a:lstStyle/>
          <a:p>
            <a:pPr>
              <a:defRPr sz="2000"/>
            </a:pPr>
            <a:r>
              <a:t>Key initiatives include providing basic infrastructure for Project Tiger Headquarters, supporting consultancy services, conducting all-India tiger estimations, continuously monitoring tigers outside reserves, strengthening the National Tiger Conservation Authority (NTCA), and establishing a monitoring lab at the Wildlife Institute of India.</a:t>
            </a:r>
          </a:p>
          <a:p>
            <a:pPr>
              <a:defRPr sz="2000"/>
            </a:pPr>
          </a:p>
          <a:p>
            <a:pPr>
              <a:defRPr sz="2000"/>
            </a:pPr>
            <a:r>
              <a:t>Specifically, this involves:</a:t>
            </a:r>
          </a:p>
          <a:p>
            <a:pPr>
              <a:defRPr sz="2000"/>
            </a:pPr>
          </a:p>
          <a:p>
            <a:pPr>
              <a:defRPr sz="2000"/>
            </a:pPr>
            <a:r>
              <a:t>* Creating office space for NTCA in Delhi.</a:t>
            </a:r>
          </a:p>
          <a:p>
            <a:pPr>
              <a:defRPr sz="2000"/>
            </a:pPr>
            <a:r>
              <a:t>* Establishing a GIS outstation laboratory at the Wildlife Institute of India.</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Infrastructure and Monitoring Initiatives (cont.)</a:t>
            </a:r>
          </a:p>
        </p:txBody>
      </p:sp>
      <p:sp>
        <p:nvSpPr>
          <p:cNvPr id="3" name="Content Placeholder 2"/>
          <p:cNvSpPr>
            <a:spLocks noGrp="1"/>
          </p:cNvSpPr>
          <p:nvPr>
            <p:ph idx="1"/>
          </p:nvPr>
        </p:nvSpPr>
        <p:spPr/>
        <p:txBody>
          <a:bodyPr/>
          <a:lstStyle/>
          <a:p>
            <a:pPr>
              <a:defRPr sz="2000"/>
            </a:pPr>
            <a:r>
              <a:t>* Supporting research work and contractual arrangements for special studies.</a:t>
            </a:r>
          </a:p>
          <a:p>
            <a:pPr>
              <a:defRPr sz="2000"/>
            </a:pPr>
            <a:r>
              <a:t>* Hosting International / National Workshops.</a:t>
            </a:r>
          </a:p>
          <a:p>
            <a:pPr>
              <a:defRPr sz="2000"/>
            </a:pPr>
            <a:r>
              <a:t>* Contractual arrangements for data entry and analysis.</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Independent Monitoring and Evaluation</a:t>
            </a:r>
          </a:p>
        </p:txBody>
      </p:sp>
      <p:sp>
        <p:nvSpPr>
          <p:cNvPr id="3" name="Content Placeholder 2"/>
          <p:cNvSpPr>
            <a:spLocks noGrp="1"/>
          </p:cNvSpPr>
          <p:nvPr>
            <p:ph idx="1"/>
          </p:nvPr>
        </p:nvSpPr>
        <p:spPr/>
        <p:txBody>
          <a:bodyPr/>
          <a:lstStyle/>
          <a:p>
            <a:pPr>
              <a:defRPr sz="2000"/>
            </a:pPr>
            <a:r>
              <a:t>Independent monitoring of tiger reserves is conducted using 45 parameters by a panel of experts, based on IUCN format.</a:t>
            </a:r>
          </a:p>
          <a:p>
            <a:pPr>
              <a:defRPr sz="2000"/>
            </a:pPr>
          </a:p>
          <a:p>
            <a:pPr>
              <a:defRPr sz="2000"/>
            </a:pPr>
            <a:r>
              <a:t>Monitoring reports are peer-reviewed by the IUCN and presented before the Parliament.</a:t>
            </a:r>
          </a:p>
          <a:p>
            <a:pPr>
              <a:defRPr sz="2000"/>
            </a:pPr>
          </a:p>
          <a:p>
            <a:pPr>
              <a:defRPr sz="2000"/>
            </a:pPr>
            <a:r>
              <a:t>This process will continue, with further refinements, to ensure effective conservation management.</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0"/>
            <a:ext cx="9144000" cy="34290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4000" b="1"/>
            </a:pPr>
            <a:r>
              <a:t>Expanding Tiger Reserves</a:t>
            </a:r>
          </a:p>
        </p:txBody>
      </p:sp>
      <p:sp>
        <p:nvSpPr>
          <p:cNvPr id="3" name="Text Placeholder 2"/>
          <p:cNvSpPr>
            <a:spLocks noGrp="1"/>
          </p:cNvSpPr>
          <p:nvPr>
            <p:ph type="body" idx="1"/>
          </p:nvPr>
        </p:nvSpPr>
        <p:spPr/>
        <p:txBody>
          <a:bodyPr/>
          <a:lstStyle/>
          <a:p>
            <a:pPr>
              <a:defRPr sz="2200"/>
            </a:pPr>
            <a:r>
              <a:t>Focus on ecosystem stability by fostering all trophic levels in the food chain. Address community pressures on forests and habitat fragility. Combat Ecological insularization, habitat fragmentation, degraded forest cover, prey-predator imbalances, and insufficient protection measures</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Holistic Ecosystem Approach</a:t>
            </a:r>
          </a:p>
        </p:txBody>
      </p:sp>
      <p:sp>
        <p:nvSpPr>
          <p:cNvPr id="3" name="Content Placeholder 2"/>
          <p:cNvSpPr>
            <a:spLocks noGrp="1"/>
          </p:cNvSpPr>
          <p:nvPr>
            <p:ph idx="1"/>
          </p:nvPr>
        </p:nvSpPr>
        <p:spPr/>
        <p:txBody>
          <a:bodyPr/>
          <a:lstStyle/>
          <a:p>
            <a:pPr>
              <a:defRPr sz="2000"/>
            </a:pPr>
            <a:r>
              <a:t>‘Project Tiger’ adopts a holistic ecosystem approach, focusing on maintaining the stability of the ecosystem by supporting all trophic levels in the food chain.</a:t>
            </a:r>
          </a:p>
          <a:p>
            <a:pPr>
              <a:defRPr sz="2000"/>
            </a:pPr>
          </a:p>
          <a:p>
            <a:pPr>
              <a:defRPr sz="2000"/>
            </a:pPr>
            <a:r>
              <a:t>Tiger habitats face increasing community pressures, leading to fragility and warranting focused conservation efforts.</a:t>
            </a:r>
          </a:p>
          <a:p>
            <a:pPr>
              <a:defRPr sz="2000"/>
            </a:pPr>
          </a:p>
          <a:p>
            <a:pPr>
              <a:defRPr sz="2000"/>
            </a:pPr>
            <a:r>
              <a:t>Tiger Reserves are like “islands” in a sea of other land uses. Isolated reserves risk species loss due to ‘ecological insularization.’ Fragmentation, degraded forest cover, prey-predator imbalances, and insufficient protection further aggravate the situation.</a:t>
            </a:r>
          </a:p>
          <a:p>
            <a:pPr>
              <a:defRPr sz="2000"/>
            </a:pP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Holistic Ecosystem Approach (cont.)</a:t>
            </a:r>
          </a:p>
        </p:txBody>
      </p:sp>
      <p:sp>
        <p:nvSpPr>
          <p:cNvPr id="3" name="Content Placeholder 2"/>
          <p:cNvSpPr>
            <a:spLocks noGrp="1"/>
          </p:cNvSpPr>
          <p:nvPr>
            <p:ph idx="1"/>
          </p:nvPr>
        </p:nvSpPr>
        <p:spPr/>
        <p:txBody>
          <a:bodyPr/>
          <a:lstStyle/>
          <a:p>
            <a:pPr>
              <a:defRPr sz="2000"/>
            </a:pPr>
            <a:r>
              <a:t>‘Project Tiger’ aims to redress these issues. The Steering Committee recommended expanding Project Tiger from 37,761 sq. kms to 50,000 sq. kms.</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Establishment of Eight New Tiger Reserves</a:t>
            </a:r>
          </a:p>
        </p:txBody>
      </p:sp>
      <p:sp>
        <p:nvSpPr>
          <p:cNvPr id="3" name="Content Placeholder 2"/>
          <p:cNvSpPr>
            <a:spLocks noGrp="1"/>
          </p:cNvSpPr>
          <p:nvPr>
            <p:ph idx="1"/>
          </p:nvPr>
        </p:nvSpPr>
        <p:spPr/>
        <p:txBody>
          <a:bodyPr/>
          <a:lstStyle/>
          <a:p>
            <a:pPr>
              <a:defRPr sz="2000"/>
            </a:pPr>
            <a:r>
              <a:t>Proposals for new Tiger Reserves were received and 'in principle' approval was granted to:</a:t>
            </a:r>
          </a:p>
          <a:p>
            <a:pPr>
              <a:defRPr sz="2000"/>
            </a:pPr>
          </a:p>
          <a:p>
            <a:pPr>
              <a:defRPr sz="2000"/>
            </a:pPr>
            <a:r>
              <a:t>* Anamalai - Parambikulam Wildlife Sanctuaries (Tamil Nadu &amp; Kerala)</a:t>
            </a:r>
          </a:p>
          <a:p>
            <a:pPr>
              <a:defRPr sz="2000"/>
            </a:pPr>
            <a:r>
              <a:t>* Udanti and Sita Nadi Wildlife Sanctuaries (Chhattisgarh)</a:t>
            </a:r>
          </a:p>
          <a:p>
            <a:pPr>
              <a:defRPr sz="2000"/>
            </a:pPr>
            <a:r>
              <a:t>* Satkosia Wildlife Sanctuary (Orissa)</a:t>
            </a:r>
          </a:p>
          <a:p>
            <a:pPr>
              <a:defRPr sz="2000"/>
            </a:pPr>
            <a:r>
              <a:t>* Kaziranga National Park (Assam)</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Establishment of Eight New Tiger Reserves (cont.)</a:t>
            </a:r>
          </a:p>
        </p:txBody>
      </p:sp>
      <p:sp>
        <p:nvSpPr>
          <p:cNvPr id="3" name="Content Placeholder 2"/>
          <p:cNvSpPr>
            <a:spLocks noGrp="1"/>
          </p:cNvSpPr>
          <p:nvPr>
            <p:ph idx="1"/>
          </p:nvPr>
        </p:nvSpPr>
        <p:spPr/>
        <p:txBody>
          <a:bodyPr/>
          <a:lstStyle/>
          <a:p>
            <a:pPr>
              <a:defRPr sz="2000"/>
            </a:pPr>
            <a:r>
              <a:t>* Achanakmar Wildlife Sanctuary (Chhattisgarh)</a:t>
            </a:r>
          </a:p>
          <a:p>
            <a:pPr>
              <a:defRPr sz="2000"/>
            </a:pPr>
            <a:r>
              <a:t>* Dandeli Wildlife Sanctuary and Anshi National Park (Karnataka)</a:t>
            </a:r>
          </a:p>
          <a:p>
            <a:pPr>
              <a:defRPr sz="2000"/>
            </a:pPr>
            <a:r>
              <a:t>* Sanjay National Park and Sanjay Dubri Wildlife Sanctuary (Madhya Pradesh)</a:t>
            </a:r>
          </a:p>
          <a:p>
            <a:pPr>
              <a:defRPr sz="2000"/>
            </a:pPr>
            <a:r>
              <a:t>* Mudumalai Wildlife Sanctuary (Tamil Nadu)</a:t>
            </a:r>
          </a:p>
          <a:p>
            <a:pPr>
              <a:defRPr sz="2000"/>
            </a:pP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Establishment of Eight New Tiger Reserves (cont.)</a:t>
            </a:r>
          </a:p>
        </p:txBody>
      </p:sp>
      <p:sp>
        <p:nvSpPr>
          <p:cNvPr id="3" name="Content Placeholder 2"/>
          <p:cNvSpPr>
            <a:spLocks noGrp="1"/>
          </p:cNvSpPr>
          <p:nvPr>
            <p:ph idx="1"/>
          </p:nvPr>
        </p:nvSpPr>
        <p:spPr/>
        <p:txBody>
          <a:bodyPr/>
          <a:lstStyle/>
          <a:p>
            <a:pPr>
              <a:defRPr sz="2000"/>
            </a:pPr>
            <a:r>
              <a:t>A total of 8 new Tiger Reserves are proposed, with an estimated additional cost of Rs. 32.00 crores.</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l">
              <a:defRPr sz="3200" b="1"/>
            </a:pPr>
            <a:r>
              <a:t>Project Allowance for Staff</a:t>
            </a:r>
          </a:p>
        </p:txBody>
      </p:sp>
      <p:graphicFrame>
        <p:nvGraphicFramePr>
          <p:cNvPr id="3" name="Table 2"/>
          <p:cNvGraphicFramePr>
            <a:graphicFrameLocks noGrp="1"/>
          </p:cNvGraphicFramePr>
          <p:nvPr/>
        </p:nvGraphicFramePr>
        <p:xfrm>
          <a:off x="457200" y="1371600"/>
          <a:ext cx="8229599" cy="2560320"/>
        </p:xfrm>
        <a:graphic>
          <a:graphicData uri="http://schemas.openxmlformats.org/drawingml/2006/table">
            <a:tbl>
              <a:tblPr firstRow="1" bandRow="1">
                <a:tableStyleId>{5C22544A-7EE6-4342-B048-85BDC9FD1C3A}</a:tableStyleId>
              </a:tblPr>
              <a:tblGrid>
                <a:gridCol w="5697415"/>
                <a:gridCol w="2532184"/>
              </a:tblGrid>
              <a:tr h="365760">
                <a:tc>
                  <a:txBody>
                    <a:bodyPr anchor="ctr"/>
                    <a:lstStyle/>
                    <a:p>
                      <a:pPr algn="ctr">
                        <a:defRPr b="1" sz="1400"/>
                      </a:pPr>
                      <a:r>
                        <a:t>Category</a:t>
                      </a:r>
                    </a:p>
                  </a:txBody>
                  <a:tcPr/>
                </a:tc>
                <a:tc>
                  <a:txBody>
                    <a:bodyPr anchor="ctr"/>
                    <a:lstStyle/>
                    <a:p>
                      <a:pPr algn="ctr">
                        <a:defRPr b="1" sz="1400"/>
                      </a:pPr>
                      <a:r>
                        <a:t>Allowance (Rs per month)</a:t>
                      </a:r>
                    </a:p>
                  </a:txBody>
                  <a:tcPr/>
                </a:tc>
              </a:tr>
              <a:tr h="365760">
                <a:tc>
                  <a:txBody>
                    <a:bodyPr anchor="ctr"/>
                    <a:lstStyle/>
                    <a:p>
                      <a:pPr algn="ctr">
                        <a:defRPr sz="1300"/>
                      </a:pPr>
                      <a:r>
                        <a:t>Field Director</a:t>
                      </a:r>
                    </a:p>
                  </a:txBody>
                  <a:tcPr/>
                </a:tc>
                <a:tc>
                  <a:txBody>
                    <a:bodyPr anchor="ctr"/>
                    <a:lstStyle/>
                    <a:p>
                      <a:pPr algn="ctr">
                        <a:defRPr sz="1300"/>
                      </a:pPr>
                      <a:r>
                        <a:t>1000</a:t>
                      </a:r>
                    </a:p>
                  </a:txBody>
                  <a:tcPr/>
                </a:tc>
              </a:tr>
              <a:tr h="365760">
                <a:tc>
                  <a:txBody>
                    <a:bodyPr anchor="ctr"/>
                    <a:lstStyle/>
                    <a:p>
                      <a:pPr algn="ctr">
                        <a:defRPr sz="1300"/>
                      </a:pPr>
                      <a:r>
                        <a:t>Deputy Director</a:t>
                      </a:r>
                    </a:p>
                  </a:txBody>
                  <a:tcPr/>
                </a:tc>
                <a:tc>
                  <a:txBody>
                    <a:bodyPr anchor="ctr"/>
                    <a:lstStyle/>
                    <a:p>
                      <a:pPr algn="ctr">
                        <a:defRPr sz="1300"/>
                      </a:pPr>
                      <a:r>
                        <a:t>750</a:t>
                      </a:r>
                    </a:p>
                  </a:txBody>
                  <a:tcPr/>
                </a:tc>
              </a:tr>
              <a:tr h="365760">
                <a:tc>
                  <a:txBody>
                    <a:bodyPr anchor="ctr"/>
                    <a:lstStyle/>
                    <a:p>
                      <a:pPr algn="ctr">
                        <a:defRPr sz="1300"/>
                      </a:pPr>
                      <a:r>
                        <a:t>Assistant Director/Research Officer/Veterinary Officer</a:t>
                      </a:r>
                    </a:p>
                  </a:txBody>
                  <a:tcPr/>
                </a:tc>
                <a:tc>
                  <a:txBody>
                    <a:bodyPr anchor="ctr"/>
                    <a:lstStyle/>
                    <a:p>
                      <a:pPr algn="ctr">
                        <a:defRPr sz="1300"/>
                      </a:pPr>
                      <a:r>
                        <a:t>650</a:t>
                      </a:r>
                    </a:p>
                  </a:txBody>
                  <a:tcPr/>
                </a:tc>
              </a:tr>
              <a:tr h="365760">
                <a:tc>
                  <a:txBody>
                    <a:bodyPr anchor="ctr"/>
                    <a:lstStyle/>
                    <a:p>
                      <a:pPr algn="ctr">
                        <a:defRPr sz="1300"/>
                      </a:pPr>
                      <a:r>
                        <a:t>Forest Ranger</a:t>
                      </a:r>
                    </a:p>
                  </a:txBody>
                  <a:tcPr/>
                </a:tc>
                <a:tc>
                  <a:txBody>
                    <a:bodyPr anchor="ctr"/>
                    <a:lstStyle/>
                    <a:p>
                      <a:pPr algn="ctr">
                        <a:defRPr sz="1300"/>
                      </a:pPr>
                      <a:r>
                        <a:t>500</a:t>
                      </a:r>
                    </a:p>
                  </a:txBody>
                  <a:tcPr/>
                </a:tc>
              </a:tr>
              <a:tr h="365760">
                <a:tc>
                  <a:txBody>
                    <a:bodyPr anchor="ctr"/>
                    <a:lstStyle/>
                    <a:p>
                      <a:pPr algn="ctr">
                        <a:defRPr sz="1300"/>
                      </a:pPr>
                      <a:r>
                        <a:t>Forester</a:t>
                      </a:r>
                    </a:p>
                  </a:txBody>
                  <a:tcPr/>
                </a:tc>
                <a:tc>
                  <a:txBody>
                    <a:bodyPr anchor="ctr"/>
                    <a:lstStyle/>
                    <a:p>
                      <a:pPr algn="ctr">
                        <a:defRPr sz="1300"/>
                      </a:pPr>
                      <a:r>
                        <a:t>450</a:t>
                      </a:r>
                    </a:p>
                  </a:txBody>
                  <a:tcPr/>
                </a:tc>
              </a:tr>
              <a:tr h="365760">
                <a:tc>
                  <a:txBody>
                    <a:bodyPr anchor="ctr"/>
                    <a:lstStyle/>
                    <a:p>
                      <a:pPr algn="ctr">
                        <a:defRPr sz="1300"/>
                      </a:pPr>
                      <a:r>
                        <a:t>Forest Guard</a:t>
                      </a:r>
                    </a:p>
                  </a:txBody>
                  <a:tcPr/>
                </a:tc>
                <a:tc>
                  <a:txBody>
                    <a:bodyPr anchor="ctr"/>
                    <a:lstStyle/>
                    <a:p>
                      <a:pPr algn="ctr">
                        <a:defRPr sz="1300"/>
                      </a:pPr>
                      <a:r>
                        <a:t>350</a:t>
                      </a:r>
                    </a:p>
                  </a:txBody>
                  <a:tcPr/>
                </a:tc>
              </a:tr>
            </a:tbl>
          </a:graphicData>
        </a:graphic>
      </p:graphicFrame>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Introduction to Project Tiger (cont.)</a:t>
            </a:r>
          </a:p>
        </p:txBody>
      </p:sp>
      <p:sp>
        <p:nvSpPr>
          <p:cNvPr id="3" name="Content Placeholder 2"/>
          <p:cNvSpPr>
            <a:spLocks noGrp="1"/>
          </p:cNvSpPr>
          <p:nvPr>
            <p:ph idx="1"/>
          </p:nvPr>
        </p:nvSpPr>
        <p:spPr/>
        <p:txBody>
          <a:bodyPr/>
          <a:lstStyle/>
          <a:p>
            <a:pPr>
              <a:defRPr sz="2000"/>
            </a:pPr>
            <a:r>
              <a:t>(xiii) Carrying out independent monitoring and the evaluation of tiger reserves</a:t>
            </a:r>
          </a:p>
          <a:p>
            <a:pPr>
              <a:defRPr sz="2000"/>
            </a:pPr>
            <a:r>
              <a:t>(xiv) Establishment and development of eight new tiger reserves</a:t>
            </a:r>
          </a:p>
          <a:p>
            <a:pPr>
              <a:defRPr sz="2000"/>
            </a:pPr>
            <a:r>
              <a:t>(xv) Provision of project allowance</a:t>
            </a:r>
          </a:p>
          <a:p>
            <a:pPr>
              <a:defRPr sz="2000"/>
            </a:pPr>
            <a:r>
              <a:t>(xvi) Providing residential amenities to facilitate basic education to children of frontline field staff</a:t>
            </a:r>
          </a:p>
          <a:p>
            <a:pPr>
              <a:defRPr sz="2000"/>
            </a:pPr>
            <a:r>
              <a:t>(xvii) Providing assistance to States for fostering ecotourism</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Extending Project Allowance to Ministerial Staff</a:t>
            </a:r>
          </a:p>
        </p:txBody>
      </p:sp>
      <p:sp>
        <p:nvSpPr>
          <p:cNvPr id="3" name="Content Placeholder 2"/>
          <p:cNvSpPr>
            <a:spLocks noGrp="1"/>
          </p:cNvSpPr>
          <p:nvPr>
            <p:ph idx="1"/>
          </p:nvPr>
        </p:nvSpPr>
        <p:spPr/>
        <p:txBody>
          <a:bodyPr/>
          <a:lstStyle/>
          <a:p>
            <a:pPr>
              <a:defRPr sz="2000"/>
            </a:pPr>
            <a:r>
              <a:t>Ministerial staff often prefer postings elsewhere, affecting Project Tiger Office operations. Dovetailing collector sector schemes increases office workload, making ministerial support crucial.</a:t>
            </a:r>
          </a:p>
          <a:p>
            <a:pPr>
              <a:defRPr sz="2000"/>
            </a:pPr>
          </a:p>
          <a:p>
            <a:pPr>
              <a:defRPr sz="2000"/>
            </a:pPr>
            <a:r>
              <a:t>To attract talent, project allowance is proposed for ministerial staff:</a:t>
            </a:r>
          </a:p>
          <a:p>
            <a:pPr>
              <a:defRPr sz="2000"/>
            </a:pPr>
          </a:p>
          <a:p>
            <a:pPr>
              <a:defRPr sz="2000"/>
            </a:pPr>
            <a:r>
              <a:t>* Class II: Rs 500 per employee per month</a:t>
            </a:r>
          </a:p>
          <a:p>
            <a:pPr>
              <a:defRPr sz="2000"/>
            </a:pPr>
            <a:r>
              <a:t>* Class III: Rs 350 per employee per month</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Extending Project Allowance to Ministerial Staff (cont.)</a:t>
            </a:r>
          </a:p>
        </p:txBody>
      </p:sp>
      <p:sp>
        <p:nvSpPr>
          <p:cNvPr id="3" name="Content Placeholder 2"/>
          <p:cNvSpPr>
            <a:spLocks noGrp="1"/>
          </p:cNvSpPr>
          <p:nvPr>
            <p:ph idx="1"/>
          </p:nvPr>
        </p:nvSpPr>
        <p:spPr/>
        <p:txBody>
          <a:bodyPr/>
          <a:lstStyle/>
          <a:p>
            <a:pPr>
              <a:defRPr sz="2000"/>
            </a:pPr>
            <a:r>
              <a:t>* Class IV: Rs 200 per employee per month</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Staff Welfare Activities</a:t>
            </a:r>
          </a:p>
        </p:txBody>
      </p:sp>
      <p:sp>
        <p:nvSpPr>
          <p:cNvPr id="3" name="Content Placeholder 2"/>
          <p:cNvSpPr>
            <a:spLocks noGrp="1"/>
          </p:cNvSpPr>
          <p:nvPr>
            <p:ph idx="1"/>
          </p:nvPr>
        </p:nvSpPr>
        <p:spPr/>
        <p:txBody>
          <a:bodyPr/>
          <a:lstStyle/>
          <a:p>
            <a:pPr>
              <a:defRPr sz="2000"/>
            </a:pPr>
            <a:r>
              <a:t>Field staff serve in remote areas, facing diseases and risks from wildlife encounters. Postings are often ‘non-family postings.’ They bear the cost of maintaining their families in nearby villages. Accommodation is often scarce.</a:t>
            </a:r>
          </a:p>
          <a:p>
            <a:pPr>
              <a:defRPr sz="2000"/>
            </a:pPr>
          </a:p>
          <a:p>
            <a:pPr>
              <a:defRPr sz="2000"/>
            </a:pPr>
            <a:r>
              <a:t>Field staff face restrictions impacting local communities and encounter physical assaults. Therefore, amenities for staff welfare are essential to attract talent in the working age group.</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1714500"/>
            <a:ext cx="9144000" cy="51435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ctrTitle"/>
          </p:nvPr>
        </p:nvSpPr>
        <p:spPr/>
        <p:txBody>
          <a:bodyPr/>
          <a:lstStyle/>
          <a:p>
            <a:pPr>
              <a:defRPr sz="4400" b="1"/>
            </a:pPr>
            <a:r>
              <a:t>Project Tiger: Key Aspects</a:t>
            </a:r>
          </a:p>
        </p:txBody>
      </p:sp>
      <p:sp>
        <p:nvSpPr>
          <p:cNvPr id="3" name="Subtitle 2"/>
          <p:cNvSpPr>
            <a:spLocks noGrp="1"/>
          </p:cNvSpPr>
          <p:nvPr>
            <p:ph type="subTitle" idx="1"/>
          </p:nvPr>
        </p:nvSpPr>
        <p:spPr/>
        <p:txBody>
          <a:bodyPr/>
          <a:lstStyle/>
          <a:p>
            <a:pPr>
              <a:defRPr sz="2400" i="1"/>
            </a:pPr>
            <a:r>
              <a:t>Guidelines for Tiger Reserve Management and Funding</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Staff Welfare and Inputs</a:t>
            </a:r>
          </a:p>
        </p:txBody>
      </p:sp>
      <p:sp>
        <p:nvSpPr>
          <p:cNvPr id="3" name="Content Placeholder 2"/>
          <p:cNvSpPr>
            <a:spLocks noGrp="1"/>
          </p:cNvSpPr>
          <p:nvPr>
            <p:ph idx="1"/>
          </p:nvPr>
        </p:nvSpPr>
        <p:spPr/>
        <p:txBody>
          <a:bodyPr/>
          <a:lstStyle/>
          <a:p>
            <a:pPr>
              <a:defRPr sz="2000"/>
            </a:pPr>
            <a:r>
              <a:t>Support provided for staff welfare inputs:</a:t>
            </a:r>
          </a:p>
          <a:p>
            <a:pPr>
              <a:defRPr sz="2000"/>
            </a:pPr>
            <a:r>
              <a:t>Residential accommodation for children of frontline staff in nearby towns/villages.</a:t>
            </a:r>
          </a:p>
          <a:p>
            <a:pPr>
              <a:defRPr sz="2000"/>
            </a:pPr>
            <a:r>
              <a:t>Supply of kerosene, medicine, field kit, mosquito net, torch, and the like.</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Fostering Eco-Tourism in Tiger Reserves</a:t>
            </a:r>
          </a:p>
        </p:txBody>
      </p:sp>
      <p:sp>
        <p:nvSpPr>
          <p:cNvPr id="3" name="Content Placeholder 2"/>
          <p:cNvSpPr>
            <a:spLocks noGrp="1"/>
          </p:cNvSpPr>
          <p:nvPr>
            <p:ph idx="1"/>
          </p:nvPr>
        </p:nvSpPr>
        <p:spPr/>
        <p:txBody>
          <a:bodyPr/>
          <a:lstStyle/>
          <a:p>
            <a:pPr>
              <a:defRPr sz="2000"/>
            </a:pPr>
            <a:r>
              <a:t>Ecotourism is ecologically sustainable nature-tourism.</a:t>
            </a:r>
          </a:p>
          <a:p>
            <a:pPr>
              <a:defRPr sz="2000"/>
            </a:pPr>
            <a:r>
              <a:t>It's distinct from mass tourism, focuses on sustainable, equitable, community-based effort.</a:t>
            </a:r>
          </a:p>
          <a:p>
            <a:pPr>
              <a:defRPr sz="2000"/>
            </a:pPr>
            <a:r>
              <a:t>Financial support to the host community through ‘soft loans’ from Ecodevelopment Committees.</a:t>
            </a:r>
          </a:p>
          <a:p>
            <a:pPr>
              <a:defRPr sz="2000"/>
            </a:pPr>
            <a:r>
              <a:t>Based on site – specific ‘Ecotourism plan’ and carrying capacity of Tiger Reserves in the buffer areas.</a:t>
            </a:r>
          </a:p>
          <a:p>
            <a:pPr>
              <a:defRPr sz="2000"/>
            </a:pPr>
            <a:r>
              <a:t>Core/critical tiger habitats will not be used for tourism.</a:t>
            </a:r>
          </a:p>
          <a:p>
            <a:pPr>
              <a:defRPr sz="2000"/>
            </a:pPr>
            <a:r>
              <a:t>Ongoing tourism activities in such areas should be phased out in the fringe/buffer areas.</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Fostering Eco-Tourism in Tiger Reserves (cont.)</a:t>
            </a:r>
          </a:p>
        </p:txBody>
      </p:sp>
      <p:sp>
        <p:nvSpPr>
          <p:cNvPr id="3" name="Content Placeholder 2"/>
          <p:cNvSpPr>
            <a:spLocks noGrp="1"/>
          </p:cNvSpPr>
          <p:nvPr>
            <p:ph idx="1"/>
          </p:nvPr>
        </p:nvSpPr>
        <p:spPr/>
        <p:txBody>
          <a:bodyPr/>
          <a:lstStyle/>
          <a:p>
            <a:pPr>
              <a:defRPr sz="2000"/>
            </a:pPr>
            <a:r>
              <a:t>Stakeholder opportunities include management of low-cost accommodation, guide services, sale outlets, managing excursions, organizing ethnic dances.</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Memorandum of Understanding (MoU)</a:t>
            </a:r>
          </a:p>
        </p:txBody>
      </p:sp>
      <p:sp>
        <p:nvSpPr>
          <p:cNvPr id="3" name="Content Placeholder 2"/>
          <p:cNvSpPr>
            <a:spLocks noGrp="1"/>
          </p:cNvSpPr>
          <p:nvPr>
            <p:ph idx="1"/>
          </p:nvPr>
        </p:nvSpPr>
        <p:spPr/>
        <p:txBody>
          <a:bodyPr/>
          <a:lstStyle/>
          <a:p>
            <a:pPr>
              <a:defRPr sz="2000"/>
            </a:pPr>
            <a:r>
              <a:t>Tiger Reserve States required to enter into a Memorandum of Understanding (MoU) with the Ministry of Environment and Forests.</a:t>
            </a:r>
          </a:p>
          <a:p>
            <a:pPr>
              <a:defRPr sz="2000"/>
            </a:pPr>
            <a:r>
              <a:t>Format is provided at Annexure-1.</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Funding Support</a:t>
            </a:r>
          </a:p>
        </p:txBody>
      </p:sp>
      <p:sp>
        <p:nvSpPr>
          <p:cNvPr id="3" name="Content Placeholder 2"/>
          <p:cNvSpPr>
            <a:spLocks noGrp="1"/>
          </p:cNvSpPr>
          <p:nvPr>
            <p:ph idx="1"/>
          </p:nvPr>
        </p:nvSpPr>
        <p:spPr/>
        <p:txBody>
          <a:bodyPr/>
          <a:lstStyle/>
          <a:p>
            <a:pPr>
              <a:defRPr sz="2000"/>
            </a:pPr>
            <a:r>
              <a:t>Tiger Reserves receive funding under the Centrally Sponsored Scheme of Project Tiger.</a:t>
            </a:r>
          </a:p>
          <a:p>
            <a:pPr>
              <a:defRPr sz="2000"/>
            </a:pPr>
            <a:r>
              <a:t>Based on a reserve-specific Tiger Conservation Plan.</a:t>
            </a:r>
          </a:p>
          <a:p>
            <a:pPr>
              <a:defRPr sz="2000"/>
            </a:pPr>
            <a:r>
              <a:t>Plan required under Section 38-V of the Wildlife (Protection) Act, 1972.</a:t>
            </a:r>
          </a:p>
          <a:p>
            <a:pPr>
              <a:defRPr sz="2000"/>
            </a:pPr>
            <a:r>
              <a:t>Prepared in accordance with guidelines from the National Tiger Conservation Authority (NTCA).</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Panchayati Raj Institution</a:t>
            </a:r>
          </a:p>
        </p:txBody>
      </p:sp>
      <p:sp>
        <p:nvSpPr>
          <p:cNvPr id="3" name="Content Placeholder 2"/>
          <p:cNvSpPr>
            <a:spLocks noGrp="1"/>
          </p:cNvSpPr>
          <p:nvPr>
            <p:ph idx="1"/>
          </p:nvPr>
        </p:nvSpPr>
        <p:spPr/>
        <p:txBody>
          <a:bodyPr/>
          <a:lstStyle/>
          <a:p>
            <a:pPr>
              <a:defRPr sz="2000"/>
            </a:pPr>
            <a:r>
              <a:t>Centrality of Panchayati Raj Institution ensured through consultation for:</a:t>
            </a:r>
          </a:p>
          <a:p>
            <a:pPr>
              <a:defRPr sz="2000"/>
            </a:pPr>
            <a:r>
              <a:t>Deployment of local workforce.</a:t>
            </a:r>
          </a:p>
          <a:p>
            <a:pPr>
              <a:defRPr sz="2000"/>
            </a:pPr>
            <a:r>
              <a:t>Issues relating to man – animal conflicts.</a:t>
            </a:r>
          </a:p>
          <a:p>
            <a:pPr>
              <a:defRPr sz="2000"/>
            </a:pPr>
            <a:r>
              <a:t>Livelihood options.</a:t>
            </a:r>
          </a:p>
          <a:p>
            <a:pPr>
              <a:defRPr sz="2000"/>
            </a:pPr>
            <a:r>
              <a:t>Village relocation.</a:t>
            </a:r>
          </a:p>
          <a:p>
            <a:pPr>
              <a:defRPr sz="2000"/>
            </a:pPr>
            <a:r>
              <a:t>Eco-tourism.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Objectives and Implementation</a:t>
            </a:r>
          </a:p>
        </p:txBody>
      </p:sp>
      <p:sp>
        <p:nvSpPr>
          <p:cNvPr id="3" name="Content Placeholder 2"/>
          <p:cNvSpPr>
            <a:spLocks noGrp="1"/>
          </p:cNvSpPr>
          <p:nvPr>
            <p:ph idx="1"/>
          </p:nvPr>
        </p:nvSpPr>
        <p:spPr/>
        <p:txBody>
          <a:bodyPr/>
          <a:lstStyle/>
          <a:p>
            <a:pPr>
              <a:defRPr sz="2000"/>
            </a:pPr>
            <a:r>
              <a:t>Project Tiger was launched in April, 1973 with the objective “to ensure maintenance of a viable population of Tigers in India for scientific, economic, aesthetic, cultural and ecological values, and to preserve for all times, areas of biological importance as a national heritage for the benefit, education and enjoyment of the people”.</a:t>
            </a:r>
          </a:p>
          <a:p>
            <a:pPr>
              <a:defRPr sz="2000"/>
            </a:pPr>
          </a:p>
          <a:p>
            <a:pPr>
              <a:defRPr sz="2000"/>
            </a:pPr>
            <a:r>
              <a:t>Currently, there are 28 Tiger Reserves in 17 states, covering an area of 37761 sq. km. 'In principle' approval for creation of eight new Tiger Reserves has been accorded. The selection of reserves was guided by the need to conserve unique ecosystem/habitat types across the geographic distribution of tigers in the country.</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Memorandum of Understanding (MoU)</a:t>
            </a:r>
          </a:p>
        </p:txBody>
      </p:sp>
      <p:sp>
        <p:nvSpPr>
          <p:cNvPr id="3" name="Content Placeholder 2"/>
          <p:cNvSpPr>
            <a:spLocks noGrp="1"/>
          </p:cNvSpPr>
          <p:nvPr>
            <p:ph idx="1"/>
          </p:nvPr>
        </p:nvSpPr>
        <p:spPr/>
        <p:txBody>
          <a:bodyPr/>
          <a:lstStyle/>
          <a:p>
            <a:pPr>
              <a:defRPr sz="2000"/>
            </a:pPr>
            <a:r>
              <a:t>Between National Tiger Conservation Authority and State Government.</a:t>
            </a:r>
          </a:p>
          <a:p>
            <a:pPr>
              <a:defRPr sz="2000"/>
            </a:pPr>
            <a:r>
              <a:t>State Government submits proposal to NTCA for financial assistance for protection and development of tiger reserve.</a:t>
            </a:r>
          </a:p>
          <a:p>
            <a:pPr>
              <a:defRPr sz="2000"/>
            </a:pPr>
            <a:r>
              <a:t>NTCA extends financial support for approved items of work.</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State Government Agreements (Article I)</a:t>
            </a:r>
          </a:p>
        </p:txBody>
      </p:sp>
      <p:sp>
        <p:nvSpPr>
          <p:cNvPr id="3" name="Content Placeholder 2"/>
          <p:cNvSpPr>
            <a:spLocks noGrp="1"/>
          </p:cNvSpPr>
          <p:nvPr>
            <p:ph idx="1"/>
          </p:nvPr>
        </p:nvSpPr>
        <p:spPr/>
        <p:txBody>
          <a:bodyPr/>
          <a:lstStyle/>
          <a:p>
            <a:pPr>
              <a:defRPr sz="2000"/>
            </a:pPr>
            <a:r>
              <a:t>Buffer zone around core/critical tiger habitats delineated as required under the Wildlife (Protection) Act. Tiger Reserve specific Tiger Conservation Plan prepared.</a:t>
            </a:r>
          </a:p>
          <a:p>
            <a:pPr>
              <a:defRPr sz="2000"/>
            </a:pPr>
            <a:r>
              <a:t>Staff vacancies filled for effective implementation and field protection.</a:t>
            </a:r>
          </a:p>
          <a:p>
            <a:pPr>
              <a:defRPr sz="2000"/>
            </a:pPr>
            <a:r>
              <a:t>Money released by NTCA not taken in revenue account but made available to tiger reserves.</a:t>
            </a:r>
          </a:p>
          <a:p>
            <a:pPr>
              <a:defRPr sz="2000"/>
            </a:pPr>
            <a:r>
              <a:t>Estimated costs based on actual approved rates of PWD of the concerned State.</a:t>
            </a:r>
          </a:p>
          <a:p>
            <a:pPr>
              <a:defRPr sz="2000"/>
            </a:pPr>
            <a:r>
              <a:t>Director/Officer Incharge empowered to spend money for immediate execution of schemes.</a:t>
            </a:r>
          </a:p>
          <a:p>
            <a:pPr>
              <a:defRPr sz="2000"/>
            </a:pPr>
            <a:r>
              <a:t>Proposal must reference Tiger Conservation Plan, which forms the basis of APO.</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State Government Agreements (Article I Cont.)</a:t>
            </a:r>
          </a:p>
        </p:txBody>
      </p:sp>
      <p:sp>
        <p:nvSpPr>
          <p:cNvPr id="3" name="Content Placeholder 2"/>
          <p:cNvSpPr>
            <a:spLocks noGrp="1"/>
          </p:cNvSpPr>
          <p:nvPr>
            <p:ph idx="1"/>
          </p:nvPr>
        </p:nvSpPr>
        <p:spPr/>
        <p:txBody>
          <a:bodyPr/>
          <a:lstStyle/>
          <a:p>
            <a:pPr>
              <a:defRPr sz="2000"/>
            </a:pPr>
            <a:r>
              <a:t>APO must indicate location/area of proposed initiative on a map with physical/financial targets and unit rate.</a:t>
            </a:r>
          </a:p>
          <a:p>
            <a:pPr>
              <a:defRPr sz="2000"/>
            </a:pPr>
            <a:r>
              <a:t>Progress report should indicate physical achievement (quantity, number, area) and objectives fulfilled.</a:t>
            </a:r>
          </a:p>
          <a:p>
            <a:pPr>
              <a:defRPr sz="2000"/>
            </a:pPr>
            <a:r>
              <a:t>A year-wise photo catalogue of physical targets maintained for verification.</a:t>
            </a:r>
          </a:p>
          <a:p>
            <a:pPr>
              <a:defRPr sz="2000"/>
            </a:pPr>
            <a:r>
              <a:t>Details of estimate, man-days involved, etc., displayed near the work site.</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State Government Agreements (Article I Cont.) (cont.)</a:t>
            </a:r>
          </a:p>
        </p:txBody>
      </p:sp>
      <p:sp>
        <p:nvSpPr>
          <p:cNvPr id="3" name="Content Placeholder 2"/>
          <p:cNvSpPr>
            <a:spLocks noGrp="1"/>
          </p:cNvSpPr>
          <p:nvPr>
            <p:ph idx="1"/>
          </p:nvPr>
        </p:nvSpPr>
        <p:spPr/>
        <p:txBody>
          <a:bodyPr/>
          <a:lstStyle/>
          <a:p>
            <a:pPr>
              <a:defRPr sz="2000"/>
            </a:pPr>
            <a:r>
              <a:t>Utilisation Certificate showing unspent balance furnished to NTCA annually by 31st May. Complete Utilisation Certificate submitted immediately on completion.</a:t>
            </a:r>
          </a:p>
          <a:p>
            <a:pPr>
              <a:defRPr sz="2000"/>
            </a:pPr>
            <a:r>
              <a:t>Accounts maintained properly as per audit requirement and open to inspection. Copy released to NTCA. Photocopies of measurement books sent to NTCA. Details of unspent amount intimated for adjustment.</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State Government Agreements (Article I Cont.)</a:t>
            </a:r>
          </a:p>
        </p:txBody>
      </p:sp>
      <p:sp>
        <p:nvSpPr>
          <p:cNvPr id="3" name="Content Placeholder 2"/>
          <p:cNvSpPr>
            <a:spLocks noGrp="1"/>
          </p:cNvSpPr>
          <p:nvPr>
            <p:ph idx="1"/>
          </p:nvPr>
        </p:nvSpPr>
        <p:spPr/>
        <p:txBody>
          <a:bodyPr/>
          <a:lstStyle/>
          <a:p>
            <a:pPr>
              <a:defRPr sz="2000"/>
            </a:pPr>
            <a:r>
              <a:t>State Government ensures accounts are audited by Statutory Audit of the State Government annually. Certificate sent to NTCA annually by 31st May.</a:t>
            </a:r>
          </a:p>
          <a:p>
            <a:pPr>
              <a:defRPr sz="2000"/>
            </a:pPr>
            <a:r>
              <a:t>Funds used only for sanctioned purpose. Diversion of funds not allowed without prior NTCA approval.</a:t>
            </a:r>
          </a:p>
          <a:p>
            <a:pPr>
              <a:defRPr sz="2000"/>
            </a:pPr>
            <a:r>
              <a:t>Records of all assets acquired out of the grant made available for audit. Assets not disposed of, encumbered, or utilized for other purposes without prior approval.</a:t>
            </a:r>
          </a:p>
          <a:p>
            <a:pPr>
              <a:defRPr sz="2000"/>
            </a:pPr>
            <a:r>
              <a:t>A statement showing extracts of assets created furnished to NTCA annually by 31st May.</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NTCA Financial Assistance (Article II)</a:t>
            </a:r>
          </a:p>
        </p:txBody>
      </p:sp>
      <p:sp>
        <p:nvSpPr>
          <p:cNvPr id="3" name="Content Placeholder 2"/>
          <p:cNvSpPr>
            <a:spLocks noGrp="1"/>
          </p:cNvSpPr>
          <p:nvPr>
            <p:ph idx="1"/>
          </p:nvPr>
        </p:nvSpPr>
        <p:spPr/>
        <p:txBody>
          <a:bodyPr/>
          <a:lstStyle/>
          <a:p>
            <a:pPr>
              <a:defRPr sz="2000"/>
            </a:pPr>
            <a:r>
              <a:t>NTCA provides financial assistance as a grant for execution of items of work (Rs. in lakhs).</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l">
              <a:defRPr sz="3200" b="1"/>
            </a:pPr>
            <a:r>
              <a:t>Tentative Cost Table for the Scheme</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1714500"/>
            <a:ext cx="9144000" cy="51435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ctrTitle"/>
          </p:nvPr>
        </p:nvSpPr>
        <p:spPr/>
        <p:txBody>
          <a:bodyPr/>
          <a:lstStyle/>
          <a:p>
            <a:pPr>
              <a:defRPr sz="4400" b="1"/>
            </a:pPr>
            <a:r>
              <a:t>Article III: NTCA Guidelines</a:t>
            </a:r>
          </a:p>
        </p:txBody>
      </p:sp>
      <p:sp>
        <p:nvSpPr>
          <p:cNvPr id="3" name="Subtitle 2"/>
          <p:cNvSpPr>
            <a:spLocks noGrp="1"/>
          </p:cNvSpPr>
          <p:nvPr>
            <p:ph type="subTitle" idx="1"/>
          </p:nvPr>
        </p:nvSpPr>
        <p:spPr/>
        <p:txBody>
          <a:bodyPr/>
          <a:lstStyle/>
          <a:p>
            <a:pPr>
              <a:defRPr sz="2400" i="1"/>
            </a:pPr>
            <a:r>
              <a:t>Regarding Delays, Financial Assistance, and Unspent Funds</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Delays in Execution</a:t>
            </a:r>
          </a:p>
        </p:txBody>
      </p:sp>
      <p:sp>
        <p:nvSpPr>
          <p:cNvPr id="3" name="Content Placeholder 2"/>
          <p:cNvSpPr>
            <a:spLocks noGrp="1"/>
          </p:cNvSpPr>
          <p:nvPr>
            <p:ph idx="1"/>
          </p:nvPr>
        </p:nvSpPr>
        <p:spPr/>
        <p:txBody>
          <a:bodyPr/>
          <a:lstStyle/>
          <a:p>
            <a:pPr>
              <a:defRPr sz="2000"/>
            </a:pPr>
            <a:r>
              <a:t>If there is any delay in the execution of the work, the State Govt. shall notify the National Tiger Conservation Authority (NTCA) in writing, providing the reason for the delay.</a:t>
            </a:r>
          </a:p>
          <a:p>
            <a:pPr>
              <a:defRPr sz="2000"/>
            </a:pPr>
          </a:p>
          <a:p>
            <a:pPr>
              <a:defRPr sz="2000"/>
            </a:pPr>
            <a:r>
              <a:t>If the NTCA determines that work is not progressing according to the work plan, it reserves the right to withhold or withdraw financial assistance already granted.</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Withdrawal of Financial Assistance</a:t>
            </a:r>
          </a:p>
        </p:txBody>
      </p:sp>
      <p:sp>
        <p:nvSpPr>
          <p:cNvPr id="3" name="Content Placeholder 2"/>
          <p:cNvSpPr>
            <a:spLocks noGrp="1"/>
          </p:cNvSpPr>
          <p:nvPr>
            <p:ph idx="1"/>
          </p:nvPr>
        </p:nvSpPr>
        <p:spPr/>
        <p:txBody>
          <a:bodyPr/>
          <a:lstStyle/>
          <a:p>
            <a:pPr>
              <a:defRPr sz="2000"/>
            </a:pPr>
            <a:r>
              <a:t>If the NTCA decides to withdraw financial assistance, the unspent amount of the grant as of the date of communication of the withdrawal decision must be immediately returned to the NTCA.</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Objectives and Implementation (cont.)</a:t>
            </a:r>
          </a:p>
        </p:txBody>
      </p:sp>
      <p:sp>
        <p:nvSpPr>
          <p:cNvPr id="3" name="Content Placeholder 2"/>
          <p:cNvSpPr>
            <a:spLocks noGrp="1"/>
          </p:cNvSpPr>
          <p:nvPr>
            <p:ph idx="1"/>
          </p:nvPr>
        </p:nvSpPr>
        <p:spPr/>
        <p:txBody>
          <a:bodyPr/>
          <a:lstStyle/>
          <a:p>
            <a:pPr>
              <a:defRPr sz="2000"/>
            </a:pPr>
          </a:p>
          <a:p>
            <a:pPr>
              <a:defRPr sz="2000"/>
            </a:pPr>
            <a:r>
              <a:t>Project Tiger is an ongoing Centrally Sponsored Scheme, continued in the XIth five-year Plan. Conservation of endangered species and their habitat, strengthening and enhancing the Protected Area Network, control of poaching, monitoring, research and ensuring people’s participation in Wildlife Conservation have been accorded high priority.</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Rectangle 2"/>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4400" b="1"/>
            </a:pPr>
            <a:r>
              <a:t>Signing Authorities</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Signing Parties</a:t>
            </a:r>
          </a:p>
        </p:txBody>
      </p:sp>
      <p:sp>
        <p:nvSpPr>
          <p:cNvPr id="3" name="Content Placeholder 2"/>
          <p:cNvSpPr>
            <a:spLocks noGrp="1"/>
          </p:cNvSpPr>
          <p:nvPr>
            <p:ph idx="1"/>
          </p:nvPr>
        </p:nvSpPr>
        <p:spPr/>
        <p:txBody>
          <a:bodyPr/>
          <a:lstStyle/>
          <a:p>
            <a:pPr>
              <a:defRPr sz="2000"/>
            </a:pPr>
            <a:r>
              <a:t>This document is signed on behalf of the National Tiger Conservation Authority and the Government of [State Name]. Signatures should include name, designation, and official stamp with the date.</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l">
              <a:defRPr sz="3200" b="1"/>
            </a:pPr>
            <a:r>
              <a:t>EFC Annexure-II: Financial Outlay (Rs. in crores)</a:t>
            </a:r>
          </a:p>
        </p:txBody>
      </p:sp>
      <p:graphicFrame>
        <p:nvGraphicFramePr>
          <p:cNvPr id="3" name="Table 2"/>
          <p:cNvGraphicFramePr>
            <a:graphicFrameLocks noGrp="1"/>
          </p:cNvGraphicFramePr>
          <p:nvPr/>
        </p:nvGraphicFramePr>
        <p:xfrm>
          <a:off x="457200" y="1371600"/>
          <a:ext cx="8229594" cy="6949440"/>
        </p:xfrm>
        <a:graphic>
          <a:graphicData uri="http://schemas.openxmlformats.org/drawingml/2006/table">
            <a:tbl>
              <a:tblPr firstRow="1" bandRow="1">
                <a:tableStyleId>{5C22544A-7EE6-4342-B048-85BDC9FD1C3A}</a:tableStyleId>
              </a:tblPr>
              <a:tblGrid>
                <a:gridCol w="128990"/>
                <a:gridCol w="7068684"/>
                <a:gridCol w="180586"/>
                <a:gridCol w="180586"/>
                <a:gridCol w="180586"/>
                <a:gridCol w="180586"/>
                <a:gridCol w="180586"/>
                <a:gridCol w="128990"/>
              </a:tblGrid>
              <a:tr h="365760">
                <a:tc>
                  <a:txBody>
                    <a:bodyPr anchor="ctr"/>
                    <a:lstStyle/>
                    <a:p>
                      <a:pPr algn="ctr">
                        <a:defRPr b="1" sz="1400"/>
                      </a:pPr>
                      <a:r>
                        <a:t>S.No.</a:t>
                      </a:r>
                    </a:p>
                  </a:txBody>
                  <a:tcPr/>
                </a:tc>
                <a:tc>
                  <a:txBody>
                    <a:bodyPr anchor="ctr"/>
                    <a:lstStyle/>
                    <a:p>
                      <a:pPr algn="ctr">
                        <a:defRPr b="1" sz="1400"/>
                      </a:pPr>
                      <a:r>
                        <a:t>Name of Activities</a:t>
                      </a:r>
                    </a:p>
                  </a:txBody>
                  <a:tcPr/>
                </a:tc>
                <a:tc>
                  <a:txBody>
                    <a:bodyPr anchor="ctr"/>
                    <a:lstStyle/>
                    <a:p>
                      <a:pPr algn="ctr">
                        <a:defRPr b="1" sz="1400"/>
                      </a:pPr>
                      <a:r>
                        <a:t>2007-08</a:t>
                      </a:r>
                    </a:p>
                  </a:txBody>
                  <a:tcPr/>
                </a:tc>
                <a:tc>
                  <a:txBody>
                    <a:bodyPr anchor="ctr"/>
                    <a:lstStyle/>
                    <a:p>
                      <a:pPr algn="ctr">
                        <a:defRPr b="1" sz="1400"/>
                      </a:pPr>
                      <a:r>
                        <a:t>2008-09</a:t>
                      </a:r>
                    </a:p>
                  </a:txBody>
                  <a:tcPr/>
                </a:tc>
                <a:tc>
                  <a:txBody>
                    <a:bodyPr anchor="ctr"/>
                    <a:lstStyle/>
                    <a:p>
                      <a:pPr algn="ctr">
                        <a:defRPr b="1" sz="1400"/>
                      </a:pPr>
                      <a:r>
                        <a:t>2009-10</a:t>
                      </a:r>
                    </a:p>
                  </a:txBody>
                  <a:tcPr/>
                </a:tc>
                <a:tc>
                  <a:txBody>
                    <a:bodyPr anchor="ctr"/>
                    <a:lstStyle/>
                    <a:p>
                      <a:pPr algn="ctr">
                        <a:defRPr b="1" sz="1400"/>
                      </a:pPr>
                      <a:r>
                        <a:t>2010-11</a:t>
                      </a:r>
                    </a:p>
                  </a:txBody>
                  <a:tcPr/>
                </a:tc>
                <a:tc>
                  <a:txBody>
                    <a:bodyPr anchor="ctr"/>
                    <a:lstStyle/>
                    <a:p>
                      <a:pPr algn="ctr">
                        <a:defRPr b="1" sz="1400"/>
                      </a:pPr>
                      <a:r>
                        <a:t>2011-12</a:t>
                      </a:r>
                    </a:p>
                  </a:txBody>
                  <a:tcPr/>
                </a:tc>
                <a:tc>
                  <a:txBody>
                    <a:bodyPr anchor="ctr"/>
                    <a:lstStyle/>
                    <a:p>
                      <a:pPr algn="ctr">
                        <a:defRPr b="1" sz="1400"/>
                      </a:pPr>
                      <a:r>
                        <a:t>Total</a:t>
                      </a:r>
                    </a:p>
                  </a:txBody>
                  <a:tcPr/>
                </a:tc>
              </a:tr>
              <a:tr h="365760">
                <a:tc>
                  <a:txBody>
                    <a:bodyPr anchor="ctr"/>
                    <a:lstStyle/>
                    <a:p>
                      <a:pPr algn="ctr">
                        <a:defRPr sz="1300"/>
                      </a:pPr>
                      <a:r>
                        <a:t>1</a:t>
                      </a:r>
                    </a:p>
                  </a:txBody>
                  <a:tcPr/>
                </a:tc>
                <a:tc>
                  <a:txBody>
                    <a:bodyPr anchor="ctr"/>
                    <a:lstStyle/>
                    <a:p>
                      <a:pPr algn="ctr">
                        <a:defRPr sz="1300"/>
                      </a:pPr>
                      <a:r>
                        <a:t>Anti-poaching</a:t>
                      </a:r>
                    </a:p>
                  </a:txBody>
                  <a:tcPr/>
                </a:tc>
                <a:tc>
                  <a:txBody>
                    <a:bodyPr anchor="ctr"/>
                    <a:lstStyle/>
                    <a:p>
                      <a:pPr algn="ctr">
                        <a:defRPr sz="1300"/>
                      </a:pPr>
                      <a:r>
                        <a:t>5.00</a:t>
                      </a:r>
                    </a:p>
                  </a:txBody>
                  <a:tcPr/>
                </a:tc>
                <a:tc>
                  <a:txBody>
                    <a:bodyPr anchor="ctr"/>
                    <a:lstStyle/>
                    <a:p>
                      <a:pPr algn="ctr">
                        <a:defRPr sz="1300"/>
                      </a:pPr>
                      <a:r>
                        <a:t>5</a:t>
                      </a:r>
                    </a:p>
                  </a:txBody>
                  <a:tcPr/>
                </a:tc>
                <a:tc>
                  <a:txBody>
                    <a:bodyPr anchor="ctr"/>
                    <a:lstStyle/>
                    <a:p>
                      <a:pPr algn="ctr">
                        <a:defRPr sz="1300"/>
                      </a:pPr>
                      <a:r>
                        <a:t>5</a:t>
                      </a:r>
                    </a:p>
                  </a:txBody>
                  <a:tcPr/>
                </a:tc>
                <a:tc>
                  <a:txBody>
                    <a:bodyPr anchor="ctr"/>
                    <a:lstStyle/>
                    <a:p>
                      <a:pPr algn="ctr">
                        <a:defRPr sz="1300"/>
                      </a:pPr>
                      <a:r>
                        <a:t>5</a:t>
                      </a:r>
                    </a:p>
                  </a:txBody>
                  <a:tcPr/>
                </a:tc>
                <a:tc>
                  <a:txBody>
                    <a:bodyPr anchor="ctr"/>
                    <a:lstStyle/>
                    <a:p>
                      <a:pPr algn="ctr">
                        <a:defRPr sz="1300"/>
                      </a:pPr>
                      <a:r>
                        <a:t>5</a:t>
                      </a:r>
                    </a:p>
                  </a:txBody>
                  <a:tcPr/>
                </a:tc>
                <a:tc>
                  <a:txBody>
                    <a:bodyPr anchor="ctr"/>
                    <a:lstStyle/>
                    <a:p>
                      <a:pPr algn="ctr">
                        <a:defRPr sz="1300"/>
                      </a:pPr>
                      <a:r>
                        <a:t>25</a:t>
                      </a:r>
                    </a:p>
                  </a:txBody>
                  <a:tcPr/>
                </a:tc>
              </a:tr>
              <a:tr h="365760">
                <a:tc>
                  <a:txBody>
                    <a:bodyPr anchor="ctr"/>
                    <a:lstStyle/>
                    <a:p>
                      <a:pPr algn="ctr">
                        <a:defRPr sz="1300"/>
                      </a:pPr>
                      <a:r>
                        <a:t>2</a:t>
                      </a:r>
                    </a:p>
                  </a:txBody>
                  <a:tcPr/>
                </a:tc>
                <a:tc>
                  <a:txBody>
                    <a:bodyPr anchor="ctr"/>
                    <a:lstStyle/>
                    <a:p>
                      <a:pPr algn="ctr">
                        <a:defRPr sz="1300"/>
                      </a:pPr>
                      <a:r>
                        <a:t>Strengthening of infrastructure within Tiger Reserves (including new Tiger Reserves)</a:t>
                      </a:r>
                    </a:p>
                  </a:txBody>
                  <a:tcPr/>
                </a:tc>
                <a:tc>
                  <a:txBody>
                    <a:bodyPr anchor="ctr"/>
                    <a:lstStyle/>
                    <a:p>
                      <a:pPr algn="ctr">
                        <a:defRPr sz="1300"/>
                      </a:pPr>
                      <a:r>
                        <a:t>11.00</a:t>
                      </a:r>
                    </a:p>
                  </a:txBody>
                  <a:tcPr/>
                </a:tc>
                <a:tc>
                  <a:txBody>
                    <a:bodyPr anchor="ctr"/>
                    <a:lstStyle/>
                    <a:p>
                      <a:pPr algn="ctr">
                        <a:defRPr sz="1300"/>
                      </a:pPr>
                      <a:r>
                        <a:t>10</a:t>
                      </a:r>
                    </a:p>
                  </a:txBody>
                  <a:tcPr/>
                </a:tc>
                <a:tc>
                  <a:txBody>
                    <a:bodyPr anchor="ctr"/>
                    <a:lstStyle/>
                    <a:p>
                      <a:pPr algn="ctr">
                        <a:defRPr sz="1300"/>
                      </a:pPr>
                      <a:r>
                        <a:t>10</a:t>
                      </a:r>
                    </a:p>
                  </a:txBody>
                  <a:tcPr/>
                </a:tc>
                <a:tc>
                  <a:txBody>
                    <a:bodyPr anchor="ctr"/>
                    <a:lstStyle/>
                    <a:p>
                      <a:pPr algn="ctr">
                        <a:defRPr sz="1300"/>
                      </a:pPr>
                      <a:r>
                        <a:t>10</a:t>
                      </a:r>
                    </a:p>
                  </a:txBody>
                  <a:tcPr/>
                </a:tc>
                <a:tc>
                  <a:txBody>
                    <a:bodyPr anchor="ctr"/>
                    <a:lstStyle/>
                    <a:p>
                      <a:pPr algn="ctr">
                        <a:defRPr sz="1300"/>
                      </a:pPr>
                      <a:r>
                        <a:t>10</a:t>
                      </a:r>
                    </a:p>
                  </a:txBody>
                  <a:tcPr/>
                </a:tc>
                <a:tc>
                  <a:txBody>
                    <a:bodyPr anchor="ctr"/>
                    <a:lstStyle/>
                    <a:p>
                      <a:pPr algn="ctr">
                        <a:defRPr sz="1300"/>
                      </a:pPr>
                      <a:r>
                        <a:t>51</a:t>
                      </a:r>
                    </a:p>
                  </a:txBody>
                  <a:tcPr/>
                </a:tc>
              </a:tr>
              <a:tr h="365760">
                <a:tc>
                  <a:txBody>
                    <a:bodyPr anchor="ctr"/>
                    <a:lstStyle/>
                    <a:p>
                      <a:pPr algn="ctr">
                        <a:defRPr sz="1300"/>
                      </a:pPr>
                      <a:r>
                        <a:t>3</a:t>
                      </a:r>
                    </a:p>
                  </a:txBody>
                  <a:tcPr/>
                </a:tc>
                <a:tc>
                  <a:txBody>
                    <a:bodyPr anchor="ctr"/>
                    <a:lstStyle/>
                    <a:p>
                      <a:pPr algn="ctr">
                        <a:defRPr sz="1300"/>
                      </a:pPr>
                      <a:r>
                        <a:t>Habitat improvement and water development</a:t>
                      </a:r>
                    </a:p>
                  </a:txBody>
                  <a:tcPr/>
                </a:tc>
                <a:tc>
                  <a:txBody>
                    <a:bodyPr anchor="ctr"/>
                    <a:lstStyle/>
                    <a:p>
                      <a:pPr algn="ctr">
                        <a:defRPr sz="1300"/>
                      </a:pPr>
                      <a:r>
                        <a:t>2.00</a:t>
                      </a:r>
                    </a:p>
                  </a:txBody>
                  <a:tcPr/>
                </a:tc>
                <a:tc>
                  <a:txBody>
                    <a:bodyPr anchor="ctr"/>
                    <a:lstStyle/>
                    <a:p>
                      <a:pPr algn="ctr">
                        <a:defRPr sz="1300"/>
                      </a:pPr>
                      <a:r>
                        <a:t>3</a:t>
                      </a:r>
                    </a:p>
                  </a:txBody>
                  <a:tcPr/>
                </a:tc>
                <a:tc>
                  <a:txBody>
                    <a:bodyPr anchor="ctr"/>
                    <a:lstStyle/>
                    <a:p>
                      <a:pPr algn="ctr">
                        <a:defRPr sz="1300"/>
                      </a:pPr>
                      <a:r>
                        <a:t>3</a:t>
                      </a:r>
                    </a:p>
                  </a:txBody>
                  <a:tcPr/>
                </a:tc>
                <a:tc>
                  <a:txBody>
                    <a:bodyPr anchor="ctr"/>
                    <a:lstStyle/>
                    <a:p>
                      <a:pPr algn="ctr">
                        <a:defRPr sz="1300"/>
                      </a:pPr>
                      <a:r>
                        <a:t>3</a:t>
                      </a:r>
                    </a:p>
                  </a:txBody>
                  <a:tcPr/>
                </a:tc>
                <a:tc>
                  <a:txBody>
                    <a:bodyPr anchor="ctr"/>
                    <a:lstStyle/>
                    <a:p>
                      <a:pPr algn="ctr">
                        <a:defRPr sz="1300"/>
                      </a:pPr>
                      <a:r>
                        <a:t>3</a:t>
                      </a:r>
                    </a:p>
                  </a:txBody>
                  <a:tcPr/>
                </a:tc>
                <a:tc>
                  <a:txBody>
                    <a:bodyPr anchor="ctr"/>
                    <a:lstStyle/>
                    <a:p>
                      <a:pPr algn="ctr">
                        <a:defRPr sz="1300"/>
                      </a:pPr>
                      <a:r>
                        <a:t>14</a:t>
                      </a:r>
                    </a:p>
                  </a:txBody>
                  <a:tcPr/>
                </a:tc>
              </a:tr>
              <a:tr h="365760">
                <a:tc>
                  <a:txBody>
                    <a:bodyPr anchor="ctr"/>
                    <a:lstStyle/>
                    <a:p>
                      <a:pPr algn="ctr">
                        <a:defRPr sz="1300"/>
                      </a:pPr>
                      <a:r>
                        <a:t>4</a:t>
                      </a:r>
                    </a:p>
                  </a:txBody>
                  <a:tcPr/>
                </a:tc>
                <a:tc>
                  <a:txBody>
                    <a:bodyPr anchor="ctr"/>
                    <a:lstStyle/>
                    <a:p>
                      <a:pPr algn="ctr">
                        <a:defRPr sz="1300"/>
                      </a:pPr>
                      <a:r>
                        <a:t>Addressing man-animal conflict (ensuring uniform, timely compensation for human deaths due to wild animals, livestock depredation by carnivores, crop depredation by wild ungulates)</a:t>
                      </a:r>
                    </a:p>
                  </a:txBody>
                  <a:tcPr/>
                </a:tc>
                <a:tc>
                  <a:txBody>
                    <a:bodyPr anchor="ctr"/>
                    <a:lstStyle/>
                    <a:p>
                      <a:pPr algn="ctr">
                        <a:defRPr sz="1300"/>
                      </a:pPr>
                      <a:r>
                        <a:t>2.00</a:t>
                      </a:r>
                    </a:p>
                  </a:txBody>
                  <a:tcPr/>
                </a:tc>
                <a:tc>
                  <a:txBody>
                    <a:bodyPr anchor="ctr"/>
                    <a:lstStyle/>
                    <a:p>
                      <a:pPr algn="ctr">
                        <a:defRPr sz="1300"/>
                      </a:pPr>
                      <a:r>
                        <a:t>3</a:t>
                      </a:r>
                    </a:p>
                  </a:txBody>
                  <a:tcPr/>
                </a:tc>
                <a:tc>
                  <a:txBody>
                    <a:bodyPr anchor="ctr"/>
                    <a:lstStyle/>
                    <a:p>
                      <a:pPr algn="ctr">
                        <a:defRPr sz="1300"/>
                      </a:pPr>
                      <a:r>
                        <a:t>3</a:t>
                      </a:r>
                    </a:p>
                  </a:txBody>
                  <a:tcPr/>
                </a:tc>
                <a:tc>
                  <a:txBody>
                    <a:bodyPr anchor="ctr"/>
                    <a:lstStyle/>
                    <a:p>
                      <a:pPr algn="ctr">
                        <a:defRPr sz="1300"/>
                      </a:pPr>
                      <a:r>
                        <a:t>3</a:t>
                      </a:r>
                    </a:p>
                  </a:txBody>
                  <a:tcPr/>
                </a:tc>
                <a:tc>
                  <a:txBody>
                    <a:bodyPr anchor="ctr"/>
                    <a:lstStyle/>
                    <a:p>
                      <a:pPr algn="ctr">
                        <a:defRPr sz="1300"/>
                      </a:pPr>
                      <a:r>
                        <a:t>3</a:t>
                      </a:r>
                    </a:p>
                  </a:txBody>
                  <a:tcPr/>
                </a:tc>
                <a:tc>
                  <a:txBody>
                    <a:bodyPr anchor="ctr"/>
                    <a:lstStyle/>
                    <a:p>
                      <a:pPr algn="ctr">
                        <a:defRPr sz="1300"/>
                      </a:pPr>
                      <a:r>
                        <a:t>14</a:t>
                      </a:r>
                    </a:p>
                  </a:txBody>
                  <a:tcPr/>
                </a:tc>
              </a:tr>
              <a:tr h="365760">
                <a:tc>
                  <a:txBody>
                    <a:bodyPr anchor="ctr"/>
                    <a:lstStyle/>
                    <a:p>
                      <a:pPr algn="ctr">
                        <a:defRPr sz="1300"/>
                      </a:pPr>
                      <a:r>
                        <a:t>5</a:t>
                      </a:r>
                    </a:p>
                  </a:txBody>
                  <a:tcPr/>
                </a:tc>
                <a:tc>
                  <a:txBody>
                    <a:bodyPr anchor="ctr"/>
                    <a:lstStyle/>
                    <a:p>
                      <a:pPr algn="ctr">
                        <a:defRPr sz="1300"/>
                      </a:pPr>
                      <a:r>
                        <a:t>Co-existence agenda in buffer / fringe areas (landscape approach/sectoral integration/ ecologically sustainable development programme/ livelihood options/eco-tourism)</a:t>
                      </a:r>
                    </a:p>
                  </a:txBody>
                  <a:tcPr/>
                </a:tc>
                <a:tc>
                  <a:txBody>
                    <a:bodyPr anchor="ctr"/>
                    <a:lstStyle/>
                    <a:p>
                      <a:pPr algn="ctr">
                        <a:defRPr sz="1300"/>
                      </a:pPr>
                      <a:r>
                        <a:t>7.50</a:t>
                      </a:r>
                    </a:p>
                  </a:txBody>
                  <a:tcPr/>
                </a:tc>
                <a:tc>
                  <a:txBody>
                    <a:bodyPr anchor="ctr"/>
                    <a:lstStyle/>
                    <a:p>
                      <a:pPr algn="ctr">
                        <a:defRPr sz="1300"/>
                      </a:pPr>
                      <a:r>
                        <a:t>12</a:t>
                      </a:r>
                    </a:p>
                  </a:txBody>
                  <a:tcPr/>
                </a:tc>
                <a:tc>
                  <a:txBody>
                    <a:bodyPr anchor="ctr"/>
                    <a:lstStyle/>
                    <a:p>
                      <a:pPr algn="ctr">
                        <a:defRPr sz="1300"/>
                      </a:pPr>
                      <a:r>
                        <a:t>12</a:t>
                      </a:r>
                    </a:p>
                  </a:txBody>
                  <a:tcPr/>
                </a:tc>
                <a:tc>
                  <a:txBody>
                    <a:bodyPr anchor="ctr"/>
                    <a:lstStyle/>
                    <a:p>
                      <a:pPr algn="ctr">
                        <a:defRPr sz="1300"/>
                      </a:pPr>
                      <a:r>
                        <a:t>12</a:t>
                      </a:r>
                    </a:p>
                  </a:txBody>
                  <a:tcPr/>
                </a:tc>
                <a:tc>
                  <a:txBody>
                    <a:bodyPr anchor="ctr"/>
                    <a:lstStyle/>
                    <a:p>
                      <a:pPr algn="ctr">
                        <a:defRPr sz="1300"/>
                      </a:pPr>
                      <a:r>
                        <a:t>12</a:t>
                      </a:r>
                    </a:p>
                  </a:txBody>
                  <a:tcPr/>
                </a:tc>
                <a:tc>
                  <a:txBody>
                    <a:bodyPr anchor="ctr"/>
                    <a:lstStyle/>
                    <a:p>
                      <a:pPr algn="ctr">
                        <a:defRPr sz="1300"/>
                      </a:pPr>
                      <a:r>
                        <a:t>55.5</a:t>
                      </a:r>
                    </a:p>
                  </a:txBody>
                  <a:tcPr/>
                </a:tc>
              </a:tr>
              <a:tr h="365760">
                <a:tc>
                  <a:txBody>
                    <a:bodyPr anchor="ctr"/>
                    <a:lstStyle/>
                    <a:p>
                      <a:pPr algn="ctr">
                        <a:defRPr sz="1300"/>
                      </a:pPr>
                      <a:r>
                        <a:t>6</a:t>
                      </a:r>
                    </a:p>
                  </a:txBody>
                  <a:tcPr/>
                </a:tc>
                <a:tc>
                  <a:txBody>
                    <a:bodyPr anchor="ctr"/>
                    <a:lstStyle/>
                    <a:p>
                      <a:pPr algn="ctr">
                        <a:defRPr sz="1300"/>
                      </a:pPr>
                      <a:r>
                        <a:t>Rehabilitation / resettlement of denotified tribes / communities involved in traditional hunting</a:t>
                      </a:r>
                    </a:p>
                  </a:txBody>
                  <a:tcPr/>
                </a:tc>
                <a:tc>
                  <a:txBody>
                    <a:bodyPr anchor="ctr"/>
                    <a:lstStyle/>
                    <a:p>
                      <a:pPr algn="ctr">
                        <a:defRPr sz="1300"/>
                      </a:pPr>
                      <a:r>
                        <a:t>NIL</a:t>
                      </a:r>
                    </a:p>
                  </a:txBody>
                  <a:tcPr/>
                </a:tc>
                <a:tc>
                  <a:txBody>
                    <a:bodyPr anchor="ctr"/>
                    <a:lstStyle/>
                    <a:p>
                      <a:pPr algn="ctr">
                        <a:defRPr sz="1300"/>
                      </a:pPr>
                      <a:r>
                        <a:t>3</a:t>
                      </a:r>
                    </a:p>
                  </a:txBody>
                  <a:tcPr/>
                </a:tc>
                <a:tc>
                  <a:txBody>
                    <a:bodyPr anchor="ctr"/>
                    <a:lstStyle/>
                    <a:p>
                      <a:pPr algn="ctr">
                        <a:defRPr sz="1300"/>
                      </a:pPr>
                      <a:r>
                        <a:t>3</a:t>
                      </a:r>
                    </a:p>
                  </a:txBody>
                  <a:tcPr/>
                </a:tc>
                <a:tc>
                  <a:txBody>
                    <a:bodyPr anchor="ctr"/>
                    <a:lstStyle/>
                    <a:p>
                      <a:pPr algn="ctr">
                        <a:defRPr sz="1300"/>
                      </a:pPr>
                      <a:r>
                        <a:t>3</a:t>
                      </a:r>
                    </a:p>
                  </a:txBody>
                  <a:tcPr/>
                </a:tc>
                <a:tc>
                  <a:txBody>
                    <a:bodyPr anchor="ctr"/>
                    <a:lstStyle/>
                    <a:p>
                      <a:pPr algn="ctr">
                        <a:defRPr sz="1300"/>
                      </a:pPr>
                      <a:r>
                        <a:t>3</a:t>
                      </a:r>
                    </a:p>
                  </a:txBody>
                  <a:tcPr/>
                </a:tc>
                <a:tc>
                  <a:txBody>
                    <a:bodyPr anchor="ctr"/>
                    <a:lstStyle/>
                    <a:p>
                      <a:pPr algn="ctr">
                        <a:defRPr sz="1300"/>
                      </a:pPr>
                      <a:r>
                        <a:t>12</a:t>
                      </a:r>
                    </a:p>
                  </a:txBody>
                  <a:tcPr/>
                </a:tc>
              </a:tr>
              <a:tr h="365760">
                <a:tc>
                  <a:txBody>
                    <a:bodyPr anchor="ctr"/>
                    <a:lstStyle/>
                    <a:p>
                      <a:pPr algn="ctr">
                        <a:defRPr sz="1300"/>
                      </a:pPr>
                      <a:r>
                        <a:t>7</a:t>
                      </a:r>
                    </a:p>
                  </a:txBody>
                  <a:tcPr/>
                </a:tc>
                <a:tc>
                  <a:txBody>
                    <a:bodyPr anchor="ctr"/>
                    <a:lstStyle/>
                    <a:p>
                      <a:pPr algn="ctr">
                        <a:defRPr sz="1300"/>
                      </a:pPr>
                      <a:r>
                        <a:t>Research, providing equipments (camera traps, GPS, etc.), computer softwares, All India Estimation of Tiger/Co-predators/Prey Animals, habitat monitoring and evaluation</a:t>
                      </a:r>
                    </a:p>
                  </a:txBody>
                  <a:tcPr/>
                </a:tc>
                <a:tc>
                  <a:txBody>
                    <a:bodyPr anchor="ctr"/>
                    <a:lstStyle/>
                    <a:p>
                      <a:pPr algn="ctr">
                        <a:defRPr sz="1300"/>
                      </a:pPr>
                      <a:r>
                        <a:t>2.00</a:t>
                      </a:r>
                    </a:p>
                  </a:txBody>
                  <a:tcPr/>
                </a:tc>
                <a:tc>
                  <a:txBody>
                    <a:bodyPr anchor="ctr"/>
                    <a:lstStyle/>
                    <a:p>
                      <a:pPr algn="ctr">
                        <a:defRPr sz="1300"/>
                      </a:pPr>
                      <a:r>
                        <a:t>0.5</a:t>
                      </a:r>
                    </a:p>
                  </a:txBody>
                  <a:tcPr/>
                </a:tc>
                <a:tc>
                  <a:txBody>
                    <a:bodyPr anchor="ctr"/>
                    <a:lstStyle/>
                    <a:p>
                      <a:pPr algn="ctr">
                        <a:defRPr sz="1300"/>
                      </a:pPr>
                      <a:r>
                        <a:t>0.5</a:t>
                      </a:r>
                    </a:p>
                  </a:txBody>
                  <a:tcPr/>
                </a:tc>
                <a:tc>
                  <a:txBody>
                    <a:bodyPr anchor="ctr"/>
                    <a:lstStyle/>
                    <a:p>
                      <a:pPr algn="ctr">
                        <a:defRPr sz="1300"/>
                      </a:pPr>
                      <a:r>
                        <a:t>0.5</a:t>
                      </a:r>
                    </a:p>
                  </a:txBody>
                  <a:tcPr/>
                </a:tc>
                <a:tc>
                  <a:txBody>
                    <a:bodyPr anchor="ctr"/>
                    <a:lstStyle/>
                    <a:p>
                      <a:pPr algn="ctr">
                        <a:defRPr sz="1300"/>
                      </a:pPr>
                      <a:r>
                        <a:t>0.5</a:t>
                      </a:r>
                    </a:p>
                  </a:txBody>
                  <a:tcPr/>
                </a:tc>
                <a:tc>
                  <a:txBody>
                    <a:bodyPr anchor="ctr"/>
                    <a:lstStyle/>
                    <a:p>
                      <a:pPr algn="ctr">
                        <a:defRPr sz="1300"/>
                      </a:pPr>
                      <a:r>
                        <a:t>4</a:t>
                      </a:r>
                    </a:p>
                  </a:txBody>
                  <a:tcPr/>
                </a:tc>
              </a:tr>
              <a:tr h="365760">
                <a:tc>
                  <a:txBody>
                    <a:bodyPr anchor="ctr"/>
                    <a:lstStyle/>
                    <a:p>
                      <a:pPr algn="ctr">
                        <a:defRPr sz="1300"/>
                      </a:pPr>
                      <a:r>
                        <a:t>8</a:t>
                      </a:r>
                    </a:p>
                  </a:txBody>
                  <a:tcPr/>
                </a:tc>
                <a:tc>
                  <a:txBody>
                    <a:bodyPr anchor="ctr"/>
                    <a:lstStyle/>
                    <a:p>
                      <a:pPr algn="ctr">
                        <a:defRPr sz="1300"/>
                      </a:pPr>
                      <a:r>
                        <a:t>Staff development and capacity building</a:t>
                      </a:r>
                    </a:p>
                  </a:txBody>
                  <a:tcPr/>
                </a:tc>
                <a:tc>
                  <a:txBody>
                    <a:bodyPr anchor="ctr"/>
                    <a:lstStyle/>
                    <a:p>
                      <a:pPr algn="ctr">
                        <a:defRPr sz="1300"/>
                      </a:pPr>
                      <a:r>
                        <a:t>1.00</a:t>
                      </a:r>
                    </a:p>
                  </a:txBody>
                  <a:tcPr/>
                </a:tc>
                <a:tc>
                  <a:txBody>
                    <a:bodyPr anchor="ctr"/>
                    <a:lstStyle/>
                    <a:p>
                      <a:pPr algn="ctr">
                        <a:defRPr sz="1300"/>
                      </a:pPr>
                      <a:r>
                        <a:t>1</a:t>
                      </a:r>
                    </a:p>
                  </a:txBody>
                  <a:tcPr/>
                </a:tc>
                <a:tc>
                  <a:txBody>
                    <a:bodyPr anchor="ctr"/>
                    <a:lstStyle/>
                    <a:p>
                      <a:pPr algn="ctr">
                        <a:defRPr sz="1300"/>
                      </a:pPr>
                      <a:r>
                        <a:t>1</a:t>
                      </a:r>
                    </a:p>
                  </a:txBody>
                  <a:tcPr/>
                </a:tc>
                <a:tc>
                  <a:txBody>
                    <a:bodyPr anchor="ctr"/>
                    <a:lstStyle/>
                    <a:p>
                      <a:pPr algn="ctr">
                        <a:defRPr sz="1300"/>
                      </a:pPr>
                      <a:r>
                        <a:t>1</a:t>
                      </a:r>
                    </a:p>
                  </a:txBody>
                  <a:tcPr/>
                </a:tc>
                <a:tc>
                  <a:txBody>
                    <a:bodyPr anchor="ctr"/>
                    <a:lstStyle/>
                    <a:p>
                      <a:pPr algn="ctr">
                        <a:defRPr sz="1300"/>
                      </a:pPr>
                      <a:r>
                        <a:t>1</a:t>
                      </a:r>
                    </a:p>
                  </a:txBody>
                  <a:tcPr/>
                </a:tc>
                <a:tc>
                  <a:txBody>
                    <a:bodyPr anchor="ctr"/>
                    <a:lstStyle/>
                    <a:p>
                      <a:pPr algn="ctr">
                        <a:defRPr sz="1300"/>
                      </a:pPr>
                      <a:r>
                        <a:t>5</a:t>
                      </a:r>
                    </a:p>
                  </a:txBody>
                  <a:tcPr/>
                </a:tc>
              </a:tr>
              <a:tr h="365760">
                <a:tc>
                  <a:txBody>
                    <a:bodyPr anchor="ctr"/>
                    <a:lstStyle/>
                    <a:p>
                      <a:pPr algn="ctr">
                        <a:defRPr sz="1300"/>
                      </a:pPr>
                      <a:r>
                        <a:t>9</a:t>
                      </a:r>
                    </a:p>
                  </a:txBody>
                  <a:tcPr/>
                </a:tc>
                <a:tc>
                  <a:txBody>
                    <a:bodyPr anchor="ctr"/>
                    <a:lstStyle/>
                    <a:p>
                      <a:pPr algn="ctr">
                        <a:defRPr sz="1300"/>
                      </a:pPr>
                      <a:r>
                        <a:t>Deciding inviolate spaces for wildlife and relocation of villagers from core or critical tiger habitats in Tiger Reserves within a timeframe and settlement of rights</a:t>
                      </a:r>
                    </a:p>
                  </a:txBody>
                  <a:tcPr/>
                </a:tc>
                <a:tc>
                  <a:txBody>
                    <a:bodyPr anchor="ctr"/>
                    <a:lstStyle/>
                    <a:p>
                      <a:pPr algn="ctr">
                        <a:defRPr sz="1300"/>
                      </a:pPr>
                      <a:r>
                        <a:t>30.00</a:t>
                      </a:r>
                    </a:p>
                  </a:txBody>
                  <a:tcPr/>
                </a:tc>
                <a:tc>
                  <a:txBody>
                    <a:bodyPr anchor="ctr"/>
                    <a:lstStyle/>
                    <a:p>
                      <a:pPr algn="ctr">
                        <a:defRPr sz="1300"/>
                      </a:pPr>
                      <a:r>
                        <a:t>78.75</a:t>
                      </a:r>
                    </a:p>
                  </a:txBody>
                  <a:tcPr/>
                </a:tc>
                <a:tc>
                  <a:txBody>
                    <a:bodyPr anchor="ctr"/>
                    <a:lstStyle/>
                    <a:p>
                      <a:pPr algn="ctr">
                        <a:defRPr sz="1300"/>
                      </a:pPr>
                      <a:r>
                        <a:t>78.75</a:t>
                      </a:r>
                    </a:p>
                  </a:txBody>
                  <a:tcPr/>
                </a:tc>
                <a:tc>
                  <a:txBody>
                    <a:bodyPr anchor="ctr"/>
                    <a:lstStyle/>
                    <a:p>
                      <a:pPr algn="ctr">
                        <a:defRPr sz="1300"/>
                      </a:pPr>
                      <a:r>
                        <a:t>78.75</a:t>
                      </a:r>
                    </a:p>
                  </a:txBody>
                  <a:tcPr/>
                </a:tc>
                <a:tc>
                  <a:txBody>
                    <a:bodyPr anchor="ctr"/>
                    <a:lstStyle/>
                    <a:p>
                      <a:pPr algn="ctr">
                        <a:defRPr sz="1300"/>
                      </a:pPr>
                      <a:r>
                        <a:t>78.75</a:t>
                      </a:r>
                    </a:p>
                  </a:txBody>
                  <a:tcPr/>
                </a:tc>
                <a:tc>
                  <a:txBody>
                    <a:bodyPr anchor="ctr"/>
                    <a:lstStyle/>
                    <a:p>
                      <a:pPr algn="ctr">
                        <a:defRPr sz="1300"/>
                      </a:pPr>
                      <a:r>
                        <a:t>345</a:t>
                      </a:r>
                    </a:p>
                  </a:txBody>
                  <a:tcPr/>
                </a:tc>
              </a:tr>
              <a:tr h="365760">
                <a:tc>
                  <a:txBody>
                    <a:bodyPr anchor="ctr"/>
                    <a:lstStyle/>
                    <a:p>
                      <a:pPr algn="ctr">
                        <a:defRPr sz="1300"/>
                      </a:pPr>
                      <a:r>
                        <a:t>10</a:t>
                      </a:r>
                    </a:p>
                  </a:txBody>
                  <a:tcPr/>
                </a:tc>
                <a:tc>
                  <a:txBody>
                    <a:bodyPr anchor="ctr"/>
                    <a:lstStyle/>
                    <a:p>
                      <a:pPr algn="ctr">
                        <a:defRPr sz="1300"/>
                      </a:pPr>
                      <a:r>
                        <a:t>Mainstreaming livelihood and wildlife concerns in forests outside tiger reserves and fostering corridor conservation through restorative strategy involving locals to arrest fragmentation of habitats</a:t>
                      </a:r>
                    </a:p>
                  </a:txBody>
                  <a:tcPr/>
                </a:tc>
                <a:tc>
                  <a:txBody>
                    <a:bodyPr anchor="ctr"/>
                    <a:lstStyle/>
                    <a:p>
                      <a:pPr algn="ctr">
                        <a:defRPr sz="1300"/>
                      </a:pPr>
                      <a:r>
                        <a:t>NIL</a:t>
                      </a:r>
                    </a:p>
                  </a:txBody>
                  <a:tcPr/>
                </a:tc>
                <a:tc>
                  <a:txBody>
                    <a:bodyPr anchor="ctr"/>
                    <a:lstStyle/>
                    <a:p>
                      <a:pPr algn="ctr">
                        <a:defRPr sz="1300"/>
                      </a:pPr>
                      <a:r>
                        <a:t>1.5</a:t>
                      </a:r>
                    </a:p>
                  </a:txBody>
                  <a:tcPr/>
                </a:tc>
                <a:tc>
                  <a:txBody>
                    <a:bodyPr anchor="ctr"/>
                    <a:lstStyle/>
                    <a:p>
                      <a:pPr algn="ctr">
                        <a:defRPr sz="1300"/>
                      </a:pPr>
                      <a:r>
                        <a:t>1.5</a:t>
                      </a:r>
                    </a:p>
                  </a:txBody>
                  <a:tcPr/>
                </a:tc>
                <a:tc>
                  <a:txBody>
                    <a:bodyPr anchor="ctr"/>
                    <a:lstStyle/>
                    <a:p>
                      <a:pPr algn="ctr">
                        <a:defRPr sz="1300"/>
                      </a:pPr>
                      <a:r>
                        <a:t>1.5</a:t>
                      </a:r>
                    </a:p>
                  </a:txBody>
                  <a:tcPr/>
                </a:tc>
                <a:tc>
                  <a:txBody>
                    <a:bodyPr anchor="ctr"/>
                    <a:lstStyle/>
                    <a:p>
                      <a:pPr algn="ctr">
                        <a:defRPr sz="1300"/>
                      </a:pPr>
                      <a:r>
                        <a:t>1.5</a:t>
                      </a:r>
                    </a:p>
                  </a:txBody>
                  <a:tcPr/>
                </a:tc>
                <a:tc>
                  <a:txBody>
                    <a:bodyPr anchor="ctr"/>
                    <a:lstStyle/>
                    <a:p>
                      <a:pPr algn="ctr">
                        <a:defRPr sz="1300"/>
                      </a:pPr>
                      <a:r>
                        <a:t>6</a:t>
                      </a:r>
                    </a:p>
                  </a:txBody>
                  <a:tcPr/>
                </a:tc>
              </a:tr>
              <a:tr h="365760">
                <a:tc>
                  <a:txBody>
                    <a:bodyPr anchor="ctr"/>
                    <a:lstStyle/>
                    <a:p>
                      <a:pPr algn="ctr">
                        <a:defRPr sz="1300"/>
                      </a:pPr>
                      <a:r>
                        <a:t>11</a:t>
                      </a:r>
                    </a:p>
                  </a:txBody>
                  <a:tcPr/>
                </a:tc>
                <a:tc>
                  <a:txBody>
                    <a:bodyPr anchor="ctr"/>
                    <a:lstStyle/>
                    <a:p>
                      <a:pPr algn="ctr">
                        <a:defRPr sz="1300"/>
                      </a:pPr>
                      <a:r>
                        <a:t>Safeguards / Retrofitting measures in the interest of wildlife conservation</a:t>
                      </a:r>
                    </a:p>
                  </a:txBody>
                  <a:tcPr/>
                </a:tc>
                <a:tc>
                  <a:txBody>
                    <a:bodyPr anchor="ctr"/>
                    <a:lstStyle/>
                    <a:p>
                      <a:pPr algn="ctr">
                        <a:defRPr sz="1300"/>
                      </a:pPr>
                      <a:r>
                        <a:t>NIL</a:t>
                      </a:r>
                    </a:p>
                  </a:txBody>
                  <a:tcPr/>
                </a:tc>
                <a:tc>
                  <a:txBody>
                    <a:bodyPr anchor="ctr"/>
                    <a:lstStyle/>
                    <a:p>
                      <a:pPr algn="ctr">
                        <a:defRPr sz="1300"/>
                      </a:pPr>
                      <a:r>
                        <a:t>1.25</a:t>
                      </a:r>
                    </a:p>
                  </a:txBody>
                  <a:tcPr/>
                </a:tc>
                <a:tc>
                  <a:txBody>
                    <a:bodyPr anchor="ctr"/>
                    <a:lstStyle/>
                    <a:p>
                      <a:pPr algn="ctr">
                        <a:defRPr sz="1300"/>
                      </a:pPr>
                      <a:r>
                        <a:t>1.25</a:t>
                      </a:r>
                    </a:p>
                  </a:txBody>
                  <a:tcPr/>
                </a:tc>
                <a:tc>
                  <a:txBody>
                    <a:bodyPr anchor="ctr"/>
                    <a:lstStyle/>
                    <a:p>
                      <a:pPr algn="ctr">
                        <a:defRPr sz="1300"/>
                      </a:pPr>
                      <a:r>
                        <a:t>1.25</a:t>
                      </a:r>
                    </a:p>
                  </a:txBody>
                  <a:tcPr/>
                </a:tc>
                <a:tc>
                  <a:txBody>
                    <a:bodyPr anchor="ctr"/>
                    <a:lstStyle/>
                    <a:p>
                      <a:pPr algn="ctr">
                        <a:defRPr sz="1300"/>
                      </a:pPr>
                      <a:r>
                        <a:t>1.25</a:t>
                      </a:r>
                    </a:p>
                  </a:txBody>
                  <a:tcPr/>
                </a:tc>
                <a:tc>
                  <a:txBody>
                    <a:bodyPr anchor="ctr"/>
                    <a:lstStyle/>
                    <a:p>
                      <a:pPr algn="ctr">
                        <a:defRPr sz="1300"/>
                      </a:pPr>
                      <a:r>
                        <a:t>5.00</a:t>
                      </a:r>
                    </a:p>
                  </a:txBody>
                  <a:tcPr/>
                </a:tc>
              </a:tr>
              <a:tr h="365760">
                <a:tc>
                  <a:txBody>
                    <a:bodyPr anchor="ctr"/>
                    <a:lstStyle/>
                    <a:p>
                      <a:pPr algn="ctr">
                        <a:defRPr sz="1300"/>
                      </a:pPr>
                      <a:r>
                        <a:t>12</a:t>
                      </a:r>
                    </a:p>
                  </a:txBody>
                  <a:tcPr/>
                </a:tc>
                <a:tc>
                  <a:txBody>
                    <a:bodyPr anchor="ctr"/>
                    <a:lstStyle/>
                    <a:p>
                      <a:pPr algn="ctr">
                        <a:defRPr sz="1300"/>
                      </a:pPr>
                      <a:r>
                        <a:t>Providing basic infrastructure/ Project Tiger Headquarter expenditure for consultancy, all India tiger estimation/continuous monitoring of tigers outside tiger reserves, strengthening of NTCA at the Center and establishing a monitoring lab in the Wildlife Institute of India</a:t>
                      </a:r>
                    </a:p>
                  </a:txBody>
                  <a:tcPr/>
                </a:tc>
                <a:tc>
                  <a:txBody>
                    <a:bodyPr anchor="ctr"/>
                    <a:lstStyle/>
                    <a:p>
                      <a:pPr algn="ctr">
                        <a:defRPr sz="1300"/>
                      </a:pPr>
                      <a:r>
                        <a:t>2.00</a:t>
                      </a:r>
                    </a:p>
                  </a:txBody>
                  <a:tcPr/>
                </a:tc>
                <a:tc>
                  <a:txBody>
                    <a:bodyPr anchor="ctr"/>
                    <a:lstStyle/>
                    <a:p>
                      <a:pPr algn="ctr">
                        <a:defRPr sz="1300"/>
                      </a:pPr>
                      <a:r>
                        <a:t>1.5</a:t>
                      </a:r>
                    </a:p>
                  </a:txBody>
                  <a:tcPr/>
                </a:tc>
                <a:tc>
                  <a:txBody>
                    <a:bodyPr anchor="ctr"/>
                    <a:lstStyle/>
                    <a:p>
                      <a:pPr algn="ctr">
                        <a:defRPr sz="1300"/>
                      </a:pPr>
                      <a:r>
                        <a:t>1.5</a:t>
                      </a:r>
                    </a:p>
                  </a:txBody>
                  <a:tcPr/>
                </a:tc>
                <a:tc>
                  <a:txBody>
                    <a:bodyPr anchor="ctr"/>
                    <a:lstStyle/>
                    <a:p>
                      <a:pPr algn="ctr">
                        <a:defRPr sz="1300"/>
                      </a:pPr>
                      <a:r>
                        <a:t>1.5</a:t>
                      </a:r>
                    </a:p>
                  </a:txBody>
                  <a:tcPr/>
                </a:tc>
                <a:tc>
                  <a:txBody>
                    <a:bodyPr anchor="ctr"/>
                    <a:lstStyle/>
                    <a:p>
                      <a:pPr algn="ctr">
                        <a:defRPr sz="1300"/>
                      </a:pPr>
                      <a:r>
                        <a:t>1.5</a:t>
                      </a:r>
                    </a:p>
                  </a:txBody>
                  <a:tcPr/>
                </a:tc>
                <a:tc>
                  <a:txBody>
                    <a:bodyPr anchor="ctr"/>
                    <a:lstStyle/>
                    <a:p>
                      <a:pPr algn="ctr">
                        <a:defRPr sz="1300"/>
                      </a:pPr>
                      <a:r>
                        <a:t>8</a:t>
                      </a:r>
                    </a:p>
                  </a:txBody>
                  <a:tcPr/>
                </a:tc>
              </a:tr>
              <a:tr h="365760">
                <a:tc>
                  <a:txBody>
                    <a:bodyPr anchor="ctr"/>
                    <a:lstStyle/>
                    <a:p>
                      <a:pPr algn="ctr">
                        <a:defRPr sz="1300"/>
                      </a:pPr>
                      <a:r>
                        <a:t>13</a:t>
                      </a:r>
                    </a:p>
                  </a:txBody>
                  <a:tcPr/>
                </a:tc>
                <a:tc>
                  <a:txBody>
                    <a:bodyPr anchor="ctr"/>
                    <a:lstStyle/>
                    <a:p>
                      <a:pPr algn="ctr">
                        <a:defRPr sz="1300"/>
                      </a:pPr>
                      <a:r>
                        <a:t>Independent Monitoring and evaluation of tiger reserves</a:t>
                      </a:r>
                    </a:p>
                  </a:txBody>
                  <a:tcPr/>
                </a:tc>
                <a:tc>
                  <a:txBody>
                    <a:bodyPr anchor="ctr"/>
                    <a:lstStyle/>
                    <a:p>
                      <a:pPr algn="ctr">
                        <a:defRPr sz="1300"/>
                      </a:pPr>
                      <a:r>
                        <a:t>NIL</a:t>
                      </a:r>
                    </a:p>
                  </a:txBody>
                  <a:tcPr/>
                </a:tc>
                <a:tc>
                  <a:txBody>
                    <a:bodyPr anchor="ctr"/>
                    <a:lstStyle/>
                    <a:p>
                      <a:pPr algn="ctr">
                        <a:defRPr sz="1300"/>
                      </a:pPr>
                      <a:r>
                        <a:t>0.25</a:t>
                      </a:r>
                    </a:p>
                  </a:txBody>
                  <a:tcPr/>
                </a:tc>
                <a:tc>
                  <a:txBody>
                    <a:bodyPr anchor="ctr"/>
                    <a:lstStyle/>
                    <a:p>
                      <a:pPr algn="ctr">
                        <a:defRPr sz="1300"/>
                      </a:pPr>
                      <a:r>
                        <a:t>0.25</a:t>
                      </a:r>
                    </a:p>
                  </a:txBody>
                  <a:tcPr/>
                </a:tc>
                <a:tc>
                  <a:txBody>
                    <a:bodyPr anchor="ctr"/>
                    <a:lstStyle/>
                    <a:p>
                      <a:pPr algn="ctr">
                        <a:defRPr sz="1300"/>
                      </a:pPr>
                      <a:r>
                        <a:t>0.25</a:t>
                      </a:r>
                    </a:p>
                  </a:txBody>
                  <a:tcPr/>
                </a:tc>
                <a:tc>
                  <a:txBody>
                    <a:bodyPr anchor="ctr"/>
                    <a:lstStyle/>
                    <a:p>
                      <a:pPr algn="ctr">
                        <a:defRPr sz="1300"/>
                      </a:pPr>
                      <a:r>
                        <a:t>0.25</a:t>
                      </a:r>
                    </a:p>
                  </a:txBody>
                  <a:tcPr/>
                </a:tc>
                <a:tc>
                  <a:txBody>
                    <a:bodyPr anchor="ctr"/>
                    <a:lstStyle/>
                    <a:p>
                      <a:pPr algn="ctr">
                        <a:defRPr sz="1300"/>
                      </a:pPr>
                      <a:r>
                        <a:t>1</a:t>
                      </a:r>
                    </a:p>
                  </a:txBody>
                  <a:tcPr/>
                </a:tc>
              </a:tr>
              <a:tr h="365760">
                <a:tc>
                  <a:txBody>
                    <a:bodyPr anchor="ctr"/>
                    <a:lstStyle/>
                    <a:p>
                      <a:pPr algn="ctr">
                        <a:defRPr sz="1300"/>
                      </a:pPr>
                      <a:r>
                        <a:t>14</a:t>
                      </a:r>
                    </a:p>
                  </a:txBody>
                  <a:tcPr/>
                </a:tc>
                <a:tc>
                  <a:txBody>
                    <a:bodyPr anchor="ctr"/>
                    <a:lstStyle/>
                    <a:p>
                      <a:pPr algn="ctr">
                        <a:defRPr sz="1300"/>
                      </a:pPr>
                      <a:r>
                        <a:t>Establishment and development of eight new tiger reserves</a:t>
                      </a:r>
                    </a:p>
                  </a:txBody>
                  <a:tcPr/>
                </a:tc>
                <a:tc>
                  <a:txBody>
                    <a:bodyPr anchor="ctr"/>
                    <a:lstStyle/>
                    <a:p>
                      <a:pPr algn="ctr">
                        <a:defRPr sz="1300"/>
                      </a:pPr>
                      <a:r>
                        <a:t>NIL</a:t>
                      </a:r>
                    </a:p>
                  </a:txBody>
                  <a:tcPr/>
                </a:tc>
                <a:tc>
                  <a:txBody>
                    <a:bodyPr anchor="ctr"/>
                    <a:lstStyle/>
                    <a:p>
                      <a:pPr algn="ctr">
                        <a:defRPr sz="1300"/>
                      </a:pPr>
                      <a:r>
                        <a:t>8</a:t>
                      </a:r>
                    </a:p>
                  </a:txBody>
                  <a:tcPr/>
                </a:tc>
                <a:tc>
                  <a:txBody>
                    <a:bodyPr anchor="ctr"/>
                    <a:lstStyle/>
                    <a:p>
                      <a:pPr algn="ctr">
                        <a:defRPr sz="1300"/>
                      </a:pPr>
                      <a:r>
                        <a:t>8</a:t>
                      </a:r>
                    </a:p>
                  </a:txBody>
                  <a:tcPr/>
                </a:tc>
                <a:tc>
                  <a:txBody>
                    <a:bodyPr anchor="ctr"/>
                    <a:lstStyle/>
                    <a:p>
                      <a:pPr algn="ctr">
                        <a:defRPr sz="1300"/>
                      </a:pPr>
                      <a:r>
                        <a:t>8</a:t>
                      </a:r>
                    </a:p>
                  </a:txBody>
                  <a:tcPr/>
                </a:tc>
                <a:tc>
                  <a:txBody>
                    <a:bodyPr anchor="ctr"/>
                    <a:lstStyle/>
                    <a:p>
                      <a:pPr algn="ctr">
                        <a:defRPr sz="1300"/>
                      </a:pPr>
                      <a:r>
                        <a:t>8</a:t>
                      </a:r>
                    </a:p>
                  </a:txBody>
                  <a:tcPr/>
                </a:tc>
                <a:tc>
                  <a:txBody>
                    <a:bodyPr anchor="ctr"/>
                    <a:lstStyle/>
                    <a:p>
                      <a:pPr algn="ctr">
                        <a:defRPr sz="1300"/>
                      </a:pPr>
                      <a:r>
                        <a:t>32</a:t>
                      </a:r>
                    </a:p>
                  </a:txBody>
                  <a:tcPr/>
                </a:tc>
              </a:tr>
              <a:tr h="365760">
                <a:tc>
                  <a:txBody>
                    <a:bodyPr anchor="ctr"/>
                    <a:lstStyle/>
                    <a:p>
                      <a:pPr algn="ctr">
                        <a:defRPr sz="1300"/>
                      </a:pPr>
                      <a:r>
                        <a:t>15</a:t>
                      </a:r>
                    </a:p>
                  </a:txBody>
                  <a:tcPr/>
                </a:tc>
                <a:tc>
                  <a:txBody>
                    <a:bodyPr anchor="ctr"/>
                    <a:lstStyle/>
                    <a:p>
                      <a:pPr algn="ctr">
                        <a:defRPr sz="1300"/>
                      </a:pPr>
                      <a:r>
                        <a:t>Provision of project allowance to all categories of Project Tiger field staff</a:t>
                      </a:r>
                    </a:p>
                  </a:txBody>
                  <a:tcPr/>
                </a:tc>
                <a:tc>
                  <a:txBody>
                    <a:bodyPr anchor="ctr"/>
                    <a:lstStyle/>
                    <a:p>
                      <a:pPr algn="ctr">
                        <a:defRPr sz="1300"/>
                      </a:pPr>
                      <a:r>
                        <a:t>2.35</a:t>
                      </a:r>
                    </a:p>
                  </a:txBody>
                  <a:tcPr/>
                </a:tc>
                <a:tc>
                  <a:txBody>
                    <a:bodyPr anchor="ctr"/>
                    <a:lstStyle/>
                    <a:p>
                      <a:pPr algn="ctr">
                        <a:defRPr sz="1300"/>
                      </a:pPr>
                      <a:r>
                        <a:t>3</a:t>
                      </a:r>
                    </a:p>
                  </a:txBody>
                  <a:tcPr/>
                </a:tc>
                <a:tc>
                  <a:txBody>
                    <a:bodyPr anchor="ctr"/>
                    <a:lstStyle/>
                    <a:p>
                      <a:pPr algn="ctr">
                        <a:defRPr sz="1300"/>
                      </a:pPr>
                      <a:r>
                        <a:t>3</a:t>
                      </a:r>
                    </a:p>
                  </a:txBody>
                  <a:tcPr/>
                </a:tc>
                <a:tc>
                  <a:txBody>
                    <a:bodyPr anchor="ctr"/>
                    <a:lstStyle/>
                    <a:p>
                      <a:pPr algn="ctr">
                        <a:defRPr sz="1300"/>
                      </a:pPr>
                      <a:r>
                        <a:t>3</a:t>
                      </a:r>
                    </a:p>
                  </a:txBody>
                  <a:tcPr/>
                </a:tc>
                <a:tc>
                  <a:txBody>
                    <a:bodyPr anchor="ctr"/>
                    <a:lstStyle/>
                    <a:p>
                      <a:pPr algn="ctr">
                        <a:defRPr sz="1300"/>
                      </a:pPr>
                      <a:r>
                        <a:t>3</a:t>
                      </a:r>
                    </a:p>
                  </a:txBody>
                  <a:tcPr/>
                </a:tc>
                <a:tc>
                  <a:txBody>
                    <a:bodyPr anchor="ctr"/>
                    <a:lstStyle/>
                    <a:p>
                      <a:pPr algn="ctr">
                        <a:defRPr sz="1300"/>
                      </a:pPr>
                      <a:r>
                        <a:t>14.35</a:t>
                      </a:r>
                    </a:p>
                  </a:txBody>
                  <a:tcPr/>
                </a:tc>
              </a:tr>
              <a:tr h="365760">
                <a:tc>
                  <a:txBody>
                    <a:bodyPr anchor="ctr"/>
                    <a:lstStyle/>
                    <a:p>
                      <a:pPr algn="ctr">
                        <a:defRPr sz="1300"/>
                      </a:pPr>
                      <a:r>
                        <a:t>16</a:t>
                      </a:r>
                    </a:p>
                  </a:txBody>
                  <a:tcPr/>
                </a:tc>
                <a:tc>
                  <a:txBody>
                    <a:bodyPr anchor="ctr"/>
                    <a:lstStyle/>
                    <a:p>
                      <a:pPr algn="ctr">
                        <a:defRPr sz="1300"/>
                      </a:pPr>
                      <a:r>
                        <a:t>Staff welfare activities</a:t>
                      </a:r>
                    </a:p>
                  </a:txBody>
                  <a:tcPr/>
                </a:tc>
                <a:tc>
                  <a:txBody>
                    <a:bodyPr anchor="ctr"/>
                    <a:lstStyle/>
                    <a:p>
                      <a:pPr algn="ctr">
                        <a:defRPr sz="1300"/>
                      </a:pPr>
                      <a:r>
                        <a:t>0.150</a:t>
                      </a:r>
                    </a:p>
                  </a:txBody>
                  <a:tcPr/>
                </a:tc>
                <a:tc>
                  <a:txBody>
                    <a:bodyPr anchor="ctr"/>
                    <a:lstStyle/>
                    <a:p>
                      <a:pPr algn="ctr">
                        <a:defRPr sz="1300"/>
                      </a:pPr>
                      <a:r>
                        <a:t>1</a:t>
                      </a:r>
                    </a:p>
                  </a:txBody>
                  <a:tcPr/>
                </a:tc>
                <a:tc>
                  <a:txBody>
                    <a:bodyPr anchor="ctr"/>
                    <a:lstStyle/>
                    <a:p>
                      <a:pPr algn="ctr">
                        <a:defRPr sz="1300"/>
                      </a:pPr>
                      <a:r>
                        <a:t>1</a:t>
                      </a:r>
                    </a:p>
                  </a:txBody>
                  <a:tcPr/>
                </a:tc>
                <a:tc>
                  <a:txBody>
                    <a:bodyPr anchor="ctr"/>
                    <a:lstStyle/>
                    <a:p>
                      <a:pPr algn="ctr">
                        <a:defRPr sz="1300"/>
                      </a:pPr>
                      <a:r>
                        <a:t>1</a:t>
                      </a:r>
                    </a:p>
                  </a:txBody>
                  <a:tcPr/>
                </a:tc>
                <a:tc>
                  <a:txBody>
                    <a:bodyPr anchor="ctr"/>
                    <a:lstStyle/>
                    <a:p>
                      <a:pPr algn="ctr">
                        <a:defRPr sz="1300"/>
                      </a:pPr>
                      <a:r>
                        <a:t>1</a:t>
                      </a:r>
                    </a:p>
                  </a:txBody>
                  <a:tcPr/>
                </a:tc>
                <a:tc>
                  <a:txBody>
                    <a:bodyPr anchor="ctr"/>
                    <a:lstStyle/>
                    <a:p>
                      <a:pPr algn="ctr">
                        <a:defRPr sz="1300"/>
                      </a:pPr>
                      <a:r>
                        <a:t>4.15</a:t>
                      </a:r>
                    </a:p>
                  </a:txBody>
                  <a:tcPr/>
                </a:tc>
              </a:tr>
              <a:tr h="365760">
                <a:tc>
                  <a:txBody>
                    <a:bodyPr anchor="ctr"/>
                    <a:lstStyle/>
                    <a:p>
                      <a:pPr algn="ctr">
                        <a:defRPr sz="1300"/>
                      </a:pPr>
                      <a:r>
                        <a:t>17</a:t>
                      </a:r>
                    </a:p>
                  </a:txBody>
                  <a:tcPr/>
                </a:tc>
                <a:tc>
                  <a:txBody>
                    <a:bodyPr anchor="ctr"/>
                    <a:lstStyle/>
                    <a:p>
                      <a:pPr algn="ctr">
                        <a:defRPr sz="1300"/>
                      </a:pPr>
                      <a:r>
                        <a:t>Fostering ecotourism</a:t>
                      </a:r>
                    </a:p>
                  </a:txBody>
                  <a:tcPr/>
                </a:tc>
                <a:tc>
                  <a:txBody>
                    <a:bodyPr anchor="ctr"/>
                    <a:lstStyle/>
                    <a:p>
                      <a:pPr algn="ctr">
                        <a:defRPr sz="1300"/>
                      </a:pPr>
                      <a:r>
                        <a:t>NIL</a:t>
                      </a:r>
                    </a:p>
                  </a:txBody>
                  <a:tcPr/>
                </a:tc>
                <a:tc>
                  <a:txBody>
                    <a:bodyPr anchor="ctr"/>
                    <a:lstStyle/>
                    <a:p>
                      <a:pPr algn="ctr">
                        <a:defRPr sz="1300"/>
                      </a:pPr>
                      <a:r>
                        <a:t>1</a:t>
                      </a:r>
                    </a:p>
                  </a:txBody>
                  <a:tcPr/>
                </a:tc>
                <a:tc>
                  <a:txBody>
                    <a:bodyPr anchor="ctr"/>
                    <a:lstStyle/>
                    <a:p>
                      <a:pPr algn="ctr">
                        <a:defRPr sz="1300"/>
                      </a:pPr>
                      <a:r>
                        <a:t>1</a:t>
                      </a:r>
                    </a:p>
                  </a:txBody>
                  <a:tcPr/>
                </a:tc>
                <a:tc>
                  <a:txBody>
                    <a:bodyPr anchor="ctr"/>
                    <a:lstStyle/>
                    <a:p>
                      <a:pPr algn="ctr">
                        <a:defRPr sz="1300"/>
                      </a:pPr>
                      <a:r>
                        <a:t>1</a:t>
                      </a:r>
                    </a:p>
                  </a:txBody>
                  <a:tcPr/>
                </a:tc>
                <a:tc>
                  <a:txBody>
                    <a:bodyPr anchor="ctr"/>
                    <a:lstStyle/>
                    <a:p>
                      <a:pPr algn="ctr">
                        <a:defRPr sz="1300"/>
                      </a:pPr>
                      <a:r>
                        <a:t>1</a:t>
                      </a:r>
                    </a:p>
                  </a:txBody>
                  <a:tcPr/>
                </a:tc>
                <a:tc>
                  <a:txBody>
                    <a:bodyPr anchor="ctr"/>
                    <a:lstStyle/>
                    <a:p>
                      <a:pPr algn="ctr">
                        <a:defRPr sz="1300"/>
                      </a:pPr>
                      <a:r>
                        <a:t>4</a:t>
                      </a:r>
                    </a:p>
                  </a:txBody>
                  <a:tcPr/>
                </a:tc>
              </a:tr>
              <a:tr h="365760">
                <a:tc>
                  <a:txBody>
                    <a:bodyPr anchor="ctr"/>
                    <a:lstStyle/>
                    <a:p>
                      <a:pPr algn="ctr">
                        <a:defRPr sz="1300"/>
                      </a:pPr>
                      <a:r>
                        <a:t>TOTAL</a:t>
                      </a:r>
                    </a:p>
                  </a:txBody>
                  <a:tcPr/>
                </a:tc>
                <a:tc>
                  <a:txBody>
                    <a:bodyPr anchor="ctr"/>
                    <a:lstStyle/>
                    <a:p>
                      <a:pPr algn="ctr">
                        <a:defRPr sz="1300"/>
                      </a:pPr>
                    </a:p>
                  </a:txBody>
                  <a:tcPr/>
                </a:tc>
                <a:tc>
                  <a:txBody>
                    <a:bodyPr anchor="ctr"/>
                    <a:lstStyle/>
                    <a:p>
                      <a:pPr algn="ctr">
                        <a:defRPr sz="1300"/>
                      </a:pPr>
                      <a:r>
                        <a:t>65.00</a:t>
                      </a:r>
                    </a:p>
                  </a:txBody>
                  <a:tcPr/>
                </a:tc>
                <a:tc>
                  <a:txBody>
                    <a:bodyPr anchor="ctr"/>
                    <a:lstStyle/>
                    <a:p>
                      <a:pPr algn="ctr">
                        <a:defRPr sz="1300"/>
                      </a:pPr>
                      <a:r>
                        <a:t>133.75</a:t>
                      </a:r>
                    </a:p>
                  </a:txBody>
                  <a:tcPr/>
                </a:tc>
                <a:tc>
                  <a:txBody>
                    <a:bodyPr anchor="ctr"/>
                    <a:lstStyle/>
                    <a:p>
                      <a:pPr algn="ctr">
                        <a:defRPr sz="1300"/>
                      </a:pPr>
                      <a:r>
                        <a:t>133.75</a:t>
                      </a:r>
                    </a:p>
                  </a:txBody>
                  <a:tcPr/>
                </a:tc>
                <a:tc>
                  <a:txBody>
                    <a:bodyPr anchor="ctr"/>
                    <a:lstStyle/>
                    <a:p>
                      <a:pPr algn="ctr">
                        <a:defRPr sz="1300"/>
                      </a:pPr>
                      <a:r>
                        <a:t>133.75</a:t>
                      </a:r>
                    </a:p>
                  </a:txBody>
                  <a:tcPr/>
                </a:tc>
                <a:tc>
                  <a:txBody>
                    <a:bodyPr anchor="ctr"/>
                    <a:lstStyle/>
                    <a:p>
                      <a:pPr algn="ctr">
                        <a:defRPr sz="1300"/>
                      </a:pPr>
                      <a:r>
                        <a:t>133.75</a:t>
                      </a:r>
                    </a:p>
                  </a:txBody>
                  <a:tcPr/>
                </a:tc>
                <a:tc>
                  <a:txBody>
                    <a:bodyPr anchor="ctr"/>
                    <a:lstStyle/>
                    <a:p>
                      <a:pPr algn="ctr">
                        <a:defRPr sz="1300"/>
                      </a:pPr>
                      <a:r>
                        <a:t>600</a:t>
                      </a:r>
                    </a:p>
                  </a:txBody>
                  <a:tcPr/>
                </a:tc>
              </a:tr>
            </a:tbl>
          </a:graphicData>
        </a:graphic>
      </p:graphicFrame>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Rectangle 2"/>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4400" b="1"/>
            </a:pPr>
            <a:r>
              <a:t>Page 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