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imo" charset="1" panose="020B0604020202020204"/>
      <p:regular r:id="rId19"/>
    </p:embeddedFont>
    <p:embeddedFont>
      <p:font typeface="Arimo Bold" charset="1" panose="020B0704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24" Target="notesSlides/notesSlide5.xml" Type="http://schemas.openxmlformats.org/officeDocument/2006/relationships/notesSlide"/><Relationship Id="rId25" Target="notesSlides/notesSlide6.xml" Type="http://schemas.openxmlformats.org/officeDocument/2006/relationships/notesSlide"/><Relationship Id="rId26" Target="notesSlides/notesSlide7.xml" Type="http://schemas.openxmlformats.org/officeDocument/2006/relationships/notesSlide"/><Relationship Id="rId27" Target="notesSlides/notesSlide8.xml" Type="http://schemas.openxmlformats.org/officeDocument/2006/relationships/notesSlide"/><Relationship Id="rId28" Target="notesSlides/notesSlide9.xml" Type="http://schemas.openxmlformats.org/officeDocument/2006/relationships/notesSlide"/><Relationship Id="rId29" Target="notesSlides/notesSlide10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7F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20453" y="2507159"/>
            <a:ext cx="14669921" cy="773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🎯</a:t>
            </a:r>
            <a:r>
              <a:rPr lang="en-US" sz="4812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Salesforce Lead Tracker – Project Presentation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0860" y="3647132"/>
            <a:ext cx="15354448" cy="62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2"/>
              </a:lnSpc>
            </a:pPr>
            <a:r>
              <a:rPr lang="en-US" sz="38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Automating Lead Qualification using Flow, Apex, and Visualforce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0046" y="4951959"/>
            <a:ext cx="16127909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383838"/>
                </a:solidFill>
                <a:latin typeface="Arimo Bold"/>
                <a:ea typeface="Arimo Bold"/>
                <a:cs typeface="Arimo Bold"/>
                <a:sym typeface="Arimo Bold"/>
              </a:rPr>
              <a:t>By:</a:t>
            </a: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Abhishek Kurmi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0046" y="5788670"/>
            <a:ext cx="16127909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383838"/>
                </a:solidFill>
                <a:latin typeface="Arimo Bold"/>
                <a:ea typeface="Arimo Bold"/>
                <a:cs typeface="Arimo Bold"/>
                <a:sym typeface="Arimo Bold"/>
              </a:rPr>
              <a:t>Company:</a:t>
            </a: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Gyan Ganga College of Technology, Jabalpur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0046" y="6629549"/>
            <a:ext cx="16127909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383838"/>
                </a:solidFill>
                <a:latin typeface="Arimo Bold"/>
                <a:ea typeface="Arimo Bold"/>
                <a:cs typeface="Arimo Bold"/>
                <a:sym typeface="Arimo Bold"/>
              </a:rPr>
              <a:t>Platform:</a:t>
            </a: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Salesforce CRM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7F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80046" y="1603622"/>
            <a:ext cx="6172200" cy="838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🚀</a:t>
            </a:r>
            <a:r>
              <a:rPr lang="en-US" sz="4812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0046" y="2536477"/>
            <a:ext cx="3703290" cy="491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CCCCCC"/>
                </a:solidFill>
                <a:latin typeface="Arimo"/>
                <a:ea typeface="Arimo"/>
                <a:cs typeface="Arimo"/>
                <a:sym typeface="Arimo"/>
              </a:rPr>
              <a:t>Achievements: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70521" y="3481239"/>
            <a:ext cx="5189339" cy="2679948"/>
            <a:chOff x="0" y="0"/>
            <a:chExt cx="6919118" cy="35732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2700"/>
              <a:ext cx="6893560" cy="3547872"/>
            </a:xfrm>
            <a:custGeom>
              <a:avLst/>
              <a:gdLst/>
              <a:ahLst/>
              <a:cxnLst/>
              <a:rect r="r" b="b" t="t" l="l"/>
              <a:pathLst>
                <a:path h="3547872" w="6893560">
                  <a:moveTo>
                    <a:pt x="0" y="172847"/>
                  </a:moveTo>
                  <a:cubicBezTo>
                    <a:pt x="0" y="77343"/>
                    <a:pt x="77597" y="0"/>
                    <a:pt x="173355" y="0"/>
                  </a:cubicBezTo>
                  <a:lnTo>
                    <a:pt x="6720205" y="0"/>
                  </a:lnTo>
                  <a:cubicBezTo>
                    <a:pt x="6815963" y="0"/>
                    <a:pt x="6893560" y="77343"/>
                    <a:pt x="6893560" y="172847"/>
                  </a:cubicBezTo>
                  <a:lnTo>
                    <a:pt x="6893560" y="3375025"/>
                  </a:lnTo>
                  <a:cubicBezTo>
                    <a:pt x="6893560" y="3470529"/>
                    <a:pt x="6815963" y="3547872"/>
                    <a:pt x="6720205" y="3547872"/>
                  </a:cubicBezTo>
                  <a:lnTo>
                    <a:pt x="173355" y="3547872"/>
                  </a:lnTo>
                  <a:cubicBezTo>
                    <a:pt x="77597" y="3547872"/>
                    <a:pt x="0" y="3470529"/>
                    <a:pt x="0" y="3375025"/>
                  </a:cubicBez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918960" cy="3573272"/>
            </a:xfrm>
            <a:custGeom>
              <a:avLst/>
              <a:gdLst/>
              <a:ahLst/>
              <a:cxnLst/>
              <a:rect r="r" b="b" t="t" l="l"/>
              <a:pathLst>
                <a:path h="3573272" w="6918960">
                  <a:moveTo>
                    <a:pt x="0" y="185547"/>
                  </a:moveTo>
                  <a:cubicBezTo>
                    <a:pt x="0" y="83058"/>
                    <a:pt x="83312" y="0"/>
                    <a:pt x="186055" y="0"/>
                  </a:cubicBezTo>
                  <a:lnTo>
                    <a:pt x="6732905" y="0"/>
                  </a:lnTo>
                  <a:lnTo>
                    <a:pt x="6732905" y="12700"/>
                  </a:lnTo>
                  <a:lnTo>
                    <a:pt x="6732905" y="0"/>
                  </a:lnTo>
                  <a:cubicBezTo>
                    <a:pt x="6835648" y="0"/>
                    <a:pt x="6918960" y="83058"/>
                    <a:pt x="6918960" y="185547"/>
                  </a:cubicBezTo>
                  <a:lnTo>
                    <a:pt x="6906260" y="185547"/>
                  </a:lnTo>
                  <a:lnTo>
                    <a:pt x="6918960" y="185547"/>
                  </a:lnTo>
                  <a:lnTo>
                    <a:pt x="6918960" y="3387725"/>
                  </a:lnTo>
                  <a:lnTo>
                    <a:pt x="6906260" y="3387725"/>
                  </a:lnTo>
                  <a:lnTo>
                    <a:pt x="6918960" y="3387725"/>
                  </a:lnTo>
                  <a:cubicBezTo>
                    <a:pt x="6918960" y="3490214"/>
                    <a:pt x="6835648" y="3573272"/>
                    <a:pt x="6732905" y="3573272"/>
                  </a:cubicBezTo>
                  <a:lnTo>
                    <a:pt x="6732905" y="3560572"/>
                  </a:lnTo>
                  <a:lnTo>
                    <a:pt x="6732905" y="3573272"/>
                  </a:lnTo>
                  <a:lnTo>
                    <a:pt x="186055" y="3573272"/>
                  </a:lnTo>
                  <a:lnTo>
                    <a:pt x="186055" y="3560572"/>
                  </a:lnTo>
                  <a:lnTo>
                    <a:pt x="186055" y="3573272"/>
                  </a:lnTo>
                  <a:cubicBezTo>
                    <a:pt x="83312" y="3573272"/>
                    <a:pt x="0" y="3490214"/>
                    <a:pt x="0" y="3387725"/>
                  </a:cubicBezTo>
                  <a:lnTo>
                    <a:pt x="0" y="185547"/>
                  </a:lnTo>
                  <a:lnTo>
                    <a:pt x="12700" y="185547"/>
                  </a:lnTo>
                  <a:lnTo>
                    <a:pt x="0" y="185547"/>
                  </a:lnTo>
                  <a:moveTo>
                    <a:pt x="25400" y="185547"/>
                  </a:moveTo>
                  <a:lnTo>
                    <a:pt x="25400" y="3387725"/>
                  </a:lnTo>
                  <a:lnTo>
                    <a:pt x="12700" y="3387725"/>
                  </a:lnTo>
                  <a:lnTo>
                    <a:pt x="25400" y="3387725"/>
                  </a:lnTo>
                  <a:cubicBezTo>
                    <a:pt x="25400" y="3476117"/>
                    <a:pt x="97282" y="3547872"/>
                    <a:pt x="186055" y="3547872"/>
                  </a:cubicBezTo>
                  <a:lnTo>
                    <a:pt x="6732905" y="3547872"/>
                  </a:lnTo>
                  <a:cubicBezTo>
                    <a:pt x="6821678" y="3547872"/>
                    <a:pt x="6893560" y="3476117"/>
                    <a:pt x="6893560" y="3387725"/>
                  </a:cubicBezTo>
                  <a:lnTo>
                    <a:pt x="6893560" y="185547"/>
                  </a:lnTo>
                  <a:cubicBezTo>
                    <a:pt x="6893687" y="97155"/>
                    <a:pt x="6821805" y="25400"/>
                    <a:pt x="6733032" y="25400"/>
                  </a:cubicBezTo>
                  <a:lnTo>
                    <a:pt x="186055" y="25400"/>
                  </a:lnTo>
                  <a:lnTo>
                    <a:pt x="186055" y="12700"/>
                  </a:lnTo>
                  <a:lnTo>
                    <a:pt x="186055" y="25400"/>
                  </a:lnTo>
                  <a:cubicBezTo>
                    <a:pt x="97282" y="25400"/>
                    <a:pt x="25400" y="97155"/>
                    <a:pt x="25400" y="185547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7616" y="3818335"/>
            <a:ext cx="925711" cy="925711"/>
            <a:chOff x="0" y="0"/>
            <a:chExt cx="1234282" cy="123428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4313" cy="1234313"/>
            </a:xfrm>
            <a:custGeom>
              <a:avLst/>
              <a:gdLst/>
              <a:ahLst/>
              <a:cxnLst/>
              <a:rect r="r" b="b" t="t" l="l"/>
              <a:pathLst>
                <a:path h="1234313" w="1234313">
                  <a:moveTo>
                    <a:pt x="0" y="617093"/>
                  </a:moveTo>
                  <a:cubicBezTo>
                    <a:pt x="0" y="276352"/>
                    <a:pt x="276352" y="0"/>
                    <a:pt x="617093" y="0"/>
                  </a:cubicBezTo>
                  <a:cubicBezTo>
                    <a:pt x="957834" y="0"/>
                    <a:pt x="1234313" y="276352"/>
                    <a:pt x="1234313" y="617093"/>
                  </a:cubicBezTo>
                  <a:cubicBezTo>
                    <a:pt x="1234313" y="957834"/>
                    <a:pt x="957961" y="1234313"/>
                    <a:pt x="617093" y="1234313"/>
                  </a:cubicBezTo>
                  <a:cubicBezTo>
                    <a:pt x="276225" y="1234313"/>
                    <a:pt x="0" y="957961"/>
                    <a:pt x="0" y="617093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name="Freeform 13" id="13" descr="preencoded.png"/>
          <p:cNvSpPr/>
          <p:nvPr/>
        </p:nvSpPr>
        <p:spPr>
          <a:xfrm flipH="false" flipV="false" rot="0">
            <a:off x="1662112" y="4072830"/>
            <a:ext cx="416570" cy="416570"/>
          </a:xfrm>
          <a:custGeom>
            <a:avLst/>
            <a:gdLst/>
            <a:ahLst/>
            <a:cxnLst/>
            <a:rect r="r" b="b" t="t" l="l"/>
            <a:pathLst>
              <a:path h="416570" w="416570">
                <a:moveTo>
                  <a:pt x="0" y="0"/>
                </a:moveTo>
                <a:lnTo>
                  <a:pt x="416570" y="0"/>
                </a:lnTo>
                <a:lnTo>
                  <a:pt x="416570" y="416570"/>
                </a:lnTo>
                <a:lnTo>
                  <a:pt x="0" y="416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36" t="0" r="-1136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07616" y="5023991"/>
            <a:ext cx="3181201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Reduced manual work by 60%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549330" y="3481239"/>
            <a:ext cx="5189339" cy="2679948"/>
            <a:chOff x="0" y="0"/>
            <a:chExt cx="6919118" cy="357326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2700" y="12700"/>
              <a:ext cx="6893560" cy="3547872"/>
            </a:xfrm>
            <a:custGeom>
              <a:avLst/>
              <a:gdLst/>
              <a:ahLst/>
              <a:cxnLst/>
              <a:rect r="r" b="b" t="t" l="l"/>
              <a:pathLst>
                <a:path h="3547872" w="6893560">
                  <a:moveTo>
                    <a:pt x="0" y="172847"/>
                  </a:moveTo>
                  <a:cubicBezTo>
                    <a:pt x="0" y="77343"/>
                    <a:pt x="77597" y="0"/>
                    <a:pt x="173355" y="0"/>
                  </a:cubicBezTo>
                  <a:lnTo>
                    <a:pt x="6720205" y="0"/>
                  </a:lnTo>
                  <a:cubicBezTo>
                    <a:pt x="6815963" y="0"/>
                    <a:pt x="6893560" y="77343"/>
                    <a:pt x="6893560" y="172847"/>
                  </a:cubicBezTo>
                  <a:lnTo>
                    <a:pt x="6893560" y="3375025"/>
                  </a:lnTo>
                  <a:cubicBezTo>
                    <a:pt x="6893560" y="3470529"/>
                    <a:pt x="6815963" y="3547872"/>
                    <a:pt x="6720205" y="3547872"/>
                  </a:cubicBezTo>
                  <a:lnTo>
                    <a:pt x="173355" y="3547872"/>
                  </a:lnTo>
                  <a:cubicBezTo>
                    <a:pt x="77597" y="3547872"/>
                    <a:pt x="0" y="3470529"/>
                    <a:pt x="0" y="3375025"/>
                  </a:cubicBez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918960" cy="3573272"/>
            </a:xfrm>
            <a:custGeom>
              <a:avLst/>
              <a:gdLst/>
              <a:ahLst/>
              <a:cxnLst/>
              <a:rect r="r" b="b" t="t" l="l"/>
              <a:pathLst>
                <a:path h="3573272" w="6918960">
                  <a:moveTo>
                    <a:pt x="0" y="185547"/>
                  </a:moveTo>
                  <a:cubicBezTo>
                    <a:pt x="0" y="83058"/>
                    <a:pt x="83312" y="0"/>
                    <a:pt x="186055" y="0"/>
                  </a:cubicBezTo>
                  <a:lnTo>
                    <a:pt x="6732905" y="0"/>
                  </a:lnTo>
                  <a:lnTo>
                    <a:pt x="6732905" y="12700"/>
                  </a:lnTo>
                  <a:lnTo>
                    <a:pt x="6732905" y="0"/>
                  </a:lnTo>
                  <a:cubicBezTo>
                    <a:pt x="6835648" y="0"/>
                    <a:pt x="6918960" y="83058"/>
                    <a:pt x="6918960" y="185547"/>
                  </a:cubicBezTo>
                  <a:lnTo>
                    <a:pt x="6906260" y="185547"/>
                  </a:lnTo>
                  <a:lnTo>
                    <a:pt x="6918960" y="185547"/>
                  </a:lnTo>
                  <a:lnTo>
                    <a:pt x="6918960" y="3387725"/>
                  </a:lnTo>
                  <a:lnTo>
                    <a:pt x="6906260" y="3387725"/>
                  </a:lnTo>
                  <a:lnTo>
                    <a:pt x="6918960" y="3387725"/>
                  </a:lnTo>
                  <a:cubicBezTo>
                    <a:pt x="6918960" y="3490214"/>
                    <a:pt x="6835648" y="3573272"/>
                    <a:pt x="6732905" y="3573272"/>
                  </a:cubicBezTo>
                  <a:lnTo>
                    <a:pt x="6732905" y="3560572"/>
                  </a:lnTo>
                  <a:lnTo>
                    <a:pt x="6732905" y="3573272"/>
                  </a:lnTo>
                  <a:lnTo>
                    <a:pt x="186055" y="3573272"/>
                  </a:lnTo>
                  <a:lnTo>
                    <a:pt x="186055" y="3560572"/>
                  </a:lnTo>
                  <a:lnTo>
                    <a:pt x="186055" y="3573272"/>
                  </a:lnTo>
                  <a:cubicBezTo>
                    <a:pt x="83312" y="3573272"/>
                    <a:pt x="0" y="3490214"/>
                    <a:pt x="0" y="3387725"/>
                  </a:cubicBezTo>
                  <a:lnTo>
                    <a:pt x="0" y="185547"/>
                  </a:lnTo>
                  <a:lnTo>
                    <a:pt x="12700" y="185547"/>
                  </a:lnTo>
                  <a:lnTo>
                    <a:pt x="0" y="185547"/>
                  </a:lnTo>
                  <a:moveTo>
                    <a:pt x="25400" y="185547"/>
                  </a:moveTo>
                  <a:lnTo>
                    <a:pt x="25400" y="3387725"/>
                  </a:lnTo>
                  <a:lnTo>
                    <a:pt x="12700" y="3387725"/>
                  </a:lnTo>
                  <a:lnTo>
                    <a:pt x="25400" y="3387725"/>
                  </a:lnTo>
                  <a:cubicBezTo>
                    <a:pt x="25400" y="3476117"/>
                    <a:pt x="97282" y="3547872"/>
                    <a:pt x="186055" y="3547872"/>
                  </a:cubicBezTo>
                  <a:lnTo>
                    <a:pt x="6732905" y="3547872"/>
                  </a:lnTo>
                  <a:cubicBezTo>
                    <a:pt x="6821678" y="3547872"/>
                    <a:pt x="6893560" y="3476117"/>
                    <a:pt x="6893560" y="3387725"/>
                  </a:cubicBezTo>
                  <a:lnTo>
                    <a:pt x="6893560" y="185547"/>
                  </a:lnTo>
                  <a:cubicBezTo>
                    <a:pt x="6893687" y="97155"/>
                    <a:pt x="6821805" y="25400"/>
                    <a:pt x="6733032" y="25400"/>
                  </a:cubicBezTo>
                  <a:lnTo>
                    <a:pt x="186055" y="25400"/>
                  </a:lnTo>
                  <a:lnTo>
                    <a:pt x="186055" y="12700"/>
                  </a:lnTo>
                  <a:lnTo>
                    <a:pt x="186055" y="25400"/>
                  </a:lnTo>
                  <a:cubicBezTo>
                    <a:pt x="97282" y="25400"/>
                    <a:pt x="25400" y="97155"/>
                    <a:pt x="25400" y="185547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6886426" y="3818335"/>
            <a:ext cx="925711" cy="925711"/>
            <a:chOff x="0" y="0"/>
            <a:chExt cx="1234282" cy="123428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34313" cy="1234313"/>
            </a:xfrm>
            <a:custGeom>
              <a:avLst/>
              <a:gdLst/>
              <a:ahLst/>
              <a:cxnLst/>
              <a:rect r="r" b="b" t="t" l="l"/>
              <a:pathLst>
                <a:path h="1234313" w="1234313">
                  <a:moveTo>
                    <a:pt x="0" y="617093"/>
                  </a:moveTo>
                  <a:cubicBezTo>
                    <a:pt x="0" y="276352"/>
                    <a:pt x="276352" y="0"/>
                    <a:pt x="617093" y="0"/>
                  </a:cubicBezTo>
                  <a:cubicBezTo>
                    <a:pt x="957834" y="0"/>
                    <a:pt x="1234313" y="276352"/>
                    <a:pt x="1234313" y="617093"/>
                  </a:cubicBezTo>
                  <a:cubicBezTo>
                    <a:pt x="1234313" y="957834"/>
                    <a:pt x="957961" y="1234313"/>
                    <a:pt x="617093" y="1234313"/>
                  </a:cubicBezTo>
                  <a:cubicBezTo>
                    <a:pt x="276225" y="1234313"/>
                    <a:pt x="0" y="957961"/>
                    <a:pt x="0" y="617093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name="Freeform 20" id="20" descr="preencoded.png"/>
          <p:cNvSpPr/>
          <p:nvPr/>
        </p:nvSpPr>
        <p:spPr>
          <a:xfrm flipH="false" flipV="false" rot="0">
            <a:off x="7140923" y="4072830"/>
            <a:ext cx="416570" cy="416570"/>
          </a:xfrm>
          <a:custGeom>
            <a:avLst/>
            <a:gdLst/>
            <a:ahLst/>
            <a:cxnLst/>
            <a:rect r="r" b="b" t="t" l="l"/>
            <a:pathLst>
              <a:path h="416570" w="416570">
                <a:moveTo>
                  <a:pt x="0" y="0"/>
                </a:moveTo>
                <a:lnTo>
                  <a:pt x="416569" y="0"/>
                </a:lnTo>
                <a:lnTo>
                  <a:pt x="416569" y="416570"/>
                </a:lnTo>
                <a:lnTo>
                  <a:pt x="0" y="416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6818" t="0" r="-6818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886426" y="5023991"/>
            <a:ext cx="3294161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Automated follow-up creation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2028140" y="3481239"/>
            <a:ext cx="5189339" cy="2679948"/>
            <a:chOff x="0" y="0"/>
            <a:chExt cx="6919118" cy="357326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00" y="12700"/>
              <a:ext cx="6893560" cy="3547872"/>
            </a:xfrm>
            <a:custGeom>
              <a:avLst/>
              <a:gdLst/>
              <a:ahLst/>
              <a:cxnLst/>
              <a:rect r="r" b="b" t="t" l="l"/>
              <a:pathLst>
                <a:path h="3547872" w="6893560">
                  <a:moveTo>
                    <a:pt x="0" y="172847"/>
                  </a:moveTo>
                  <a:cubicBezTo>
                    <a:pt x="0" y="77343"/>
                    <a:pt x="77597" y="0"/>
                    <a:pt x="173355" y="0"/>
                  </a:cubicBezTo>
                  <a:lnTo>
                    <a:pt x="6720205" y="0"/>
                  </a:lnTo>
                  <a:cubicBezTo>
                    <a:pt x="6815963" y="0"/>
                    <a:pt x="6893560" y="77343"/>
                    <a:pt x="6893560" y="172847"/>
                  </a:cubicBezTo>
                  <a:lnTo>
                    <a:pt x="6893560" y="3375025"/>
                  </a:lnTo>
                  <a:cubicBezTo>
                    <a:pt x="6893560" y="3470529"/>
                    <a:pt x="6815963" y="3547872"/>
                    <a:pt x="6720205" y="3547872"/>
                  </a:cubicBezTo>
                  <a:lnTo>
                    <a:pt x="173355" y="3547872"/>
                  </a:lnTo>
                  <a:cubicBezTo>
                    <a:pt x="77597" y="3547872"/>
                    <a:pt x="0" y="3470529"/>
                    <a:pt x="0" y="3375025"/>
                  </a:cubicBez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918960" cy="3573272"/>
            </a:xfrm>
            <a:custGeom>
              <a:avLst/>
              <a:gdLst/>
              <a:ahLst/>
              <a:cxnLst/>
              <a:rect r="r" b="b" t="t" l="l"/>
              <a:pathLst>
                <a:path h="3573272" w="6918960">
                  <a:moveTo>
                    <a:pt x="0" y="185547"/>
                  </a:moveTo>
                  <a:cubicBezTo>
                    <a:pt x="0" y="83058"/>
                    <a:pt x="83312" y="0"/>
                    <a:pt x="186055" y="0"/>
                  </a:cubicBezTo>
                  <a:lnTo>
                    <a:pt x="6732905" y="0"/>
                  </a:lnTo>
                  <a:lnTo>
                    <a:pt x="6732905" y="12700"/>
                  </a:lnTo>
                  <a:lnTo>
                    <a:pt x="6732905" y="0"/>
                  </a:lnTo>
                  <a:cubicBezTo>
                    <a:pt x="6835648" y="0"/>
                    <a:pt x="6918960" y="83058"/>
                    <a:pt x="6918960" y="185547"/>
                  </a:cubicBezTo>
                  <a:lnTo>
                    <a:pt x="6906260" y="185547"/>
                  </a:lnTo>
                  <a:lnTo>
                    <a:pt x="6918960" y="185547"/>
                  </a:lnTo>
                  <a:lnTo>
                    <a:pt x="6918960" y="3387725"/>
                  </a:lnTo>
                  <a:lnTo>
                    <a:pt x="6906260" y="3387725"/>
                  </a:lnTo>
                  <a:lnTo>
                    <a:pt x="6918960" y="3387725"/>
                  </a:lnTo>
                  <a:cubicBezTo>
                    <a:pt x="6918960" y="3490214"/>
                    <a:pt x="6835648" y="3573272"/>
                    <a:pt x="6732905" y="3573272"/>
                  </a:cubicBezTo>
                  <a:lnTo>
                    <a:pt x="6732905" y="3560572"/>
                  </a:lnTo>
                  <a:lnTo>
                    <a:pt x="6732905" y="3573272"/>
                  </a:lnTo>
                  <a:lnTo>
                    <a:pt x="186055" y="3573272"/>
                  </a:lnTo>
                  <a:lnTo>
                    <a:pt x="186055" y="3560572"/>
                  </a:lnTo>
                  <a:lnTo>
                    <a:pt x="186055" y="3573272"/>
                  </a:lnTo>
                  <a:cubicBezTo>
                    <a:pt x="83312" y="3573272"/>
                    <a:pt x="0" y="3490214"/>
                    <a:pt x="0" y="3387725"/>
                  </a:cubicBezTo>
                  <a:lnTo>
                    <a:pt x="0" y="185547"/>
                  </a:lnTo>
                  <a:lnTo>
                    <a:pt x="12700" y="185547"/>
                  </a:lnTo>
                  <a:lnTo>
                    <a:pt x="0" y="185547"/>
                  </a:lnTo>
                  <a:moveTo>
                    <a:pt x="25400" y="185547"/>
                  </a:moveTo>
                  <a:lnTo>
                    <a:pt x="25400" y="3387725"/>
                  </a:lnTo>
                  <a:lnTo>
                    <a:pt x="12700" y="3387725"/>
                  </a:lnTo>
                  <a:lnTo>
                    <a:pt x="25400" y="3387725"/>
                  </a:lnTo>
                  <a:cubicBezTo>
                    <a:pt x="25400" y="3476117"/>
                    <a:pt x="97282" y="3547872"/>
                    <a:pt x="186055" y="3547872"/>
                  </a:cubicBezTo>
                  <a:lnTo>
                    <a:pt x="6732905" y="3547872"/>
                  </a:lnTo>
                  <a:cubicBezTo>
                    <a:pt x="6821678" y="3547872"/>
                    <a:pt x="6893560" y="3476117"/>
                    <a:pt x="6893560" y="3387725"/>
                  </a:cubicBezTo>
                  <a:lnTo>
                    <a:pt x="6893560" y="185547"/>
                  </a:lnTo>
                  <a:cubicBezTo>
                    <a:pt x="6893687" y="97155"/>
                    <a:pt x="6821805" y="25400"/>
                    <a:pt x="6733032" y="25400"/>
                  </a:cubicBezTo>
                  <a:lnTo>
                    <a:pt x="186055" y="25400"/>
                  </a:lnTo>
                  <a:lnTo>
                    <a:pt x="186055" y="12700"/>
                  </a:lnTo>
                  <a:lnTo>
                    <a:pt x="186055" y="25400"/>
                  </a:lnTo>
                  <a:cubicBezTo>
                    <a:pt x="97282" y="25400"/>
                    <a:pt x="25400" y="97155"/>
                    <a:pt x="25400" y="185547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2365236" y="3818335"/>
            <a:ext cx="925711" cy="925711"/>
            <a:chOff x="0" y="0"/>
            <a:chExt cx="1234282" cy="123428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34313" cy="1234313"/>
            </a:xfrm>
            <a:custGeom>
              <a:avLst/>
              <a:gdLst/>
              <a:ahLst/>
              <a:cxnLst/>
              <a:rect r="r" b="b" t="t" l="l"/>
              <a:pathLst>
                <a:path h="1234313" w="1234313">
                  <a:moveTo>
                    <a:pt x="0" y="617093"/>
                  </a:moveTo>
                  <a:cubicBezTo>
                    <a:pt x="0" y="276352"/>
                    <a:pt x="276352" y="0"/>
                    <a:pt x="617093" y="0"/>
                  </a:cubicBezTo>
                  <a:cubicBezTo>
                    <a:pt x="957834" y="0"/>
                    <a:pt x="1234313" y="276352"/>
                    <a:pt x="1234313" y="617093"/>
                  </a:cubicBezTo>
                  <a:cubicBezTo>
                    <a:pt x="1234313" y="957834"/>
                    <a:pt x="957961" y="1234313"/>
                    <a:pt x="617093" y="1234313"/>
                  </a:cubicBezTo>
                  <a:cubicBezTo>
                    <a:pt x="276225" y="1234313"/>
                    <a:pt x="0" y="957961"/>
                    <a:pt x="0" y="617093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name="Freeform 27" id="27" descr="preencoded.png"/>
          <p:cNvSpPr/>
          <p:nvPr/>
        </p:nvSpPr>
        <p:spPr>
          <a:xfrm flipH="false" flipV="false" rot="0">
            <a:off x="12619732" y="4072830"/>
            <a:ext cx="416570" cy="416570"/>
          </a:xfrm>
          <a:custGeom>
            <a:avLst/>
            <a:gdLst/>
            <a:ahLst/>
            <a:cxnLst/>
            <a:rect r="r" b="b" t="t" l="l"/>
            <a:pathLst>
              <a:path h="416570" w="416570">
                <a:moveTo>
                  <a:pt x="0" y="0"/>
                </a:moveTo>
                <a:lnTo>
                  <a:pt x="416570" y="0"/>
                </a:lnTo>
                <a:lnTo>
                  <a:pt x="416570" y="416570"/>
                </a:lnTo>
                <a:lnTo>
                  <a:pt x="0" y="416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1136" r="0" b="-1136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2365236" y="5023991"/>
            <a:ext cx="4515148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Enhanced data visibility through dashboards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80046" y="6585942"/>
            <a:ext cx="3703290" cy="491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CCCCCC"/>
                </a:solidFill>
                <a:latin typeface="Arimo"/>
                <a:ea typeface="Arimo"/>
                <a:cs typeface="Arimo"/>
                <a:sym typeface="Arimo"/>
              </a:rPr>
              <a:t>Future Scope: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80046" y="7435454"/>
            <a:ext cx="16127909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8180" indent="-179090" lvl="1">
              <a:lnSpc>
                <a:spcPts val="3875"/>
              </a:lnSpc>
              <a:buFont typeface="Arial"/>
              <a:buChar char="•"/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Integration with Email Notifications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80046" y="8037165"/>
            <a:ext cx="16127909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8180" indent="-179090" lvl="1">
              <a:lnSpc>
                <a:spcPts val="3875"/>
              </a:lnSpc>
              <a:buFont typeface="Arial"/>
              <a:buChar char="•"/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AI-based Lead Scoring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7F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80046" y="2471589"/>
            <a:ext cx="8670814" cy="773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📍</a:t>
            </a:r>
            <a:r>
              <a:rPr lang="en-US" sz="4812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0046" y="3822055"/>
            <a:ext cx="16127909" cy="1092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Manual lead tracking in sales departments causes inefficiency, missed follow-ups, and low conversion rates. This project automates lead qualification and task assignment using Salesforce automation tools.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0046" y="5348734"/>
            <a:ext cx="3703290" cy="491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CCCCCC"/>
                </a:solidFill>
                <a:latin typeface="Arimo"/>
                <a:ea typeface="Arimo"/>
                <a:cs typeface="Arimo"/>
                <a:sym typeface="Arimo"/>
              </a:rPr>
              <a:t>Key Issues: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60996" y="6283970"/>
            <a:ext cx="5208389" cy="1502866"/>
            <a:chOff x="0" y="0"/>
            <a:chExt cx="6944518" cy="200382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5400" y="25400"/>
              <a:ext cx="6893687" cy="1953006"/>
            </a:xfrm>
            <a:custGeom>
              <a:avLst/>
              <a:gdLst/>
              <a:ahLst/>
              <a:cxnLst/>
              <a:rect r="r" b="b" t="t" l="l"/>
              <a:pathLst>
                <a:path h="1953006" w="6893687">
                  <a:moveTo>
                    <a:pt x="0" y="172847"/>
                  </a:moveTo>
                  <a:cubicBezTo>
                    <a:pt x="0" y="77343"/>
                    <a:pt x="78867" y="0"/>
                    <a:pt x="176022" y="0"/>
                  </a:cubicBezTo>
                  <a:lnTo>
                    <a:pt x="6717665" y="0"/>
                  </a:lnTo>
                  <a:cubicBezTo>
                    <a:pt x="6814820" y="0"/>
                    <a:pt x="6893687" y="77343"/>
                    <a:pt x="6893687" y="172847"/>
                  </a:cubicBezTo>
                  <a:lnTo>
                    <a:pt x="6893687" y="1780159"/>
                  </a:lnTo>
                  <a:cubicBezTo>
                    <a:pt x="6893687" y="1875663"/>
                    <a:pt x="6814820" y="1953006"/>
                    <a:pt x="6717665" y="1953006"/>
                  </a:cubicBezTo>
                  <a:lnTo>
                    <a:pt x="176022" y="1953006"/>
                  </a:lnTo>
                  <a:cubicBezTo>
                    <a:pt x="78867" y="1953006"/>
                    <a:pt x="0" y="1875663"/>
                    <a:pt x="0" y="1780159"/>
                  </a:cubicBezTo>
                  <a:close/>
                </a:path>
              </a:pathLst>
            </a:custGeom>
            <a:solidFill>
              <a:srgbClr val="F7F7F7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944487" cy="2003806"/>
            </a:xfrm>
            <a:custGeom>
              <a:avLst/>
              <a:gdLst/>
              <a:ahLst/>
              <a:cxnLst/>
              <a:rect r="r" b="b" t="t" l="l"/>
              <a:pathLst>
                <a:path h="2003806" w="6944487">
                  <a:moveTo>
                    <a:pt x="0" y="198247"/>
                  </a:moveTo>
                  <a:cubicBezTo>
                    <a:pt x="0" y="88265"/>
                    <a:pt x="90678" y="0"/>
                    <a:pt x="201422" y="0"/>
                  </a:cubicBezTo>
                  <a:lnTo>
                    <a:pt x="6743065" y="0"/>
                  </a:lnTo>
                  <a:lnTo>
                    <a:pt x="6743065" y="25400"/>
                  </a:lnTo>
                  <a:lnTo>
                    <a:pt x="6743065" y="0"/>
                  </a:lnTo>
                  <a:cubicBezTo>
                    <a:pt x="6853809" y="0"/>
                    <a:pt x="6944487" y="88265"/>
                    <a:pt x="6944487" y="198247"/>
                  </a:cubicBezTo>
                  <a:lnTo>
                    <a:pt x="6919087" y="198247"/>
                  </a:lnTo>
                  <a:lnTo>
                    <a:pt x="6944487" y="198247"/>
                  </a:lnTo>
                  <a:lnTo>
                    <a:pt x="6944487" y="1805559"/>
                  </a:lnTo>
                  <a:lnTo>
                    <a:pt x="6919087" y="1805559"/>
                  </a:lnTo>
                  <a:lnTo>
                    <a:pt x="6944487" y="1805559"/>
                  </a:lnTo>
                  <a:cubicBezTo>
                    <a:pt x="6944487" y="1915414"/>
                    <a:pt x="6853809" y="2003806"/>
                    <a:pt x="6743065" y="2003806"/>
                  </a:cubicBezTo>
                  <a:lnTo>
                    <a:pt x="6743065" y="1978406"/>
                  </a:lnTo>
                  <a:lnTo>
                    <a:pt x="6743065" y="2003806"/>
                  </a:lnTo>
                  <a:lnTo>
                    <a:pt x="201422" y="2003806"/>
                  </a:lnTo>
                  <a:lnTo>
                    <a:pt x="201422" y="1978406"/>
                  </a:lnTo>
                  <a:lnTo>
                    <a:pt x="201422" y="2003806"/>
                  </a:lnTo>
                  <a:cubicBezTo>
                    <a:pt x="90678" y="2003806"/>
                    <a:pt x="0" y="1915541"/>
                    <a:pt x="0" y="1805559"/>
                  </a:cubicBezTo>
                  <a:lnTo>
                    <a:pt x="0" y="198247"/>
                  </a:lnTo>
                  <a:lnTo>
                    <a:pt x="25400" y="198247"/>
                  </a:lnTo>
                  <a:lnTo>
                    <a:pt x="0" y="198247"/>
                  </a:lnTo>
                  <a:moveTo>
                    <a:pt x="50800" y="198247"/>
                  </a:moveTo>
                  <a:lnTo>
                    <a:pt x="50800" y="1805559"/>
                  </a:lnTo>
                  <a:lnTo>
                    <a:pt x="25400" y="1805559"/>
                  </a:lnTo>
                  <a:lnTo>
                    <a:pt x="50800" y="1805559"/>
                  </a:lnTo>
                  <a:cubicBezTo>
                    <a:pt x="50800" y="1886585"/>
                    <a:pt x="117856" y="1953006"/>
                    <a:pt x="201422" y="1953006"/>
                  </a:cubicBezTo>
                  <a:lnTo>
                    <a:pt x="6743065" y="1953006"/>
                  </a:lnTo>
                  <a:cubicBezTo>
                    <a:pt x="6826631" y="1953006"/>
                    <a:pt x="6893687" y="1886585"/>
                    <a:pt x="6893687" y="1805559"/>
                  </a:cubicBezTo>
                  <a:lnTo>
                    <a:pt x="6893687" y="198247"/>
                  </a:lnTo>
                  <a:cubicBezTo>
                    <a:pt x="6893687" y="117221"/>
                    <a:pt x="6826758" y="50800"/>
                    <a:pt x="6743065" y="50800"/>
                  </a:cubicBezTo>
                  <a:lnTo>
                    <a:pt x="201422" y="50800"/>
                  </a:lnTo>
                  <a:lnTo>
                    <a:pt x="201422" y="25400"/>
                  </a:lnTo>
                  <a:lnTo>
                    <a:pt x="201422" y="50800"/>
                  </a:lnTo>
                  <a:cubicBezTo>
                    <a:pt x="117856" y="50800"/>
                    <a:pt x="50800" y="117221"/>
                    <a:pt x="50800" y="198247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426666" y="6621066"/>
            <a:ext cx="3947666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Time-consuming manual data entry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539805" y="6283970"/>
            <a:ext cx="5208389" cy="1502866"/>
            <a:chOff x="0" y="0"/>
            <a:chExt cx="6944518" cy="200382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5400" y="25400"/>
              <a:ext cx="6893687" cy="1953006"/>
            </a:xfrm>
            <a:custGeom>
              <a:avLst/>
              <a:gdLst/>
              <a:ahLst/>
              <a:cxnLst/>
              <a:rect r="r" b="b" t="t" l="l"/>
              <a:pathLst>
                <a:path h="1953006" w="6893687">
                  <a:moveTo>
                    <a:pt x="0" y="172847"/>
                  </a:moveTo>
                  <a:cubicBezTo>
                    <a:pt x="0" y="77343"/>
                    <a:pt x="78867" y="0"/>
                    <a:pt x="176022" y="0"/>
                  </a:cubicBezTo>
                  <a:lnTo>
                    <a:pt x="6717665" y="0"/>
                  </a:lnTo>
                  <a:cubicBezTo>
                    <a:pt x="6814820" y="0"/>
                    <a:pt x="6893687" y="77343"/>
                    <a:pt x="6893687" y="172847"/>
                  </a:cubicBezTo>
                  <a:lnTo>
                    <a:pt x="6893687" y="1780159"/>
                  </a:lnTo>
                  <a:cubicBezTo>
                    <a:pt x="6893687" y="1875663"/>
                    <a:pt x="6814820" y="1953006"/>
                    <a:pt x="6717665" y="1953006"/>
                  </a:cubicBezTo>
                  <a:lnTo>
                    <a:pt x="176022" y="1953006"/>
                  </a:lnTo>
                  <a:cubicBezTo>
                    <a:pt x="78867" y="1953006"/>
                    <a:pt x="0" y="1875663"/>
                    <a:pt x="0" y="1780159"/>
                  </a:cubicBezTo>
                  <a:close/>
                </a:path>
              </a:pathLst>
            </a:custGeom>
            <a:solidFill>
              <a:srgbClr val="F7F7F7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44487" cy="2003806"/>
            </a:xfrm>
            <a:custGeom>
              <a:avLst/>
              <a:gdLst/>
              <a:ahLst/>
              <a:cxnLst/>
              <a:rect r="r" b="b" t="t" l="l"/>
              <a:pathLst>
                <a:path h="2003806" w="6944487">
                  <a:moveTo>
                    <a:pt x="0" y="198247"/>
                  </a:moveTo>
                  <a:cubicBezTo>
                    <a:pt x="0" y="88265"/>
                    <a:pt x="90678" y="0"/>
                    <a:pt x="201422" y="0"/>
                  </a:cubicBezTo>
                  <a:lnTo>
                    <a:pt x="6743065" y="0"/>
                  </a:lnTo>
                  <a:lnTo>
                    <a:pt x="6743065" y="25400"/>
                  </a:lnTo>
                  <a:lnTo>
                    <a:pt x="6743065" y="0"/>
                  </a:lnTo>
                  <a:cubicBezTo>
                    <a:pt x="6853809" y="0"/>
                    <a:pt x="6944487" y="88265"/>
                    <a:pt x="6944487" y="198247"/>
                  </a:cubicBezTo>
                  <a:lnTo>
                    <a:pt x="6919087" y="198247"/>
                  </a:lnTo>
                  <a:lnTo>
                    <a:pt x="6944487" y="198247"/>
                  </a:lnTo>
                  <a:lnTo>
                    <a:pt x="6944487" y="1805559"/>
                  </a:lnTo>
                  <a:lnTo>
                    <a:pt x="6919087" y="1805559"/>
                  </a:lnTo>
                  <a:lnTo>
                    <a:pt x="6944487" y="1805559"/>
                  </a:lnTo>
                  <a:cubicBezTo>
                    <a:pt x="6944487" y="1915414"/>
                    <a:pt x="6853809" y="2003806"/>
                    <a:pt x="6743065" y="2003806"/>
                  </a:cubicBezTo>
                  <a:lnTo>
                    <a:pt x="6743065" y="1978406"/>
                  </a:lnTo>
                  <a:lnTo>
                    <a:pt x="6743065" y="2003806"/>
                  </a:lnTo>
                  <a:lnTo>
                    <a:pt x="201422" y="2003806"/>
                  </a:lnTo>
                  <a:lnTo>
                    <a:pt x="201422" y="1978406"/>
                  </a:lnTo>
                  <a:lnTo>
                    <a:pt x="201422" y="2003806"/>
                  </a:lnTo>
                  <a:cubicBezTo>
                    <a:pt x="90678" y="2003806"/>
                    <a:pt x="0" y="1915541"/>
                    <a:pt x="0" y="1805559"/>
                  </a:cubicBezTo>
                  <a:lnTo>
                    <a:pt x="0" y="198247"/>
                  </a:lnTo>
                  <a:lnTo>
                    <a:pt x="25400" y="198247"/>
                  </a:lnTo>
                  <a:lnTo>
                    <a:pt x="0" y="198247"/>
                  </a:lnTo>
                  <a:moveTo>
                    <a:pt x="50800" y="198247"/>
                  </a:moveTo>
                  <a:lnTo>
                    <a:pt x="50800" y="1805559"/>
                  </a:lnTo>
                  <a:lnTo>
                    <a:pt x="25400" y="1805559"/>
                  </a:lnTo>
                  <a:lnTo>
                    <a:pt x="50800" y="1805559"/>
                  </a:lnTo>
                  <a:cubicBezTo>
                    <a:pt x="50800" y="1886585"/>
                    <a:pt x="117856" y="1953006"/>
                    <a:pt x="201422" y="1953006"/>
                  </a:cubicBezTo>
                  <a:lnTo>
                    <a:pt x="6743065" y="1953006"/>
                  </a:lnTo>
                  <a:cubicBezTo>
                    <a:pt x="6826631" y="1953006"/>
                    <a:pt x="6893687" y="1886585"/>
                    <a:pt x="6893687" y="1805559"/>
                  </a:cubicBezTo>
                  <a:lnTo>
                    <a:pt x="6893687" y="198247"/>
                  </a:lnTo>
                  <a:cubicBezTo>
                    <a:pt x="6893687" y="117221"/>
                    <a:pt x="6826758" y="50800"/>
                    <a:pt x="6743065" y="50800"/>
                  </a:cubicBezTo>
                  <a:lnTo>
                    <a:pt x="201422" y="50800"/>
                  </a:lnTo>
                  <a:lnTo>
                    <a:pt x="201422" y="25400"/>
                  </a:lnTo>
                  <a:lnTo>
                    <a:pt x="201422" y="50800"/>
                  </a:lnTo>
                  <a:cubicBezTo>
                    <a:pt x="117856" y="50800"/>
                    <a:pt x="50800" y="117221"/>
                    <a:pt x="50800" y="198247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6905476" y="6621066"/>
            <a:ext cx="447704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No automated lead scoring or follow-ups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2018615" y="6283970"/>
            <a:ext cx="5208389" cy="1502866"/>
            <a:chOff x="0" y="0"/>
            <a:chExt cx="6944518" cy="200382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25400" y="25400"/>
              <a:ext cx="6893687" cy="1953006"/>
            </a:xfrm>
            <a:custGeom>
              <a:avLst/>
              <a:gdLst/>
              <a:ahLst/>
              <a:cxnLst/>
              <a:rect r="r" b="b" t="t" l="l"/>
              <a:pathLst>
                <a:path h="1953006" w="6893687">
                  <a:moveTo>
                    <a:pt x="0" y="172847"/>
                  </a:moveTo>
                  <a:cubicBezTo>
                    <a:pt x="0" y="77343"/>
                    <a:pt x="78867" y="0"/>
                    <a:pt x="176022" y="0"/>
                  </a:cubicBezTo>
                  <a:lnTo>
                    <a:pt x="6717665" y="0"/>
                  </a:lnTo>
                  <a:cubicBezTo>
                    <a:pt x="6814820" y="0"/>
                    <a:pt x="6893687" y="77343"/>
                    <a:pt x="6893687" y="172847"/>
                  </a:cubicBezTo>
                  <a:lnTo>
                    <a:pt x="6893687" y="1780159"/>
                  </a:lnTo>
                  <a:cubicBezTo>
                    <a:pt x="6893687" y="1875663"/>
                    <a:pt x="6814820" y="1953006"/>
                    <a:pt x="6717665" y="1953006"/>
                  </a:cubicBezTo>
                  <a:lnTo>
                    <a:pt x="176022" y="1953006"/>
                  </a:lnTo>
                  <a:cubicBezTo>
                    <a:pt x="78867" y="1953006"/>
                    <a:pt x="0" y="1875663"/>
                    <a:pt x="0" y="1780159"/>
                  </a:cubicBezTo>
                  <a:close/>
                </a:path>
              </a:pathLst>
            </a:custGeom>
            <a:solidFill>
              <a:srgbClr val="F7F7F7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944487" cy="2003806"/>
            </a:xfrm>
            <a:custGeom>
              <a:avLst/>
              <a:gdLst/>
              <a:ahLst/>
              <a:cxnLst/>
              <a:rect r="r" b="b" t="t" l="l"/>
              <a:pathLst>
                <a:path h="2003806" w="6944487">
                  <a:moveTo>
                    <a:pt x="0" y="198247"/>
                  </a:moveTo>
                  <a:cubicBezTo>
                    <a:pt x="0" y="88265"/>
                    <a:pt x="90678" y="0"/>
                    <a:pt x="201422" y="0"/>
                  </a:cubicBezTo>
                  <a:lnTo>
                    <a:pt x="6743065" y="0"/>
                  </a:lnTo>
                  <a:lnTo>
                    <a:pt x="6743065" y="25400"/>
                  </a:lnTo>
                  <a:lnTo>
                    <a:pt x="6743065" y="0"/>
                  </a:lnTo>
                  <a:cubicBezTo>
                    <a:pt x="6853809" y="0"/>
                    <a:pt x="6944487" y="88265"/>
                    <a:pt x="6944487" y="198247"/>
                  </a:cubicBezTo>
                  <a:lnTo>
                    <a:pt x="6919087" y="198247"/>
                  </a:lnTo>
                  <a:lnTo>
                    <a:pt x="6944487" y="198247"/>
                  </a:lnTo>
                  <a:lnTo>
                    <a:pt x="6944487" y="1805559"/>
                  </a:lnTo>
                  <a:lnTo>
                    <a:pt x="6919087" y="1805559"/>
                  </a:lnTo>
                  <a:lnTo>
                    <a:pt x="6944487" y="1805559"/>
                  </a:lnTo>
                  <a:cubicBezTo>
                    <a:pt x="6944487" y="1915414"/>
                    <a:pt x="6853809" y="2003806"/>
                    <a:pt x="6743065" y="2003806"/>
                  </a:cubicBezTo>
                  <a:lnTo>
                    <a:pt x="6743065" y="1978406"/>
                  </a:lnTo>
                  <a:lnTo>
                    <a:pt x="6743065" y="2003806"/>
                  </a:lnTo>
                  <a:lnTo>
                    <a:pt x="201422" y="2003806"/>
                  </a:lnTo>
                  <a:lnTo>
                    <a:pt x="201422" y="1978406"/>
                  </a:lnTo>
                  <a:lnTo>
                    <a:pt x="201422" y="2003806"/>
                  </a:lnTo>
                  <a:cubicBezTo>
                    <a:pt x="90678" y="2003806"/>
                    <a:pt x="0" y="1915541"/>
                    <a:pt x="0" y="1805559"/>
                  </a:cubicBezTo>
                  <a:lnTo>
                    <a:pt x="0" y="198247"/>
                  </a:lnTo>
                  <a:lnTo>
                    <a:pt x="25400" y="198247"/>
                  </a:lnTo>
                  <a:lnTo>
                    <a:pt x="0" y="198247"/>
                  </a:lnTo>
                  <a:moveTo>
                    <a:pt x="50800" y="198247"/>
                  </a:moveTo>
                  <a:lnTo>
                    <a:pt x="50800" y="1805559"/>
                  </a:lnTo>
                  <a:lnTo>
                    <a:pt x="25400" y="1805559"/>
                  </a:lnTo>
                  <a:lnTo>
                    <a:pt x="50800" y="1805559"/>
                  </a:lnTo>
                  <a:cubicBezTo>
                    <a:pt x="50800" y="1886585"/>
                    <a:pt x="117856" y="1953006"/>
                    <a:pt x="201422" y="1953006"/>
                  </a:cubicBezTo>
                  <a:lnTo>
                    <a:pt x="6743065" y="1953006"/>
                  </a:lnTo>
                  <a:cubicBezTo>
                    <a:pt x="6826631" y="1953006"/>
                    <a:pt x="6893687" y="1886585"/>
                    <a:pt x="6893687" y="1805559"/>
                  </a:cubicBezTo>
                  <a:lnTo>
                    <a:pt x="6893687" y="198247"/>
                  </a:lnTo>
                  <a:cubicBezTo>
                    <a:pt x="6893687" y="117221"/>
                    <a:pt x="6826758" y="50800"/>
                    <a:pt x="6743065" y="50800"/>
                  </a:cubicBezTo>
                  <a:lnTo>
                    <a:pt x="201422" y="50800"/>
                  </a:lnTo>
                  <a:lnTo>
                    <a:pt x="201422" y="25400"/>
                  </a:lnTo>
                  <a:lnTo>
                    <a:pt x="201422" y="50800"/>
                  </a:lnTo>
                  <a:cubicBezTo>
                    <a:pt x="117856" y="50800"/>
                    <a:pt x="50800" y="117221"/>
                    <a:pt x="50800" y="198247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2384286" y="6621066"/>
            <a:ext cx="3286720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Lack of centralized dashboard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7F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80046" y="2903487"/>
            <a:ext cx="6172200" cy="838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⚙️</a:t>
            </a:r>
            <a:r>
              <a:rPr lang="en-US" sz="4812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Objective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0046" y="3826817"/>
            <a:ext cx="4937671" cy="65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2"/>
              </a:lnSpc>
            </a:pPr>
            <a:r>
              <a:rPr lang="en-US" sz="3875">
                <a:solidFill>
                  <a:srgbClr val="CCCCCC"/>
                </a:solidFill>
                <a:latin typeface="Arimo"/>
                <a:ea typeface="Arimo"/>
                <a:cs typeface="Arimo"/>
                <a:sym typeface="Arimo"/>
              </a:rPr>
              <a:t>Main Goal: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0046" y="4811614"/>
            <a:ext cx="16127909" cy="75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2"/>
              </a:lnSpc>
            </a:pPr>
            <a:r>
              <a:rPr lang="en-US" sz="3000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To build a Salesforce-based automation system that: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70521" y="5899696"/>
            <a:ext cx="5189339" cy="1445716"/>
            <a:chOff x="0" y="0"/>
            <a:chExt cx="6919118" cy="192762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00" y="12700"/>
              <a:ext cx="6893687" cy="1902206"/>
            </a:xfrm>
            <a:custGeom>
              <a:avLst/>
              <a:gdLst/>
              <a:ahLst/>
              <a:cxnLst/>
              <a:rect r="r" b="b" t="t" l="l"/>
              <a:pathLst>
                <a:path h="1902206" w="6893687">
                  <a:moveTo>
                    <a:pt x="0" y="172847"/>
                  </a:moveTo>
                  <a:cubicBezTo>
                    <a:pt x="0" y="77343"/>
                    <a:pt x="78105" y="0"/>
                    <a:pt x="174498" y="0"/>
                  </a:cubicBezTo>
                  <a:lnTo>
                    <a:pt x="6719189" y="0"/>
                  </a:lnTo>
                  <a:cubicBezTo>
                    <a:pt x="6815582" y="0"/>
                    <a:pt x="6893687" y="77343"/>
                    <a:pt x="6893687" y="172847"/>
                  </a:cubicBezTo>
                  <a:lnTo>
                    <a:pt x="6893687" y="1729359"/>
                  </a:lnTo>
                  <a:cubicBezTo>
                    <a:pt x="6893687" y="1824863"/>
                    <a:pt x="6815582" y="1902206"/>
                    <a:pt x="6719189" y="1902206"/>
                  </a:cubicBezTo>
                  <a:lnTo>
                    <a:pt x="174498" y="1902206"/>
                  </a:lnTo>
                  <a:cubicBezTo>
                    <a:pt x="78105" y="1902206"/>
                    <a:pt x="0" y="1824863"/>
                    <a:pt x="0" y="1729359"/>
                  </a:cubicBez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919087" cy="1927606"/>
            </a:xfrm>
            <a:custGeom>
              <a:avLst/>
              <a:gdLst/>
              <a:ahLst/>
              <a:cxnLst/>
              <a:rect r="r" b="b" t="t" l="l"/>
              <a:pathLst>
                <a:path h="1927606" w="6919087">
                  <a:moveTo>
                    <a:pt x="0" y="185547"/>
                  </a:moveTo>
                  <a:cubicBezTo>
                    <a:pt x="0" y="82931"/>
                    <a:pt x="83947" y="0"/>
                    <a:pt x="187198" y="0"/>
                  </a:cubicBezTo>
                  <a:lnTo>
                    <a:pt x="6731889" y="0"/>
                  </a:lnTo>
                  <a:lnTo>
                    <a:pt x="6731889" y="12700"/>
                  </a:lnTo>
                  <a:lnTo>
                    <a:pt x="6731889" y="0"/>
                  </a:lnTo>
                  <a:cubicBezTo>
                    <a:pt x="6835140" y="0"/>
                    <a:pt x="6919087" y="82931"/>
                    <a:pt x="6919087" y="185547"/>
                  </a:cubicBezTo>
                  <a:lnTo>
                    <a:pt x="6906387" y="185547"/>
                  </a:lnTo>
                  <a:lnTo>
                    <a:pt x="6919087" y="185547"/>
                  </a:lnTo>
                  <a:lnTo>
                    <a:pt x="6919087" y="1742059"/>
                  </a:lnTo>
                  <a:lnTo>
                    <a:pt x="6906387" y="1742059"/>
                  </a:lnTo>
                  <a:lnTo>
                    <a:pt x="6919087" y="1742059"/>
                  </a:lnTo>
                  <a:cubicBezTo>
                    <a:pt x="6919087" y="1844675"/>
                    <a:pt x="6835140" y="1927606"/>
                    <a:pt x="6731889" y="1927606"/>
                  </a:cubicBezTo>
                  <a:lnTo>
                    <a:pt x="6731889" y="1914906"/>
                  </a:lnTo>
                  <a:lnTo>
                    <a:pt x="6731889" y="1927606"/>
                  </a:lnTo>
                  <a:lnTo>
                    <a:pt x="187198" y="1927606"/>
                  </a:lnTo>
                  <a:lnTo>
                    <a:pt x="187198" y="1914906"/>
                  </a:lnTo>
                  <a:lnTo>
                    <a:pt x="187198" y="1927606"/>
                  </a:lnTo>
                  <a:cubicBezTo>
                    <a:pt x="83947" y="1927606"/>
                    <a:pt x="0" y="1844675"/>
                    <a:pt x="0" y="1742059"/>
                  </a:cubicBezTo>
                  <a:lnTo>
                    <a:pt x="0" y="185547"/>
                  </a:lnTo>
                  <a:lnTo>
                    <a:pt x="12700" y="185547"/>
                  </a:lnTo>
                  <a:lnTo>
                    <a:pt x="0" y="185547"/>
                  </a:lnTo>
                  <a:moveTo>
                    <a:pt x="25400" y="185547"/>
                  </a:moveTo>
                  <a:lnTo>
                    <a:pt x="25400" y="1742059"/>
                  </a:lnTo>
                  <a:lnTo>
                    <a:pt x="12700" y="1742059"/>
                  </a:lnTo>
                  <a:lnTo>
                    <a:pt x="25400" y="1742059"/>
                  </a:lnTo>
                  <a:cubicBezTo>
                    <a:pt x="25400" y="1830324"/>
                    <a:pt x="97663" y="1902206"/>
                    <a:pt x="187198" y="1902206"/>
                  </a:cubicBezTo>
                  <a:lnTo>
                    <a:pt x="6731889" y="1902206"/>
                  </a:lnTo>
                  <a:cubicBezTo>
                    <a:pt x="6821297" y="1902206"/>
                    <a:pt x="6893687" y="1830451"/>
                    <a:pt x="6893687" y="1742059"/>
                  </a:cubicBezTo>
                  <a:lnTo>
                    <a:pt x="6893687" y="185547"/>
                  </a:lnTo>
                  <a:cubicBezTo>
                    <a:pt x="6893687" y="97155"/>
                    <a:pt x="6821424" y="25400"/>
                    <a:pt x="6731889" y="25400"/>
                  </a:cubicBezTo>
                  <a:lnTo>
                    <a:pt x="187198" y="25400"/>
                  </a:lnTo>
                  <a:lnTo>
                    <a:pt x="187198" y="12700"/>
                  </a:lnTo>
                  <a:lnTo>
                    <a:pt x="187198" y="25400"/>
                  </a:lnTo>
                  <a:cubicBezTo>
                    <a:pt x="97663" y="25400"/>
                    <a:pt x="25400" y="97155"/>
                    <a:pt x="25400" y="185547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407616" y="6208216"/>
            <a:ext cx="4456062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Tracks and qualifies leads automatically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549330" y="5899696"/>
            <a:ext cx="5189339" cy="1445716"/>
            <a:chOff x="0" y="0"/>
            <a:chExt cx="6919118" cy="192762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2700" y="12700"/>
              <a:ext cx="6893687" cy="1902206"/>
            </a:xfrm>
            <a:custGeom>
              <a:avLst/>
              <a:gdLst/>
              <a:ahLst/>
              <a:cxnLst/>
              <a:rect r="r" b="b" t="t" l="l"/>
              <a:pathLst>
                <a:path h="1902206" w="6893687">
                  <a:moveTo>
                    <a:pt x="0" y="172847"/>
                  </a:moveTo>
                  <a:cubicBezTo>
                    <a:pt x="0" y="77343"/>
                    <a:pt x="78105" y="0"/>
                    <a:pt x="174498" y="0"/>
                  </a:cubicBezTo>
                  <a:lnTo>
                    <a:pt x="6719189" y="0"/>
                  </a:lnTo>
                  <a:cubicBezTo>
                    <a:pt x="6815582" y="0"/>
                    <a:pt x="6893687" y="77343"/>
                    <a:pt x="6893687" y="172847"/>
                  </a:cubicBezTo>
                  <a:lnTo>
                    <a:pt x="6893687" y="1729359"/>
                  </a:lnTo>
                  <a:cubicBezTo>
                    <a:pt x="6893687" y="1824863"/>
                    <a:pt x="6815582" y="1902206"/>
                    <a:pt x="6719189" y="1902206"/>
                  </a:cubicBezTo>
                  <a:lnTo>
                    <a:pt x="174498" y="1902206"/>
                  </a:lnTo>
                  <a:cubicBezTo>
                    <a:pt x="78105" y="1902206"/>
                    <a:pt x="0" y="1824863"/>
                    <a:pt x="0" y="1729359"/>
                  </a:cubicBez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19087" cy="1927606"/>
            </a:xfrm>
            <a:custGeom>
              <a:avLst/>
              <a:gdLst/>
              <a:ahLst/>
              <a:cxnLst/>
              <a:rect r="r" b="b" t="t" l="l"/>
              <a:pathLst>
                <a:path h="1927606" w="6919087">
                  <a:moveTo>
                    <a:pt x="0" y="185547"/>
                  </a:moveTo>
                  <a:cubicBezTo>
                    <a:pt x="0" y="82931"/>
                    <a:pt x="83947" y="0"/>
                    <a:pt x="187198" y="0"/>
                  </a:cubicBezTo>
                  <a:lnTo>
                    <a:pt x="6731889" y="0"/>
                  </a:lnTo>
                  <a:lnTo>
                    <a:pt x="6731889" y="12700"/>
                  </a:lnTo>
                  <a:lnTo>
                    <a:pt x="6731889" y="0"/>
                  </a:lnTo>
                  <a:cubicBezTo>
                    <a:pt x="6835140" y="0"/>
                    <a:pt x="6919087" y="82931"/>
                    <a:pt x="6919087" y="185547"/>
                  </a:cubicBezTo>
                  <a:lnTo>
                    <a:pt x="6906387" y="185547"/>
                  </a:lnTo>
                  <a:lnTo>
                    <a:pt x="6919087" y="185547"/>
                  </a:lnTo>
                  <a:lnTo>
                    <a:pt x="6919087" y="1742059"/>
                  </a:lnTo>
                  <a:lnTo>
                    <a:pt x="6906387" y="1742059"/>
                  </a:lnTo>
                  <a:lnTo>
                    <a:pt x="6919087" y="1742059"/>
                  </a:lnTo>
                  <a:cubicBezTo>
                    <a:pt x="6919087" y="1844675"/>
                    <a:pt x="6835140" y="1927606"/>
                    <a:pt x="6731889" y="1927606"/>
                  </a:cubicBezTo>
                  <a:lnTo>
                    <a:pt x="6731889" y="1914906"/>
                  </a:lnTo>
                  <a:lnTo>
                    <a:pt x="6731889" y="1927606"/>
                  </a:lnTo>
                  <a:lnTo>
                    <a:pt x="187198" y="1927606"/>
                  </a:lnTo>
                  <a:lnTo>
                    <a:pt x="187198" y="1914906"/>
                  </a:lnTo>
                  <a:lnTo>
                    <a:pt x="187198" y="1927606"/>
                  </a:lnTo>
                  <a:cubicBezTo>
                    <a:pt x="83947" y="1927606"/>
                    <a:pt x="0" y="1844675"/>
                    <a:pt x="0" y="1742059"/>
                  </a:cubicBezTo>
                  <a:lnTo>
                    <a:pt x="0" y="185547"/>
                  </a:lnTo>
                  <a:lnTo>
                    <a:pt x="12700" y="185547"/>
                  </a:lnTo>
                  <a:lnTo>
                    <a:pt x="0" y="185547"/>
                  </a:lnTo>
                  <a:moveTo>
                    <a:pt x="25400" y="185547"/>
                  </a:moveTo>
                  <a:lnTo>
                    <a:pt x="25400" y="1742059"/>
                  </a:lnTo>
                  <a:lnTo>
                    <a:pt x="12700" y="1742059"/>
                  </a:lnTo>
                  <a:lnTo>
                    <a:pt x="25400" y="1742059"/>
                  </a:lnTo>
                  <a:cubicBezTo>
                    <a:pt x="25400" y="1830324"/>
                    <a:pt x="97663" y="1902206"/>
                    <a:pt x="187198" y="1902206"/>
                  </a:cubicBezTo>
                  <a:lnTo>
                    <a:pt x="6731889" y="1902206"/>
                  </a:lnTo>
                  <a:cubicBezTo>
                    <a:pt x="6821297" y="1902206"/>
                    <a:pt x="6893687" y="1830451"/>
                    <a:pt x="6893687" y="1742059"/>
                  </a:cubicBezTo>
                  <a:lnTo>
                    <a:pt x="6893687" y="185547"/>
                  </a:lnTo>
                  <a:cubicBezTo>
                    <a:pt x="6893687" y="97155"/>
                    <a:pt x="6821424" y="25400"/>
                    <a:pt x="6731889" y="25400"/>
                  </a:cubicBezTo>
                  <a:lnTo>
                    <a:pt x="187198" y="25400"/>
                  </a:lnTo>
                  <a:lnTo>
                    <a:pt x="187198" y="12700"/>
                  </a:lnTo>
                  <a:lnTo>
                    <a:pt x="187198" y="25400"/>
                  </a:lnTo>
                  <a:cubicBezTo>
                    <a:pt x="97663" y="25400"/>
                    <a:pt x="25400" y="97155"/>
                    <a:pt x="25400" y="185547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6886426" y="6208216"/>
            <a:ext cx="3086100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Assigns tasks to owners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2028140" y="5899696"/>
            <a:ext cx="5189339" cy="1445716"/>
            <a:chOff x="0" y="0"/>
            <a:chExt cx="6919118" cy="192762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2700" y="12700"/>
              <a:ext cx="6893687" cy="1902206"/>
            </a:xfrm>
            <a:custGeom>
              <a:avLst/>
              <a:gdLst/>
              <a:ahLst/>
              <a:cxnLst/>
              <a:rect r="r" b="b" t="t" l="l"/>
              <a:pathLst>
                <a:path h="1902206" w="6893687">
                  <a:moveTo>
                    <a:pt x="0" y="172847"/>
                  </a:moveTo>
                  <a:cubicBezTo>
                    <a:pt x="0" y="77343"/>
                    <a:pt x="78105" y="0"/>
                    <a:pt x="174498" y="0"/>
                  </a:cubicBezTo>
                  <a:lnTo>
                    <a:pt x="6719189" y="0"/>
                  </a:lnTo>
                  <a:cubicBezTo>
                    <a:pt x="6815582" y="0"/>
                    <a:pt x="6893687" y="77343"/>
                    <a:pt x="6893687" y="172847"/>
                  </a:cubicBezTo>
                  <a:lnTo>
                    <a:pt x="6893687" y="1729359"/>
                  </a:lnTo>
                  <a:cubicBezTo>
                    <a:pt x="6893687" y="1824863"/>
                    <a:pt x="6815582" y="1902206"/>
                    <a:pt x="6719189" y="1902206"/>
                  </a:cubicBezTo>
                  <a:lnTo>
                    <a:pt x="174498" y="1902206"/>
                  </a:lnTo>
                  <a:cubicBezTo>
                    <a:pt x="78105" y="1902206"/>
                    <a:pt x="0" y="1824863"/>
                    <a:pt x="0" y="1729359"/>
                  </a:cubicBezTo>
                  <a:close/>
                </a:path>
              </a:pathLst>
            </a:custGeom>
            <a:solidFill>
              <a:srgbClr val="E6E6E6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919087" cy="1927606"/>
            </a:xfrm>
            <a:custGeom>
              <a:avLst/>
              <a:gdLst/>
              <a:ahLst/>
              <a:cxnLst/>
              <a:rect r="r" b="b" t="t" l="l"/>
              <a:pathLst>
                <a:path h="1927606" w="6919087">
                  <a:moveTo>
                    <a:pt x="0" y="185547"/>
                  </a:moveTo>
                  <a:cubicBezTo>
                    <a:pt x="0" y="82931"/>
                    <a:pt x="83947" y="0"/>
                    <a:pt x="187198" y="0"/>
                  </a:cubicBezTo>
                  <a:lnTo>
                    <a:pt x="6731889" y="0"/>
                  </a:lnTo>
                  <a:lnTo>
                    <a:pt x="6731889" y="12700"/>
                  </a:lnTo>
                  <a:lnTo>
                    <a:pt x="6731889" y="0"/>
                  </a:lnTo>
                  <a:cubicBezTo>
                    <a:pt x="6835140" y="0"/>
                    <a:pt x="6919087" y="82931"/>
                    <a:pt x="6919087" y="185547"/>
                  </a:cubicBezTo>
                  <a:lnTo>
                    <a:pt x="6906387" y="185547"/>
                  </a:lnTo>
                  <a:lnTo>
                    <a:pt x="6919087" y="185547"/>
                  </a:lnTo>
                  <a:lnTo>
                    <a:pt x="6919087" y="1742059"/>
                  </a:lnTo>
                  <a:lnTo>
                    <a:pt x="6906387" y="1742059"/>
                  </a:lnTo>
                  <a:lnTo>
                    <a:pt x="6919087" y="1742059"/>
                  </a:lnTo>
                  <a:cubicBezTo>
                    <a:pt x="6919087" y="1844675"/>
                    <a:pt x="6835140" y="1927606"/>
                    <a:pt x="6731889" y="1927606"/>
                  </a:cubicBezTo>
                  <a:lnTo>
                    <a:pt x="6731889" y="1914906"/>
                  </a:lnTo>
                  <a:lnTo>
                    <a:pt x="6731889" y="1927606"/>
                  </a:lnTo>
                  <a:lnTo>
                    <a:pt x="187198" y="1927606"/>
                  </a:lnTo>
                  <a:lnTo>
                    <a:pt x="187198" y="1914906"/>
                  </a:lnTo>
                  <a:lnTo>
                    <a:pt x="187198" y="1927606"/>
                  </a:lnTo>
                  <a:cubicBezTo>
                    <a:pt x="83947" y="1927606"/>
                    <a:pt x="0" y="1844675"/>
                    <a:pt x="0" y="1742059"/>
                  </a:cubicBezTo>
                  <a:lnTo>
                    <a:pt x="0" y="185547"/>
                  </a:lnTo>
                  <a:lnTo>
                    <a:pt x="12700" y="185547"/>
                  </a:lnTo>
                  <a:lnTo>
                    <a:pt x="0" y="185547"/>
                  </a:lnTo>
                  <a:moveTo>
                    <a:pt x="25400" y="185547"/>
                  </a:moveTo>
                  <a:lnTo>
                    <a:pt x="25400" y="1742059"/>
                  </a:lnTo>
                  <a:lnTo>
                    <a:pt x="12700" y="1742059"/>
                  </a:lnTo>
                  <a:lnTo>
                    <a:pt x="25400" y="1742059"/>
                  </a:lnTo>
                  <a:cubicBezTo>
                    <a:pt x="25400" y="1830324"/>
                    <a:pt x="97663" y="1902206"/>
                    <a:pt x="187198" y="1902206"/>
                  </a:cubicBezTo>
                  <a:lnTo>
                    <a:pt x="6731889" y="1902206"/>
                  </a:lnTo>
                  <a:cubicBezTo>
                    <a:pt x="6821297" y="1902206"/>
                    <a:pt x="6893687" y="1830451"/>
                    <a:pt x="6893687" y="1742059"/>
                  </a:cubicBezTo>
                  <a:lnTo>
                    <a:pt x="6893687" y="185547"/>
                  </a:lnTo>
                  <a:cubicBezTo>
                    <a:pt x="6893687" y="97155"/>
                    <a:pt x="6821424" y="25400"/>
                    <a:pt x="6731889" y="25400"/>
                  </a:cubicBezTo>
                  <a:lnTo>
                    <a:pt x="187198" y="25400"/>
                  </a:lnTo>
                  <a:lnTo>
                    <a:pt x="187198" y="12700"/>
                  </a:lnTo>
                  <a:lnTo>
                    <a:pt x="187198" y="25400"/>
                  </a:lnTo>
                  <a:cubicBezTo>
                    <a:pt x="97663" y="25400"/>
                    <a:pt x="25400" y="97155"/>
                    <a:pt x="25400" y="185547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2365236" y="6208216"/>
            <a:ext cx="4515148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Provides reports and dashboards for insights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7F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09055" y="745182"/>
            <a:ext cx="5766346" cy="77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5"/>
              </a:lnSpc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🧩</a:t>
            </a:r>
            <a:r>
              <a:rPr lang="en-US" sz="4499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Project Phases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9055" y="1994892"/>
            <a:ext cx="783501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249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01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09055" y="2551510"/>
            <a:ext cx="7990731" cy="38100"/>
            <a:chOff x="0" y="0"/>
            <a:chExt cx="10654308" cy="50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54284" cy="50800"/>
            </a:xfrm>
            <a:custGeom>
              <a:avLst/>
              <a:gdLst/>
              <a:ahLst/>
              <a:cxnLst/>
              <a:rect r="r" b="b" t="t" l="l"/>
              <a:pathLst>
                <a:path h="50800" w="10654284">
                  <a:moveTo>
                    <a:pt x="0" y="0"/>
                  </a:moveTo>
                  <a:lnTo>
                    <a:pt x="10654284" y="0"/>
                  </a:lnTo>
                  <a:lnTo>
                    <a:pt x="10654284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09055" y="2743200"/>
            <a:ext cx="4541936" cy="388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Problem Understanding &amp; Industry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88065" y="1994892"/>
            <a:ext cx="738481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249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02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288065" y="2551510"/>
            <a:ext cx="7990880" cy="38100"/>
            <a:chOff x="0" y="0"/>
            <a:chExt cx="10654507" cy="50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654538" cy="50800"/>
            </a:xfrm>
            <a:custGeom>
              <a:avLst/>
              <a:gdLst/>
              <a:ahLst/>
              <a:cxnLst/>
              <a:rect r="r" b="b" t="t" l="l"/>
              <a:pathLst>
                <a:path h="50800" w="10654538">
                  <a:moveTo>
                    <a:pt x="0" y="0"/>
                  </a:moveTo>
                  <a:lnTo>
                    <a:pt x="10654538" y="0"/>
                  </a:lnTo>
                  <a:lnTo>
                    <a:pt x="10654538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9288065" y="2743200"/>
            <a:ext cx="2883099" cy="388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Org Setup &amp; Configuration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9055" y="3531691"/>
            <a:ext cx="783501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249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03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09055" y="4088309"/>
            <a:ext cx="7990731" cy="38100"/>
            <a:chOff x="0" y="0"/>
            <a:chExt cx="10654308" cy="50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654284" cy="50800"/>
            </a:xfrm>
            <a:custGeom>
              <a:avLst/>
              <a:gdLst/>
              <a:ahLst/>
              <a:cxnLst/>
              <a:rect r="r" b="b" t="t" l="l"/>
              <a:pathLst>
                <a:path h="50800" w="10654284">
                  <a:moveTo>
                    <a:pt x="0" y="0"/>
                  </a:moveTo>
                  <a:lnTo>
                    <a:pt x="10654284" y="0"/>
                  </a:lnTo>
                  <a:lnTo>
                    <a:pt x="10654284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09055" y="4279999"/>
            <a:ext cx="3103512" cy="388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Data Modeling &amp; Relationships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288065" y="3531691"/>
            <a:ext cx="1098641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249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04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288065" y="4088309"/>
            <a:ext cx="7990880" cy="38100"/>
            <a:chOff x="0" y="0"/>
            <a:chExt cx="10654507" cy="50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654538" cy="50800"/>
            </a:xfrm>
            <a:custGeom>
              <a:avLst/>
              <a:gdLst/>
              <a:ahLst/>
              <a:cxnLst/>
              <a:rect r="r" b="b" t="t" l="l"/>
              <a:pathLst>
                <a:path h="50800" w="10654538">
                  <a:moveTo>
                    <a:pt x="0" y="0"/>
                  </a:moveTo>
                  <a:lnTo>
                    <a:pt x="10654538" y="0"/>
                  </a:lnTo>
                  <a:lnTo>
                    <a:pt x="10654538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9288065" y="4279999"/>
            <a:ext cx="2883099" cy="388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Process Automation (Flows)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84560" y="5133306"/>
            <a:ext cx="907996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249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05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09055" y="5625108"/>
            <a:ext cx="7990731" cy="38100"/>
            <a:chOff x="0" y="0"/>
            <a:chExt cx="10654308" cy="50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654284" cy="50800"/>
            </a:xfrm>
            <a:custGeom>
              <a:avLst/>
              <a:gdLst/>
              <a:ahLst/>
              <a:cxnLst/>
              <a:rect r="r" b="b" t="t" l="l"/>
              <a:pathLst>
                <a:path h="50800" w="10654284">
                  <a:moveTo>
                    <a:pt x="0" y="0"/>
                  </a:moveTo>
                  <a:lnTo>
                    <a:pt x="10654284" y="0"/>
                  </a:lnTo>
                  <a:lnTo>
                    <a:pt x="10654284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009055" y="5816799"/>
            <a:ext cx="2883099" cy="388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Apex Programming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288065" y="5068936"/>
            <a:ext cx="738481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249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06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288065" y="5625108"/>
            <a:ext cx="7990880" cy="38100"/>
            <a:chOff x="0" y="0"/>
            <a:chExt cx="10654507" cy="50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654538" cy="50800"/>
            </a:xfrm>
            <a:custGeom>
              <a:avLst/>
              <a:gdLst/>
              <a:ahLst/>
              <a:cxnLst/>
              <a:rect r="r" b="b" t="t" l="l"/>
              <a:pathLst>
                <a:path h="50800" w="10654538">
                  <a:moveTo>
                    <a:pt x="0" y="0"/>
                  </a:moveTo>
                  <a:lnTo>
                    <a:pt x="10654538" y="0"/>
                  </a:lnTo>
                  <a:lnTo>
                    <a:pt x="10654538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9288065" y="5816799"/>
            <a:ext cx="3096666" cy="388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UI Development (Visualforce)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09055" y="6605290"/>
            <a:ext cx="55840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249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07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009055" y="7161908"/>
            <a:ext cx="7990731" cy="38100"/>
            <a:chOff x="0" y="0"/>
            <a:chExt cx="10654308" cy="50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654284" cy="50800"/>
            </a:xfrm>
            <a:custGeom>
              <a:avLst/>
              <a:gdLst/>
              <a:ahLst/>
              <a:cxnLst/>
              <a:rect r="r" b="b" t="t" l="l"/>
              <a:pathLst>
                <a:path h="50800" w="10654284">
                  <a:moveTo>
                    <a:pt x="0" y="0"/>
                  </a:moveTo>
                  <a:lnTo>
                    <a:pt x="10654284" y="0"/>
                  </a:lnTo>
                  <a:lnTo>
                    <a:pt x="10654284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009055" y="7353597"/>
            <a:ext cx="2883099" cy="388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Integration &amp; Access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288065" y="6605290"/>
            <a:ext cx="549321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249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08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9288065" y="7161908"/>
            <a:ext cx="7990880" cy="38100"/>
            <a:chOff x="0" y="0"/>
            <a:chExt cx="10654507" cy="50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654538" cy="50800"/>
            </a:xfrm>
            <a:custGeom>
              <a:avLst/>
              <a:gdLst/>
              <a:ahLst/>
              <a:cxnLst/>
              <a:rect r="r" b="b" t="t" l="l"/>
              <a:pathLst>
                <a:path h="50800" w="10654538">
                  <a:moveTo>
                    <a:pt x="0" y="0"/>
                  </a:moveTo>
                  <a:lnTo>
                    <a:pt x="10654538" y="0"/>
                  </a:lnTo>
                  <a:lnTo>
                    <a:pt x="10654538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9288065" y="7353597"/>
            <a:ext cx="3353395" cy="388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Deployment &amp; Data Management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09055" y="8142089"/>
            <a:ext cx="55840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249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09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009055" y="8698706"/>
            <a:ext cx="7990731" cy="38100"/>
            <a:chOff x="0" y="0"/>
            <a:chExt cx="10654308" cy="50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0654284" cy="50800"/>
            </a:xfrm>
            <a:custGeom>
              <a:avLst/>
              <a:gdLst/>
              <a:ahLst/>
              <a:cxnLst/>
              <a:rect r="r" b="b" t="t" l="l"/>
              <a:pathLst>
                <a:path h="50800" w="10654284">
                  <a:moveTo>
                    <a:pt x="0" y="0"/>
                  </a:moveTo>
                  <a:lnTo>
                    <a:pt x="10654284" y="0"/>
                  </a:lnTo>
                  <a:lnTo>
                    <a:pt x="10654284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009055" y="8890397"/>
            <a:ext cx="2883099" cy="388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Reporting &amp; Dashboard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9288065" y="8698706"/>
            <a:ext cx="7990880" cy="38100"/>
            <a:chOff x="0" y="0"/>
            <a:chExt cx="10654507" cy="50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0654538" cy="50800"/>
            </a:xfrm>
            <a:custGeom>
              <a:avLst/>
              <a:gdLst/>
              <a:ahLst/>
              <a:cxnLst/>
              <a:rect r="r" b="b" t="t" l="l"/>
              <a:pathLst>
                <a:path h="50800" w="10654538">
                  <a:moveTo>
                    <a:pt x="0" y="0"/>
                  </a:moveTo>
                  <a:lnTo>
                    <a:pt x="10654538" y="0"/>
                  </a:lnTo>
                  <a:lnTo>
                    <a:pt x="10654538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CCCCCC"/>
            </a:solidFill>
          </p:spPr>
        </p:sp>
      </p:grpSp>
      <p:sp>
        <p:nvSpPr>
          <p:cNvPr name="TextBox 45" id="45"/>
          <p:cNvSpPr txBox="true"/>
          <p:nvPr/>
        </p:nvSpPr>
        <p:spPr>
          <a:xfrm rot="0">
            <a:off x="9288065" y="8890397"/>
            <a:ext cx="2883099" cy="388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2249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Final Demo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7F7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209656" y="2240912"/>
            <a:ext cx="5875475" cy="5623309"/>
          </a:xfrm>
          <a:custGeom>
            <a:avLst/>
            <a:gdLst/>
            <a:ahLst/>
            <a:cxnLst/>
            <a:rect r="r" b="b" t="t" l="l"/>
            <a:pathLst>
              <a:path h="5623309" w="5875475">
                <a:moveTo>
                  <a:pt x="0" y="0"/>
                </a:moveTo>
                <a:lnTo>
                  <a:pt x="5875475" y="0"/>
                </a:lnTo>
                <a:lnTo>
                  <a:pt x="5875475" y="5623309"/>
                </a:lnTo>
                <a:lnTo>
                  <a:pt x="0" y="56233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80046" y="2286000"/>
            <a:ext cx="6172200" cy="838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🗃️</a:t>
            </a:r>
            <a:r>
              <a:rPr lang="en-US" sz="4812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Data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0046" y="3218855"/>
            <a:ext cx="3703290" cy="491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CCCCCC"/>
                </a:solidFill>
                <a:latin typeface="Arimo"/>
                <a:ea typeface="Arimo"/>
                <a:cs typeface="Arimo"/>
                <a:sym typeface="Arimo"/>
              </a:rPr>
              <a:t>Entities Used: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0046" y="4346079"/>
            <a:ext cx="7687567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8180" indent="-179090" lvl="1">
              <a:lnSpc>
                <a:spcPts val="3875"/>
              </a:lnSpc>
              <a:buFont typeface="Arial"/>
              <a:buChar char="•"/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Lead (Custom Fields: Status, Lead Score)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0046" y="4947791"/>
            <a:ext cx="7687567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8180" indent="-179090" lvl="1">
              <a:lnSpc>
                <a:spcPts val="3875"/>
              </a:lnSpc>
              <a:buFont typeface="Arial"/>
              <a:buChar char="•"/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Task (Follow-up assignment)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0046" y="5826324"/>
            <a:ext cx="3086100" cy="423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🧠</a:t>
            </a: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Relationships: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0046" y="6453931"/>
            <a:ext cx="7687567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8180" indent="-179090" lvl="1">
              <a:lnSpc>
                <a:spcPts val="3875"/>
              </a:lnSpc>
              <a:buFont typeface="Arial"/>
              <a:buChar char="•"/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Lead → Task (One-to-Many)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7F7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872115" y="2233241"/>
            <a:ext cx="7351404" cy="6101665"/>
          </a:xfrm>
          <a:custGeom>
            <a:avLst/>
            <a:gdLst/>
            <a:ahLst/>
            <a:cxnLst/>
            <a:rect r="r" b="b" t="t" l="l"/>
            <a:pathLst>
              <a:path h="6101665" w="7351404">
                <a:moveTo>
                  <a:pt x="0" y="0"/>
                </a:moveTo>
                <a:lnTo>
                  <a:pt x="7351404" y="0"/>
                </a:lnTo>
                <a:lnTo>
                  <a:pt x="7351404" y="6101665"/>
                </a:lnTo>
                <a:lnTo>
                  <a:pt x="0" y="61016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80046" y="1790403"/>
            <a:ext cx="6172200" cy="838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🔄</a:t>
            </a:r>
            <a:r>
              <a:rPr lang="en-US" sz="4812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Flow Automation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0046" y="3371255"/>
            <a:ext cx="6792069" cy="46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CCCCCC"/>
                </a:solidFill>
                <a:latin typeface="Arimo"/>
                <a:ea typeface="Arimo"/>
                <a:cs typeface="Arimo"/>
                <a:sym typeface="Arimo"/>
              </a:rPr>
              <a:t>Flow Name:</a:t>
            </a:r>
            <a:r>
              <a:rPr lang="en-US" sz="2874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Lead Qualification Flow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4373" y="4122241"/>
            <a:ext cx="6843415" cy="1092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 b="true">
                <a:solidFill>
                  <a:srgbClr val="383838"/>
                </a:solidFill>
                <a:latin typeface="Arimo Bold"/>
                <a:ea typeface="Arimo Bold"/>
                <a:cs typeface="Arimo Bold"/>
                <a:sym typeface="Arimo Bold"/>
              </a:rPr>
              <a:t>Purpose:</a:t>
            </a: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Automatically assign a follow-up task when a Lead becomes "Qualified".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0046" y="5438775"/>
            <a:ext cx="3086100" cy="423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📌</a:t>
            </a: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Trigger: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0046" y="6066384"/>
            <a:ext cx="6843415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When Lead → Status = "Qualified"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0046" y="6944915"/>
            <a:ext cx="3086100" cy="423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📌</a:t>
            </a: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Action: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0046" y="7572524"/>
            <a:ext cx="6843415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Create Task assigned to the Lead Owner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7F7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80046" y="1842046"/>
            <a:ext cx="6172200" cy="838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💻</a:t>
            </a:r>
            <a:r>
              <a:rPr lang="en-US" sz="4812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Apex Components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60996" y="3278238"/>
            <a:ext cx="7947720" cy="2177875"/>
            <a:chOff x="0" y="0"/>
            <a:chExt cx="10596960" cy="29038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5400" y="27079"/>
              <a:ext cx="10546080" cy="2849692"/>
            </a:xfrm>
            <a:custGeom>
              <a:avLst/>
              <a:gdLst/>
              <a:ahLst/>
              <a:cxnLst/>
              <a:rect r="r" b="b" t="t" l="l"/>
              <a:pathLst>
                <a:path h="2849692" w="10546080">
                  <a:moveTo>
                    <a:pt x="0" y="184275"/>
                  </a:moveTo>
                  <a:cubicBezTo>
                    <a:pt x="0" y="82457"/>
                    <a:pt x="78486" y="0"/>
                    <a:pt x="175260" y="0"/>
                  </a:cubicBezTo>
                  <a:lnTo>
                    <a:pt x="10370820" y="0"/>
                  </a:lnTo>
                  <a:cubicBezTo>
                    <a:pt x="10467594" y="0"/>
                    <a:pt x="10546080" y="82457"/>
                    <a:pt x="10546080" y="184275"/>
                  </a:cubicBezTo>
                  <a:lnTo>
                    <a:pt x="10546080" y="2665417"/>
                  </a:lnTo>
                  <a:cubicBezTo>
                    <a:pt x="10546080" y="2767236"/>
                    <a:pt x="10467594" y="2849692"/>
                    <a:pt x="10370820" y="2849692"/>
                  </a:cubicBezTo>
                  <a:lnTo>
                    <a:pt x="175260" y="2849692"/>
                  </a:lnTo>
                  <a:cubicBezTo>
                    <a:pt x="78486" y="2849692"/>
                    <a:pt x="0" y="2767236"/>
                    <a:pt x="0" y="2665417"/>
                  </a:cubicBezTo>
                  <a:close/>
                </a:path>
              </a:pathLst>
            </a:custGeom>
            <a:solidFill>
              <a:srgbClr val="F7F7F7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596880" cy="2903849"/>
            </a:xfrm>
            <a:custGeom>
              <a:avLst/>
              <a:gdLst/>
              <a:ahLst/>
              <a:cxnLst/>
              <a:rect r="r" b="b" t="t" l="l"/>
              <a:pathLst>
                <a:path h="2903849" w="10596880">
                  <a:moveTo>
                    <a:pt x="0" y="211354"/>
                  </a:moveTo>
                  <a:cubicBezTo>
                    <a:pt x="0" y="94236"/>
                    <a:pt x="90170" y="0"/>
                    <a:pt x="200660" y="0"/>
                  </a:cubicBezTo>
                  <a:lnTo>
                    <a:pt x="10396220" y="0"/>
                  </a:lnTo>
                  <a:lnTo>
                    <a:pt x="10396220" y="27079"/>
                  </a:lnTo>
                  <a:lnTo>
                    <a:pt x="10396220" y="0"/>
                  </a:lnTo>
                  <a:cubicBezTo>
                    <a:pt x="10506710" y="0"/>
                    <a:pt x="10596880" y="94236"/>
                    <a:pt x="10596880" y="211354"/>
                  </a:cubicBezTo>
                  <a:lnTo>
                    <a:pt x="10571480" y="211354"/>
                  </a:lnTo>
                  <a:lnTo>
                    <a:pt x="10596880" y="211354"/>
                  </a:lnTo>
                  <a:lnTo>
                    <a:pt x="10596880" y="2692496"/>
                  </a:lnTo>
                  <a:lnTo>
                    <a:pt x="10571480" y="2692496"/>
                  </a:lnTo>
                  <a:lnTo>
                    <a:pt x="10596880" y="2692496"/>
                  </a:lnTo>
                  <a:cubicBezTo>
                    <a:pt x="10596880" y="2809614"/>
                    <a:pt x="10506710" y="2903849"/>
                    <a:pt x="10396220" y="2903849"/>
                  </a:cubicBezTo>
                  <a:lnTo>
                    <a:pt x="10396220" y="2876771"/>
                  </a:lnTo>
                  <a:lnTo>
                    <a:pt x="10396220" y="2903849"/>
                  </a:lnTo>
                  <a:lnTo>
                    <a:pt x="200660" y="2903849"/>
                  </a:lnTo>
                  <a:lnTo>
                    <a:pt x="200660" y="2876771"/>
                  </a:lnTo>
                  <a:lnTo>
                    <a:pt x="200660" y="2903849"/>
                  </a:lnTo>
                  <a:cubicBezTo>
                    <a:pt x="90170" y="2903849"/>
                    <a:pt x="0" y="2809614"/>
                    <a:pt x="0" y="2692496"/>
                  </a:cubicBezTo>
                  <a:lnTo>
                    <a:pt x="0" y="211354"/>
                  </a:lnTo>
                  <a:lnTo>
                    <a:pt x="25400" y="211354"/>
                  </a:lnTo>
                  <a:lnTo>
                    <a:pt x="0" y="211354"/>
                  </a:lnTo>
                  <a:moveTo>
                    <a:pt x="50800" y="211354"/>
                  </a:moveTo>
                  <a:lnTo>
                    <a:pt x="50800" y="2692496"/>
                  </a:lnTo>
                  <a:lnTo>
                    <a:pt x="25400" y="2692496"/>
                  </a:lnTo>
                  <a:lnTo>
                    <a:pt x="50800" y="2692496"/>
                  </a:lnTo>
                  <a:cubicBezTo>
                    <a:pt x="50800" y="2779015"/>
                    <a:pt x="117602" y="2849692"/>
                    <a:pt x="200660" y="2849692"/>
                  </a:cubicBezTo>
                  <a:lnTo>
                    <a:pt x="10396220" y="2849692"/>
                  </a:lnTo>
                  <a:cubicBezTo>
                    <a:pt x="10479278" y="2849692"/>
                    <a:pt x="10546080" y="2779015"/>
                    <a:pt x="10546080" y="2692496"/>
                  </a:cubicBezTo>
                  <a:lnTo>
                    <a:pt x="10546080" y="211354"/>
                  </a:lnTo>
                  <a:cubicBezTo>
                    <a:pt x="10546080" y="124836"/>
                    <a:pt x="10479278" y="54159"/>
                    <a:pt x="10396220" y="54159"/>
                  </a:cubicBezTo>
                  <a:lnTo>
                    <a:pt x="200660" y="54159"/>
                  </a:lnTo>
                  <a:lnTo>
                    <a:pt x="200660" y="27079"/>
                  </a:lnTo>
                  <a:lnTo>
                    <a:pt x="200660" y="54159"/>
                  </a:lnTo>
                  <a:cubicBezTo>
                    <a:pt x="117602" y="54159"/>
                    <a:pt x="50800" y="124836"/>
                    <a:pt x="50800" y="211354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18146" y="3335388"/>
            <a:ext cx="7833420" cy="925711"/>
            <a:chOff x="0" y="0"/>
            <a:chExt cx="10444560" cy="123428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444607" cy="1234313"/>
            </a:xfrm>
            <a:custGeom>
              <a:avLst/>
              <a:gdLst/>
              <a:ahLst/>
              <a:cxnLst/>
              <a:rect r="r" b="b" t="t" l="l"/>
              <a:pathLst>
                <a:path h="1234313" w="10444607">
                  <a:moveTo>
                    <a:pt x="0" y="111887"/>
                  </a:moveTo>
                  <a:cubicBezTo>
                    <a:pt x="0" y="50038"/>
                    <a:pt x="50038" y="0"/>
                    <a:pt x="111887" y="0"/>
                  </a:cubicBezTo>
                  <a:lnTo>
                    <a:pt x="10332720" y="0"/>
                  </a:lnTo>
                  <a:cubicBezTo>
                    <a:pt x="10394442" y="0"/>
                    <a:pt x="10444607" y="50038"/>
                    <a:pt x="10444607" y="111887"/>
                  </a:cubicBezTo>
                  <a:lnTo>
                    <a:pt x="10444607" y="1122426"/>
                  </a:lnTo>
                  <a:cubicBezTo>
                    <a:pt x="10444607" y="1184148"/>
                    <a:pt x="10394569" y="1234313"/>
                    <a:pt x="10332720" y="1234313"/>
                  </a:cubicBezTo>
                  <a:lnTo>
                    <a:pt x="111887" y="1234313"/>
                  </a:lnTo>
                  <a:cubicBezTo>
                    <a:pt x="50038" y="1234313"/>
                    <a:pt x="0" y="1184148"/>
                    <a:pt x="0" y="1122426"/>
                  </a:cubicBez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803427" y="3537496"/>
            <a:ext cx="462855" cy="54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362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26666" y="4541044"/>
            <a:ext cx="3775473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Trigger: LeadQualificationTrigger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279136" y="3278238"/>
            <a:ext cx="7947869" cy="2135981"/>
            <a:chOff x="0" y="0"/>
            <a:chExt cx="10597158" cy="28479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5400" y="26558"/>
              <a:ext cx="10546334" cy="2794875"/>
            </a:xfrm>
            <a:custGeom>
              <a:avLst/>
              <a:gdLst/>
              <a:ahLst/>
              <a:cxnLst/>
              <a:rect r="r" b="b" t="t" l="l"/>
              <a:pathLst>
                <a:path h="2794875" w="10546334">
                  <a:moveTo>
                    <a:pt x="0" y="180730"/>
                  </a:moveTo>
                  <a:cubicBezTo>
                    <a:pt x="0" y="80871"/>
                    <a:pt x="78486" y="0"/>
                    <a:pt x="175260" y="0"/>
                  </a:cubicBezTo>
                  <a:lnTo>
                    <a:pt x="10371074" y="0"/>
                  </a:lnTo>
                  <a:cubicBezTo>
                    <a:pt x="10467848" y="0"/>
                    <a:pt x="10546334" y="80871"/>
                    <a:pt x="10546334" y="180730"/>
                  </a:cubicBezTo>
                  <a:lnTo>
                    <a:pt x="10546334" y="2614145"/>
                  </a:lnTo>
                  <a:cubicBezTo>
                    <a:pt x="10546334" y="2714005"/>
                    <a:pt x="10467848" y="2794875"/>
                    <a:pt x="10371074" y="2794875"/>
                  </a:cubicBezTo>
                  <a:lnTo>
                    <a:pt x="175260" y="2794875"/>
                  </a:lnTo>
                  <a:cubicBezTo>
                    <a:pt x="78486" y="2794875"/>
                    <a:pt x="0" y="2714005"/>
                    <a:pt x="0" y="2614145"/>
                  </a:cubicBezTo>
                  <a:close/>
                </a:path>
              </a:pathLst>
            </a:custGeom>
            <a:solidFill>
              <a:srgbClr val="F7F7F7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597134" cy="2847991"/>
            </a:xfrm>
            <a:custGeom>
              <a:avLst/>
              <a:gdLst/>
              <a:ahLst/>
              <a:cxnLst/>
              <a:rect r="r" b="b" t="t" l="l"/>
              <a:pathLst>
                <a:path h="2847991" w="10597134">
                  <a:moveTo>
                    <a:pt x="0" y="207288"/>
                  </a:moveTo>
                  <a:cubicBezTo>
                    <a:pt x="0" y="92423"/>
                    <a:pt x="90170" y="0"/>
                    <a:pt x="200660" y="0"/>
                  </a:cubicBezTo>
                  <a:lnTo>
                    <a:pt x="10396474" y="0"/>
                  </a:lnTo>
                  <a:lnTo>
                    <a:pt x="10396474" y="26558"/>
                  </a:lnTo>
                  <a:lnTo>
                    <a:pt x="10396474" y="0"/>
                  </a:lnTo>
                  <a:cubicBezTo>
                    <a:pt x="10506964" y="0"/>
                    <a:pt x="10597134" y="92423"/>
                    <a:pt x="10597134" y="207288"/>
                  </a:cubicBezTo>
                  <a:lnTo>
                    <a:pt x="10571734" y="207288"/>
                  </a:lnTo>
                  <a:lnTo>
                    <a:pt x="10597134" y="207288"/>
                  </a:lnTo>
                  <a:lnTo>
                    <a:pt x="10597134" y="2640703"/>
                  </a:lnTo>
                  <a:lnTo>
                    <a:pt x="10571734" y="2640703"/>
                  </a:lnTo>
                  <a:lnTo>
                    <a:pt x="10597134" y="2640703"/>
                  </a:lnTo>
                  <a:cubicBezTo>
                    <a:pt x="10597134" y="2755568"/>
                    <a:pt x="10506964" y="2847991"/>
                    <a:pt x="10396474" y="2847991"/>
                  </a:cubicBezTo>
                  <a:lnTo>
                    <a:pt x="10396474" y="2821433"/>
                  </a:lnTo>
                  <a:lnTo>
                    <a:pt x="10396474" y="2847991"/>
                  </a:lnTo>
                  <a:lnTo>
                    <a:pt x="200660" y="2847991"/>
                  </a:lnTo>
                  <a:lnTo>
                    <a:pt x="200660" y="2821433"/>
                  </a:lnTo>
                  <a:lnTo>
                    <a:pt x="200660" y="2847991"/>
                  </a:lnTo>
                  <a:cubicBezTo>
                    <a:pt x="90170" y="2847991"/>
                    <a:pt x="0" y="2755568"/>
                    <a:pt x="0" y="2640703"/>
                  </a:cubicBezTo>
                  <a:lnTo>
                    <a:pt x="0" y="207288"/>
                  </a:lnTo>
                  <a:lnTo>
                    <a:pt x="25400" y="207288"/>
                  </a:lnTo>
                  <a:lnTo>
                    <a:pt x="0" y="207288"/>
                  </a:lnTo>
                  <a:moveTo>
                    <a:pt x="50800" y="207288"/>
                  </a:moveTo>
                  <a:lnTo>
                    <a:pt x="50800" y="2640703"/>
                  </a:lnTo>
                  <a:lnTo>
                    <a:pt x="25400" y="2640703"/>
                  </a:lnTo>
                  <a:lnTo>
                    <a:pt x="50800" y="2640703"/>
                  </a:lnTo>
                  <a:cubicBezTo>
                    <a:pt x="50800" y="2725557"/>
                    <a:pt x="117602" y="2794875"/>
                    <a:pt x="200660" y="2794875"/>
                  </a:cubicBezTo>
                  <a:lnTo>
                    <a:pt x="10396474" y="2794875"/>
                  </a:lnTo>
                  <a:cubicBezTo>
                    <a:pt x="10479532" y="2794875"/>
                    <a:pt x="10546334" y="2725557"/>
                    <a:pt x="10546334" y="2640703"/>
                  </a:cubicBezTo>
                  <a:lnTo>
                    <a:pt x="10546334" y="207288"/>
                  </a:lnTo>
                  <a:cubicBezTo>
                    <a:pt x="10546334" y="122434"/>
                    <a:pt x="10479532" y="53117"/>
                    <a:pt x="10396474" y="53117"/>
                  </a:cubicBezTo>
                  <a:lnTo>
                    <a:pt x="200660" y="53117"/>
                  </a:lnTo>
                  <a:lnTo>
                    <a:pt x="200660" y="26558"/>
                  </a:lnTo>
                  <a:lnTo>
                    <a:pt x="200660" y="53117"/>
                  </a:lnTo>
                  <a:cubicBezTo>
                    <a:pt x="117602" y="53117"/>
                    <a:pt x="50800" y="122434"/>
                    <a:pt x="50800" y="207288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9336286" y="3335388"/>
            <a:ext cx="7833569" cy="925711"/>
            <a:chOff x="0" y="0"/>
            <a:chExt cx="10444758" cy="123428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444734" cy="1234313"/>
            </a:xfrm>
            <a:custGeom>
              <a:avLst/>
              <a:gdLst/>
              <a:ahLst/>
              <a:cxnLst/>
              <a:rect r="r" b="b" t="t" l="l"/>
              <a:pathLst>
                <a:path h="1234313" w="10444734">
                  <a:moveTo>
                    <a:pt x="0" y="111887"/>
                  </a:moveTo>
                  <a:cubicBezTo>
                    <a:pt x="0" y="50038"/>
                    <a:pt x="50038" y="0"/>
                    <a:pt x="111887" y="0"/>
                  </a:cubicBezTo>
                  <a:lnTo>
                    <a:pt x="10332847" y="0"/>
                  </a:lnTo>
                  <a:cubicBezTo>
                    <a:pt x="10394569" y="0"/>
                    <a:pt x="10444734" y="50038"/>
                    <a:pt x="10444734" y="111887"/>
                  </a:cubicBezTo>
                  <a:lnTo>
                    <a:pt x="10444734" y="1122426"/>
                  </a:lnTo>
                  <a:cubicBezTo>
                    <a:pt x="10444734" y="1184148"/>
                    <a:pt x="10394696" y="1234313"/>
                    <a:pt x="10332847" y="1234313"/>
                  </a:cubicBezTo>
                  <a:lnTo>
                    <a:pt x="111887" y="1234313"/>
                  </a:lnTo>
                  <a:cubicBezTo>
                    <a:pt x="50038" y="1234313"/>
                    <a:pt x="0" y="1184148"/>
                    <a:pt x="0" y="1122426"/>
                  </a:cubicBez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3021567" y="3537496"/>
            <a:ext cx="462855" cy="54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362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644806" y="4541044"/>
            <a:ext cx="3536900" cy="41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Class: LeadQualificationHandler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18146" y="6027613"/>
            <a:ext cx="3703290" cy="500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📜</a:t>
            </a:r>
            <a:r>
              <a:rPr lang="en-US" sz="2874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Responsibilities: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80046" y="6595319"/>
            <a:ext cx="16127909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8180" indent="-179090" lvl="1">
              <a:lnSpc>
                <a:spcPts val="3875"/>
              </a:lnSpc>
              <a:buFont typeface="Arial"/>
              <a:buChar char="•"/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Detect qualified leads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80046" y="7197030"/>
            <a:ext cx="16127909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8180" indent="-179090" lvl="1">
              <a:lnSpc>
                <a:spcPts val="3875"/>
              </a:lnSpc>
              <a:buFont typeface="Arial"/>
              <a:buChar char="•"/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Auto-create tasks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80046" y="7798742"/>
            <a:ext cx="16127909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8180" indent="-179090" lvl="1">
              <a:lnSpc>
                <a:spcPts val="3875"/>
              </a:lnSpc>
              <a:buFont typeface="Arial"/>
              <a:buChar char="•"/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Maintain code reusability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7F7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529911" y="4227016"/>
            <a:ext cx="5554861" cy="3086100"/>
            <a:chOff x="0" y="0"/>
            <a:chExt cx="7406482" cy="41148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7406513" cy="4114800"/>
            </a:xfrm>
            <a:custGeom>
              <a:avLst/>
              <a:gdLst/>
              <a:ahLst/>
              <a:cxnLst/>
              <a:rect r="r" b="b" t="t" l="l"/>
              <a:pathLst>
                <a:path h="4114800" w="7406513">
                  <a:moveTo>
                    <a:pt x="0" y="0"/>
                  </a:moveTo>
                  <a:lnTo>
                    <a:pt x="7406513" y="0"/>
                  </a:lnTo>
                  <a:lnTo>
                    <a:pt x="7406513" y="4114800"/>
                  </a:lnTo>
                  <a:lnTo>
                    <a:pt x="0" y="411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6" r="0" b="-16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596623" y="1974151"/>
            <a:ext cx="9685788" cy="5678293"/>
          </a:xfrm>
          <a:custGeom>
            <a:avLst/>
            <a:gdLst/>
            <a:ahLst/>
            <a:cxnLst/>
            <a:rect r="r" b="b" t="t" l="l"/>
            <a:pathLst>
              <a:path h="5678293" w="9685788">
                <a:moveTo>
                  <a:pt x="0" y="0"/>
                </a:moveTo>
                <a:lnTo>
                  <a:pt x="9685788" y="0"/>
                </a:lnTo>
                <a:lnTo>
                  <a:pt x="9685788" y="5678293"/>
                </a:lnTo>
                <a:lnTo>
                  <a:pt x="0" y="56782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80046" y="2479030"/>
            <a:ext cx="7322641" cy="838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🧠</a:t>
            </a:r>
            <a:r>
              <a:rPr lang="en-US" sz="4812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User Interface (Visualforce)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0046" y="4059882"/>
            <a:ext cx="8063954" cy="46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CCCCCC"/>
                </a:solidFill>
                <a:latin typeface="Arimo"/>
                <a:ea typeface="Arimo"/>
                <a:cs typeface="Arimo"/>
                <a:sym typeface="Arimo"/>
              </a:rPr>
              <a:t>Page:</a:t>
            </a:r>
            <a:r>
              <a:rPr lang="en-US" sz="2874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LeadQualificationPage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0046" y="4646116"/>
            <a:ext cx="6516577" cy="46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874">
                <a:solidFill>
                  <a:srgbClr val="CCCCCC"/>
                </a:solidFill>
                <a:latin typeface="Arimo"/>
                <a:ea typeface="Arimo"/>
                <a:cs typeface="Arimo"/>
                <a:sym typeface="Arimo"/>
              </a:rPr>
              <a:t>Controller:</a:t>
            </a:r>
            <a:r>
              <a:rPr lang="en-US" sz="2874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LeadQualificationController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0046" y="5232350"/>
            <a:ext cx="4031977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Features: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0046" y="5850434"/>
            <a:ext cx="7687567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8180" indent="-179090" lvl="1">
              <a:lnSpc>
                <a:spcPts val="3875"/>
              </a:lnSpc>
              <a:buFont typeface="Arial"/>
              <a:buChar char="•"/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Mark Lead as Qualified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0046" y="6452146"/>
            <a:ext cx="7687567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8180" indent="-179090" lvl="1">
              <a:lnSpc>
                <a:spcPts val="3875"/>
              </a:lnSpc>
              <a:buFont typeface="Arial"/>
              <a:buChar char="•"/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Auto-updates status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0046" y="7053857"/>
            <a:ext cx="7687567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8180" indent="-179090" lvl="1">
              <a:lnSpc>
                <a:spcPts val="3875"/>
              </a:lnSpc>
              <a:buFont typeface="Arial"/>
              <a:buChar char="•"/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User-friendly form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7F7F7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022493" y="4127448"/>
            <a:ext cx="12013582" cy="2317129"/>
          </a:xfrm>
          <a:custGeom>
            <a:avLst/>
            <a:gdLst/>
            <a:ahLst/>
            <a:cxnLst/>
            <a:rect r="r" b="b" t="t" l="l"/>
            <a:pathLst>
              <a:path h="2317129" w="12013582">
                <a:moveTo>
                  <a:pt x="0" y="0"/>
                </a:moveTo>
                <a:lnTo>
                  <a:pt x="12013582" y="0"/>
                </a:lnTo>
                <a:lnTo>
                  <a:pt x="12013582" y="2317129"/>
                </a:lnTo>
                <a:lnTo>
                  <a:pt x="0" y="23171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147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80046" y="2373809"/>
            <a:ext cx="9053485" cy="773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2"/>
              </a:lnSpc>
            </a:pPr>
            <a:r>
              <a:rPr lang="en-US" sz="4812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📊</a:t>
            </a:r>
            <a:r>
              <a:rPr lang="en-US" sz="4812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Reports &amp; Dashboards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498851"/>
            <a:ext cx="5999410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8180" indent="-179090" lvl="1">
              <a:lnSpc>
                <a:spcPts val="3875"/>
              </a:lnSpc>
              <a:buFont typeface="Arial"/>
              <a:buChar char="•"/>
            </a:pPr>
            <a:r>
              <a:rPr lang="en-US" b="true" sz="2375">
                <a:solidFill>
                  <a:srgbClr val="383838"/>
                </a:solidFill>
                <a:latin typeface="Arimo Bold"/>
                <a:ea typeface="Arimo Bold"/>
                <a:cs typeface="Arimo Bold"/>
                <a:sym typeface="Arimo Bold"/>
              </a:rPr>
              <a:t>Report:</a:t>
            </a: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Qualified Leads Report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122241"/>
            <a:ext cx="5999410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8180" indent="-179090" lvl="1">
              <a:lnSpc>
                <a:spcPts val="3875"/>
              </a:lnSpc>
              <a:buFont typeface="Arial"/>
              <a:buChar char="•"/>
            </a:pPr>
            <a:r>
              <a:rPr lang="en-US" b="true" sz="2375">
                <a:solidFill>
                  <a:srgbClr val="383838"/>
                </a:solidFill>
                <a:latin typeface="Arimo Bold"/>
                <a:ea typeface="Arimo Bold"/>
                <a:cs typeface="Arimo Bold"/>
                <a:sym typeface="Arimo Bold"/>
              </a:rPr>
              <a:t>Dashboard:</a:t>
            </a: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Sales Performance Dashboard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0046" y="5327897"/>
            <a:ext cx="4279132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375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✅</a:t>
            </a: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 Visual Summary of: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0046" y="5955506"/>
            <a:ext cx="5999410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8180" indent="-179090" lvl="1">
              <a:lnSpc>
                <a:spcPts val="3875"/>
              </a:lnSpc>
              <a:buFont typeface="Arial"/>
              <a:buChar char="•"/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Total Leads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0046" y="6557219"/>
            <a:ext cx="5999410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8180" indent="-179090" lvl="1">
              <a:lnSpc>
                <a:spcPts val="3875"/>
              </a:lnSpc>
              <a:buFont typeface="Arial"/>
              <a:buChar char="•"/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Qualified Leads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0046" y="7158930"/>
            <a:ext cx="5999410" cy="598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58180" indent="-179090" lvl="1">
              <a:lnSpc>
                <a:spcPts val="3875"/>
              </a:lnSpc>
              <a:buFont typeface="Arial"/>
              <a:buChar char="•"/>
            </a:pPr>
            <a:r>
              <a:rPr lang="en-US" sz="2375">
                <a:solidFill>
                  <a:srgbClr val="383838"/>
                </a:solidFill>
                <a:latin typeface="Arimo"/>
                <a:ea typeface="Arimo"/>
                <a:cs typeface="Arimo"/>
                <a:sym typeface="Arimo"/>
              </a:rPr>
              <a:t>Conversion Rate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DAG2No7GKM8</dc:identifier>
  <dcterms:modified xsi:type="dcterms:W3CDTF">2011-08-01T06:04:30Z</dcterms:modified>
  <cp:revision>1</cp:revision>
  <dc:title>Salesforce-Lead-Tracker-Project-Presentation.pptx</dc:title>
</cp:coreProperties>
</file>