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ink/ink1.xml" ContentType="application/inkml+xml"/>
  <Override PartName="/ppt/ink/ink2.xml" ContentType="application/inkml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71" r:id="rId5"/>
    <p:sldId id="268" r:id="rId6"/>
    <p:sldId id="270" r:id="rId7"/>
    <p:sldId id="273" r:id="rId8"/>
    <p:sldId id="260" r:id="rId9"/>
    <p:sldId id="261" r:id="rId10"/>
    <p:sldId id="264" r:id="rId11"/>
    <p:sldId id="262" r:id="rId12"/>
    <p:sldId id="272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>
        <p:scale>
          <a:sx n="93" d="100"/>
          <a:sy n="93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shek\AppData\Local\Packages\microsoft.windowscommunicationsapps_8wekyb3d8bbwe\LocalState\Files\S0\2630\final_sorted_error_previous_rows%5b2951%5d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hishek\AppData\Local\Packages\microsoft.windowscommunicationsapps_8wekyb3d8bbwe\LocalState\Files\S0\2630\final_sorted_error_proposed_rows%5b2950%5d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hishek\Downloads\final_sorted_error_final_row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 sz="2000" b="1"/>
              <a:t>Baseline</a:t>
            </a:r>
            <a:r>
              <a:rPr lang="en-US" sz="2000" b="1" baseline="0"/>
              <a:t> GP-ST-PS method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'[final_sorted_error_previous_rows(2951).xls]final_sorted_error_previous_row'!$A$1:$CD$1</c:f>
              <c:strCache>
                <c:ptCount val="82"/>
                <c:pt idx="0">
                  <c:v>PROBE_TEST_51</c:v>
                </c:pt>
                <c:pt idx="1">
                  <c:v>PROBE_TEST_25</c:v>
                </c:pt>
                <c:pt idx="2">
                  <c:v>PROBE_TEST_23</c:v>
                </c:pt>
                <c:pt idx="3">
                  <c:v>PROBE_TEST_37</c:v>
                </c:pt>
                <c:pt idx="4">
                  <c:v>PROBE_TEST_39</c:v>
                </c:pt>
                <c:pt idx="5">
                  <c:v>PROBE_TEST_41</c:v>
                </c:pt>
                <c:pt idx="6">
                  <c:v>PROBE_TEST_43</c:v>
                </c:pt>
                <c:pt idx="7">
                  <c:v>PROBE_TEST_45</c:v>
                </c:pt>
                <c:pt idx="8">
                  <c:v>PROBE_TEST_47</c:v>
                </c:pt>
                <c:pt idx="9">
                  <c:v>PROBE_TEST_49</c:v>
                </c:pt>
                <c:pt idx="10">
                  <c:v>PROBE_TEST_53</c:v>
                </c:pt>
                <c:pt idx="11">
                  <c:v>PROBE_TEST_50</c:v>
                </c:pt>
                <c:pt idx="12">
                  <c:v>PROBE_TEST_48</c:v>
                </c:pt>
                <c:pt idx="13">
                  <c:v>PROBE_TEST_46</c:v>
                </c:pt>
                <c:pt idx="14">
                  <c:v>PROBE_TEST_44</c:v>
                </c:pt>
                <c:pt idx="15">
                  <c:v>PROBE_TEST_42</c:v>
                </c:pt>
                <c:pt idx="16">
                  <c:v>PROBE_TEST_40</c:v>
                </c:pt>
                <c:pt idx="17">
                  <c:v>PROBE_TEST_66</c:v>
                </c:pt>
                <c:pt idx="18">
                  <c:v>PROBE_TEST_7</c:v>
                </c:pt>
                <c:pt idx="19">
                  <c:v>PROBE_TEST_1</c:v>
                </c:pt>
                <c:pt idx="20">
                  <c:v>PROBE_TEST_38</c:v>
                </c:pt>
                <c:pt idx="21">
                  <c:v>PROBE_TEST_36</c:v>
                </c:pt>
                <c:pt idx="22">
                  <c:v>PROBE_TEST_35</c:v>
                </c:pt>
                <c:pt idx="23">
                  <c:v>PROBE_TEST_33</c:v>
                </c:pt>
                <c:pt idx="24">
                  <c:v>PROBE_TEST_52</c:v>
                </c:pt>
                <c:pt idx="25">
                  <c:v>PROBE_TEST_86</c:v>
                </c:pt>
                <c:pt idx="26">
                  <c:v>PROBE_TEST_80</c:v>
                </c:pt>
                <c:pt idx="27">
                  <c:v>PROBE_TEST_68</c:v>
                </c:pt>
                <c:pt idx="28">
                  <c:v>PROBE_TEST_108</c:v>
                </c:pt>
                <c:pt idx="29">
                  <c:v>PROBE_TEST_30</c:v>
                </c:pt>
                <c:pt idx="30">
                  <c:v>PROBE_TEST_32</c:v>
                </c:pt>
                <c:pt idx="31">
                  <c:v>PROBE_TEST_87</c:v>
                </c:pt>
                <c:pt idx="32">
                  <c:v>PROBE_TEST_76</c:v>
                </c:pt>
                <c:pt idx="33">
                  <c:v>PROBE_TEST_72</c:v>
                </c:pt>
                <c:pt idx="34">
                  <c:v>PROBE_TEST_78</c:v>
                </c:pt>
                <c:pt idx="35">
                  <c:v>PROBE_TEST_74</c:v>
                </c:pt>
                <c:pt idx="36">
                  <c:v>PROBE_TEST_69</c:v>
                </c:pt>
                <c:pt idx="37">
                  <c:v>PROBE_TEST_106</c:v>
                </c:pt>
                <c:pt idx="38">
                  <c:v>PROBE_TEST_29</c:v>
                </c:pt>
                <c:pt idx="39">
                  <c:v>PROBE_TEST_27</c:v>
                </c:pt>
                <c:pt idx="40">
                  <c:v>PROBE_TEST_92</c:v>
                </c:pt>
                <c:pt idx="41">
                  <c:v>PROBE_TEST_94</c:v>
                </c:pt>
                <c:pt idx="42">
                  <c:v>PROBE_TEST_105</c:v>
                </c:pt>
                <c:pt idx="43">
                  <c:v>PROBE_TEST_91</c:v>
                </c:pt>
                <c:pt idx="44">
                  <c:v>PROBE_TEST_107</c:v>
                </c:pt>
                <c:pt idx="45">
                  <c:v>PROBE_TEST_13</c:v>
                </c:pt>
                <c:pt idx="46">
                  <c:v>PROBE_TEST_93</c:v>
                </c:pt>
                <c:pt idx="47">
                  <c:v>PROBE_TEST_100</c:v>
                </c:pt>
                <c:pt idx="48">
                  <c:v>PROBE_TEST_57</c:v>
                </c:pt>
                <c:pt idx="49">
                  <c:v>PROBE_TEST_59</c:v>
                </c:pt>
                <c:pt idx="50">
                  <c:v>PROBE_TEST_54</c:v>
                </c:pt>
                <c:pt idx="51">
                  <c:v>PROBE_TEST_56</c:v>
                </c:pt>
                <c:pt idx="52">
                  <c:v>PROBE_TEST_98</c:v>
                </c:pt>
                <c:pt idx="53">
                  <c:v>PROBE_TEST_60</c:v>
                </c:pt>
                <c:pt idx="54">
                  <c:v>PROBE_TEST_81</c:v>
                </c:pt>
                <c:pt idx="55">
                  <c:v>PROBE_TEST_61</c:v>
                </c:pt>
                <c:pt idx="56">
                  <c:v>PROBE_TEST_62</c:v>
                </c:pt>
                <c:pt idx="57">
                  <c:v>PROBE_TEST_63</c:v>
                </c:pt>
                <c:pt idx="58">
                  <c:v>PROBE_TEST_104</c:v>
                </c:pt>
                <c:pt idx="59">
                  <c:v>PROBE_TEST_96</c:v>
                </c:pt>
                <c:pt idx="60">
                  <c:v>PROBE_TEST_102</c:v>
                </c:pt>
                <c:pt idx="61">
                  <c:v>PROBE_TEST_103</c:v>
                </c:pt>
                <c:pt idx="62">
                  <c:v>PROBE_TEST_20</c:v>
                </c:pt>
                <c:pt idx="63">
                  <c:v>PROBE_TEST_22</c:v>
                </c:pt>
                <c:pt idx="64">
                  <c:v>PROBE_TEST_99</c:v>
                </c:pt>
                <c:pt idx="65">
                  <c:v>PROBE_TEST_14</c:v>
                </c:pt>
                <c:pt idx="66">
                  <c:v>PROBE_TEST_67</c:v>
                </c:pt>
                <c:pt idx="67">
                  <c:v>PROBE_TEST_2</c:v>
                </c:pt>
                <c:pt idx="68">
                  <c:v>PROBE_TEST_16</c:v>
                </c:pt>
                <c:pt idx="69">
                  <c:v>PROBE_TEST_6</c:v>
                </c:pt>
                <c:pt idx="70">
                  <c:v>PROBE_TEST_8</c:v>
                </c:pt>
                <c:pt idx="71">
                  <c:v>PROBE_TEST_10</c:v>
                </c:pt>
                <c:pt idx="72">
                  <c:v>PROBE_TEST_18</c:v>
                </c:pt>
                <c:pt idx="73">
                  <c:v>PROBE_TEST_12</c:v>
                </c:pt>
                <c:pt idx="74">
                  <c:v>PROBE_TEST_4</c:v>
                </c:pt>
                <c:pt idx="75">
                  <c:v>PROBE_TEST_97</c:v>
                </c:pt>
                <c:pt idx="76">
                  <c:v>PROBE_TEST_19</c:v>
                </c:pt>
                <c:pt idx="77">
                  <c:v>PROBE_TEST_88</c:v>
                </c:pt>
                <c:pt idx="78">
                  <c:v>PROBE_TEST_101</c:v>
                </c:pt>
                <c:pt idx="79">
                  <c:v>PROBE_TEST_70</c:v>
                </c:pt>
                <c:pt idx="80">
                  <c:v>PROBE_TEST_21</c:v>
                </c:pt>
                <c:pt idx="81">
                  <c:v>PROBE_TEST_95</c:v>
                </c:pt>
              </c:strCache>
            </c:strRef>
          </c:cat>
          <c:val>
            <c:numRef>
              <c:f>'[final_sorted_error_previous_rows(2951).xls]final_sorted_error_previous_row'!$A$2:$CD$2</c:f>
              <c:numCache>
                <c:formatCode>General</c:formatCode>
                <c:ptCount val="82"/>
                <c:pt idx="0">
                  <c:v>1.4617091867042501E-2</c:v>
                </c:pt>
                <c:pt idx="1">
                  <c:v>2.5059762184770101E-2</c:v>
                </c:pt>
                <c:pt idx="2">
                  <c:v>2.50058638489787E-2</c:v>
                </c:pt>
                <c:pt idx="3">
                  <c:v>5.6715532594006697E-2</c:v>
                </c:pt>
                <c:pt idx="4">
                  <c:v>6.9716735712508499E-2</c:v>
                </c:pt>
                <c:pt idx="5">
                  <c:v>7.64534998973075E-2</c:v>
                </c:pt>
                <c:pt idx="6">
                  <c:v>8.4019935218947905E-2</c:v>
                </c:pt>
                <c:pt idx="7">
                  <c:v>8.8813687792807905E-2</c:v>
                </c:pt>
                <c:pt idx="8">
                  <c:v>9.4335719927702996E-2</c:v>
                </c:pt>
                <c:pt idx="9">
                  <c:v>9.9867722312035501E-2</c:v>
                </c:pt>
                <c:pt idx="10">
                  <c:v>0.15138205601974</c:v>
                </c:pt>
                <c:pt idx="11">
                  <c:v>0.184515094501464</c:v>
                </c:pt>
                <c:pt idx="12">
                  <c:v>0.19712909020903999</c:v>
                </c:pt>
                <c:pt idx="13">
                  <c:v>0.216662446755886</c:v>
                </c:pt>
                <c:pt idx="14">
                  <c:v>0.23055949526470701</c:v>
                </c:pt>
                <c:pt idx="15">
                  <c:v>0.25234391664504602</c:v>
                </c:pt>
                <c:pt idx="16">
                  <c:v>0.275741569096637</c:v>
                </c:pt>
                <c:pt idx="17">
                  <c:v>0.30582921812843999</c:v>
                </c:pt>
                <c:pt idx="18">
                  <c:v>0.30871079263847101</c:v>
                </c:pt>
                <c:pt idx="19">
                  <c:v>0.30815505288519301</c:v>
                </c:pt>
                <c:pt idx="20">
                  <c:v>0.31292520500096399</c:v>
                </c:pt>
                <c:pt idx="21">
                  <c:v>0.348463818251038</c:v>
                </c:pt>
                <c:pt idx="22">
                  <c:v>0.413064320845342</c:v>
                </c:pt>
                <c:pt idx="23">
                  <c:v>0.41797117814747398</c:v>
                </c:pt>
                <c:pt idx="24">
                  <c:v>0.48874681022388999</c:v>
                </c:pt>
                <c:pt idx="25">
                  <c:v>0.49757788960115401</c:v>
                </c:pt>
                <c:pt idx="26">
                  <c:v>0.553911873451438</c:v>
                </c:pt>
                <c:pt idx="27">
                  <c:v>0.59029801118171199</c:v>
                </c:pt>
                <c:pt idx="28">
                  <c:v>0.65945798427368496</c:v>
                </c:pt>
                <c:pt idx="29">
                  <c:v>0.70133162443880803</c:v>
                </c:pt>
                <c:pt idx="30">
                  <c:v>0.70719667549131704</c:v>
                </c:pt>
                <c:pt idx="31">
                  <c:v>0.70323574260990596</c:v>
                </c:pt>
                <c:pt idx="32">
                  <c:v>0.73465081735893401</c:v>
                </c:pt>
                <c:pt idx="33">
                  <c:v>0.73389784550224701</c:v>
                </c:pt>
                <c:pt idx="34">
                  <c:v>0.72868065996272202</c:v>
                </c:pt>
                <c:pt idx="35">
                  <c:v>0.732335438817593</c:v>
                </c:pt>
                <c:pt idx="36">
                  <c:v>0.74682972697091998</c:v>
                </c:pt>
                <c:pt idx="37">
                  <c:v>0.77541327144349903</c:v>
                </c:pt>
                <c:pt idx="38">
                  <c:v>0.85586953554082001</c:v>
                </c:pt>
                <c:pt idx="39">
                  <c:v>0.85963638772927597</c:v>
                </c:pt>
                <c:pt idx="40">
                  <c:v>1.18910818359571</c:v>
                </c:pt>
                <c:pt idx="41">
                  <c:v>1.26782731451893</c:v>
                </c:pt>
                <c:pt idx="42">
                  <c:v>0.94299252242029297</c:v>
                </c:pt>
                <c:pt idx="43">
                  <c:v>1.3609047280884199</c:v>
                </c:pt>
                <c:pt idx="44">
                  <c:v>0.98963773566541402</c:v>
                </c:pt>
                <c:pt idx="45">
                  <c:v>1.44868532212303</c:v>
                </c:pt>
                <c:pt idx="46">
                  <c:v>1.57059003113341</c:v>
                </c:pt>
                <c:pt idx="47">
                  <c:v>1.1765718925165001</c:v>
                </c:pt>
                <c:pt idx="48">
                  <c:v>1.20020871307211</c:v>
                </c:pt>
                <c:pt idx="49">
                  <c:v>1.2077269205969901</c:v>
                </c:pt>
                <c:pt idx="50">
                  <c:v>1.2989143667996601</c:v>
                </c:pt>
                <c:pt idx="51">
                  <c:v>1.30304293463201</c:v>
                </c:pt>
                <c:pt idx="52">
                  <c:v>1.3947798658713</c:v>
                </c:pt>
                <c:pt idx="53">
                  <c:v>1.42119157950291</c:v>
                </c:pt>
                <c:pt idx="54">
                  <c:v>1.5072168589142001</c:v>
                </c:pt>
                <c:pt idx="55">
                  <c:v>1.5474303420274</c:v>
                </c:pt>
                <c:pt idx="56">
                  <c:v>1.6976886167581799</c:v>
                </c:pt>
                <c:pt idx="57">
                  <c:v>1.8497088296180499</c:v>
                </c:pt>
                <c:pt idx="58">
                  <c:v>1.92428928039174</c:v>
                </c:pt>
                <c:pt idx="59">
                  <c:v>2.6498463028072998</c:v>
                </c:pt>
                <c:pt idx="60">
                  <c:v>2.6384815706364502</c:v>
                </c:pt>
                <c:pt idx="61">
                  <c:v>2.68034016093076</c:v>
                </c:pt>
                <c:pt idx="62">
                  <c:v>2.7876697536234398</c:v>
                </c:pt>
                <c:pt idx="63">
                  <c:v>2.8285963129478802</c:v>
                </c:pt>
                <c:pt idx="64">
                  <c:v>3.0320443931095702</c:v>
                </c:pt>
                <c:pt idx="65">
                  <c:v>4.3385176342520904</c:v>
                </c:pt>
                <c:pt idx="66">
                  <c:v>3.07833091715941</c:v>
                </c:pt>
                <c:pt idx="67">
                  <c:v>3.0852309186411602</c:v>
                </c:pt>
                <c:pt idx="68">
                  <c:v>4.3789694783521496</c:v>
                </c:pt>
                <c:pt idx="69">
                  <c:v>3.07031091024106</c:v>
                </c:pt>
                <c:pt idx="70">
                  <c:v>3.13124534669817</c:v>
                </c:pt>
                <c:pt idx="71">
                  <c:v>3.1321469147153298</c:v>
                </c:pt>
                <c:pt idx="72">
                  <c:v>4.33575176448789</c:v>
                </c:pt>
                <c:pt idx="73">
                  <c:v>3.1219637591568801</c:v>
                </c:pt>
                <c:pt idx="74">
                  <c:v>3.1108674434925301</c:v>
                </c:pt>
                <c:pt idx="75">
                  <c:v>3.14221618342164</c:v>
                </c:pt>
                <c:pt idx="76">
                  <c:v>3.11665602235766</c:v>
                </c:pt>
                <c:pt idx="77">
                  <c:v>3.2245961377580299</c:v>
                </c:pt>
                <c:pt idx="78">
                  <c:v>3.4076746891596499</c:v>
                </c:pt>
                <c:pt idx="79">
                  <c:v>3.7295835516302702</c:v>
                </c:pt>
                <c:pt idx="80">
                  <c:v>3.7250736694942899</c:v>
                </c:pt>
                <c:pt idx="81">
                  <c:v>3.7511126517457698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68-42EC-AC5E-C49BD44E9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5988368"/>
        <c:axId val="1"/>
      </c:barChart>
      <c:catAx>
        <c:axId val="4459883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Probe tests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Avg</a:t>
                </a:r>
                <a:r>
                  <a:rPr lang="en-US" baseline="0"/>
                  <a:t> Prediction error percent</a:t>
                </a:r>
                <a:endParaRPr 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459883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 sz="2400" b="1" dirty="0"/>
              <a:t>GP-PS-ST with only inter wafer clustering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'[final_sorted_error_proposed_rows(2950).xls]final_sorted_error_proposed_row'!$A$1:$CD$1</c:f>
              <c:strCache>
                <c:ptCount val="82"/>
                <c:pt idx="0">
                  <c:v>PROBE_TEST_51</c:v>
                </c:pt>
                <c:pt idx="1">
                  <c:v>PROBE_TEST_25</c:v>
                </c:pt>
                <c:pt idx="2">
                  <c:v>PROBE_TEST_23</c:v>
                </c:pt>
                <c:pt idx="3">
                  <c:v>PROBE_TEST_37</c:v>
                </c:pt>
                <c:pt idx="4">
                  <c:v>PROBE_TEST_39</c:v>
                </c:pt>
                <c:pt idx="5">
                  <c:v>PROBE_TEST_41</c:v>
                </c:pt>
                <c:pt idx="6">
                  <c:v>PROBE_TEST_43</c:v>
                </c:pt>
                <c:pt idx="7">
                  <c:v>PROBE_TEST_45</c:v>
                </c:pt>
                <c:pt idx="8">
                  <c:v>PROBE_TEST_47</c:v>
                </c:pt>
                <c:pt idx="9">
                  <c:v>PROBE_TEST_49</c:v>
                </c:pt>
                <c:pt idx="10">
                  <c:v>PROBE_TEST_53</c:v>
                </c:pt>
                <c:pt idx="11">
                  <c:v>PROBE_TEST_50</c:v>
                </c:pt>
                <c:pt idx="12">
                  <c:v>PROBE_TEST_48</c:v>
                </c:pt>
                <c:pt idx="13">
                  <c:v>PROBE_TEST_46</c:v>
                </c:pt>
                <c:pt idx="14">
                  <c:v>PROBE_TEST_44</c:v>
                </c:pt>
                <c:pt idx="15">
                  <c:v>PROBE_TEST_42</c:v>
                </c:pt>
                <c:pt idx="16">
                  <c:v>PROBE_TEST_40</c:v>
                </c:pt>
                <c:pt idx="17">
                  <c:v>PROBE_TEST_66</c:v>
                </c:pt>
                <c:pt idx="18">
                  <c:v>PROBE_TEST_7</c:v>
                </c:pt>
                <c:pt idx="19">
                  <c:v>PROBE_TEST_1</c:v>
                </c:pt>
                <c:pt idx="20">
                  <c:v>PROBE_TEST_38</c:v>
                </c:pt>
                <c:pt idx="21">
                  <c:v>PROBE_TEST_36</c:v>
                </c:pt>
                <c:pt idx="22">
                  <c:v>PROBE_TEST_35</c:v>
                </c:pt>
                <c:pt idx="23">
                  <c:v>PROBE_TEST_33</c:v>
                </c:pt>
                <c:pt idx="24">
                  <c:v>PROBE_TEST_52</c:v>
                </c:pt>
                <c:pt idx="25">
                  <c:v>PROBE_TEST_86</c:v>
                </c:pt>
                <c:pt idx="26">
                  <c:v>PROBE_TEST_80</c:v>
                </c:pt>
                <c:pt idx="27">
                  <c:v>PROBE_TEST_68</c:v>
                </c:pt>
                <c:pt idx="28">
                  <c:v>PROBE_TEST_108</c:v>
                </c:pt>
                <c:pt idx="29">
                  <c:v>PROBE_TEST_30</c:v>
                </c:pt>
                <c:pt idx="30">
                  <c:v>PROBE_TEST_32</c:v>
                </c:pt>
                <c:pt idx="31">
                  <c:v>PROBE_TEST_87</c:v>
                </c:pt>
                <c:pt idx="32">
                  <c:v>PROBE_TEST_76</c:v>
                </c:pt>
                <c:pt idx="33">
                  <c:v>PROBE_TEST_72</c:v>
                </c:pt>
                <c:pt idx="34">
                  <c:v>PROBE_TEST_78</c:v>
                </c:pt>
                <c:pt idx="35">
                  <c:v>PROBE_TEST_74</c:v>
                </c:pt>
                <c:pt idx="36">
                  <c:v>PROBE_TEST_69</c:v>
                </c:pt>
                <c:pt idx="37">
                  <c:v>PROBE_TEST_106</c:v>
                </c:pt>
                <c:pt idx="38">
                  <c:v>PROBE_TEST_29</c:v>
                </c:pt>
                <c:pt idx="39">
                  <c:v>PROBE_TEST_27</c:v>
                </c:pt>
                <c:pt idx="40">
                  <c:v>PROBE_TEST_92</c:v>
                </c:pt>
                <c:pt idx="41">
                  <c:v>PROBE_TEST_94</c:v>
                </c:pt>
                <c:pt idx="42">
                  <c:v>PROBE_TEST_105</c:v>
                </c:pt>
                <c:pt idx="43">
                  <c:v>PROBE_TEST_91</c:v>
                </c:pt>
                <c:pt idx="44">
                  <c:v>PROBE_TEST_107</c:v>
                </c:pt>
                <c:pt idx="45">
                  <c:v>PROBE_TEST_13</c:v>
                </c:pt>
                <c:pt idx="46">
                  <c:v>PROBE_TEST_93</c:v>
                </c:pt>
                <c:pt idx="47">
                  <c:v>PROBE_TEST_100</c:v>
                </c:pt>
                <c:pt idx="48">
                  <c:v>PROBE_TEST_57</c:v>
                </c:pt>
                <c:pt idx="49">
                  <c:v>PROBE_TEST_59</c:v>
                </c:pt>
                <c:pt idx="50">
                  <c:v>PROBE_TEST_54</c:v>
                </c:pt>
                <c:pt idx="51">
                  <c:v>PROBE_TEST_56</c:v>
                </c:pt>
                <c:pt idx="52">
                  <c:v>PROBE_TEST_98</c:v>
                </c:pt>
                <c:pt idx="53">
                  <c:v>PROBE_TEST_60</c:v>
                </c:pt>
                <c:pt idx="54">
                  <c:v>PROBE_TEST_81</c:v>
                </c:pt>
                <c:pt idx="55">
                  <c:v>PROBE_TEST_61</c:v>
                </c:pt>
                <c:pt idx="56">
                  <c:v>PROBE_TEST_62</c:v>
                </c:pt>
                <c:pt idx="57">
                  <c:v>PROBE_TEST_63</c:v>
                </c:pt>
                <c:pt idx="58">
                  <c:v>PROBE_TEST_104</c:v>
                </c:pt>
                <c:pt idx="59">
                  <c:v>PROBE_TEST_96</c:v>
                </c:pt>
                <c:pt idx="60">
                  <c:v>PROBE_TEST_102</c:v>
                </c:pt>
                <c:pt idx="61">
                  <c:v>PROBE_TEST_103</c:v>
                </c:pt>
                <c:pt idx="62">
                  <c:v>PROBE_TEST_20</c:v>
                </c:pt>
                <c:pt idx="63">
                  <c:v>PROBE_TEST_22</c:v>
                </c:pt>
                <c:pt idx="64">
                  <c:v>PROBE_TEST_99</c:v>
                </c:pt>
                <c:pt idx="65">
                  <c:v>PROBE_TEST_14</c:v>
                </c:pt>
                <c:pt idx="66">
                  <c:v>PROBE_TEST_67</c:v>
                </c:pt>
                <c:pt idx="67">
                  <c:v>PROBE_TEST_2</c:v>
                </c:pt>
                <c:pt idx="68">
                  <c:v>PROBE_TEST_16</c:v>
                </c:pt>
                <c:pt idx="69">
                  <c:v>PROBE_TEST_6</c:v>
                </c:pt>
                <c:pt idx="70">
                  <c:v>PROBE_TEST_8</c:v>
                </c:pt>
                <c:pt idx="71">
                  <c:v>PROBE_TEST_10</c:v>
                </c:pt>
                <c:pt idx="72">
                  <c:v>PROBE_TEST_18</c:v>
                </c:pt>
                <c:pt idx="73">
                  <c:v>PROBE_TEST_12</c:v>
                </c:pt>
                <c:pt idx="74">
                  <c:v>PROBE_TEST_4</c:v>
                </c:pt>
                <c:pt idx="75">
                  <c:v>PROBE_TEST_97</c:v>
                </c:pt>
                <c:pt idx="76">
                  <c:v>PROBE_TEST_19</c:v>
                </c:pt>
                <c:pt idx="77">
                  <c:v>PROBE_TEST_88</c:v>
                </c:pt>
                <c:pt idx="78">
                  <c:v>PROBE_TEST_101</c:v>
                </c:pt>
                <c:pt idx="79">
                  <c:v>PROBE_TEST_70</c:v>
                </c:pt>
                <c:pt idx="80">
                  <c:v>PROBE_TEST_21</c:v>
                </c:pt>
                <c:pt idx="81">
                  <c:v>PROBE_TEST_95</c:v>
                </c:pt>
              </c:strCache>
            </c:strRef>
          </c:cat>
          <c:val>
            <c:numRef>
              <c:f>'[final_sorted_error_proposed_rows(2950).xls]final_sorted_error_proposed_row'!$A$2:$CD$2</c:f>
              <c:numCache>
                <c:formatCode>General</c:formatCode>
                <c:ptCount val="82"/>
                <c:pt idx="0">
                  <c:v>2.26618455487262E-2</c:v>
                </c:pt>
                <c:pt idx="1">
                  <c:v>2.7159557682212201E-2</c:v>
                </c:pt>
                <c:pt idx="2">
                  <c:v>2.85647842288194E-2</c:v>
                </c:pt>
                <c:pt idx="3">
                  <c:v>6.1147144369044698E-2</c:v>
                </c:pt>
                <c:pt idx="4">
                  <c:v>6.8748834182662297E-2</c:v>
                </c:pt>
                <c:pt idx="5">
                  <c:v>7.7171437229976103E-2</c:v>
                </c:pt>
                <c:pt idx="6">
                  <c:v>8.5083258863870706E-2</c:v>
                </c:pt>
                <c:pt idx="7">
                  <c:v>8.9769644448585095E-2</c:v>
                </c:pt>
                <c:pt idx="8">
                  <c:v>9.6310458481813896E-2</c:v>
                </c:pt>
                <c:pt idx="9">
                  <c:v>0.101980788931403</c:v>
                </c:pt>
                <c:pt idx="10">
                  <c:v>0.153532969929466</c:v>
                </c:pt>
                <c:pt idx="11">
                  <c:v>0.18411295737091199</c:v>
                </c:pt>
                <c:pt idx="12">
                  <c:v>0.19873923260582699</c:v>
                </c:pt>
                <c:pt idx="13">
                  <c:v>0.22020950526954899</c:v>
                </c:pt>
                <c:pt idx="14">
                  <c:v>0.23280146990857201</c:v>
                </c:pt>
                <c:pt idx="15">
                  <c:v>0.25288142795475199</c:v>
                </c:pt>
                <c:pt idx="16">
                  <c:v>0.28324205820593001</c:v>
                </c:pt>
                <c:pt idx="17">
                  <c:v>0.30771735412728801</c:v>
                </c:pt>
                <c:pt idx="18">
                  <c:v>0.309485118705215</c:v>
                </c:pt>
                <c:pt idx="19">
                  <c:v>0.309578448057722</c:v>
                </c:pt>
                <c:pt idx="20">
                  <c:v>0.313799637184279</c:v>
                </c:pt>
                <c:pt idx="21">
                  <c:v>0.34989797339950302</c:v>
                </c:pt>
                <c:pt idx="22">
                  <c:v>0.42107519673163601</c:v>
                </c:pt>
                <c:pt idx="23">
                  <c:v>0.42575936085140997</c:v>
                </c:pt>
                <c:pt idx="24">
                  <c:v>0.49775548752776799</c:v>
                </c:pt>
                <c:pt idx="25">
                  <c:v>0.49927671541861601</c:v>
                </c:pt>
                <c:pt idx="26">
                  <c:v>0.50867027457052805</c:v>
                </c:pt>
                <c:pt idx="27">
                  <c:v>0.59177586041042796</c:v>
                </c:pt>
                <c:pt idx="28">
                  <c:v>0.65142544859476503</c:v>
                </c:pt>
                <c:pt idx="29">
                  <c:v>0.70712978840863605</c:v>
                </c:pt>
                <c:pt idx="30">
                  <c:v>0.714114082222994</c:v>
                </c:pt>
                <c:pt idx="31">
                  <c:v>0.71899636998708205</c:v>
                </c:pt>
                <c:pt idx="32">
                  <c:v>0.73383178991565601</c:v>
                </c:pt>
                <c:pt idx="33">
                  <c:v>0.73892153442368103</c:v>
                </c:pt>
                <c:pt idx="34">
                  <c:v>0.74170574191239602</c:v>
                </c:pt>
                <c:pt idx="35">
                  <c:v>0.74186850687004702</c:v>
                </c:pt>
                <c:pt idx="36">
                  <c:v>0.7590137870532</c:v>
                </c:pt>
                <c:pt idx="37">
                  <c:v>0.77615281035867401</c:v>
                </c:pt>
                <c:pt idx="38">
                  <c:v>0.85518678231923795</c:v>
                </c:pt>
                <c:pt idx="39">
                  <c:v>0.86377442242992197</c:v>
                </c:pt>
                <c:pt idx="40">
                  <c:v>0.86796217668124898</c:v>
                </c:pt>
                <c:pt idx="41">
                  <c:v>0.90353686159838997</c:v>
                </c:pt>
                <c:pt idx="42">
                  <c:v>0.94516055733571003</c:v>
                </c:pt>
                <c:pt idx="43">
                  <c:v>0.96549714761395899</c:v>
                </c:pt>
                <c:pt idx="44">
                  <c:v>0.99586580260386304</c:v>
                </c:pt>
                <c:pt idx="45">
                  <c:v>1.0082591764747599</c:v>
                </c:pt>
                <c:pt idx="46">
                  <c:v>1.1126190836547001</c:v>
                </c:pt>
                <c:pt idx="47">
                  <c:v>1.1700614888012899</c:v>
                </c:pt>
                <c:pt idx="48">
                  <c:v>1.20421398024949</c:v>
                </c:pt>
                <c:pt idx="49">
                  <c:v>1.2107373075982599</c:v>
                </c:pt>
                <c:pt idx="50">
                  <c:v>1.2978864963171</c:v>
                </c:pt>
                <c:pt idx="51">
                  <c:v>1.3041964074572601</c:v>
                </c:pt>
                <c:pt idx="52">
                  <c:v>1.4016332733550101</c:v>
                </c:pt>
                <c:pt idx="53">
                  <c:v>1.42618525747893</c:v>
                </c:pt>
                <c:pt idx="54">
                  <c:v>1.5117082899527401</c:v>
                </c:pt>
                <c:pt idx="55">
                  <c:v>1.538953700303</c:v>
                </c:pt>
                <c:pt idx="56">
                  <c:v>1.70644243263613</c:v>
                </c:pt>
                <c:pt idx="57">
                  <c:v>1.86112273755539</c:v>
                </c:pt>
                <c:pt idx="58">
                  <c:v>1.95719210639777</c:v>
                </c:pt>
                <c:pt idx="59">
                  <c:v>2.6556505361900902</c:v>
                </c:pt>
                <c:pt idx="60">
                  <c:v>2.6564027133996801</c:v>
                </c:pt>
                <c:pt idx="61">
                  <c:v>2.68441852767933</c:v>
                </c:pt>
                <c:pt idx="62">
                  <c:v>2.8059801240755902</c:v>
                </c:pt>
                <c:pt idx="63">
                  <c:v>2.8100468913913801</c:v>
                </c:pt>
                <c:pt idx="64">
                  <c:v>3.0350627994038701</c:v>
                </c:pt>
                <c:pt idx="65">
                  <c:v>3.0882623966029898</c:v>
                </c:pt>
                <c:pt idx="66">
                  <c:v>3.0960884639431399</c:v>
                </c:pt>
                <c:pt idx="67">
                  <c:v>3.1053184691190299</c:v>
                </c:pt>
                <c:pt idx="68">
                  <c:v>3.1170015983797899</c:v>
                </c:pt>
                <c:pt idx="69">
                  <c:v>3.1396033885059902</c:v>
                </c:pt>
                <c:pt idx="70">
                  <c:v>3.1498219775807499</c:v>
                </c:pt>
                <c:pt idx="71">
                  <c:v>3.1541629284993999</c:v>
                </c:pt>
                <c:pt idx="72">
                  <c:v>3.15524148779902</c:v>
                </c:pt>
                <c:pt idx="73">
                  <c:v>3.1561384170440299</c:v>
                </c:pt>
                <c:pt idx="74">
                  <c:v>3.15901114383131</c:v>
                </c:pt>
                <c:pt idx="75">
                  <c:v>3.1651251073975599</c:v>
                </c:pt>
                <c:pt idx="76">
                  <c:v>3.1899728571265702</c:v>
                </c:pt>
                <c:pt idx="77">
                  <c:v>3.2376724645916601</c:v>
                </c:pt>
                <c:pt idx="78">
                  <c:v>3.4302166349904</c:v>
                </c:pt>
                <c:pt idx="79">
                  <c:v>3.7430273573444799</c:v>
                </c:pt>
                <c:pt idx="80">
                  <c:v>3.75957197163947</c:v>
                </c:pt>
                <c:pt idx="81">
                  <c:v>3.7869894854714001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36-46C1-9B0F-BBE4DA5B2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992776"/>
        <c:axId val="1"/>
      </c:barChart>
      <c:catAx>
        <c:axId val="489992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Probe</a:t>
                </a:r>
                <a:r>
                  <a:rPr lang="en-US" sz="1600" baseline="0" dirty="0"/>
                  <a:t> tests</a:t>
                </a:r>
                <a:endParaRPr 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dirty="0"/>
                  <a:t>Average prediction </a:t>
                </a:r>
                <a:r>
                  <a:rPr lang="en-US" sz="1400" dirty="0" err="1"/>
                  <a:t>errror</a:t>
                </a:r>
                <a:r>
                  <a:rPr lang="en-US" sz="1400" dirty="0"/>
                  <a:t> percentage</a:t>
                </a:r>
              </a:p>
            </c:rich>
          </c:tx>
          <c:layout>
            <c:manualLayout>
              <c:xMode val="edge"/>
              <c:yMode val="edge"/>
              <c:x val="1.9003296806738783E-2"/>
              <c:y val="0.281035149259929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899927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Sorted Avg prediction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final_sorted_error_final_rows!$A$1:$CB$1</c:f>
              <c:strCache>
                <c:ptCount val="80"/>
                <c:pt idx="0">
                  <c:v>PROBE_TEST_51</c:v>
                </c:pt>
                <c:pt idx="1">
                  <c:v>PROBE_TEST_23</c:v>
                </c:pt>
                <c:pt idx="2">
                  <c:v>PROBE_TEST_37</c:v>
                </c:pt>
                <c:pt idx="3">
                  <c:v>PROBE_TEST_39</c:v>
                </c:pt>
                <c:pt idx="4">
                  <c:v>PROBE_TEST_41</c:v>
                </c:pt>
                <c:pt idx="5">
                  <c:v>PROBE_TEST_43</c:v>
                </c:pt>
                <c:pt idx="6">
                  <c:v>PROBE_TEST_45</c:v>
                </c:pt>
                <c:pt idx="7">
                  <c:v>PROBE_TEST_47</c:v>
                </c:pt>
                <c:pt idx="8">
                  <c:v>PROBE_TEST_49</c:v>
                </c:pt>
                <c:pt idx="9">
                  <c:v>PROBE_TEST_53</c:v>
                </c:pt>
                <c:pt idx="10">
                  <c:v>PROBE_TEST_50</c:v>
                </c:pt>
                <c:pt idx="11">
                  <c:v>PROBE_TEST_48</c:v>
                </c:pt>
                <c:pt idx="12">
                  <c:v>PROBE_TEST_44</c:v>
                </c:pt>
                <c:pt idx="13">
                  <c:v>PROBE_TEST_42</c:v>
                </c:pt>
                <c:pt idx="14">
                  <c:v>PROBE_TEST_46</c:v>
                </c:pt>
                <c:pt idx="15">
                  <c:v>PROBE_TEST_40</c:v>
                </c:pt>
                <c:pt idx="16">
                  <c:v>PROBE_TEST_66</c:v>
                </c:pt>
                <c:pt idx="17">
                  <c:v>PROBE_TEST_38</c:v>
                </c:pt>
                <c:pt idx="18">
                  <c:v>PROBE_TEST_1</c:v>
                </c:pt>
                <c:pt idx="19">
                  <c:v>PROBE_TEST_36</c:v>
                </c:pt>
                <c:pt idx="20">
                  <c:v>PROBE_TEST_33</c:v>
                </c:pt>
                <c:pt idx="21">
                  <c:v>PROBE_TEST_35</c:v>
                </c:pt>
                <c:pt idx="22">
                  <c:v>PROBE_TEST_86</c:v>
                </c:pt>
                <c:pt idx="23">
                  <c:v>PROBE_TEST_52</c:v>
                </c:pt>
                <c:pt idx="24">
                  <c:v>PROBE_TEST_87</c:v>
                </c:pt>
                <c:pt idx="25">
                  <c:v>PROBE_TEST_7</c:v>
                </c:pt>
                <c:pt idx="26">
                  <c:v>PROBE_TEST_80</c:v>
                </c:pt>
                <c:pt idx="27">
                  <c:v>PROBE_TEST_108</c:v>
                </c:pt>
                <c:pt idx="28">
                  <c:v>PROBE_TEST_30</c:v>
                </c:pt>
                <c:pt idx="29">
                  <c:v>PROBE_TEST_78</c:v>
                </c:pt>
                <c:pt idx="30">
                  <c:v>PROBE_TEST_32</c:v>
                </c:pt>
                <c:pt idx="31">
                  <c:v>PROBE_TEST_72</c:v>
                </c:pt>
                <c:pt idx="32">
                  <c:v>PROBE_TEST_74</c:v>
                </c:pt>
                <c:pt idx="33">
                  <c:v>PROBE_TEST_76</c:v>
                </c:pt>
                <c:pt idx="34">
                  <c:v>PROBE_TEST_69</c:v>
                </c:pt>
                <c:pt idx="35">
                  <c:v>PROBE_TEST_106</c:v>
                </c:pt>
                <c:pt idx="36">
                  <c:v>PROBE_TEST_29</c:v>
                </c:pt>
                <c:pt idx="37">
                  <c:v>PROBE_TEST_27</c:v>
                </c:pt>
                <c:pt idx="38">
                  <c:v>PROBE_TEST_92</c:v>
                </c:pt>
                <c:pt idx="39">
                  <c:v>PROBE_TEST_94</c:v>
                </c:pt>
                <c:pt idx="40">
                  <c:v>PROBE_TEST_105</c:v>
                </c:pt>
                <c:pt idx="41">
                  <c:v>PROBE_TEST_91</c:v>
                </c:pt>
                <c:pt idx="42">
                  <c:v>PROBE_TEST_13</c:v>
                </c:pt>
                <c:pt idx="43">
                  <c:v>PROBE_TEST_107</c:v>
                </c:pt>
                <c:pt idx="44">
                  <c:v>PROBE_TEST_68</c:v>
                </c:pt>
                <c:pt idx="45">
                  <c:v>PROBE_TEST_100</c:v>
                </c:pt>
                <c:pt idx="46">
                  <c:v>PROBE_TEST_57</c:v>
                </c:pt>
                <c:pt idx="47">
                  <c:v>PROBE_TEST_59</c:v>
                </c:pt>
                <c:pt idx="48">
                  <c:v>PROBE_TEST_56</c:v>
                </c:pt>
                <c:pt idx="49">
                  <c:v>PROBE_TEST_54</c:v>
                </c:pt>
                <c:pt idx="50">
                  <c:v>PROBE_TEST_93</c:v>
                </c:pt>
                <c:pt idx="51">
                  <c:v>PROBE_TEST_60</c:v>
                </c:pt>
                <c:pt idx="52">
                  <c:v>PROBE_TEST_98</c:v>
                </c:pt>
                <c:pt idx="53">
                  <c:v>PROBE_TEST_61</c:v>
                </c:pt>
                <c:pt idx="54">
                  <c:v>PROBE_TEST_81</c:v>
                </c:pt>
                <c:pt idx="55">
                  <c:v>PROBE_TEST_62</c:v>
                </c:pt>
                <c:pt idx="56">
                  <c:v>PROBE_TEST_63</c:v>
                </c:pt>
                <c:pt idx="57">
                  <c:v>PROBE_TEST_104</c:v>
                </c:pt>
                <c:pt idx="58">
                  <c:v>PROBE_TEST_103</c:v>
                </c:pt>
                <c:pt idx="59">
                  <c:v>PROBE_TEST_102</c:v>
                </c:pt>
                <c:pt idx="60">
                  <c:v>PROBE_TEST_96</c:v>
                </c:pt>
                <c:pt idx="61">
                  <c:v>PROBE_TEST_20</c:v>
                </c:pt>
                <c:pt idx="62">
                  <c:v>PROBE_TEST_22</c:v>
                </c:pt>
                <c:pt idx="63">
                  <c:v>PROBE_TEST_99</c:v>
                </c:pt>
                <c:pt idx="64">
                  <c:v>PROBE_TEST_67</c:v>
                </c:pt>
                <c:pt idx="65">
                  <c:v>PROBE_TEST_2</c:v>
                </c:pt>
                <c:pt idx="66">
                  <c:v>PROBE_TEST_19</c:v>
                </c:pt>
                <c:pt idx="67">
                  <c:v>PROBE_TEST_6</c:v>
                </c:pt>
                <c:pt idx="68">
                  <c:v>PROBE_TEST_4</c:v>
                </c:pt>
                <c:pt idx="69">
                  <c:v>PROBE_TEST_12</c:v>
                </c:pt>
                <c:pt idx="70">
                  <c:v>PROBE_TEST_8</c:v>
                </c:pt>
                <c:pt idx="71">
                  <c:v>PROBE_TEST_88</c:v>
                </c:pt>
                <c:pt idx="72">
                  <c:v>PROBE_TEST_97</c:v>
                </c:pt>
                <c:pt idx="73">
                  <c:v>PROBE_TEST_10</c:v>
                </c:pt>
                <c:pt idx="74">
                  <c:v>PROBE_TEST_16</c:v>
                </c:pt>
                <c:pt idx="75">
                  <c:v>PROBE_TEST_14</c:v>
                </c:pt>
                <c:pt idx="76">
                  <c:v>PROBE_TEST_18</c:v>
                </c:pt>
                <c:pt idx="77">
                  <c:v>PROBE_TEST_101</c:v>
                </c:pt>
                <c:pt idx="78">
                  <c:v>PROBE_TEST_21</c:v>
                </c:pt>
                <c:pt idx="79">
                  <c:v>PROBE_TEST_70</c:v>
                </c:pt>
              </c:strCache>
            </c:strRef>
          </c:cat>
          <c:val>
            <c:numRef>
              <c:f>final_sorted_error_final_rows!$A$2:$CB$2</c:f>
              <c:numCache>
                <c:formatCode>General</c:formatCode>
                <c:ptCount val="80"/>
                <c:pt idx="0">
                  <c:v>2.0815844999999999E-2</c:v>
                </c:pt>
                <c:pt idx="1">
                  <c:v>2.2880531999999999E-2</c:v>
                </c:pt>
                <c:pt idx="2">
                  <c:v>7.4092596999999996E-2</c:v>
                </c:pt>
                <c:pt idx="3">
                  <c:v>7.5576696999999998E-2</c:v>
                </c:pt>
                <c:pt idx="4">
                  <c:v>8.2440071000000004E-2</c:v>
                </c:pt>
                <c:pt idx="5">
                  <c:v>8.7761649999999997E-2</c:v>
                </c:pt>
                <c:pt idx="6">
                  <c:v>9.2917362000000003E-2</c:v>
                </c:pt>
                <c:pt idx="7">
                  <c:v>0.10377164799999999</c:v>
                </c:pt>
                <c:pt idx="8">
                  <c:v>0.10382098400000001</c:v>
                </c:pt>
                <c:pt idx="9">
                  <c:v>0.15158400899999999</c:v>
                </c:pt>
                <c:pt idx="10">
                  <c:v>0.184172471</c:v>
                </c:pt>
                <c:pt idx="11">
                  <c:v>0.20205010700000001</c:v>
                </c:pt>
                <c:pt idx="12">
                  <c:v>0.23608742099999999</c:v>
                </c:pt>
                <c:pt idx="13">
                  <c:v>0.25648655399999998</c:v>
                </c:pt>
                <c:pt idx="14">
                  <c:v>0.26182952100000001</c:v>
                </c:pt>
                <c:pt idx="15">
                  <c:v>0.28324205800000002</c:v>
                </c:pt>
                <c:pt idx="16">
                  <c:v>0.30237487000000002</c:v>
                </c:pt>
                <c:pt idx="17">
                  <c:v>0.31569927599999997</c:v>
                </c:pt>
                <c:pt idx="18">
                  <c:v>0.31976438400000001</c:v>
                </c:pt>
                <c:pt idx="19">
                  <c:v>0.35242720599999999</c:v>
                </c:pt>
                <c:pt idx="20">
                  <c:v>0.42114372700000002</c:v>
                </c:pt>
                <c:pt idx="21">
                  <c:v>0.42768247100000001</c:v>
                </c:pt>
                <c:pt idx="22">
                  <c:v>0.457481213</c:v>
                </c:pt>
                <c:pt idx="23">
                  <c:v>0.48228989</c:v>
                </c:pt>
                <c:pt idx="24">
                  <c:v>0.53894900899999998</c:v>
                </c:pt>
                <c:pt idx="25">
                  <c:v>0.54592137900000004</c:v>
                </c:pt>
                <c:pt idx="26">
                  <c:v>0.55193735300000002</c:v>
                </c:pt>
                <c:pt idx="27">
                  <c:v>0.68782766799999995</c:v>
                </c:pt>
                <c:pt idx="28">
                  <c:v>0.72130998700000004</c:v>
                </c:pt>
                <c:pt idx="29">
                  <c:v>0.72354932800000005</c:v>
                </c:pt>
                <c:pt idx="30">
                  <c:v>0.72414848499999995</c:v>
                </c:pt>
                <c:pt idx="31">
                  <c:v>0.72624920699999995</c:v>
                </c:pt>
                <c:pt idx="32">
                  <c:v>0.73535178499999998</c:v>
                </c:pt>
                <c:pt idx="33">
                  <c:v>0.74537933099999998</c:v>
                </c:pt>
                <c:pt idx="34">
                  <c:v>0.756512093</c:v>
                </c:pt>
                <c:pt idx="35">
                  <c:v>0.82315141400000003</c:v>
                </c:pt>
                <c:pt idx="36">
                  <c:v>0.85150565899999997</c:v>
                </c:pt>
                <c:pt idx="37">
                  <c:v>0.86043275699999999</c:v>
                </c:pt>
                <c:pt idx="38">
                  <c:v>0.88500051300000004</c:v>
                </c:pt>
                <c:pt idx="39">
                  <c:v>0.91211865700000005</c:v>
                </c:pt>
                <c:pt idx="40">
                  <c:v>0.97952871699999999</c:v>
                </c:pt>
                <c:pt idx="41">
                  <c:v>0.98676333400000005</c:v>
                </c:pt>
                <c:pt idx="42">
                  <c:v>1.0026521939999999</c:v>
                </c:pt>
                <c:pt idx="43">
                  <c:v>1.0210099800000001</c:v>
                </c:pt>
                <c:pt idx="44">
                  <c:v>1.143458329</c:v>
                </c:pt>
                <c:pt idx="45">
                  <c:v>1.173642042</c:v>
                </c:pt>
                <c:pt idx="46">
                  <c:v>1.195411899</c:v>
                </c:pt>
                <c:pt idx="47">
                  <c:v>1.2289576179999999</c:v>
                </c:pt>
                <c:pt idx="48">
                  <c:v>1.2871069449999999</c:v>
                </c:pt>
                <c:pt idx="49">
                  <c:v>1.313766464</c:v>
                </c:pt>
                <c:pt idx="50">
                  <c:v>1.3393921040000001</c:v>
                </c:pt>
                <c:pt idx="51">
                  <c:v>1.3752151269999999</c:v>
                </c:pt>
                <c:pt idx="52">
                  <c:v>1.4204761640000001</c:v>
                </c:pt>
                <c:pt idx="53">
                  <c:v>1.5156002209999999</c:v>
                </c:pt>
                <c:pt idx="54">
                  <c:v>1.5351140910000001</c:v>
                </c:pt>
                <c:pt idx="55">
                  <c:v>1.6635396140000001</c:v>
                </c:pt>
                <c:pt idx="56">
                  <c:v>1.882206756</c:v>
                </c:pt>
                <c:pt idx="57">
                  <c:v>1.96242629</c:v>
                </c:pt>
                <c:pt idx="58">
                  <c:v>2.6950833140000001</c:v>
                </c:pt>
                <c:pt idx="59">
                  <c:v>2.7081870960000001</c:v>
                </c:pt>
                <c:pt idx="60">
                  <c:v>2.749179314</c:v>
                </c:pt>
                <c:pt idx="61">
                  <c:v>2.8307081169999999</c:v>
                </c:pt>
                <c:pt idx="62">
                  <c:v>2.9006281110000001</c:v>
                </c:pt>
                <c:pt idx="63">
                  <c:v>3.062263223</c:v>
                </c:pt>
                <c:pt idx="64">
                  <c:v>3.0781701809999999</c:v>
                </c:pt>
                <c:pt idx="65">
                  <c:v>3.1129614189999999</c:v>
                </c:pt>
                <c:pt idx="66">
                  <c:v>3.1510927479999999</c:v>
                </c:pt>
                <c:pt idx="67">
                  <c:v>3.162039584</c:v>
                </c:pt>
                <c:pt idx="68">
                  <c:v>3.1738254260000001</c:v>
                </c:pt>
                <c:pt idx="69">
                  <c:v>3.1894063090000002</c:v>
                </c:pt>
                <c:pt idx="70">
                  <c:v>3.1939370189999998</c:v>
                </c:pt>
                <c:pt idx="71">
                  <c:v>3.196496335</c:v>
                </c:pt>
                <c:pt idx="72">
                  <c:v>3.2013546659999998</c:v>
                </c:pt>
                <c:pt idx="73">
                  <c:v>3.2268502990000001</c:v>
                </c:pt>
                <c:pt idx="74">
                  <c:v>3.2560087559999999</c:v>
                </c:pt>
                <c:pt idx="75">
                  <c:v>3.3528605539999998</c:v>
                </c:pt>
                <c:pt idx="76">
                  <c:v>3.4184354219999999</c:v>
                </c:pt>
                <c:pt idx="77">
                  <c:v>3.5329548960000001</c:v>
                </c:pt>
                <c:pt idx="78">
                  <c:v>3.6204637800000001</c:v>
                </c:pt>
                <c:pt idx="79">
                  <c:v>3.7215189519999998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84-463B-A43C-223B9150E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674704"/>
        <c:axId val="588675360"/>
      </c:barChart>
      <c:catAx>
        <c:axId val="58867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Probe tests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75360"/>
        <c:crosses val="autoZero"/>
        <c:auto val="1"/>
        <c:lblAlgn val="ctr"/>
        <c:lblOffset val="100"/>
        <c:noMultiLvlLbl val="0"/>
      </c:catAx>
      <c:valAx>
        <c:axId val="58867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prediction error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7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4B69C-F038-5A40-86B1-B2349379CF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2A79D7-05C2-8742-87B2-E46DC974E9FB}">
      <dgm:prSet/>
      <dgm:spPr/>
      <dgm:t>
        <a:bodyPr/>
        <a:lstStyle/>
        <a:p>
          <a:r>
            <a:rPr lang="en-US" dirty="0"/>
            <a:t>ICs need to be tested to check if meeting spec limits</a:t>
          </a:r>
        </a:p>
      </dgm:t>
    </dgm:pt>
    <dgm:pt modelId="{6F585AA0-D05D-DD43-A24D-5CBE69D7089B}" type="parTrans" cxnId="{FC771942-FC12-AD48-92BB-C13B4EE6ED31}">
      <dgm:prSet/>
      <dgm:spPr/>
      <dgm:t>
        <a:bodyPr/>
        <a:lstStyle/>
        <a:p>
          <a:endParaRPr lang="en-US"/>
        </a:p>
      </dgm:t>
    </dgm:pt>
    <dgm:pt modelId="{7A5221DC-275A-7047-B214-6840326C2AD7}" type="sibTrans" cxnId="{FC771942-FC12-AD48-92BB-C13B4EE6ED31}">
      <dgm:prSet/>
      <dgm:spPr/>
      <dgm:t>
        <a:bodyPr/>
        <a:lstStyle/>
        <a:p>
          <a:endParaRPr lang="en-US"/>
        </a:p>
      </dgm:t>
    </dgm:pt>
    <dgm:pt modelId="{0980EA1C-8688-4C48-BCDD-8D32417EE1B1}" type="pres">
      <dgm:prSet presAssocID="{F9F4B69C-F038-5A40-86B1-B2349379CF43}" presName="CompostProcess" presStyleCnt="0">
        <dgm:presLayoutVars>
          <dgm:dir/>
          <dgm:resizeHandles val="exact"/>
        </dgm:presLayoutVars>
      </dgm:prSet>
      <dgm:spPr/>
    </dgm:pt>
    <dgm:pt modelId="{033C5292-2FE8-7F41-A87B-9617DB5A5E79}" type="pres">
      <dgm:prSet presAssocID="{F9F4B69C-F038-5A40-86B1-B2349379CF43}" presName="arrow" presStyleLbl="bgShp" presStyleIdx="0" presStyleCnt="1"/>
      <dgm:spPr/>
    </dgm:pt>
    <dgm:pt modelId="{357C84E2-726B-464E-B63F-0E6CCFC43352}" type="pres">
      <dgm:prSet presAssocID="{F9F4B69C-F038-5A40-86B1-B2349379CF43}" presName="linearProcess" presStyleCnt="0"/>
      <dgm:spPr/>
    </dgm:pt>
    <dgm:pt modelId="{68CD063B-2340-C243-9303-5BCD0BD4A8A8}" type="pres">
      <dgm:prSet presAssocID="{6C2A79D7-05C2-8742-87B2-E46DC974E9FB}" presName="textNode" presStyleLbl="node1" presStyleIdx="0" presStyleCnt="1" custLinFactNeighborX="-6311">
        <dgm:presLayoutVars>
          <dgm:bulletEnabled val="1"/>
        </dgm:presLayoutVars>
      </dgm:prSet>
      <dgm:spPr/>
    </dgm:pt>
  </dgm:ptLst>
  <dgm:cxnLst>
    <dgm:cxn modelId="{FC771942-FC12-AD48-92BB-C13B4EE6ED31}" srcId="{F9F4B69C-F038-5A40-86B1-B2349379CF43}" destId="{6C2A79D7-05C2-8742-87B2-E46DC974E9FB}" srcOrd="0" destOrd="0" parTransId="{6F585AA0-D05D-DD43-A24D-5CBE69D7089B}" sibTransId="{7A5221DC-275A-7047-B214-6840326C2AD7}"/>
    <dgm:cxn modelId="{4C83BBB7-A7D7-5742-9D47-32AE2003B17C}" type="presOf" srcId="{6C2A79D7-05C2-8742-87B2-E46DC974E9FB}" destId="{68CD063B-2340-C243-9303-5BCD0BD4A8A8}" srcOrd="0" destOrd="0" presId="urn:microsoft.com/office/officeart/2005/8/layout/hProcess9"/>
    <dgm:cxn modelId="{5D027FF6-0E9E-424C-ADCB-700FAB4CA114}" type="presOf" srcId="{F9F4B69C-F038-5A40-86B1-B2349379CF43}" destId="{0980EA1C-8688-4C48-BCDD-8D32417EE1B1}" srcOrd="0" destOrd="0" presId="urn:microsoft.com/office/officeart/2005/8/layout/hProcess9"/>
    <dgm:cxn modelId="{4C56F8A8-30A5-3D41-9602-F6726359CE97}" type="presParOf" srcId="{0980EA1C-8688-4C48-BCDD-8D32417EE1B1}" destId="{033C5292-2FE8-7F41-A87B-9617DB5A5E79}" srcOrd="0" destOrd="0" presId="urn:microsoft.com/office/officeart/2005/8/layout/hProcess9"/>
    <dgm:cxn modelId="{75681919-E8A7-C54B-BBE9-9E29D4AE598B}" type="presParOf" srcId="{0980EA1C-8688-4C48-BCDD-8D32417EE1B1}" destId="{357C84E2-726B-464E-B63F-0E6CCFC43352}" srcOrd="1" destOrd="0" presId="urn:microsoft.com/office/officeart/2005/8/layout/hProcess9"/>
    <dgm:cxn modelId="{0F03EAAB-8F39-E34F-9ABC-5C5AEBA760D9}" type="presParOf" srcId="{357C84E2-726B-464E-B63F-0E6CCFC43352}" destId="{68CD063B-2340-C243-9303-5BCD0BD4A8A8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EB558-7CA4-4144-8506-A889A2F4A79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B0097B-90C0-E443-B6E0-6350FF2F6FE5}">
      <dgm:prSet/>
      <dgm:spPr/>
      <dgm:t>
        <a:bodyPr/>
        <a:lstStyle/>
        <a:p>
          <a:r>
            <a:rPr lang="en-US" dirty="0"/>
            <a:t>Specification-based testing</a:t>
          </a:r>
        </a:p>
      </dgm:t>
    </dgm:pt>
    <dgm:pt modelId="{9F1AA916-7006-8A41-BFD6-A6EC0DF6F0BE}" type="parTrans" cxnId="{F50AD618-34F7-C24A-87CC-08873F42884E}">
      <dgm:prSet/>
      <dgm:spPr/>
      <dgm:t>
        <a:bodyPr/>
        <a:lstStyle/>
        <a:p>
          <a:endParaRPr lang="en-US"/>
        </a:p>
      </dgm:t>
    </dgm:pt>
    <dgm:pt modelId="{3DFD987C-6FF2-044F-A785-71396019569F}" type="sibTrans" cxnId="{F50AD618-34F7-C24A-87CC-08873F42884E}">
      <dgm:prSet/>
      <dgm:spPr/>
      <dgm:t>
        <a:bodyPr/>
        <a:lstStyle/>
        <a:p>
          <a:endParaRPr lang="en-US"/>
        </a:p>
      </dgm:t>
    </dgm:pt>
    <dgm:pt modelId="{92356291-9AE9-194A-BC30-9847CE02B4B9}" type="pres">
      <dgm:prSet presAssocID="{DF1EB558-7CA4-4144-8506-A889A2F4A790}" presName="CompostProcess" presStyleCnt="0">
        <dgm:presLayoutVars>
          <dgm:dir/>
          <dgm:resizeHandles val="exact"/>
        </dgm:presLayoutVars>
      </dgm:prSet>
      <dgm:spPr/>
    </dgm:pt>
    <dgm:pt modelId="{19A9383F-AB03-C745-B3BB-A852F47A3009}" type="pres">
      <dgm:prSet presAssocID="{DF1EB558-7CA4-4144-8506-A889A2F4A790}" presName="arrow" presStyleLbl="bgShp" presStyleIdx="0" presStyleCnt="1" custLinFactNeighborX="-7752"/>
      <dgm:spPr/>
    </dgm:pt>
    <dgm:pt modelId="{EDE15B4A-641D-C245-B377-215AF51EA1A0}" type="pres">
      <dgm:prSet presAssocID="{DF1EB558-7CA4-4144-8506-A889A2F4A790}" presName="linearProcess" presStyleCnt="0"/>
      <dgm:spPr/>
    </dgm:pt>
    <dgm:pt modelId="{76C0E96A-4FF5-5B49-927E-574332A8F498}" type="pres">
      <dgm:prSet presAssocID="{84B0097B-90C0-E443-B6E0-6350FF2F6FE5}" presName="textNode" presStyleLbl="node1" presStyleIdx="0" presStyleCnt="1" custScaleX="119564" custLinFactNeighborX="-11705" custLinFactNeighborY="0">
        <dgm:presLayoutVars>
          <dgm:bulletEnabled val="1"/>
        </dgm:presLayoutVars>
      </dgm:prSet>
      <dgm:spPr/>
    </dgm:pt>
  </dgm:ptLst>
  <dgm:cxnLst>
    <dgm:cxn modelId="{F50AD618-34F7-C24A-87CC-08873F42884E}" srcId="{DF1EB558-7CA4-4144-8506-A889A2F4A790}" destId="{84B0097B-90C0-E443-B6E0-6350FF2F6FE5}" srcOrd="0" destOrd="0" parTransId="{9F1AA916-7006-8A41-BFD6-A6EC0DF6F0BE}" sibTransId="{3DFD987C-6FF2-044F-A785-71396019569F}"/>
    <dgm:cxn modelId="{CC16ED49-BE9E-2A4D-B2AE-E6466A96EB2E}" type="presOf" srcId="{DF1EB558-7CA4-4144-8506-A889A2F4A790}" destId="{92356291-9AE9-194A-BC30-9847CE02B4B9}" srcOrd="0" destOrd="0" presId="urn:microsoft.com/office/officeart/2005/8/layout/hProcess9"/>
    <dgm:cxn modelId="{D4305CDC-FBBC-BF4A-927C-A6C89D71FF8F}" type="presOf" srcId="{84B0097B-90C0-E443-B6E0-6350FF2F6FE5}" destId="{76C0E96A-4FF5-5B49-927E-574332A8F498}" srcOrd="0" destOrd="0" presId="urn:microsoft.com/office/officeart/2005/8/layout/hProcess9"/>
    <dgm:cxn modelId="{73F6C6C3-4896-4240-AD1D-069E658BF7F3}" type="presParOf" srcId="{92356291-9AE9-194A-BC30-9847CE02B4B9}" destId="{19A9383F-AB03-C745-B3BB-A852F47A3009}" srcOrd="0" destOrd="0" presId="urn:microsoft.com/office/officeart/2005/8/layout/hProcess9"/>
    <dgm:cxn modelId="{1157877E-A35C-AC4A-850D-E710E0AD5D1B}" type="presParOf" srcId="{92356291-9AE9-194A-BC30-9847CE02B4B9}" destId="{EDE15B4A-641D-C245-B377-215AF51EA1A0}" srcOrd="1" destOrd="0" presId="urn:microsoft.com/office/officeart/2005/8/layout/hProcess9"/>
    <dgm:cxn modelId="{F82606DD-4557-D644-A553-5B095BAB95A5}" type="presParOf" srcId="{EDE15B4A-641D-C245-B377-215AF51EA1A0}" destId="{76C0E96A-4FF5-5B49-927E-574332A8F498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F4B69C-F038-5A40-86B1-B2349379CF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2A79D7-05C2-8742-87B2-E46DC974E9FB}">
      <dgm:prSet/>
      <dgm:spPr/>
      <dgm:t>
        <a:bodyPr/>
        <a:lstStyle/>
        <a:p>
          <a:r>
            <a:rPr lang="en-US" dirty="0"/>
            <a:t>Expensive</a:t>
          </a:r>
          <a:r>
            <a:rPr lang="en-US" baseline="0" dirty="0"/>
            <a:t> and time-consuming</a:t>
          </a:r>
          <a:endParaRPr lang="en-US" dirty="0"/>
        </a:p>
      </dgm:t>
    </dgm:pt>
    <dgm:pt modelId="{6F585AA0-D05D-DD43-A24D-5CBE69D7089B}" type="parTrans" cxnId="{FC771942-FC12-AD48-92BB-C13B4EE6ED31}">
      <dgm:prSet/>
      <dgm:spPr/>
      <dgm:t>
        <a:bodyPr/>
        <a:lstStyle/>
        <a:p>
          <a:endParaRPr lang="en-US"/>
        </a:p>
      </dgm:t>
    </dgm:pt>
    <dgm:pt modelId="{7A5221DC-275A-7047-B214-6840326C2AD7}" type="sibTrans" cxnId="{FC771942-FC12-AD48-92BB-C13B4EE6ED31}">
      <dgm:prSet/>
      <dgm:spPr/>
      <dgm:t>
        <a:bodyPr/>
        <a:lstStyle/>
        <a:p>
          <a:endParaRPr lang="en-US"/>
        </a:p>
      </dgm:t>
    </dgm:pt>
    <dgm:pt modelId="{0980EA1C-8688-4C48-BCDD-8D32417EE1B1}" type="pres">
      <dgm:prSet presAssocID="{F9F4B69C-F038-5A40-86B1-B2349379CF43}" presName="CompostProcess" presStyleCnt="0">
        <dgm:presLayoutVars>
          <dgm:dir/>
          <dgm:resizeHandles val="exact"/>
        </dgm:presLayoutVars>
      </dgm:prSet>
      <dgm:spPr/>
    </dgm:pt>
    <dgm:pt modelId="{033C5292-2FE8-7F41-A87B-9617DB5A5E79}" type="pres">
      <dgm:prSet presAssocID="{F9F4B69C-F038-5A40-86B1-B2349379CF43}" presName="arrow" presStyleLbl="bgShp" presStyleIdx="0" presStyleCnt="1" custLinFactNeighborX="-3925"/>
      <dgm:spPr/>
    </dgm:pt>
    <dgm:pt modelId="{357C84E2-726B-464E-B63F-0E6CCFC43352}" type="pres">
      <dgm:prSet presAssocID="{F9F4B69C-F038-5A40-86B1-B2349379CF43}" presName="linearProcess" presStyleCnt="0"/>
      <dgm:spPr/>
    </dgm:pt>
    <dgm:pt modelId="{68CD063B-2340-C243-9303-5BCD0BD4A8A8}" type="pres">
      <dgm:prSet presAssocID="{6C2A79D7-05C2-8742-87B2-E46DC974E9FB}" presName="textNode" presStyleLbl="node1" presStyleIdx="0" presStyleCnt="1" custLinFactNeighborX="-12727" custLinFactNeighborY="0">
        <dgm:presLayoutVars>
          <dgm:bulletEnabled val="1"/>
        </dgm:presLayoutVars>
      </dgm:prSet>
      <dgm:spPr/>
    </dgm:pt>
  </dgm:ptLst>
  <dgm:cxnLst>
    <dgm:cxn modelId="{FC771942-FC12-AD48-92BB-C13B4EE6ED31}" srcId="{F9F4B69C-F038-5A40-86B1-B2349379CF43}" destId="{6C2A79D7-05C2-8742-87B2-E46DC974E9FB}" srcOrd="0" destOrd="0" parTransId="{6F585AA0-D05D-DD43-A24D-5CBE69D7089B}" sibTransId="{7A5221DC-275A-7047-B214-6840326C2AD7}"/>
    <dgm:cxn modelId="{4C83BBB7-A7D7-5742-9D47-32AE2003B17C}" type="presOf" srcId="{6C2A79D7-05C2-8742-87B2-E46DC974E9FB}" destId="{68CD063B-2340-C243-9303-5BCD0BD4A8A8}" srcOrd="0" destOrd="0" presId="urn:microsoft.com/office/officeart/2005/8/layout/hProcess9"/>
    <dgm:cxn modelId="{5D027FF6-0E9E-424C-ADCB-700FAB4CA114}" type="presOf" srcId="{F9F4B69C-F038-5A40-86B1-B2349379CF43}" destId="{0980EA1C-8688-4C48-BCDD-8D32417EE1B1}" srcOrd="0" destOrd="0" presId="urn:microsoft.com/office/officeart/2005/8/layout/hProcess9"/>
    <dgm:cxn modelId="{4C56F8A8-30A5-3D41-9602-F6726359CE97}" type="presParOf" srcId="{0980EA1C-8688-4C48-BCDD-8D32417EE1B1}" destId="{033C5292-2FE8-7F41-A87B-9617DB5A5E79}" srcOrd="0" destOrd="0" presId="urn:microsoft.com/office/officeart/2005/8/layout/hProcess9"/>
    <dgm:cxn modelId="{75681919-E8A7-C54B-BBE9-9E29D4AE598B}" type="presParOf" srcId="{0980EA1C-8688-4C48-BCDD-8D32417EE1B1}" destId="{357C84E2-726B-464E-B63F-0E6CCFC43352}" srcOrd="1" destOrd="0" presId="urn:microsoft.com/office/officeart/2005/8/layout/hProcess9"/>
    <dgm:cxn modelId="{0F03EAAB-8F39-E34F-9ABC-5C5AEBA760D9}" type="presParOf" srcId="{357C84E2-726B-464E-B63F-0E6CCFC43352}" destId="{68CD063B-2340-C243-9303-5BCD0BD4A8A8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F4B69C-F038-5A40-86B1-B2349379CF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2A79D7-05C2-8742-87B2-E46DC974E9FB}">
      <dgm:prSet/>
      <dgm:spPr/>
      <dgm:t>
        <a:bodyPr/>
        <a:lstStyle/>
        <a:p>
          <a:r>
            <a:rPr lang="en-US" dirty="0"/>
            <a:t>Need a way to reduce test cost and time</a:t>
          </a:r>
        </a:p>
      </dgm:t>
    </dgm:pt>
    <dgm:pt modelId="{6F585AA0-D05D-DD43-A24D-5CBE69D7089B}" type="parTrans" cxnId="{FC771942-FC12-AD48-92BB-C13B4EE6ED31}">
      <dgm:prSet/>
      <dgm:spPr/>
      <dgm:t>
        <a:bodyPr/>
        <a:lstStyle/>
        <a:p>
          <a:endParaRPr lang="en-US"/>
        </a:p>
      </dgm:t>
    </dgm:pt>
    <dgm:pt modelId="{7A5221DC-275A-7047-B214-6840326C2AD7}" type="sibTrans" cxnId="{FC771942-FC12-AD48-92BB-C13B4EE6ED31}">
      <dgm:prSet/>
      <dgm:spPr/>
      <dgm:t>
        <a:bodyPr/>
        <a:lstStyle/>
        <a:p>
          <a:endParaRPr lang="en-US"/>
        </a:p>
      </dgm:t>
    </dgm:pt>
    <dgm:pt modelId="{0980EA1C-8688-4C48-BCDD-8D32417EE1B1}" type="pres">
      <dgm:prSet presAssocID="{F9F4B69C-F038-5A40-86B1-B2349379CF43}" presName="CompostProcess" presStyleCnt="0">
        <dgm:presLayoutVars>
          <dgm:dir/>
          <dgm:resizeHandles val="exact"/>
        </dgm:presLayoutVars>
      </dgm:prSet>
      <dgm:spPr/>
    </dgm:pt>
    <dgm:pt modelId="{033C5292-2FE8-7F41-A87B-9617DB5A5E79}" type="pres">
      <dgm:prSet presAssocID="{F9F4B69C-F038-5A40-86B1-B2349379CF43}" presName="arrow" presStyleLbl="bgShp" presStyleIdx="0" presStyleCnt="1" custLinFactNeighborX="-11291" custLinFactNeighborY="8186"/>
      <dgm:spPr/>
    </dgm:pt>
    <dgm:pt modelId="{357C84E2-726B-464E-B63F-0E6CCFC43352}" type="pres">
      <dgm:prSet presAssocID="{F9F4B69C-F038-5A40-86B1-B2349379CF43}" presName="linearProcess" presStyleCnt="0"/>
      <dgm:spPr/>
    </dgm:pt>
    <dgm:pt modelId="{68CD063B-2340-C243-9303-5BCD0BD4A8A8}" type="pres">
      <dgm:prSet presAssocID="{6C2A79D7-05C2-8742-87B2-E46DC974E9FB}" presName="textNode" presStyleLbl="node1" presStyleIdx="0" presStyleCnt="1" custLinFactNeighborX="-67002">
        <dgm:presLayoutVars>
          <dgm:bulletEnabled val="1"/>
        </dgm:presLayoutVars>
      </dgm:prSet>
      <dgm:spPr/>
    </dgm:pt>
  </dgm:ptLst>
  <dgm:cxnLst>
    <dgm:cxn modelId="{FC771942-FC12-AD48-92BB-C13B4EE6ED31}" srcId="{F9F4B69C-F038-5A40-86B1-B2349379CF43}" destId="{6C2A79D7-05C2-8742-87B2-E46DC974E9FB}" srcOrd="0" destOrd="0" parTransId="{6F585AA0-D05D-DD43-A24D-5CBE69D7089B}" sibTransId="{7A5221DC-275A-7047-B214-6840326C2AD7}"/>
    <dgm:cxn modelId="{4C83BBB7-A7D7-5742-9D47-32AE2003B17C}" type="presOf" srcId="{6C2A79D7-05C2-8742-87B2-E46DC974E9FB}" destId="{68CD063B-2340-C243-9303-5BCD0BD4A8A8}" srcOrd="0" destOrd="0" presId="urn:microsoft.com/office/officeart/2005/8/layout/hProcess9"/>
    <dgm:cxn modelId="{5D027FF6-0E9E-424C-ADCB-700FAB4CA114}" type="presOf" srcId="{F9F4B69C-F038-5A40-86B1-B2349379CF43}" destId="{0980EA1C-8688-4C48-BCDD-8D32417EE1B1}" srcOrd="0" destOrd="0" presId="urn:microsoft.com/office/officeart/2005/8/layout/hProcess9"/>
    <dgm:cxn modelId="{4C56F8A8-30A5-3D41-9602-F6726359CE97}" type="presParOf" srcId="{0980EA1C-8688-4C48-BCDD-8D32417EE1B1}" destId="{033C5292-2FE8-7F41-A87B-9617DB5A5E79}" srcOrd="0" destOrd="0" presId="urn:microsoft.com/office/officeart/2005/8/layout/hProcess9"/>
    <dgm:cxn modelId="{75681919-E8A7-C54B-BBE9-9E29D4AE598B}" type="presParOf" srcId="{0980EA1C-8688-4C48-BCDD-8D32417EE1B1}" destId="{357C84E2-726B-464E-B63F-0E6CCFC43352}" srcOrd="1" destOrd="0" presId="urn:microsoft.com/office/officeart/2005/8/layout/hProcess9"/>
    <dgm:cxn modelId="{0F03EAAB-8F39-E34F-9ABC-5C5AEBA760D9}" type="presParOf" srcId="{357C84E2-726B-464E-B63F-0E6CCFC43352}" destId="{68CD063B-2340-C243-9303-5BCD0BD4A8A8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375934-238C-4043-A9F8-293512F900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0B72C20-9E41-431F-B3C0-49A7C3C7C63C}">
      <dgm:prSet phldrT="[Text]"/>
      <dgm:spPr/>
      <dgm:t>
        <a:bodyPr/>
        <a:lstStyle/>
        <a:p>
          <a:r>
            <a:rPr lang="en-US" dirty="0"/>
            <a:t>One of the proven correlation based statistical model is Gaussian process(GP) </a:t>
          </a:r>
        </a:p>
      </dgm:t>
    </dgm:pt>
    <dgm:pt modelId="{60C24E20-5C77-439D-82C2-43AA7913455E}" type="parTrans" cxnId="{295EB7FC-779E-4C03-B297-E7AB20B7FDCA}">
      <dgm:prSet/>
      <dgm:spPr/>
      <dgm:t>
        <a:bodyPr/>
        <a:lstStyle/>
        <a:p>
          <a:endParaRPr lang="en-US"/>
        </a:p>
      </dgm:t>
    </dgm:pt>
    <dgm:pt modelId="{250125C9-7C78-4043-9659-84C35E5BCD6D}" type="sibTrans" cxnId="{295EB7FC-779E-4C03-B297-E7AB20B7FDCA}">
      <dgm:prSet/>
      <dgm:spPr/>
      <dgm:t>
        <a:bodyPr/>
        <a:lstStyle/>
        <a:p>
          <a:endParaRPr lang="en-US"/>
        </a:p>
      </dgm:t>
    </dgm:pt>
    <dgm:pt modelId="{180FAFBA-8CB6-44DE-AF96-B74D130B24B7}" type="pres">
      <dgm:prSet presAssocID="{8F375934-238C-4043-A9F8-293512F900BB}" presName="Name0" presStyleCnt="0">
        <dgm:presLayoutVars>
          <dgm:dir/>
          <dgm:resizeHandles val="exact"/>
        </dgm:presLayoutVars>
      </dgm:prSet>
      <dgm:spPr/>
    </dgm:pt>
    <dgm:pt modelId="{74D28D83-CEF3-4BB7-8358-E4C42CBA753C}" type="pres">
      <dgm:prSet presAssocID="{90B72C20-9E41-431F-B3C0-49A7C3C7C63C}" presName="node" presStyleLbl="node1" presStyleIdx="0" presStyleCnt="1" custLinFactNeighborX="1895" custLinFactNeighborY="18588">
        <dgm:presLayoutVars>
          <dgm:bulletEnabled val="1"/>
        </dgm:presLayoutVars>
      </dgm:prSet>
      <dgm:spPr/>
    </dgm:pt>
  </dgm:ptLst>
  <dgm:cxnLst>
    <dgm:cxn modelId="{59AFD935-8EC6-4207-AC6E-F651C6A030AA}" type="presOf" srcId="{90B72C20-9E41-431F-B3C0-49A7C3C7C63C}" destId="{74D28D83-CEF3-4BB7-8358-E4C42CBA753C}" srcOrd="0" destOrd="0" presId="urn:microsoft.com/office/officeart/2005/8/layout/process1"/>
    <dgm:cxn modelId="{F66E4E76-7FFF-467F-8457-C7701A2AD3ED}" type="presOf" srcId="{8F375934-238C-4043-A9F8-293512F900BB}" destId="{180FAFBA-8CB6-44DE-AF96-B74D130B24B7}" srcOrd="0" destOrd="0" presId="urn:microsoft.com/office/officeart/2005/8/layout/process1"/>
    <dgm:cxn modelId="{295EB7FC-779E-4C03-B297-E7AB20B7FDCA}" srcId="{8F375934-238C-4043-A9F8-293512F900BB}" destId="{90B72C20-9E41-431F-B3C0-49A7C3C7C63C}" srcOrd="0" destOrd="0" parTransId="{60C24E20-5C77-439D-82C2-43AA7913455E}" sibTransId="{250125C9-7C78-4043-9659-84C35E5BCD6D}"/>
    <dgm:cxn modelId="{C1D25429-CA51-4D0D-9F56-A0C57D37A060}" type="presParOf" srcId="{180FAFBA-8CB6-44DE-AF96-B74D130B24B7}" destId="{74D28D83-CEF3-4BB7-8358-E4C42CBA753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C5292-2FE8-7F41-A87B-9617DB5A5E79}">
      <dsp:nvSpPr>
        <dsp:cNvPr id="0" name=""/>
        <dsp:cNvSpPr/>
      </dsp:nvSpPr>
      <dsp:spPr>
        <a:xfrm>
          <a:off x="192881" y="0"/>
          <a:ext cx="2185987" cy="24801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D063B-2340-C243-9303-5BCD0BD4A8A8}">
      <dsp:nvSpPr>
        <dsp:cNvPr id="0" name=""/>
        <dsp:cNvSpPr/>
      </dsp:nvSpPr>
      <dsp:spPr>
        <a:xfrm>
          <a:off x="122806" y="744052"/>
          <a:ext cx="2065436" cy="9920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ICs need to be tested to check if meeting spec limits</a:t>
          </a:r>
        </a:p>
      </dsp:txBody>
      <dsp:txXfrm>
        <a:off x="171235" y="792481"/>
        <a:ext cx="1968578" cy="895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9383F-AB03-C745-B3BB-A852F47A3009}">
      <dsp:nvSpPr>
        <dsp:cNvPr id="0" name=""/>
        <dsp:cNvSpPr/>
      </dsp:nvSpPr>
      <dsp:spPr>
        <a:xfrm>
          <a:off x="14453" y="0"/>
          <a:ext cx="1348834" cy="23145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0E96A-4FF5-5B49-927E-574332A8F498}">
      <dsp:nvSpPr>
        <dsp:cNvPr id="0" name=""/>
        <dsp:cNvSpPr/>
      </dsp:nvSpPr>
      <dsp:spPr>
        <a:xfrm>
          <a:off x="0" y="694372"/>
          <a:ext cx="1586039" cy="925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Specification-based testing</a:t>
          </a:r>
        </a:p>
      </dsp:txBody>
      <dsp:txXfrm>
        <a:off x="45195" y="739567"/>
        <a:ext cx="1495649" cy="835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C5292-2FE8-7F41-A87B-9617DB5A5E79}">
      <dsp:nvSpPr>
        <dsp:cNvPr id="0" name=""/>
        <dsp:cNvSpPr/>
      </dsp:nvSpPr>
      <dsp:spPr>
        <a:xfrm>
          <a:off x="79614" y="0"/>
          <a:ext cx="1625263" cy="23145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D063B-2340-C243-9303-5BCD0BD4A8A8}">
      <dsp:nvSpPr>
        <dsp:cNvPr id="0" name=""/>
        <dsp:cNvSpPr/>
      </dsp:nvSpPr>
      <dsp:spPr>
        <a:xfrm>
          <a:off x="0" y="694372"/>
          <a:ext cx="1828421" cy="9258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Expensive</a:t>
          </a:r>
          <a:r>
            <a:rPr lang="en-US" sz="1900" kern="1200" baseline="0" dirty="0"/>
            <a:t> and time-consuming</a:t>
          </a:r>
          <a:endParaRPr lang="en-US" sz="1900" kern="1200" dirty="0"/>
        </a:p>
      </dsp:txBody>
      <dsp:txXfrm>
        <a:off x="45195" y="739567"/>
        <a:ext cx="1738031" cy="835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C5292-2FE8-7F41-A87B-9617DB5A5E79}">
      <dsp:nvSpPr>
        <dsp:cNvPr id="0" name=""/>
        <dsp:cNvSpPr/>
      </dsp:nvSpPr>
      <dsp:spPr>
        <a:xfrm>
          <a:off x="0" y="0"/>
          <a:ext cx="2185986" cy="23407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D063B-2340-C243-9303-5BCD0BD4A8A8}">
      <dsp:nvSpPr>
        <dsp:cNvPr id="0" name=""/>
        <dsp:cNvSpPr/>
      </dsp:nvSpPr>
      <dsp:spPr>
        <a:xfrm>
          <a:off x="0" y="702210"/>
          <a:ext cx="2515491" cy="936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a way to reduce test cost and time</a:t>
          </a:r>
        </a:p>
      </dsp:txBody>
      <dsp:txXfrm>
        <a:off x="45705" y="747915"/>
        <a:ext cx="2424081" cy="844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28D83-CEF3-4BB7-8358-E4C42CBA753C}">
      <dsp:nvSpPr>
        <dsp:cNvPr id="0" name=""/>
        <dsp:cNvSpPr/>
      </dsp:nvSpPr>
      <dsp:spPr>
        <a:xfrm>
          <a:off x="0" y="160772"/>
          <a:ext cx="2228668" cy="133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One of the proven correlation based statistical model is Gaussian process(GP) </a:t>
          </a:r>
        </a:p>
      </dsp:txBody>
      <dsp:txXfrm>
        <a:off x="39165" y="199937"/>
        <a:ext cx="2150338" cy="1258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1T07:56:28.350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2725 471,'-58'-29,"-29"-8,62 28,0 2,0 0,-1 2,1 0,-3 2,11 1,-9 0,1-1,-14-5,30 6,1 0,0-1,0-1,0 1,0-1,0 0,1-1,0 0,-3-3,-9-8,-1 0,-1 1,0 1,-1 0,0 2,-15-5,-8-1,-101-38,65 24,61 23,-1 0,-1 2,0 0,0 1,0 1,-19-1,18 5,-33-3,0-2,1-2,-14-6,35 7,0 1,-1 2,-30-1,-109 7,60 1,94-3,-30-1,-47 7,80-3,0 0,1 0,-1 2,1 0,0 1,1 0,-11 7,-9 7,20-11,1-1,-1 0,-1 0,1-2,-1 0,0 0,-1-2,1 0,-7 0,9-3,-1 1,1 1,0 0,0 1,0 1,1 0,-1 0,1 1,0 1,1 1,0-1,0 2,1 0,-5 4,-6 6,-6 5,0-1,-25 14,49-35,0 1,1-1,-1 1,0 0,1 0,-1 1,1-1,0 1,0 0,1-1,-1 1,1 1,0-1,0 0,0 0,0 3,-1 3,1 1,1-1,0 1,0 0,1 0,1 6,-1 4,-2-1,0 0,-5 19,3-15,0 0,1 11,3-29,-3 115,8 43,-5-161,0 0,0 1,1-1,0 0,0 1,0-1,0 0,0 0,0 0,1 0,0 0,-1 0,1 0,0-1,1 1,-1 0,0-1,1 0,-1 0,1 0,0 0,-1 0,1 0,0 0,0-1,1 0,-1 0,0 0,0 0,0 0,2 0,13 1,0 0,0-1,0-1,0-1,14-2,14-1,869 1,-480 5,-401-2,21 1,-1-2,0-3,32-7,-49 5,0 2,3 2,-15 1,0-1,0-1,0-1,-1-1,18-7,15-7,45-8,-97 26,0-1,-1 0,1 0,-1 0,1 0,-1-1,0 0,0 0,0 0,0 0,0-1,2-3,6-7,-1 0,8-16,1-1,-5 11,15-21,-1 0,-2-3,-3 0,2-6,-22 40,-1-1,0 1,0 0,-1-1,0 0,0-9,-2-2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21T07:57:17.484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0 706</inkml:trace>
  <inkml:trace contextRef="#ctx0" brushRef="#br0" timeOffset="3628.6577">0 706,'0'8,"0"0,1 0,0 0,0 0,0 0,1 0,0 0,1 0,0 1,0-4,0-1,-1 0,1 0,0 0,1 0,-1 0,1-1,0 1,0-1,0 0,0 0,0-1,1 1,-1-1,4 1,65 29,1-4,8 0,-46-18,-1-2,1-1,0-1,1-3,26 0,75-2,122-4,-217-3,-1-2,0-1,0-2,-1-2,7-5,-5 2,0 2,1 2,1 2,27-2,-47 10,-1-1,0-1,0-1,0-2,0 0,-1-1,-1-1,1-1,10-8,74-40,-98 53,1 1,-1 1,0-1,1 2,0-1,0 1,0 1,0-1,0 2,6 0,11-2,-23 1,0 0,0 0,0 0,0-1,0 1,0-1,-1 0,1 0,-1-1,1 1,-1-1,0 1,0-1,0 0,0 0,-1 0,1-1,-1 1,0-1,1 1,-2-1,1 0,1-2,5-14,-1-1,-1 0,0 0,-2-2,0 6,6-35,-2 0,-3 0,-2 0,-3-1,-1 1,-4-6,5 52,-1 1,1-1,-1 1,-1-1,1 1,-1 0,0-1,0 1,0 0,-1 0,0 1,0-1,0 1,0-1,-4-3,2 5,1-1,-1 1,0 0,0 0,0 1,0-1,-1 1,1 0,-1 1,1-1,-1 1,0 0,1 1,-7-1,-101-2,-27 6,-2-1,90-2,-1 1,1 3,-29 7,26-3,39-6,1 0,-1 0,1 2,0 0,0 1,0 0,-5 4,7-2,-1 0,0 0,0-1,0-1,-1-1,0 0,0-1,0 0,-11 0,6-1,0 1,0 1,1 1,0 1,-2 1,-5 1,-1 0,-9 0,26-6,0 1,0 1,0 0,0 0,1 1,-1 0,1 1,-6 5,-27 15,24-15,1 1,0 1,1 1,-8 8,-37 30,-88 64,134-104,0-1,-1 0,0-2,-1 0,0 0,0-2,-1 0,4-2,1 2,-1 0,2 0,-1 1,1 0,-1 3,-23 14,2-1,22-12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B8A17-652B-4418-AF66-A1498EC3E54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747B9-DCEA-4EF9-8889-7F742C96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quickly go through the problem and start explaining about Gaussian process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47B9-DCEA-4EF9-8889-7F742C962E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intuitively. Say about prior distribution obtained through covariance function, observed points, then posterior distribution with predictive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47B9-DCEA-4EF9-8889-7F742C962E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4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2 enhancements of GP model briefly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47B9-DCEA-4EF9-8889-7F742C962E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4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improvement towards previous model. Explain what exactly we are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47B9-DCEA-4EF9-8889-7F742C962E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go through the steps shown in the g=fig 1 by 1. Start by saying consider 4 wafers, Cluster 1</a:t>
            </a:r>
            <a:r>
              <a:rPr lang="en-US" baseline="30000" dirty="0"/>
              <a:t>st</a:t>
            </a:r>
            <a:r>
              <a:rPr lang="en-US" dirty="0"/>
              <a:t> wafer using k-means and same clusters are used across wafers.</a:t>
            </a:r>
          </a:p>
          <a:p>
            <a:r>
              <a:rPr lang="en-US" dirty="0"/>
              <a:t>Select 1</a:t>
            </a:r>
            <a:r>
              <a:rPr lang="en-US" baseline="30000" dirty="0"/>
              <a:t>st</a:t>
            </a:r>
            <a:r>
              <a:rPr lang="en-US" dirty="0"/>
              <a:t> cluster and same training points across wafers and then the 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47B9-DCEA-4EF9-8889-7F742C962E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6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Self-explanatory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47B9-DCEA-4EF9-8889-7F742C962E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4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the left hand side and RHS graphs are and say that this for 7 wafers only.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47B9-DCEA-4EF9-8889-7F742C962E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1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Similarly for with only intra-wafer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47B9-DCEA-4EF9-8889-7F742C962E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47B9-DCEA-4EF9-8889-7F742C962E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E67F-61CB-4318-B23E-6F14CA6C8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A2B0E-6472-45C0-93A6-C074CD4D1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9670D-52FF-4A66-A82E-AC147DE1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54BB-76CF-419D-BAC8-47E6B101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FCFA-2179-438C-8080-69C3A102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53DA-F1C4-486B-B1FD-6913D61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067A3-529D-47C3-B475-4AD00CB0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D5E3-7CAD-49A0-8A37-58C509CF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9862-8A5D-4A40-9AED-4907C13F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7566C-546D-4789-BB50-28D6CC2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4C19A-392F-4A80-8A6E-A2F775CDF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F793-8C97-4C65-AD84-F6540F38F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7226-2291-43E5-B8F3-08DAC88D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3FE2-E3A6-46B8-9611-46B92770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5324-969C-4A2D-AA29-E2EE5ECB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37B8-E454-4CFE-87E6-7EBEF5A6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6DD6-C842-4B4D-B06D-88EF0B23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CC55-BA2E-4820-885E-6A9D5511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6D92-B996-44A9-9338-CA76151D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5603-8DD8-4922-A545-8F7023FF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5725-EB11-43C0-95E3-2688C4E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403-0306-49B4-A3EE-841B45BF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1AAA-96A6-45BB-9C30-10DBE6D9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1B77-3143-4A83-814F-45475653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61A4-5627-48A7-8E6B-959FA850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9A72-FD8D-4CC0-9E23-F3C07072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9E0D-9932-4E55-AD2E-CD90F7BF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42AB7-87F1-4E1A-8421-BD3B89BF6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3B99-76E8-4BCE-A617-F0988A8D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A66B-51F0-4E59-8B59-0C693BE4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46C71-5780-43BF-82C9-830DBD38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1B22-C103-4AF6-A445-4E8CA925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40CF-0C95-460A-839E-3450AF71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BA5C-6814-4C76-BB93-B500E7931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FB60D-D7DB-40D3-B450-E52014E99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278F5-C791-4B07-ADE2-F2C31455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D8C28-31F6-4261-BC6B-7F2DA0B8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E254C-7917-4439-A63A-EE027155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C4F47-458C-4E7D-8905-094C59F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E26C-A8B3-4A2E-B69B-5A48DE40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12870-0B7A-4959-B904-15739514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F780F-5D43-4F5C-B3C1-0DF0B37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2B82D-C1D2-48EB-929B-B71BBE9F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D896-C965-4A80-820E-C9EA2A5C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EA0C0-4B4B-4DB8-A4E0-C86F7385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08E7A-1F93-4330-B824-7B4A2C30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B05E-25FD-4C6F-BE11-D23A60EF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4861-C564-456C-98EF-7FDEEF73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2162D-AFC4-45F7-AE62-BD3BDA5C1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408BF-F728-44A5-B4D6-BBE505A6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3ACD-3B8B-40BF-B75A-3CA70363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D2F8-1AD2-4E91-88FA-B409B210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DEDC-B7E8-42C3-9ED6-84D532E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CE5CD-2466-4A8D-B5CF-3F1B95107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7CF2-BC08-4F66-852E-0F8660B5E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58A6-8E3B-4C5F-8AD4-27B3387C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4330E-7DEA-45E7-A341-C3BF0B48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DA036-4D8F-4AA1-B728-91AACAD2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2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F653-4C12-4B68-B08A-62D10F29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A08C7-AF4B-479C-A569-677908B1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686DE-518D-4141-AFB3-4072DB06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6721-71C5-4B4C-A799-EF9DB2FD3CA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F881-BC73-4DC9-9D4A-D529DBE72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0124-38C9-4828-A099-652F7B225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634D-9F75-44D2-A86D-2486712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1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5209-0822-4346-B988-787F0A8B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Project 1: Implementation of Spatio-Temporal Wafer-Level Correlation Modeling with Progressive Sampling with Wafer-based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966F3-F37F-4E4B-BDF2-5E202F557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Abhishek M Patil – amp170830</a:t>
            </a:r>
          </a:p>
          <a:p>
            <a:r>
              <a:rPr lang="en-US" dirty="0"/>
              <a:t>Shri Prakash </a:t>
            </a:r>
            <a:r>
              <a:rPr lang="en-US"/>
              <a:t>– sxp175131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18CFD67-72D0-4F82-AF0E-9CBB332ED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51491"/>
            <a:ext cx="9630679" cy="584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5DEE6D-87FB-45F7-A519-C641E6A0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72" y="315913"/>
            <a:ext cx="1848753" cy="6027738"/>
          </a:xfrm>
        </p:spPr>
        <p:txBody>
          <a:bodyPr>
            <a:normAutofit/>
          </a:bodyPr>
          <a:lstStyle/>
          <a:p>
            <a:r>
              <a:rPr lang="en-US" sz="2000" b="1" dirty="0"/>
              <a:t>Comparison of with only intra-wafer clustering  and with both inter-intra wafer clustering for probe test 14</a:t>
            </a:r>
          </a:p>
        </p:txBody>
      </p:sp>
    </p:spTree>
    <p:extLst>
      <p:ext uri="{BB962C8B-B14F-4D97-AF65-F5344CB8AC3E}">
        <p14:creationId xmlns:p14="http://schemas.microsoft.com/office/powerpoint/2010/main" val="76187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7A39-A167-42A8-BD34-9CA7557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7" y="218169"/>
            <a:ext cx="10515600" cy="239031"/>
          </a:xfrm>
        </p:spPr>
        <p:txBody>
          <a:bodyPr>
            <a:noAutofit/>
          </a:bodyPr>
          <a:lstStyle/>
          <a:p>
            <a:r>
              <a:rPr lang="en-US" sz="2400" b="1" dirty="0"/>
              <a:t>Comparison between baseline GP-ST-PS model without any clustering ,with GP-ST-PS with only inter wafer clustering (for 80% of probe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E8AB-2247-4AAA-9983-BD2BB086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512" y="675369"/>
            <a:ext cx="4667639" cy="477111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results shown here are for first 7 wafers only due to computational constraints.</a:t>
            </a:r>
          </a:p>
          <a:p>
            <a:r>
              <a:rPr lang="en-US" sz="2000" dirty="0"/>
              <a:t>As seen from the graph for some of the probe tests the </a:t>
            </a:r>
            <a:r>
              <a:rPr lang="en-US" sz="2000" dirty="0" err="1"/>
              <a:t>avg</a:t>
            </a:r>
            <a:r>
              <a:rPr lang="en-US" sz="2000" dirty="0"/>
              <a:t> prediction error percentage reduced.</a:t>
            </a:r>
          </a:p>
          <a:p>
            <a:r>
              <a:rPr lang="en-US" sz="2000" dirty="0"/>
              <a:t>This is due to the fact that variation in measurements across the wafers.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82813B-268F-4609-9E1F-50FBB6ACC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F7FFCD-FF73-4BAF-9B08-FF3E2B88B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80975"/>
              </p:ext>
            </p:extLst>
          </p:nvPr>
        </p:nvGraphicFramePr>
        <p:xfrm>
          <a:off x="-2332" y="675369"/>
          <a:ext cx="7351356" cy="2900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004AE59-5AB7-4CB9-9265-53FAF2CEC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583463"/>
              </p:ext>
            </p:extLst>
          </p:nvPr>
        </p:nvGraphicFramePr>
        <p:xfrm>
          <a:off x="31880" y="3575932"/>
          <a:ext cx="7351356" cy="3347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735734-C32B-4045-BC42-E9E009E049D7}"/>
                  </a:ext>
                </a:extLst>
              </p14:cNvPr>
              <p14:cNvContentPartPr/>
              <p14:nvPr/>
            </p14:nvContentPartPr>
            <p14:xfrm>
              <a:off x="5662308" y="1192702"/>
              <a:ext cx="981360" cy="36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735734-C32B-4045-BC42-E9E009E049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3308" y="1183702"/>
                <a:ext cx="9990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13856F-817A-42BE-B7EE-0395061E0A4E}"/>
                  </a:ext>
                </a:extLst>
              </p14:cNvPr>
              <p14:cNvContentPartPr/>
              <p14:nvPr/>
            </p14:nvContentPartPr>
            <p14:xfrm>
              <a:off x="3760068" y="1789222"/>
              <a:ext cx="749160" cy="348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13856F-817A-42BE-B7EE-0395061E0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51068" y="1780582"/>
                <a:ext cx="766800" cy="3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48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A8D3-DED6-416B-AF49-94ADB5A2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660" y="1007743"/>
            <a:ext cx="4534679" cy="516921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170" name="Chart 1">
            <a:extLst>
              <a:ext uri="{FF2B5EF4-FFF2-40B4-BE49-F238E27FC236}">
                <a16:creationId xmlns:a16="http://schemas.microsoft.com/office/drawing/2014/main" id="{D3F85A66-9774-4EFF-AEFE-450932E3DF2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8" y="2101043"/>
            <a:ext cx="5503473" cy="294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1E6C0EE-2C45-40BB-BEB8-055BB213F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7720"/>
            <a:ext cx="205299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1C7DAB1-1A40-4D15-9024-875191542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687095"/>
              </p:ext>
            </p:extLst>
          </p:nvPr>
        </p:nvGraphicFramePr>
        <p:xfrm>
          <a:off x="6284134" y="1531621"/>
          <a:ext cx="5354838" cy="3870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831F677-32D0-402E-A5B0-E2913BE0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0" y="289249"/>
            <a:ext cx="10515600" cy="239031"/>
          </a:xfrm>
        </p:spPr>
        <p:txBody>
          <a:bodyPr>
            <a:noAutofit/>
          </a:bodyPr>
          <a:lstStyle/>
          <a:p>
            <a:r>
              <a:rPr lang="en-US" sz="2400" b="1" dirty="0"/>
              <a:t>Results of GP-ST-PS with inter wafer and intra-wafer clustering for all the 23 wafers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B0263-EC82-423D-BC9D-E20B1AC1E92F}"/>
              </a:ext>
            </a:extLst>
          </p:cNvPr>
          <p:cNvSpPr/>
          <p:nvPr/>
        </p:nvSpPr>
        <p:spPr>
          <a:xfrm>
            <a:off x="780661" y="1249601"/>
            <a:ext cx="446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Above 80% of probe tests are below 4% error.</a:t>
            </a:r>
          </a:p>
        </p:txBody>
      </p:sp>
    </p:spTree>
    <p:extLst>
      <p:ext uri="{BB962C8B-B14F-4D97-AF65-F5344CB8AC3E}">
        <p14:creationId xmlns:p14="http://schemas.microsoft.com/office/powerpoint/2010/main" val="89639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059B-697F-49B8-B5CA-354DE812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D9D4-00F6-4DF4-8562-D14F2A74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project we first implemented wafer spatial modelling using Gaussian process model along with key enhancements namely progressive sampling and </a:t>
            </a:r>
            <a:r>
              <a:rPr lang="en-US" dirty="0" err="1"/>
              <a:t>spatio</a:t>
            </a:r>
            <a:r>
              <a:rPr lang="en-US" dirty="0"/>
              <a:t>-temporal feature inclusion.</a:t>
            </a:r>
          </a:p>
          <a:p>
            <a:r>
              <a:rPr lang="en-US" dirty="0"/>
              <a:t>Further to handle within wafer and in-lot process variation we added a intra and inter-wafer clustering-based approach to the previous model</a:t>
            </a:r>
          </a:p>
          <a:p>
            <a:r>
              <a:rPr lang="en-US" dirty="0"/>
              <a:t>The results were compared for 80% of the probe tests between the two models and improvement in average prediction accuracy was shown.</a:t>
            </a:r>
          </a:p>
          <a:p>
            <a:r>
              <a:rPr lang="en-US" dirty="0"/>
              <a:t>Further we showed that the average prediction error for all the probe tests for the improved model is less than 4% for over 80% of the probe tests </a:t>
            </a:r>
          </a:p>
        </p:txBody>
      </p:sp>
    </p:spTree>
    <p:extLst>
      <p:ext uri="{BB962C8B-B14F-4D97-AF65-F5344CB8AC3E}">
        <p14:creationId xmlns:p14="http://schemas.microsoft.com/office/powerpoint/2010/main" val="349455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7D25-D6F3-49B4-81F6-EDF7456F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44CD-A045-48C6-B429-77F87836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5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A681-9FE2-439B-978E-EE85CFA3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1C4A-7761-4136-B451-7DA7D710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Models used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Experiment 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4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0603-9593-4D4F-94F1-69FD82FC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0D36-1757-4036-A8EB-186467EE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F1213A1-8F96-8E46-836D-1CDE2F8A9643}"/>
              </a:ext>
            </a:extLst>
          </p:cNvPr>
          <p:cNvGraphicFramePr/>
          <p:nvPr>
            <p:extLst/>
          </p:nvPr>
        </p:nvGraphicFramePr>
        <p:xfrm>
          <a:off x="537346" y="2198816"/>
          <a:ext cx="2571750" cy="248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F2B649-6264-4046-A7CB-EB02A68B3980}"/>
              </a:ext>
            </a:extLst>
          </p:cNvPr>
          <p:cNvGraphicFramePr/>
          <p:nvPr>
            <p:extLst/>
          </p:nvPr>
        </p:nvGraphicFramePr>
        <p:xfrm>
          <a:off x="2918734" y="2281616"/>
          <a:ext cx="1586864" cy="2314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30FF88-A6E6-0345-9FFA-77F4982428A5}"/>
              </a:ext>
            </a:extLst>
          </p:cNvPr>
          <p:cNvGraphicFramePr/>
          <p:nvPr>
            <p:extLst/>
          </p:nvPr>
        </p:nvGraphicFramePr>
        <p:xfrm>
          <a:off x="4669971" y="2281616"/>
          <a:ext cx="1912075" cy="2314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9B08491-3DDC-4948-8838-CC4BF8A3AED7}"/>
              </a:ext>
            </a:extLst>
          </p:cNvPr>
          <p:cNvGraphicFramePr/>
          <p:nvPr>
            <p:extLst/>
          </p:nvPr>
        </p:nvGraphicFramePr>
        <p:xfrm>
          <a:off x="6701517" y="2198816"/>
          <a:ext cx="2571749" cy="234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F12C660-1B31-4D23-8EA3-86E2EC053DA8}"/>
              </a:ext>
            </a:extLst>
          </p:cNvPr>
          <p:cNvSpPr txBox="1"/>
          <p:nvPr/>
        </p:nvSpPr>
        <p:spPr>
          <a:xfrm>
            <a:off x="9273266" y="2492003"/>
            <a:ext cx="2489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Solution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Predict measurements of specification tests at untested die from a small set of tested die using statistical methods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B3ED536D-D5B3-422E-9AD8-AAFD6A2F7726}"/>
              </a:ext>
            </a:extLst>
          </p:cNvPr>
          <p:cNvGraphicFramePr/>
          <p:nvPr>
            <p:extLst/>
          </p:nvPr>
        </p:nvGraphicFramePr>
        <p:xfrm>
          <a:off x="7002371" y="5040819"/>
          <a:ext cx="2228668" cy="1497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51A10A0-74CD-094E-8CE8-BBC1525A8F8F}"/>
              </a:ext>
            </a:extLst>
          </p:cNvPr>
          <p:cNvGrpSpPr/>
          <p:nvPr/>
        </p:nvGrpSpPr>
        <p:grpSpPr>
          <a:xfrm>
            <a:off x="563585" y="5052181"/>
            <a:ext cx="2519271" cy="1629545"/>
            <a:chOff x="226985" y="165398"/>
            <a:chExt cx="2228668" cy="13372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3E14FBB-F294-B649-8701-688BC17E2116}"/>
                </a:ext>
              </a:extLst>
            </p:cNvPr>
            <p:cNvSpPr/>
            <p:nvPr/>
          </p:nvSpPr>
          <p:spPr>
            <a:xfrm>
              <a:off x="226985" y="165398"/>
              <a:ext cx="2228668" cy="133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D19F41F8-52ED-D547-ACCC-5D64CF02FBA9}"/>
                </a:ext>
              </a:extLst>
            </p:cNvPr>
            <p:cNvSpPr txBox="1"/>
            <p:nvPr/>
          </p:nvSpPr>
          <p:spPr>
            <a:xfrm>
              <a:off x="226985" y="199937"/>
              <a:ext cx="2228668" cy="1258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There exists spatial correlation between measurements among the die because of the process variation</a:t>
              </a:r>
              <a:r>
                <a:rPr lang="en-US" sz="1800" kern="1200" dirty="0"/>
                <a:t>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6053F5-3706-4445-89AA-7D994EF257EE}"/>
              </a:ext>
            </a:extLst>
          </p:cNvPr>
          <p:cNvSpPr txBox="1"/>
          <p:nvPr/>
        </p:nvSpPr>
        <p:spPr>
          <a:xfrm>
            <a:off x="7016278" y="4728042"/>
            <a:ext cx="225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Which model to use ?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01E1C-A180-0E45-A010-C0C57B740C5C}"/>
              </a:ext>
            </a:extLst>
          </p:cNvPr>
          <p:cNvSpPr txBox="1"/>
          <p:nvPr/>
        </p:nvSpPr>
        <p:spPr>
          <a:xfrm>
            <a:off x="563585" y="4685843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Concept :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E62D0F-6B3D-104C-AE0E-7130E6274992}"/>
              </a:ext>
            </a:extLst>
          </p:cNvPr>
          <p:cNvGrpSpPr/>
          <p:nvPr/>
        </p:nvGrpSpPr>
        <p:grpSpPr>
          <a:xfrm>
            <a:off x="3450361" y="4678990"/>
            <a:ext cx="3184505" cy="2174097"/>
            <a:chOff x="-152285" y="-100242"/>
            <a:chExt cx="2484973" cy="171689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FDC6F0D-CD45-7C49-A880-15B638F70093}"/>
                </a:ext>
              </a:extLst>
            </p:cNvPr>
            <p:cNvSpPr/>
            <p:nvPr/>
          </p:nvSpPr>
          <p:spPr>
            <a:xfrm>
              <a:off x="0" y="160772"/>
              <a:ext cx="2228668" cy="133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56FCCC1E-E04A-D34F-8359-E671D58F757E}"/>
                </a:ext>
              </a:extLst>
            </p:cNvPr>
            <p:cNvSpPr txBox="1"/>
            <p:nvPr/>
          </p:nvSpPr>
          <p:spPr>
            <a:xfrm>
              <a:off x="-152285" y="-100242"/>
              <a:ext cx="2484973" cy="17168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Identify spatial correlation by relying only on subset of die measurements and </a:t>
              </a:r>
              <a:r>
                <a:rPr lang="en-AU" dirty="0"/>
                <a:t>predict performance outcomes at unobserved die location</a:t>
              </a:r>
              <a:r>
                <a:rPr lang="en-US" sz="1800" kern="1200" dirty="0"/>
                <a:t>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FA2780-CAC3-0B48-B271-08BB31EC46F3}"/>
              </a:ext>
            </a:extLst>
          </p:cNvPr>
          <p:cNvSpPr txBox="1"/>
          <p:nvPr/>
        </p:nvSpPr>
        <p:spPr>
          <a:xfrm>
            <a:off x="3712166" y="4659585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?</a:t>
            </a:r>
          </a:p>
        </p:txBody>
      </p:sp>
    </p:spTree>
    <p:extLst>
      <p:ext uri="{BB962C8B-B14F-4D97-AF65-F5344CB8AC3E}">
        <p14:creationId xmlns:p14="http://schemas.microsoft.com/office/powerpoint/2010/main" val="139193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6510-97E3-4705-9D9B-379AE75A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Model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66CC-0A35-400A-AB54-F2C613E9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545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Gaussian process is fully specified by its mean function and its kernel-based covariance function ‘K’ denoted by                                   where x is the input co-ordinate and f(x) is the output </a:t>
            </a:r>
            <a:r>
              <a:rPr lang="en-US" sz="2000" dirty="0" err="1"/>
              <a:t>ie</a:t>
            </a:r>
            <a:r>
              <a:rPr lang="en-US" sz="2000" dirty="0"/>
              <a:t>; the measurement value.</a:t>
            </a:r>
          </a:p>
          <a:p>
            <a:r>
              <a:rPr lang="en-US" sz="2000" dirty="0"/>
              <a:t>The basic assumption is that if vectors x and x’ are similar, then f (x) and f (x’) should be similar, too.</a:t>
            </a:r>
          </a:p>
          <a:p>
            <a:r>
              <a:rPr lang="en-US" sz="2000" dirty="0"/>
              <a:t>The squared exponential covariance function  K(x, x’) denoted by                                                     returns a measure of the similarity of x and x’ and encodes how similar f (x) and    f (x’) should be.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E54E67FA-79C9-4531-A1E6-D1935D57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62" y="2383858"/>
            <a:ext cx="1938676" cy="22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">
            <a:extLst>
              <a:ext uri="{FF2B5EF4-FFF2-40B4-BE49-F238E27FC236}">
                <a16:creationId xmlns:a16="http://schemas.microsoft.com/office/drawing/2014/main" id="{04C3BEA4-D8C6-409A-B00D-0EADED1B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38" y="4518025"/>
            <a:ext cx="2821416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2A9FC8-30C0-42FD-8ADB-A03A415FB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536" y="1885383"/>
            <a:ext cx="5505450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EA43-3440-4C01-A4B4-14AC1A194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79"/>
            <a:ext cx="10515600" cy="452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Gaussian Process Model studied in this project: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E3969-BFCC-3245-B6E4-ACD6913F0678}"/>
              </a:ext>
            </a:extLst>
          </p:cNvPr>
          <p:cNvSpPr txBox="1"/>
          <p:nvPr/>
        </p:nvSpPr>
        <p:spPr>
          <a:xfrm>
            <a:off x="703942" y="1132114"/>
            <a:ext cx="237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85940-94EC-1F41-8F96-B443DAB34474}"/>
              </a:ext>
            </a:extLst>
          </p:cNvPr>
          <p:cNvSpPr txBox="1"/>
          <p:nvPr/>
        </p:nvSpPr>
        <p:spPr>
          <a:xfrm>
            <a:off x="1465274" y="4028543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Progressive 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32A8C-D25E-8949-BD55-EA6102F4522C}"/>
              </a:ext>
            </a:extLst>
          </p:cNvPr>
          <p:cNvSpPr txBox="1"/>
          <p:nvPr/>
        </p:nvSpPr>
        <p:spPr>
          <a:xfrm>
            <a:off x="6902155" y="3971935"/>
            <a:ext cx="331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Spatio-temporal feature inclusion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98568-DF92-DF40-943C-F96E0330865A}"/>
              </a:ext>
            </a:extLst>
          </p:cNvPr>
          <p:cNvSpPr txBox="1"/>
          <p:nvPr/>
        </p:nvSpPr>
        <p:spPr>
          <a:xfrm>
            <a:off x="248748" y="5688710"/>
            <a:ext cx="11290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*Ahmadi, K. Huang, S. Natarajan, J. M </a:t>
            </a:r>
            <a:r>
              <a:rPr lang="en-US" dirty="0" err="1"/>
              <a:t>Carulli</a:t>
            </a:r>
            <a:r>
              <a:rPr lang="en-US" dirty="0"/>
              <a:t>, and Y. Makris, “</a:t>
            </a:r>
            <a:r>
              <a:rPr lang="en-US" dirty="0" err="1"/>
              <a:t>Spatio</a:t>
            </a:r>
            <a:r>
              <a:rPr lang="en-US" dirty="0"/>
              <a:t>-temporal wafer-level correlation modeling with</a:t>
            </a:r>
          </a:p>
          <a:p>
            <a:r>
              <a:rPr lang="en-US" dirty="0"/>
              <a:t> progressive sampling: A pathway to HVM yield estimation,” in IEEE International Test Conference, 2014, pp. 1–10. 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0D1EDB-CECF-43C1-98F2-8468E7EB2159}"/>
              </a:ext>
            </a:extLst>
          </p:cNvPr>
          <p:cNvGrpSpPr/>
          <p:nvPr/>
        </p:nvGrpSpPr>
        <p:grpSpPr>
          <a:xfrm>
            <a:off x="4102954" y="1100743"/>
            <a:ext cx="2938894" cy="1629545"/>
            <a:chOff x="226985" y="165398"/>
            <a:chExt cx="2228668" cy="13372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46F9935-E45A-49C8-86E1-B9B20BB172AD}"/>
                </a:ext>
              </a:extLst>
            </p:cNvPr>
            <p:cNvSpPr/>
            <p:nvPr/>
          </p:nvSpPr>
          <p:spPr>
            <a:xfrm>
              <a:off x="226985" y="165398"/>
              <a:ext cx="2228668" cy="133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7FDC9D5C-ED02-487C-ACEC-459380326B8D}"/>
                </a:ext>
              </a:extLst>
            </p:cNvPr>
            <p:cNvSpPr txBox="1"/>
            <p:nvPr/>
          </p:nvSpPr>
          <p:spPr>
            <a:xfrm>
              <a:off x="226985" y="197840"/>
              <a:ext cx="2228668" cy="1258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r>
                <a:rPr lang="en-US" dirty="0"/>
                <a:t>Spatio-Temporal Wafer-Level  Correlation Modeling with Progressive Sampling*</a:t>
              </a:r>
              <a:endParaRPr lang="en-US" sz="18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C25A21-32CB-41AC-976A-B0EB7D1C99B6}"/>
              </a:ext>
            </a:extLst>
          </p:cNvPr>
          <p:cNvGrpSpPr/>
          <p:nvPr/>
        </p:nvGrpSpPr>
        <p:grpSpPr>
          <a:xfrm>
            <a:off x="1164060" y="4485105"/>
            <a:ext cx="2938894" cy="1629545"/>
            <a:chOff x="226985" y="165398"/>
            <a:chExt cx="2228668" cy="1337200"/>
          </a:xfrm>
        </p:grpSpPr>
        <p:sp>
          <p:nvSpPr>
            <p:cNvPr id="20" name="Rounded Rectangle 13">
              <a:extLst>
                <a:ext uri="{FF2B5EF4-FFF2-40B4-BE49-F238E27FC236}">
                  <a16:creationId xmlns:a16="http://schemas.microsoft.com/office/drawing/2014/main" id="{7065A273-9606-47B2-8D0B-33A55F2211D0}"/>
                </a:ext>
              </a:extLst>
            </p:cNvPr>
            <p:cNvSpPr/>
            <p:nvPr/>
          </p:nvSpPr>
          <p:spPr>
            <a:xfrm>
              <a:off x="226985" y="165398"/>
              <a:ext cx="2228668" cy="133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00B1FC35-ACB6-417A-A303-89E8C16A594A}"/>
                </a:ext>
              </a:extLst>
            </p:cNvPr>
            <p:cNvSpPr txBox="1"/>
            <p:nvPr/>
          </p:nvSpPr>
          <p:spPr>
            <a:xfrm>
              <a:off x="226985" y="199937"/>
              <a:ext cx="2228668" cy="1258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r>
                <a:rPr lang="en-US" dirty="0"/>
                <a:t>An iterative sampling approach to select training samples which better represent the spatial variation pattern across a wafer </a:t>
              </a:r>
            </a:p>
            <a:p>
              <a:endParaRPr lang="en-US" sz="18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090B7C-699B-47C6-A88D-D54E27A7A573}"/>
              </a:ext>
            </a:extLst>
          </p:cNvPr>
          <p:cNvGrpSpPr/>
          <p:nvPr/>
        </p:nvGrpSpPr>
        <p:grpSpPr>
          <a:xfrm>
            <a:off x="7041848" y="4397875"/>
            <a:ext cx="3091905" cy="1629545"/>
            <a:chOff x="226985" y="165398"/>
            <a:chExt cx="2344702" cy="1337200"/>
          </a:xfrm>
        </p:grpSpPr>
        <p:sp>
          <p:nvSpPr>
            <p:cNvPr id="26" name="Rounded Rectangle 13">
              <a:extLst>
                <a:ext uri="{FF2B5EF4-FFF2-40B4-BE49-F238E27FC236}">
                  <a16:creationId xmlns:a16="http://schemas.microsoft.com/office/drawing/2014/main" id="{60DF950D-D732-449A-90BE-E840710118A7}"/>
                </a:ext>
              </a:extLst>
            </p:cNvPr>
            <p:cNvSpPr/>
            <p:nvPr/>
          </p:nvSpPr>
          <p:spPr>
            <a:xfrm>
              <a:off x="226985" y="165398"/>
              <a:ext cx="2228668" cy="133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67383237-0604-49C2-AEEE-88FBF680663B}"/>
                </a:ext>
              </a:extLst>
            </p:cNvPr>
            <p:cNvSpPr txBox="1"/>
            <p:nvPr/>
          </p:nvSpPr>
          <p:spPr>
            <a:xfrm>
              <a:off x="343019" y="201398"/>
              <a:ext cx="2228668" cy="1258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endParaRPr lang="en-US" dirty="0"/>
            </a:p>
            <a:p>
              <a:r>
                <a:rPr lang="en-US" dirty="0"/>
                <a:t>Wafers within the same lot, exhibit similar intra-wafer spatial variation and also exhibit time-dependent inter-wafer variation </a:t>
              </a:r>
            </a:p>
            <a:p>
              <a:endParaRPr lang="en-US" sz="1800" kern="12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06E2F9-34EB-4BAB-BF25-9AB826F43246}"/>
              </a:ext>
            </a:extLst>
          </p:cNvPr>
          <p:cNvSpPr txBox="1"/>
          <p:nvPr/>
        </p:nvSpPr>
        <p:spPr>
          <a:xfrm>
            <a:off x="4524651" y="347020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key enhancements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F76A32-7B31-4EA6-B0CB-747B4FCDD49C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>
            <a:off x="5572401" y="2730288"/>
            <a:ext cx="0" cy="73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B4D138B-1F4A-44CF-8652-CA3F181DA02E}"/>
              </a:ext>
            </a:extLst>
          </p:cNvPr>
          <p:cNvCxnSpPr>
            <a:stCxn id="29" idx="1"/>
            <a:endCxn id="8" idx="0"/>
          </p:cNvCxnSpPr>
          <p:nvPr/>
        </p:nvCxnSpPr>
        <p:spPr>
          <a:xfrm rot="10800000" flipV="1">
            <a:off x="2547783" y="3654873"/>
            <a:ext cx="1976869" cy="373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C406B2F-7DDD-43FE-8713-752568F9E39F}"/>
              </a:ext>
            </a:extLst>
          </p:cNvPr>
          <p:cNvCxnSpPr>
            <a:stCxn id="29" idx="3"/>
            <a:endCxn id="9" idx="0"/>
          </p:cNvCxnSpPr>
          <p:nvPr/>
        </p:nvCxnSpPr>
        <p:spPr>
          <a:xfrm>
            <a:off x="6620151" y="3654874"/>
            <a:ext cx="1941561" cy="317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55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E3B0-0967-A74E-BA6E-6FF5F096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52" y="32938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1DF9-E364-2D40-985C-3BA42F34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4" y="1332459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there is a noticeable shift in process variations across the wafers within a lot applying a single gaussian process model with progressive sampling and spatio-temporal feature enhancements might not give best prediction accuracy of probe test measurements. 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23964-F002-CD43-AD03-C2CE45405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41" y="914339"/>
            <a:ext cx="3733800" cy="127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00E04-71DC-724D-9400-9B86B270F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88" y="2871850"/>
            <a:ext cx="3078266" cy="12065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2D62E0-BD1D-F34D-AC4B-C0409C5496DB}"/>
              </a:ext>
            </a:extLst>
          </p:cNvPr>
          <p:cNvCxnSpPr/>
          <p:nvPr/>
        </p:nvCxnSpPr>
        <p:spPr>
          <a:xfrm>
            <a:off x="6720396" y="1038687"/>
            <a:ext cx="896645" cy="5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6C2A4C-484B-E347-A233-4EC379248AC7}"/>
              </a:ext>
            </a:extLst>
          </p:cNvPr>
          <p:cNvCxnSpPr/>
          <p:nvPr/>
        </p:nvCxnSpPr>
        <p:spPr>
          <a:xfrm>
            <a:off x="7981025" y="142043"/>
            <a:ext cx="230820" cy="8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359854-72E2-7443-BCD7-F0FCCA10C639}"/>
              </a:ext>
            </a:extLst>
          </p:cNvPr>
          <p:cNvCxnSpPr/>
          <p:nvPr/>
        </p:nvCxnSpPr>
        <p:spPr>
          <a:xfrm flipH="1">
            <a:off x="8815526" y="905688"/>
            <a:ext cx="1073828" cy="78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BCB9AF-0016-C343-AC97-3CD2FF8FCD19}"/>
              </a:ext>
            </a:extLst>
          </p:cNvPr>
          <p:cNvCxnSpPr/>
          <p:nvPr/>
        </p:nvCxnSpPr>
        <p:spPr>
          <a:xfrm flipV="1">
            <a:off x="7617041" y="3630967"/>
            <a:ext cx="470516" cy="122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6A02B9-2EF3-B841-A5F7-8752AED7A6C2}"/>
              </a:ext>
            </a:extLst>
          </p:cNvPr>
          <p:cNvCxnSpPr/>
          <p:nvPr/>
        </p:nvCxnSpPr>
        <p:spPr>
          <a:xfrm flipV="1">
            <a:off x="9294920" y="3684233"/>
            <a:ext cx="310719" cy="139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6CAE39-4F72-0D4D-AE63-2383FAB2C05E}"/>
              </a:ext>
            </a:extLst>
          </p:cNvPr>
          <p:cNvSpPr txBox="1"/>
          <p:nvPr/>
        </p:nvSpPr>
        <p:spPr>
          <a:xfrm>
            <a:off x="6205295" y="1111473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C1(3,4,0)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42577B-F35B-0848-9D62-7F51D6F66B27}"/>
              </a:ext>
            </a:extLst>
          </p:cNvPr>
          <p:cNvSpPr txBox="1"/>
          <p:nvPr/>
        </p:nvSpPr>
        <p:spPr>
          <a:xfrm>
            <a:off x="8029239" y="6891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C2(3,4,1)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69351-DB97-1747-9509-30B8C9024FA1}"/>
              </a:ext>
            </a:extLst>
          </p:cNvPr>
          <p:cNvSpPr txBox="1"/>
          <p:nvPr/>
        </p:nvSpPr>
        <p:spPr>
          <a:xfrm>
            <a:off x="9953197" y="81851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C3(3,4,2)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20B78-F35C-7040-8CD7-80E268EDDB56}"/>
              </a:ext>
            </a:extLst>
          </p:cNvPr>
          <p:cNvSpPr txBox="1"/>
          <p:nvPr/>
        </p:nvSpPr>
        <p:spPr>
          <a:xfrm>
            <a:off x="7377344" y="5078027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C1(3,4,0)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5452FA-D758-6F42-8AD1-E329C988E228}"/>
              </a:ext>
            </a:extLst>
          </p:cNvPr>
          <p:cNvSpPr txBox="1"/>
          <p:nvPr/>
        </p:nvSpPr>
        <p:spPr>
          <a:xfrm>
            <a:off x="9110189" y="525951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C3(3,4,2)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7A94F-2E48-5145-B30C-2B913C91F9EE}"/>
              </a:ext>
            </a:extLst>
          </p:cNvPr>
          <p:cNvSpPr txBox="1"/>
          <p:nvPr/>
        </p:nvSpPr>
        <p:spPr>
          <a:xfrm>
            <a:off x="7486730" y="17887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86D29-E372-FA42-81C9-346343997479}"/>
              </a:ext>
            </a:extLst>
          </p:cNvPr>
          <p:cNvSpPr txBox="1"/>
          <p:nvPr/>
        </p:nvSpPr>
        <p:spPr>
          <a:xfrm>
            <a:off x="7952860" y="11973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4D5D6F-DD87-E84D-9D64-F5F245DC2ABA}"/>
              </a:ext>
            </a:extLst>
          </p:cNvPr>
          <p:cNvSpPr txBox="1"/>
          <p:nvPr/>
        </p:nvSpPr>
        <p:spPr>
          <a:xfrm>
            <a:off x="8815526" y="16875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149AF-3CCC-EB4C-BAB6-5D61B222CAB2}"/>
              </a:ext>
            </a:extLst>
          </p:cNvPr>
          <p:cNvSpPr txBox="1"/>
          <p:nvPr/>
        </p:nvSpPr>
        <p:spPr>
          <a:xfrm>
            <a:off x="7852299" y="30981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46AFD0-F25C-AF4B-AF5A-7098E3CBCBF1}"/>
              </a:ext>
            </a:extLst>
          </p:cNvPr>
          <p:cNvSpPr txBox="1"/>
          <p:nvPr/>
        </p:nvSpPr>
        <p:spPr>
          <a:xfrm>
            <a:off x="9605639" y="3172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C4FBB7-0BCB-3A4F-BB15-CA8DFEDFEF97}"/>
              </a:ext>
            </a:extLst>
          </p:cNvPr>
          <p:cNvSpPr txBox="1"/>
          <p:nvPr/>
        </p:nvSpPr>
        <p:spPr>
          <a:xfrm>
            <a:off x="6329231" y="13902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1ACE1-E114-E447-8EC0-03EC3A009C23}"/>
              </a:ext>
            </a:extLst>
          </p:cNvPr>
          <p:cNvSpPr txBox="1"/>
          <p:nvPr/>
        </p:nvSpPr>
        <p:spPr>
          <a:xfrm>
            <a:off x="8120161" y="32670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333D45-6E08-3F44-AAF3-2C00E9B19630}"/>
              </a:ext>
            </a:extLst>
          </p:cNvPr>
          <p:cNvSpPr txBox="1"/>
          <p:nvPr/>
        </p:nvSpPr>
        <p:spPr>
          <a:xfrm>
            <a:off x="9493143" y="29207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CCD911-2D8F-3B42-96F7-3794B265B9DE}"/>
              </a:ext>
            </a:extLst>
          </p:cNvPr>
          <p:cNvSpPr txBox="1"/>
          <p:nvPr/>
        </p:nvSpPr>
        <p:spPr>
          <a:xfrm>
            <a:off x="7773446" y="285148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35B6D9-96EE-A34E-97BC-AA9AE287835F}"/>
              </a:ext>
            </a:extLst>
          </p:cNvPr>
          <p:cNvSpPr txBox="1"/>
          <p:nvPr/>
        </p:nvSpPr>
        <p:spPr>
          <a:xfrm>
            <a:off x="10043616" y="11190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CF927C-3405-5A44-8583-7ED1DA983D49}"/>
              </a:ext>
            </a:extLst>
          </p:cNvPr>
          <p:cNvSpPr txBox="1"/>
          <p:nvPr/>
        </p:nvSpPr>
        <p:spPr>
          <a:xfrm>
            <a:off x="7617042" y="5616039"/>
            <a:ext cx="323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GP Models :</a:t>
            </a:r>
          </a:p>
          <a:p>
            <a:r>
              <a:rPr lang="en-US" dirty="0"/>
              <a:t>One with w1 and w3 data</a:t>
            </a:r>
          </a:p>
          <a:p>
            <a:r>
              <a:rPr lang="en-US" dirty="0"/>
              <a:t>Other one with only w2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EE5AD-D438-3944-9AE4-AD3FB6116F82}"/>
              </a:ext>
            </a:extLst>
          </p:cNvPr>
          <p:cNvSpPr txBox="1"/>
          <p:nvPr/>
        </p:nvSpPr>
        <p:spPr>
          <a:xfrm>
            <a:off x="9529473" y="-48871"/>
            <a:ext cx="272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GP Model built with</a:t>
            </a:r>
          </a:p>
          <a:p>
            <a:r>
              <a:rPr lang="en-US" dirty="0"/>
              <a:t>GP-SP-PS across all the 3 wafers in a lot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7810521-14EB-DE40-AD49-66F643918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89" y="4577773"/>
            <a:ext cx="3912525" cy="14986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621A478-BAC1-8442-8AE0-01BF2CB40CBA}"/>
              </a:ext>
            </a:extLst>
          </p:cNvPr>
          <p:cNvSpPr txBox="1"/>
          <p:nvPr/>
        </p:nvSpPr>
        <p:spPr>
          <a:xfrm>
            <a:off x="1947927" y="6076373"/>
            <a:ext cx="420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Variation of measurements across 3 wafers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029A9D-283B-9944-966E-03B39958C259}"/>
              </a:ext>
            </a:extLst>
          </p:cNvPr>
          <p:cNvCxnSpPr/>
          <p:nvPr/>
        </p:nvCxnSpPr>
        <p:spPr>
          <a:xfrm flipH="1" flipV="1">
            <a:off x="6096000" y="905688"/>
            <a:ext cx="233231" cy="21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271F5D-4668-754F-8643-14A51CB0BC0A}"/>
              </a:ext>
            </a:extLst>
          </p:cNvPr>
          <p:cNvCxnSpPr/>
          <p:nvPr/>
        </p:nvCxnSpPr>
        <p:spPr>
          <a:xfrm flipH="1" flipV="1">
            <a:off x="6418555" y="818511"/>
            <a:ext cx="144073" cy="292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EE2927-7E31-C84A-BFE2-117C5EB43D03}"/>
              </a:ext>
            </a:extLst>
          </p:cNvPr>
          <p:cNvCxnSpPr/>
          <p:nvPr/>
        </p:nvCxnSpPr>
        <p:spPr>
          <a:xfrm flipH="1" flipV="1">
            <a:off x="6618583" y="714427"/>
            <a:ext cx="101813" cy="4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581DE9-8769-B14A-9C62-0604192D2C5A}"/>
              </a:ext>
            </a:extLst>
          </p:cNvPr>
          <p:cNvSpPr txBox="1"/>
          <p:nvPr/>
        </p:nvSpPr>
        <p:spPr>
          <a:xfrm>
            <a:off x="5869061" y="72102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FC3513-B716-2B48-A4F7-A384392656E6}"/>
              </a:ext>
            </a:extLst>
          </p:cNvPr>
          <p:cNvSpPr txBox="1"/>
          <p:nvPr/>
        </p:nvSpPr>
        <p:spPr>
          <a:xfrm>
            <a:off x="6216168" y="5606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21ADCC-8042-C14F-A87C-3B8469E1C527}"/>
              </a:ext>
            </a:extLst>
          </p:cNvPr>
          <p:cNvSpPr txBox="1"/>
          <p:nvPr/>
        </p:nvSpPr>
        <p:spPr>
          <a:xfrm>
            <a:off x="6274146" y="62840"/>
            <a:ext cx="123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Wafer time</a:t>
            </a:r>
          </a:p>
          <a:p>
            <a:r>
              <a:rPr lang="en-US" dirty="0"/>
              <a:t> index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45D3CC-28A1-8241-BE31-196274AF8488}"/>
              </a:ext>
            </a:extLst>
          </p:cNvPr>
          <p:cNvSpPr txBox="1"/>
          <p:nvPr/>
        </p:nvSpPr>
        <p:spPr>
          <a:xfrm>
            <a:off x="4343484" y="1991273"/>
            <a:ext cx="2267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Test die location</a:t>
            </a:r>
          </a:p>
          <a:p>
            <a:r>
              <a:rPr lang="en-US" b="1" dirty="0">
                <a:solidFill>
                  <a:srgbClr val="FFC000"/>
                </a:solidFill>
              </a:rPr>
              <a:t>C4(4,4,0) </a:t>
            </a:r>
          </a:p>
          <a:p>
            <a:r>
              <a:rPr lang="en-US" b="1" dirty="0">
                <a:solidFill>
                  <a:srgbClr val="FFC000"/>
                </a:solidFill>
              </a:rPr>
              <a:t>Covariance values</a:t>
            </a:r>
          </a:p>
          <a:p>
            <a:r>
              <a:rPr lang="en-US" b="1" dirty="0">
                <a:solidFill>
                  <a:srgbClr val="FFC000"/>
                </a:solidFill>
              </a:rPr>
              <a:t>K(c4,c1) = 0.99</a:t>
            </a:r>
          </a:p>
          <a:p>
            <a:r>
              <a:rPr lang="en-US" b="1" dirty="0">
                <a:solidFill>
                  <a:srgbClr val="FFC000"/>
                </a:solidFill>
              </a:rPr>
              <a:t>K(c4,c2) = 0.98</a:t>
            </a:r>
          </a:p>
          <a:p>
            <a:r>
              <a:rPr lang="en-US" b="1" dirty="0">
                <a:solidFill>
                  <a:srgbClr val="FFC000"/>
                </a:solidFill>
              </a:rPr>
              <a:t>K(c4,c3) = 0.97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F2BDCA-0ACD-164E-861E-1D0D4533CECB}"/>
              </a:ext>
            </a:extLst>
          </p:cNvPr>
          <p:cNvSpPr txBox="1"/>
          <p:nvPr/>
        </p:nvSpPr>
        <p:spPr>
          <a:xfrm>
            <a:off x="9572157" y="1450760"/>
            <a:ext cx="2585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 die predicted value will be not be accurate because of high covariance with the C2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A72D71-BC86-F646-A15C-2159C0B3A6EC}"/>
              </a:ext>
            </a:extLst>
          </p:cNvPr>
          <p:cNvSpPr txBox="1"/>
          <p:nvPr/>
        </p:nvSpPr>
        <p:spPr>
          <a:xfrm>
            <a:off x="10469524" y="3630967"/>
            <a:ext cx="1554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Test die Predicted value more accurate because of 2 different models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0C4D31-0CB7-4345-8CC7-DB8818527F66}"/>
              </a:ext>
            </a:extLst>
          </p:cNvPr>
          <p:cNvCxnSpPr/>
          <p:nvPr/>
        </p:nvCxnSpPr>
        <p:spPr>
          <a:xfrm flipV="1">
            <a:off x="7077788" y="696040"/>
            <a:ext cx="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1FDBC6-5776-8344-AF0E-BC563E0928F3}"/>
              </a:ext>
            </a:extLst>
          </p:cNvPr>
          <p:cNvCxnSpPr/>
          <p:nvPr/>
        </p:nvCxnSpPr>
        <p:spPr>
          <a:xfrm>
            <a:off x="7077788" y="2250520"/>
            <a:ext cx="198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E07FD0-10D4-6D45-8EDD-88C5B599A0DC}"/>
              </a:ext>
            </a:extLst>
          </p:cNvPr>
          <p:cNvCxnSpPr/>
          <p:nvPr/>
        </p:nvCxnSpPr>
        <p:spPr>
          <a:xfrm flipV="1">
            <a:off x="7077788" y="2547217"/>
            <a:ext cx="0" cy="171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95F06E-AA77-854A-BA77-DE10180AD494}"/>
              </a:ext>
            </a:extLst>
          </p:cNvPr>
          <p:cNvCxnSpPr/>
          <p:nvPr/>
        </p:nvCxnSpPr>
        <p:spPr>
          <a:xfrm>
            <a:off x="7077788" y="4243526"/>
            <a:ext cx="319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F695EED-1E06-794F-AAA4-D083EBC81E2A}"/>
              </a:ext>
            </a:extLst>
          </p:cNvPr>
          <p:cNvSpPr txBox="1"/>
          <p:nvPr/>
        </p:nvSpPr>
        <p:spPr>
          <a:xfrm>
            <a:off x="6589766" y="16802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3F01CE-DBCA-EB45-8005-83B65A7FC30E}"/>
              </a:ext>
            </a:extLst>
          </p:cNvPr>
          <p:cNvSpPr txBox="1"/>
          <p:nvPr/>
        </p:nvSpPr>
        <p:spPr>
          <a:xfrm>
            <a:off x="8006843" y="2227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D9FA5-F0EC-A449-91CE-6D6A5C6CA700}"/>
              </a:ext>
            </a:extLst>
          </p:cNvPr>
          <p:cNvSpPr txBox="1"/>
          <p:nvPr/>
        </p:nvSpPr>
        <p:spPr>
          <a:xfrm>
            <a:off x="6579080" y="31958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F(x)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373097-4185-0943-9949-22FED0CF3046}"/>
              </a:ext>
            </a:extLst>
          </p:cNvPr>
          <p:cNvSpPr txBox="1"/>
          <p:nvPr/>
        </p:nvSpPr>
        <p:spPr>
          <a:xfrm>
            <a:off x="8412845" y="42031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01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1FAC-EE2D-4405-BC13-F5FE7B90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ED42-5FBB-4EE4-9B5A-29BA64D4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598" y="1658031"/>
            <a:ext cx="7188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9DA04A-6C5D-4F1E-81DF-9D72666A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A6DF232-4DAF-46E6-BD1B-27037B8A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3525"/>
            <a:ext cx="10172700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6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54BE-492C-4541-96F8-E80BDB51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657B-D11E-4E00-A91C-0C9B3D42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Effectiveness of the implemented method was evaluated on given probe test data set consisted of 102 probe tests and a total of 23 wafers with wafer containing around 2300 devices.</a:t>
            </a:r>
          </a:p>
          <a:p>
            <a:r>
              <a:rPr lang="en-US" sz="2400" dirty="0"/>
              <a:t>Python platform was used for evaluation, </a:t>
            </a:r>
            <a:r>
              <a:rPr lang="en-US" sz="2400" dirty="0" err="1"/>
              <a:t>sklearn</a:t>
            </a:r>
            <a:r>
              <a:rPr lang="en-US" sz="2400" dirty="0"/>
              <a:t> library was used for k-mean clustering.</a:t>
            </a:r>
          </a:p>
          <a:p>
            <a:r>
              <a:rPr lang="en-US" sz="2400" dirty="0"/>
              <a:t>Library for gaussian model was written on our own.</a:t>
            </a:r>
          </a:p>
          <a:p>
            <a:r>
              <a:rPr lang="en-US" sz="2400" dirty="0"/>
              <a:t>To avoid overfitting regularization technique is incorporated in the GP model with additive noise.</a:t>
            </a:r>
          </a:p>
          <a:p>
            <a:r>
              <a:rPr lang="en-US" sz="2400" dirty="0"/>
              <a:t>The optimal hyperparameter value l (length scale) and sigma(additive noise) were found using 5 fold cross validation.</a:t>
            </a:r>
          </a:p>
          <a:p>
            <a:r>
              <a:rPr lang="en-US" sz="2400" dirty="0"/>
              <a:t>Error metric used for assessing the accuracy of the models:   	    where t is the probe test outcome for a die, t’ is the corresponding predicted value for that die</a:t>
            </a:r>
          </a:p>
          <a:p>
            <a:r>
              <a:rPr lang="en-US" sz="2400" dirty="0"/>
              <a:t>Variants of the algorithms evaluated:</a:t>
            </a:r>
          </a:p>
          <a:p>
            <a:pPr lvl="1"/>
            <a:r>
              <a:rPr lang="en-US" sz="2000" dirty="0"/>
              <a:t>Gaussian Process with </a:t>
            </a:r>
            <a:r>
              <a:rPr lang="en-US" sz="2000" dirty="0" err="1"/>
              <a:t>spatio</a:t>
            </a:r>
            <a:r>
              <a:rPr lang="en-US" sz="2000" dirty="0"/>
              <a:t>-temporal and Progressive Sampling (GP-ST-PS) without inter-wafer or intra-wafer clustering.</a:t>
            </a:r>
          </a:p>
          <a:p>
            <a:pPr lvl="1"/>
            <a:r>
              <a:rPr lang="en-US" sz="2000" dirty="0"/>
              <a:t>Gaussian Process with </a:t>
            </a:r>
            <a:r>
              <a:rPr lang="en-US" sz="2000" dirty="0" err="1"/>
              <a:t>spatio</a:t>
            </a:r>
            <a:r>
              <a:rPr lang="en-US" sz="2000" dirty="0"/>
              <a:t>-temporal and Progressive Sampling (GP-ST-PS) with only intra-wafer clustering.</a:t>
            </a:r>
          </a:p>
          <a:p>
            <a:pPr lvl="1"/>
            <a:r>
              <a:rPr lang="en-US" sz="2000" dirty="0"/>
              <a:t>Gaussian Process with </a:t>
            </a:r>
            <a:r>
              <a:rPr lang="en-US" sz="2000" dirty="0" err="1"/>
              <a:t>spatio</a:t>
            </a:r>
            <a:r>
              <a:rPr lang="en-US" sz="2000" dirty="0"/>
              <a:t>-temporal and Progressive Sampling (GP-ST-PS) with both inter-wafer and intra-wafer clustering.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1D6B460-91D6-49F7-A678-DC82C4FFB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56" y="3933825"/>
            <a:ext cx="1019175" cy="28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0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C498C2-0B75-4DEB-B06E-2B80EE3E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9279301" cy="47944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C0153F0-6EB0-4CF9-B491-216D2C3E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67619"/>
            <a:ext cx="9354599" cy="187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17585A62-302B-4E78-855C-5B8815D1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14550" cy="4930775"/>
          </a:xfrm>
        </p:spPr>
        <p:txBody>
          <a:bodyPr>
            <a:normAutofit/>
          </a:bodyPr>
          <a:lstStyle/>
          <a:p>
            <a:r>
              <a:rPr lang="en-US" sz="2000" b="1" dirty="0"/>
              <a:t>Comparison of with and without inter-wafer clustering for probe test 14</a:t>
            </a:r>
          </a:p>
        </p:txBody>
      </p:sp>
    </p:spTree>
    <p:extLst>
      <p:ext uri="{BB962C8B-B14F-4D97-AF65-F5344CB8AC3E}">
        <p14:creationId xmlns:p14="http://schemas.microsoft.com/office/powerpoint/2010/main" val="389772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985</Words>
  <Application>Microsoft Office PowerPoint</Application>
  <PresentationFormat>Widescreen</PresentationFormat>
  <Paragraphs>150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Project 1: Implementation of Spatio-Temporal Wafer-Level Correlation Modeling with Progressive Sampling with Wafer-based clustering</vt:lpstr>
      <vt:lpstr>Outline   </vt:lpstr>
      <vt:lpstr>Introduction </vt:lpstr>
      <vt:lpstr>Gaussian Process Model  </vt:lpstr>
      <vt:lpstr>PowerPoint Presentation</vt:lpstr>
      <vt:lpstr>Problem Statement:</vt:lpstr>
      <vt:lpstr>Implementation : </vt:lpstr>
      <vt:lpstr>Experimental Results</vt:lpstr>
      <vt:lpstr>Comparison of with and without inter-wafer clustering for probe test 14</vt:lpstr>
      <vt:lpstr>Comparison of with only intra-wafer clustering  and with both inter-intra wafer clustering for probe test 14</vt:lpstr>
      <vt:lpstr>Comparison between baseline GP-ST-PS model without any clustering ,with GP-ST-PS with only inter wafer clustering (for 80% of probe tests)</vt:lpstr>
      <vt:lpstr>Results of GP-ST-PS with inter wafer and intra-wafer clustering for all the 23 wafers</vt:lpstr>
      <vt:lpstr>Conclusion</vt:lpstr>
      <vt:lpstr>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Patil</dc:creator>
  <cp:lastModifiedBy>Abhishek Murlidhar Patil</cp:lastModifiedBy>
  <cp:revision>98</cp:revision>
  <dcterms:created xsi:type="dcterms:W3CDTF">2018-04-08T21:28:24Z</dcterms:created>
  <dcterms:modified xsi:type="dcterms:W3CDTF">2018-04-21T15:07:35Z</dcterms:modified>
</cp:coreProperties>
</file>