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56"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81C"/>
    <a:srgbClr val="8EC67F"/>
    <a:srgbClr val="3C8A9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2"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281C"/>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pPr/>
              <a:t>1/16/2022</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79980" y="1523365"/>
            <a:ext cx="7431405" cy="2306955"/>
          </a:xfrm>
          <a:prstGeom prst="rect">
            <a:avLst/>
          </a:prstGeom>
          <a:noFill/>
        </p:spPr>
        <p:txBody>
          <a:bodyPr wrap="none" rtlCol="0">
            <a:spAutoFit/>
          </a:bodyPr>
          <a:lstStyle/>
          <a:p>
            <a:pPr algn="ctr"/>
            <a:r>
              <a:rPr lang="en-IN" altLang="en-US" sz="4800" b="1" u="sng">
                <a:solidFill>
                  <a:schemeClr val="bg1"/>
                </a:solidFill>
                <a:latin typeface="Calibri" panose="020F0502020204030204" charset="0"/>
                <a:cs typeface="Calibri" panose="020F0502020204030204" charset="0"/>
              </a:rPr>
              <a:t>Travelling Salesman Problem </a:t>
            </a:r>
          </a:p>
          <a:p>
            <a:pPr algn="ctr"/>
            <a:r>
              <a:rPr lang="en-IN" altLang="en-US" sz="4800" b="1" u="sng">
                <a:solidFill>
                  <a:schemeClr val="bg1"/>
                </a:solidFill>
                <a:latin typeface="Calibri" panose="020F0502020204030204" charset="0"/>
                <a:cs typeface="Calibri" panose="020F0502020204030204" charset="0"/>
              </a:rPr>
              <a:t>using </a:t>
            </a:r>
          </a:p>
          <a:p>
            <a:pPr algn="ctr"/>
            <a:r>
              <a:rPr lang="en-IN" altLang="en-US" sz="4800" b="1" u="sng">
                <a:solidFill>
                  <a:schemeClr val="bg1"/>
                </a:solidFill>
                <a:latin typeface="Calibri" panose="020F0502020204030204" charset="0"/>
                <a:cs typeface="Calibri" panose="020F0502020204030204" charset="0"/>
              </a:rPr>
              <a:t>Genetic Algorithm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91815" y="2531745"/>
            <a:ext cx="6007735" cy="1198880"/>
          </a:xfrm>
          <a:prstGeom prst="rect">
            <a:avLst/>
          </a:prstGeom>
          <a:noFill/>
        </p:spPr>
        <p:txBody>
          <a:bodyPr wrap="none" rtlCol="0">
            <a:spAutoFit/>
          </a:bodyPr>
          <a:lstStyle/>
          <a:p>
            <a:r>
              <a:rPr lang="en-IN" altLang="en-US" sz="7200">
                <a:solidFill>
                  <a:schemeClr val="bg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49680" y="2366645"/>
            <a:ext cx="10581005" cy="2245360"/>
          </a:xfrm>
          <a:prstGeom prst="rect">
            <a:avLst/>
          </a:prstGeom>
          <a:noFill/>
        </p:spPr>
        <p:txBody>
          <a:bodyPr wrap="square" rtlCol="0">
            <a:spAutoFit/>
          </a:bodyPr>
          <a:lstStyle/>
          <a:p>
            <a:pPr algn="l"/>
            <a:r>
              <a:rPr lang="en-US" sz="2800">
                <a:solidFill>
                  <a:schemeClr val="bg1"/>
                </a:solidFill>
              </a:rPr>
              <a:t>A </a:t>
            </a:r>
            <a:r>
              <a:rPr lang="en-US" sz="2800" b="1">
                <a:solidFill>
                  <a:schemeClr val="bg1"/>
                </a:solidFill>
              </a:rPr>
              <a:t>genetic algorithm</a:t>
            </a:r>
            <a:r>
              <a:rPr lang="en-US" sz="2800">
                <a:solidFill>
                  <a:schemeClr val="bg1"/>
                </a:solidFill>
              </a:rPr>
              <a:t> is a search heuristic that is inspired by Charles Darwin’s theory of natural evolution. This algorithm reflects the process of natural selection where the fittest individuals are selected for reproduction in order to produce offspring of the next generation.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3555" y="711200"/>
            <a:ext cx="6097270" cy="5631180"/>
          </a:xfrm>
          <a:prstGeom prst="rect">
            <a:avLst/>
          </a:prstGeom>
          <a:noFill/>
        </p:spPr>
        <p:txBody>
          <a:bodyPr wrap="square" rtlCol="0">
            <a:spAutoFit/>
          </a:bodyPr>
          <a:lstStyle/>
          <a:p>
            <a:pPr algn="l"/>
            <a:r>
              <a:rPr lang="en-US" sz="2400">
                <a:solidFill>
                  <a:schemeClr val="bg1"/>
                </a:solidFill>
              </a:rPr>
              <a:t>Five phases are considered in a genetic algorithm</a:t>
            </a:r>
            <a:r>
              <a:rPr lang="en-US" sz="2400" b="1" u="sng">
                <a:solidFill>
                  <a:schemeClr val="bg1"/>
                </a:solidFill>
              </a:rPr>
              <a:t>:</a:t>
            </a:r>
          </a:p>
          <a:p>
            <a:pPr algn="l"/>
            <a:endParaRPr lang="en-US" sz="2400" b="1" u="sng">
              <a:solidFill>
                <a:schemeClr val="bg1"/>
              </a:solidFill>
            </a:endParaRPr>
          </a:p>
          <a:p>
            <a:pPr marL="457200" indent="-457200" algn="l">
              <a:buFont typeface="Arial" panose="020B0604020202020204" pitchFamily="34" charset="0"/>
              <a:buChar char="•"/>
            </a:pPr>
            <a:r>
              <a:rPr lang="en-US" sz="2400" b="1" u="sng">
                <a:solidFill>
                  <a:schemeClr val="bg1"/>
                </a:solidFill>
              </a:rPr>
              <a:t>Initial population:</a:t>
            </a:r>
            <a:r>
              <a:rPr lang="en-US" sz="2400">
                <a:solidFill>
                  <a:schemeClr val="bg1"/>
                </a:solidFill>
              </a:rPr>
              <a:t> We take a certain number of genes (variables) and group them in a chromosome(solution). These genes are characterisitcs of a set of individuals called population. </a:t>
            </a:r>
          </a:p>
          <a:p>
            <a:pPr marL="457200" indent="-457200" algn="l">
              <a:buFont typeface="Arial" panose="020B0604020202020204" pitchFamily="34" charset="0"/>
              <a:buChar char="•"/>
            </a:pPr>
            <a:endParaRPr lang="en-US" sz="2400">
              <a:solidFill>
                <a:schemeClr val="bg1"/>
              </a:solidFill>
            </a:endParaRPr>
          </a:p>
          <a:p>
            <a:pPr marL="285750" indent="-285750" algn="l">
              <a:buFont typeface="Arial" panose="020B0604020202020204" pitchFamily="34" charset="0"/>
              <a:buChar char="•"/>
            </a:pPr>
            <a:r>
              <a:rPr lang="en-US" sz="2400" b="1" u="sng">
                <a:solidFill>
                  <a:schemeClr val="bg1"/>
                </a:solidFill>
              </a:rPr>
              <a:t>Fitness function:</a:t>
            </a:r>
            <a:r>
              <a:rPr lang="en-US" sz="2400">
                <a:solidFill>
                  <a:schemeClr val="bg1"/>
                </a:solidFill>
              </a:rPr>
              <a:t> This helps us determine how fit an individual is. The probablity of an individual being selected for reproduction is based on its fitness score.</a:t>
            </a:r>
          </a:p>
          <a:p>
            <a:pPr indent="0" algn="l">
              <a:buFont typeface="Arial" panose="020B0604020202020204" pitchFamily="34" charset="0"/>
              <a:buNone/>
            </a:pPr>
            <a:endParaRPr lang="en-US" sz="2400">
              <a:solidFill>
                <a:schemeClr val="bg1"/>
              </a:solidFill>
            </a:endParaRPr>
          </a:p>
        </p:txBody>
      </p:sp>
      <p:pic>
        <p:nvPicPr>
          <p:cNvPr id="3" name="Picture 2"/>
          <p:cNvPicPr>
            <a:picLocks noChangeAspect="1"/>
          </p:cNvPicPr>
          <p:nvPr/>
        </p:nvPicPr>
        <p:blipFill>
          <a:blip r:embed="rId2"/>
          <a:stretch>
            <a:fillRect/>
          </a:stretch>
        </p:blipFill>
        <p:spPr>
          <a:xfrm>
            <a:off x="6744970" y="1633855"/>
            <a:ext cx="4626610" cy="28625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90880" y="501015"/>
            <a:ext cx="5947410" cy="6000750"/>
          </a:xfrm>
          <a:prstGeom prst="rect">
            <a:avLst/>
          </a:prstGeom>
          <a:noFill/>
        </p:spPr>
        <p:txBody>
          <a:bodyPr wrap="square" rtlCol="0">
            <a:spAutoFit/>
          </a:bodyPr>
          <a:lstStyle/>
          <a:p>
            <a:pPr marL="285750" indent="-285750" algn="l">
              <a:buFont typeface="Arial" panose="020B0604020202020204" pitchFamily="34" charset="0"/>
              <a:buChar char="•"/>
            </a:pPr>
            <a:r>
              <a:rPr lang="en-US" sz="2400" b="1" u="sng">
                <a:solidFill>
                  <a:schemeClr val="bg1"/>
                </a:solidFill>
                <a:sym typeface="+mn-ea"/>
              </a:rPr>
              <a:t>Selection:</a:t>
            </a:r>
            <a:r>
              <a:rPr lang="en-US" sz="2400">
                <a:solidFill>
                  <a:schemeClr val="bg1"/>
                </a:solidFill>
                <a:sym typeface="+mn-ea"/>
              </a:rPr>
              <a:t> In this phase, the fittest individuals are selcted based on their fitness score and their genes are passed on to the next generation.</a:t>
            </a:r>
          </a:p>
          <a:p>
            <a:pPr marL="285750" indent="-285750" algn="l">
              <a:buFont typeface="Arial" panose="020B0604020202020204" pitchFamily="34" charset="0"/>
              <a:buChar char="•"/>
            </a:pPr>
            <a:endParaRPr lang="en-US" sz="2400">
              <a:solidFill>
                <a:schemeClr val="bg1"/>
              </a:solidFill>
            </a:endParaRPr>
          </a:p>
          <a:p>
            <a:pPr marL="285750" indent="-285750" algn="l">
              <a:buFont typeface="Arial" panose="020B0604020202020204" pitchFamily="34" charset="0"/>
              <a:buChar char="•"/>
            </a:pPr>
            <a:r>
              <a:rPr lang="en-US" sz="2400" b="1" u="sng">
                <a:solidFill>
                  <a:schemeClr val="bg1"/>
                </a:solidFill>
                <a:sym typeface="+mn-ea"/>
              </a:rPr>
              <a:t>Crossover:</a:t>
            </a:r>
            <a:r>
              <a:rPr lang="en-US" sz="2400">
                <a:solidFill>
                  <a:schemeClr val="bg1"/>
                </a:solidFill>
                <a:sym typeface="+mn-ea"/>
              </a:rPr>
              <a:t> The most important phase, here a random 'crossover' point is selected and the offsprings are created by the exchange of genes among the parents until the  crossover point is reached.</a:t>
            </a:r>
          </a:p>
          <a:p>
            <a:pPr marL="285750" indent="-285750" algn="l">
              <a:buFont typeface="Arial" panose="020B0604020202020204" pitchFamily="34" charset="0"/>
              <a:buChar char="•"/>
            </a:pPr>
            <a:endParaRPr lang="en-US" sz="2400">
              <a:solidFill>
                <a:schemeClr val="bg1"/>
              </a:solidFill>
            </a:endParaRPr>
          </a:p>
          <a:p>
            <a:pPr marL="285750" indent="-285750" algn="l">
              <a:buFont typeface="Arial" panose="020B0604020202020204" pitchFamily="34" charset="0"/>
              <a:buChar char="•"/>
            </a:pPr>
            <a:r>
              <a:rPr lang="en-US" sz="2400" b="1" u="sng">
                <a:solidFill>
                  <a:schemeClr val="bg1"/>
                </a:solidFill>
                <a:sym typeface="+mn-ea"/>
              </a:rPr>
              <a:t>Mutation:</a:t>
            </a:r>
            <a:r>
              <a:rPr lang="en-US" sz="2400">
                <a:solidFill>
                  <a:schemeClr val="bg1"/>
                </a:solidFill>
                <a:sym typeface="+mn-ea"/>
              </a:rPr>
              <a:t> The genes of some offspring can be mutated to maintain diversity among the population.</a:t>
            </a:r>
            <a:endParaRPr lang="en-US" sz="2400">
              <a:solidFill>
                <a:schemeClr val="bg1"/>
              </a:solidFill>
            </a:endParaRPr>
          </a:p>
          <a:p>
            <a:endParaRPr lang="en-US" sz="2400">
              <a:solidFill>
                <a:schemeClr val="bg1"/>
              </a:solidFill>
            </a:endParaRPr>
          </a:p>
        </p:txBody>
      </p:sp>
      <p:graphicFrame>
        <p:nvGraphicFramePr>
          <p:cNvPr id="6" name="Object 5"/>
          <p:cNvGraphicFramePr>
            <a:graphicFrameLocks/>
          </p:cNvGraphicFramePr>
          <p:nvPr/>
        </p:nvGraphicFramePr>
        <p:xfrm>
          <a:off x="7486015" y="674370"/>
          <a:ext cx="3818890" cy="2169160"/>
        </p:xfrm>
        <a:graphic>
          <a:graphicData uri="http://schemas.openxmlformats.org/presentationml/2006/ole">
            <p:oleObj spid="_x0000_s1026" r:id="rId3" imgW="2552921" imgH="1417443" progId="PBrush">
              <p:embed/>
            </p:oleObj>
          </a:graphicData>
        </a:graphic>
      </p:graphicFrame>
      <p:graphicFrame>
        <p:nvGraphicFramePr>
          <p:cNvPr id="9" name="Object 8"/>
          <p:cNvGraphicFramePr>
            <a:graphicFrameLocks/>
          </p:cNvGraphicFramePr>
          <p:nvPr/>
        </p:nvGraphicFramePr>
        <p:xfrm>
          <a:off x="7486015" y="3616325"/>
          <a:ext cx="3896995" cy="2272665"/>
        </p:xfrm>
        <a:graphic>
          <a:graphicData uri="http://schemas.openxmlformats.org/presentationml/2006/ole">
            <p:oleObj spid="_x0000_s1025" r:id="rId4" imgW="3894157" imgH="2270957" progId="PBrush">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14625" y="1097280"/>
            <a:ext cx="6762750" cy="5066665"/>
          </a:xfrm>
          <a:prstGeom prst="rect">
            <a:avLst/>
          </a:prstGeom>
        </p:spPr>
      </p:pic>
      <p:sp>
        <p:nvSpPr>
          <p:cNvPr id="4" name="Text Box 3"/>
          <p:cNvSpPr txBox="1"/>
          <p:nvPr/>
        </p:nvSpPr>
        <p:spPr>
          <a:xfrm>
            <a:off x="3133090" y="405130"/>
            <a:ext cx="5723255" cy="583565"/>
          </a:xfrm>
          <a:prstGeom prst="rect">
            <a:avLst/>
          </a:prstGeom>
          <a:noFill/>
        </p:spPr>
        <p:txBody>
          <a:bodyPr wrap="none" rtlCol="0">
            <a:spAutoFit/>
          </a:bodyPr>
          <a:lstStyle/>
          <a:p>
            <a:r>
              <a:rPr lang="en-IN" altLang="en-US" sz="3200" b="1" u="sng">
                <a:solidFill>
                  <a:schemeClr val="bg1"/>
                </a:solidFill>
              </a:rPr>
              <a:t>Genetic Algorithm Flowchart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70355" y="1462405"/>
            <a:ext cx="9349740" cy="3415030"/>
          </a:xfrm>
          <a:prstGeom prst="rect">
            <a:avLst/>
          </a:prstGeom>
          <a:noFill/>
        </p:spPr>
        <p:txBody>
          <a:bodyPr wrap="square" rtlCol="0">
            <a:spAutoFit/>
          </a:bodyPr>
          <a:lstStyle/>
          <a:p>
            <a:r>
              <a:rPr lang="en-IN" altLang="en-US" sz="2400" b="1" u="sng">
                <a:solidFill>
                  <a:schemeClr val="bg1"/>
                </a:solidFill>
              </a:rPr>
              <a:t>Travelling Salesman problem</a:t>
            </a:r>
            <a:r>
              <a:rPr lang="en-IN" altLang="en-US" sz="2400">
                <a:solidFill>
                  <a:schemeClr val="bg1"/>
                </a:solidFill>
              </a:rPr>
              <a:t> is an optimisation problem where a salesman is given the task to  travel from an origin city to various given cities and back to the origin city with the shortest possible route.</a:t>
            </a:r>
          </a:p>
          <a:p>
            <a:endParaRPr lang="en-IN" altLang="en-US" sz="2400">
              <a:solidFill>
                <a:schemeClr val="bg1"/>
              </a:solidFill>
            </a:endParaRPr>
          </a:p>
          <a:p>
            <a:r>
              <a:rPr lang="en-IN" altLang="en-US" sz="2400">
                <a:solidFill>
                  <a:schemeClr val="bg1"/>
                </a:solidFill>
              </a:rPr>
              <a:t>Given this, there are two important rules to keep in mind:</a:t>
            </a:r>
          </a:p>
          <a:p>
            <a:pPr marL="342900" indent="-342900">
              <a:buFont typeface="Arial" panose="020B0604020202020204" pitchFamily="34" charset="0"/>
              <a:buChar char="•"/>
            </a:pPr>
            <a:r>
              <a:rPr lang="en-IN" altLang="en-US" sz="2400">
                <a:solidFill>
                  <a:schemeClr val="bg1"/>
                </a:solidFill>
              </a:rPr>
              <a:t>Each city needs to be visited exactly one time</a:t>
            </a:r>
          </a:p>
          <a:p>
            <a:pPr marL="342900" indent="-342900">
              <a:buFont typeface="Arial" panose="020B0604020202020204" pitchFamily="34" charset="0"/>
              <a:buChar char="•"/>
            </a:pPr>
            <a:r>
              <a:rPr lang="en-IN" altLang="en-US" sz="2400">
                <a:solidFill>
                  <a:schemeClr val="bg1"/>
                </a:solidFill>
              </a:rPr>
              <a:t>We must return to the starting city, so our total distance needs to be calculated accordingly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48640" y="305435"/>
            <a:ext cx="10815320" cy="6247130"/>
          </a:xfrm>
          <a:prstGeom prst="rect">
            <a:avLst/>
          </a:prstGeom>
          <a:noFill/>
        </p:spPr>
        <p:txBody>
          <a:bodyPr wrap="square" rtlCol="0">
            <a:spAutoFit/>
          </a:bodyPr>
          <a:lstStyle/>
          <a:p>
            <a:r>
              <a:rPr lang="en-IN" altLang="en-US" sz="2000">
                <a:solidFill>
                  <a:schemeClr val="bg1"/>
                </a:solidFill>
              </a:rPr>
              <a:t>We will solve this problem using genetic algorithm. With reference to TSP, genetic algorithm will be defined as the following: </a:t>
            </a:r>
          </a:p>
          <a:p>
            <a:pPr marL="285750" indent="-285750">
              <a:buFont typeface="Arial" panose="020B0604020202020204" pitchFamily="34" charset="0"/>
              <a:buChar char="•"/>
            </a:pPr>
            <a:endParaRPr lang="en-IN" altLang="en-US" sz="2000">
              <a:solidFill>
                <a:schemeClr val="bg1"/>
              </a:solidFill>
            </a:endParaRPr>
          </a:p>
          <a:p>
            <a:pPr marL="285750" indent="-285750">
              <a:buFont typeface="Arial" panose="020B0604020202020204" pitchFamily="34" charset="0"/>
              <a:buChar char="•"/>
            </a:pPr>
            <a:r>
              <a:rPr lang="en-IN" altLang="en-US" sz="2000" b="1" u="sng">
                <a:solidFill>
                  <a:schemeClr val="bg1"/>
                </a:solidFill>
              </a:rPr>
              <a:t>Gene:</a:t>
            </a:r>
            <a:r>
              <a:rPr lang="en-IN" altLang="en-US" sz="2000">
                <a:solidFill>
                  <a:schemeClr val="bg1"/>
                </a:solidFill>
              </a:rPr>
              <a:t> a city (represented as (x, y) coordinates)</a:t>
            </a:r>
          </a:p>
          <a:p>
            <a:pPr indent="0">
              <a:buFont typeface="Arial" panose="020B0604020202020204" pitchFamily="34" charset="0"/>
              <a:buNone/>
            </a:pPr>
            <a:endParaRPr lang="en-IN" altLang="en-US" sz="2000">
              <a:solidFill>
                <a:schemeClr val="bg1"/>
              </a:solidFill>
            </a:endParaRPr>
          </a:p>
          <a:p>
            <a:pPr marL="285750" indent="-285750">
              <a:buFont typeface="Arial" panose="020B0604020202020204" pitchFamily="34" charset="0"/>
              <a:buChar char="•"/>
            </a:pPr>
            <a:r>
              <a:rPr lang="en-IN" altLang="en-US" sz="2000" b="1" u="sng">
                <a:solidFill>
                  <a:schemeClr val="bg1"/>
                </a:solidFill>
              </a:rPr>
              <a:t>Individual (aka “chromosome”):</a:t>
            </a:r>
            <a:r>
              <a:rPr lang="en-IN" altLang="en-US" sz="2000">
                <a:solidFill>
                  <a:schemeClr val="bg1"/>
                </a:solidFill>
              </a:rPr>
              <a:t> a single route satisfying the conditions above</a:t>
            </a:r>
          </a:p>
          <a:p>
            <a:pPr indent="0">
              <a:buFont typeface="Arial" panose="020B0604020202020204" pitchFamily="34" charset="0"/>
              <a:buNone/>
            </a:pPr>
            <a:endParaRPr lang="en-IN" altLang="en-US" sz="2000">
              <a:solidFill>
                <a:schemeClr val="bg1"/>
              </a:solidFill>
            </a:endParaRPr>
          </a:p>
          <a:p>
            <a:pPr marL="285750" indent="-285750">
              <a:buFont typeface="Arial" panose="020B0604020202020204" pitchFamily="34" charset="0"/>
              <a:buChar char="•"/>
            </a:pPr>
            <a:r>
              <a:rPr lang="en-IN" altLang="en-US" sz="2000" b="1" u="sng">
                <a:solidFill>
                  <a:schemeClr val="bg1"/>
                </a:solidFill>
              </a:rPr>
              <a:t>Population:</a:t>
            </a:r>
            <a:r>
              <a:rPr lang="en-IN" altLang="en-US" sz="2000">
                <a:solidFill>
                  <a:schemeClr val="bg1"/>
                </a:solidFill>
              </a:rPr>
              <a:t> a collection of possible routes (i.e., collection of individuals)</a:t>
            </a:r>
          </a:p>
          <a:p>
            <a:pPr indent="0">
              <a:buFont typeface="Arial" panose="020B0604020202020204" pitchFamily="34" charset="0"/>
              <a:buNone/>
            </a:pPr>
            <a:endParaRPr lang="en-IN" altLang="en-US" sz="2000">
              <a:solidFill>
                <a:schemeClr val="bg1"/>
              </a:solidFill>
            </a:endParaRPr>
          </a:p>
          <a:p>
            <a:pPr marL="285750" indent="-285750">
              <a:buFont typeface="Arial" panose="020B0604020202020204" pitchFamily="34" charset="0"/>
              <a:buChar char="•"/>
            </a:pPr>
            <a:r>
              <a:rPr lang="en-IN" altLang="en-US" sz="2000" b="1" u="sng">
                <a:solidFill>
                  <a:schemeClr val="bg1"/>
                </a:solidFill>
              </a:rPr>
              <a:t>Parents:</a:t>
            </a:r>
            <a:r>
              <a:rPr lang="en-IN" altLang="en-US" sz="2000">
                <a:solidFill>
                  <a:schemeClr val="bg1"/>
                </a:solidFill>
              </a:rPr>
              <a:t> two routes that are combined to create a new route</a:t>
            </a:r>
          </a:p>
          <a:p>
            <a:pPr indent="0">
              <a:buFont typeface="Arial" panose="020B0604020202020204" pitchFamily="34" charset="0"/>
              <a:buNone/>
            </a:pPr>
            <a:endParaRPr lang="en-IN" altLang="en-US" sz="2000">
              <a:solidFill>
                <a:schemeClr val="bg1"/>
              </a:solidFill>
            </a:endParaRPr>
          </a:p>
          <a:p>
            <a:pPr marL="285750" indent="-285750">
              <a:buFont typeface="Arial" panose="020B0604020202020204" pitchFamily="34" charset="0"/>
              <a:buChar char="•"/>
            </a:pPr>
            <a:r>
              <a:rPr lang="en-IN" altLang="en-US" sz="2000" b="1" u="sng">
                <a:solidFill>
                  <a:schemeClr val="bg1"/>
                </a:solidFill>
              </a:rPr>
              <a:t>Mating pool:</a:t>
            </a:r>
            <a:r>
              <a:rPr lang="en-IN" altLang="en-US" sz="2000">
                <a:solidFill>
                  <a:schemeClr val="bg1"/>
                </a:solidFill>
              </a:rPr>
              <a:t> a collection of parents that are used to create our next population (thus, creating the next generation of routes)</a:t>
            </a:r>
          </a:p>
          <a:p>
            <a:pPr indent="0">
              <a:buFont typeface="Arial" panose="020B0604020202020204" pitchFamily="34" charset="0"/>
              <a:buNone/>
            </a:pPr>
            <a:endParaRPr lang="en-IN" altLang="en-US" sz="2000">
              <a:solidFill>
                <a:schemeClr val="bg1"/>
              </a:solidFill>
            </a:endParaRPr>
          </a:p>
          <a:p>
            <a:pPr marL="285750" indent="-285750">
              <a:buFont typeface="Arial" panose="020B0604020202020204" pitchFamily="34" charset="0"/>
              <a:buChar char="•"/>
            </a:pPr>
            <a:r>
              <a:rPr lang="en-IN" altLang="en-US" sz="2000" b="1" u="sng">
                <a:solidFill>
                  <a:schemeClr val="bg1"/>
                </a:solidFill>
              </a:rPr>
              <a:t>Fitness:</a:t>
            </a:r>
            <a:r>
              <a:rPr lang="en-IN" altLang="en-US" sz="2000">
                <a:solidFill>
                  <a:schemeClr val="bg1"/>
                </a:solidFill>
              </a:rPr>
              <a:t> a function that tells us how good or short each route is.</a:t>
            </a:r>
          </a:p>
          <a:p>
            <a:pPr indent="0">
              <a:buFont typeface="Arial" panose="020B0604020202020204" pitchFamily="34" charset="0"/>
              <a:buNone/>
            </a:pPr>
            <a:endParaRPr lang="en-IN" altLang="en-US" sz="2000">
              <a:solidFill>
                <a:schemeClr val="bg1"/>
              </a:solidFill>
            </a:endParaRPr>
          </a:p>
          <a:p>
            <a:pPr marL="285750" indent="-285750">
              <a:buFont typeface="Arial" panose="020B0604020202020204" pitchFamily="34" charset="0"/>
              <a:buChar char="•"/>
            </a:pPr>
            <a:r>
              <a:rPr lang="en-IN" altLang="en-US" sz="2000">
                <a:solidFill>
                  <a:schemeClr val="bg1"/>
                </a:solidFill>
              </a:rPr>
              <a:t> </a:t>
            </a:r>
            <a:r>
              <a:rPr lang="en-IN" altLang="en-US" sz="2000" b="1" u="sng">
                <a:solidFill>
                  <a:schemeClr val="bg1"/>
                </a:solidFill>
              </a:rPr>
              <a:t>Mutation:</a:t>
            </a:r>
            <a:r>
              <a:rPr lang="en-IN" altLang="en-US" sz="2000">
                <a:solidFill>
                  <a:schemeClr val="bg1"/>
                </a:solidFill>
              </a:rPr>
              <a:t> a way to introduce variation in our population by randomly swapping two cities in a route</a:t>
            </a:r>
          </a:p>
          <a:p>
            <a:pPr indent="0">
              <a:buFont typeface="Arial" panose="020B0604020202020204" pitchFamily="34" charset="0"/>
              <a:buNone/>
            </a:pPr>
            <a:endParaRPr lang="en-IN" altLang="en-US" sz="2000">
              <a:solidFill>
                <a:schemeClr val="bg1"/>
              </a:solidFill>
            </a:endParaRPr>
          </a:p>
          <a:p>
            <a:pPr marL="285750" indent="-285750">
              <a:buFont typeface="Arial" panose="020B0604020202020204" pitchFamily="34" charset="0"/>
              <a:buChar char="•"/>
            </a:pPr>
            <a:r>
              <a:rPr lang="en-IN" altLang="en-US" sz="2000" b="1" u="sng">
                <a:solidFill>
                  <a:schemeClr val="bg1"/>
                </a:solidFill>
              </a:rPr>
              <a:t>Elitism:</a:t>
            </a:r>
            <a:r>
              <a:rPr lang="en-IN" altLang="en-US" sz="2000">
                <a:solidFill>
                  <a:schemeClr val="bg1"/>
                </a:solidFill>
              </a:rPr>
              <a:t> a way to carry the best individuals into the next generation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26795" y="684530"/>
            <a:ext cx="9701530" cy="5692775"/>
          </a:xfrm>
          <a:prstGeom prst="rect">
            <a:avLst/>
          </a:prstGeom>
          <a:noFill/>
        </p:spPr>
        <p:txBody>
          <a:bodyPr wrap="square" rtlCol="0">
            <a:spAutoFit/>
          </a:bodyPr>
          <a:lstStyle/>
          <a:p>
            <a:r>
              <a:rPr lang="en-IN" altLang="en-US" sz="2800">
                <a:solidFill>
                  <a:schemeClr val="bg1"/>
                </a:solidFill>
              </a:rPr>
              <a:t>First we create the genes or list of cities needed to be visited. </a:t>
            </a:r>
          </a:p>
          <a:p>
            <a:endParaRPr lang="en-IN" altLang="en-US" sz="2800">
              <a:solidFill>
                <a:schemeClr val="bg1"/>
              </a:solidFill>
            </a:endParaRPr>
          </a:p>
          <a:p>
            <a:r>
              <a:rPr lang="en-IN" altLang="en-US" sz="2800">
                <a:solidFill>
                  <a:schemeClr val="bg1"/>
                </a:solidFill>
              </a:rPr>
              <a:t>From the genes, we need to create the population i.e. the routes. </a:t>
            </a:r>
          </a:p>
          <a:p>
            <a:endParaRPr lang="en-IN" altLang="en-US" sz="2800">
              <a:solidFill>
                <a:schemeClr val="bg1"/>
              </a:solidFill>
            </a:endParaRPr>
          </a:p>
          <a:p>
            <a:r>
              <a:rPr lang="en-IN" altLang="en-US" sz="2800">
                <a:solidFill>
                  <a:schemeClr val="bg1"/>
                </a:solidFill>
              </a:rPr>
              <a:t>Then, each route will be given a certain fitness score which will help us determine the best possible route from one gene to another. </a:t>
            </a:r>
          </a:p>
          <a:p>
            <a:endParaRPr lang="en-IN" altLang="en-US" sz="2800">
              <a:solidFill>
                <a:schemeClr val="bg1"/>
              </a:solidFill>
            </a:endParaRPr>
          </a:p>
          <a:p>
            <a:r>
              <a:rPr lang="en-IN" altLang="en-US" sz="2800">
                <a:solidFill>
                  <a:schemeClr val="bg1"/>
                </a:solidFill>
              </a:rPr>
              <a:t>The best possible routes are selected to create the next generation of individuals.</a:t>
            </a:r>
          </a:p>
          <a:p>
            <a:endParaRPr lang="en-IN" altLang="en-US" sz="28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17270" y="613410"/>
            <a:ext cx="10306685" cy="5631180"/>
          </a:xfrm>
          <a:prstGeom prst="rect">
            <a:avLst/>
          </a:prstGeom>
          <a:noFill/>
        </p:spPr>
        <p:txBody>
          <a:bodyPr wrap="square" rtlCol="0">
            <a:spAutoFit/>
          </a:bodyPr>
          <a:lstStyle/>
          <a:p>
            <a:r>
              <a:rPr lang="en-IN" altLang="en-US" sz="2400">
                <a:solidFill>
                  <a:schemeClr val="bg1"/>
                </a:solidFill>
                <a:sym typeface="+mn-ea"/>
              </a:rPr>
              <a:t>For TSP, we use a process called ordered crossover to create the next generation where each city is only visited once. A subset of the first parent string is selected and the remaining route is filled using the genes of the second parent to prevent duplication of genes(cities). </a:t>
            </a:r>
            <a:endParaRPr lang="en-IN" altLang="en-US" sz="2400">
              <a:solidFill>
                <a:schemeClr val="bg1"/>
              </a:solidFill>
            </a:endParaRPr>
          </a:p>
          <a:p>
            <a:endParaRPr lang="en-IN" altLang="en-US" sz="2400">
              <a:solidFill>
                <a:schemeClr val="bg1"/>
              </a:solidFill>
            </a:endParaRPr>
          </a:p>
          <a:p>
            <a:r>
              <a:rPr lang="en-IN" altLang="en-US" sz="2400">
                <a:solidFill>
                  <a:schemeClr val="bg1"/>
                </a:solidFill>
                <a:sym typeface="+mn-ea"/>
              </a:rPr>
              <a:t>After generalising this, we can get our offspring population.</a:t>
            </a:r>
          </a:p>
          <a:p>
            <a:endParaRPr lang="en-IN" altLang="en-US" sz="2400">
              <a:solidFill>
                <a:schemeClr val="bg1"/>
              </a:solidFill>
            </a:endParaRPr>
          </a:p>
          <a:p>
            <a:r>
              <a:rPr lang="en-IN" altLang="en-US" sz="2400">
                <a:solidFill>
                  <a:schemeClr val="bg1"/>
                </a:solidFill>
              </a:rPr>
              <a:t>Mutation in the case of TSP refers to the different possible routes which will give us the optimal solution. Here, instead of swapping variables like 1 or 0, we will swap two cities. </a:t>
            </a:r>
          </a:p>
          <a:p>
            <a:endParaRPr lang="en-IN" altLang="en-US" sz="2400">
              <a:solidFill>
                <a:schemeClr val="bg1"/>
              </a:solidFill>
            </a:endParaRPr>
          </a:p>
          <a:p>
            <a:r>
              <a:rPr lang="en-IN" altLang="en-US" sz="2400">
                <a:solidFill>
                  <a:schemeClr val="bg1"/>
                </a:solidFill>
              </a:rPr>
              <a:t>All these processes are repeated until the final solution which will give us the best possbile route for the salesman to travel from the origin city to given cities and then back to the origin.</a:t>
            </a:r>
          </a:p>
          <a:p>
            <a:endParaRPr lang="en-IN" altLang="en-US" sz="2400">
              <a:solidFill>
                <a:schemeClr val="bg1"/>
              </a:solidFill>
            </a:endParaRPr>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Words>
  <Application>WPS Presentation</Application>
  <PresentationFormat>Custom</PresentationFormat>
  <Paragraphs>52</Paragraphs>
  <Slides>10</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10</vt:i4>
      </vt:variant>
    </vt:vector>
  </HeadingPairs>
  <TitlesOfParts>
    <vt:vector size="11" baseType="lpstr">
      <vt:lpstr>1_Default Design</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Abhishek</dc:creator>
  <cp:lastModifiedBy>Windows User</cp:lastModifiedBy>
  <cp:revision>6</cp:revision>
  <dcterms:created xsi:type="dcterms:W3CDTF">2019-11-12T14:22:00Z</dcterms:created>
  <dcterms:modified xsi:type="dcterms:W3CDTF">2022-01-16T08:32:23Z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