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8" r:id="rId2"/>
    <p:sldId id="332" r:id="rId3"/>
    <p:sldId id="333" r:id="rId4"/>
    <p:sldId id="336" r:id="rId5"/>
    <p:sldId id="343" r:id="rId6"/>
    <p:sldId id="337" r:id="rId7"/>
    <p:sldId id="342" r:id="rId8"/>
    <p:sldId id="339" r:id="rId9"/>
    <p:sldId id="340" r:id="rId10"/>
    <p:sldId id="344" r:id="rId11"/>
    <p:sldId id="346" r:id="rId12"/>
    <p:sldId id="345" r:id="rId13"/>
    <p:sldId id="347" r:id="rId14"/>
    <p:sldId id="348" r:id="rId15"/>
    <p:sldId id="349" r:id="rId16"/>
    <p:sldId id="35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CC"/>
    <a:srgbClr val="66FF99"/>
    <a:srgbClr val="84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C360-1451-4FAC-96AE-AED9435A511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F04D0-699D-4D6B-A94F-1A7A83CC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0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47140-E761-4776-BB05-B90A68E34D64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DF75C-1349-4428-A080-E4DEDA9691A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1.PGPBA\01. Marketing\GL High Res Logos\Greatlearning Logo_160915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-25898"/>
            <a:ext cx="2362200" cy="32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 userDrawn="1"/>
        </p:nvSpPr>
        <p:spPr>
          <a:xfrm>
            <a:off x="45026" y="842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45026" y="2373076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B1374-6C99-4642-9617-4426B07B7CEA}"/>
              </a:ext>
            </a:extLst>
          </p:cNvPr>
          <p:cNvSpPr txBox="1"/>
          <p:nvPr/>
        </p:nvSpPr>
        <p:spPr>
          <a:xfrm>
            <a:off x="-2796086" y="3810000"/>
            <a:ext cx="115660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2000" b="1" dirty="0"/>
              <a:t>Under Guidance of: 				        Under-Taken By:</a:t>
            </a:r>
            <a:endParaRPr lang="en-IN" sz="2000" dirty="0"/>
          </a:p>
          <a:p>
            <a:pPr lvl="8"/>
            <a:endParaRPr lang="en-IN" dirty="0"/>
          </a:p>
          <a:p>
            <a:pPr lvl="8"/>
            <a:r>
              <a:rPr lang="en-US" dirty="0"/>
              <a:t>Mr. Shashank </a:t>
            </a:r>
            <a:r>
              <a:rPr lang="en-US" dirty="0" err="1"/>
              <a:t>Shirude</a:t>
            </a:r>
            <a:r>
              <a:rPr lang="en-US" dirty="0"/>
              <a:t>				          Abhishek </a:t>
            </a:r>
            <a:r>
              <a:rPr lang="en-US" dirty="0" err="1"/>
              <a:t>Prasoon</a:t>
            </a:r>
            <a:endParaRPr lang="en-IN" dirty="0"/>
          </a:p>
          <a:p>
            <a:pPr lvl="8" algn="r"/>
            <a:r>
              <a:rPr lang="en-US" b="1" dirty="0"/>
              <a:t>							    </a:t>
            </a:r>
            <a:r>
              <a:rPr lang="en-US" dirty="0" err="1"/>
              <a:t>Apoorv</a:t>
            </a:r>
            <a:r>
              <a:rPr lang="en-US" dirty="0"/>
              <a:t> Jain</a:t>
            </a:r>
            <a:endParaRPr lang="en-IN" dirty="0"/>
          </a:p>
          <a:p>
            <a:pPr lvl="8" algn="r"/>
            <a:r>
              <a:rPr lang="en-US" dirty="0"/>
              <a:t>Harshit </a:t>
            </a:r>
            <a:r>
              <a:rPr lang="en-US" dirty="0" err="1"/>
              <a:t>Bharrdwaj</a:t>
            </a:r>
            <a:endParaRPr lang="en-IN" dirty="0"/>
          </a:p>
          <a:p>
            <a:pPr lvl="8" algn="r"/>
            <a:r>
              <a:rPr lang="en-US" dirty="0"/>
              <a:t>Sudeep </a:t>
            </a:r>
            <a:r>
              <a:rPr lang="en-US" dirty="0" err="1"/>
              <a:t>Kadyan</a:t>
            </a:r>
            <a:endParaRPr lang="en-IN" dirty="0"/>
          </a:p>
          <a:p>
            <a:pPr lvl="8" algn="r"/>
            <a:r>
              <a:rPr lang="en-US" dirty="0"/>
              <a:t>Urvashi Panwar</a:t>
            </a:r>
            <a:endParaRPr lang="en-IN" dirty="0"/>
          </a:p>
          <a:p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5762F-F9CC-DF41-912C-968DEC93F847}"/>
              </a:ext>
            </a:extLst>
          </p:cNvPr>
          <p:cNvSpPr/>
          <p:nvPr/>
        </p:nvSpPr>
        <p:spPr>
          <a:xfrm>
            <a:off x="374033" y="988874"/>
            <a:ext cx="839593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SALARY PREDICTION OF GRADUATES</a:t>
            </a:r>
          </a:p>
        </p:txBody>
      </p:sp>
    </p:spTree>
    <p:extLst>
      <p:ext uri="{BB962C8B-B14F-4D97-AF65-F5344CB8AC3E}">
        <p14:creationId xmlns:p14="http://schemas.microsoft.com/office/powerpoint/2010/main" val="17653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757-D3AC-7C4D-B695-3B08E8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Year of Experience (Outliers)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0AD13D-D39F-2D4D-8D39-EF0D23C69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752600"/>
            <a:ext cx="5892800" cy="4335895"/>
          </a:xfrm>
        </p:spPr>
      </p:pic>
    </p:spTree>
    <p:extLst>
      <p:ext uri="{BB962C8B-B14F-4D97-AF65-F5344CB8AC3E}">
        <p14:creationId xmlns:p14="http://schemas.microsoft.com/office/powerpoint/2010/main" val="297474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757-D3AC-7C4D-B695-3B08E8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Scatter plot between Years of experience and Salary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79D2C-0E3E-A94B-9F79-5FB657975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65111"/>
            <a:ext cx="6432550" cy="4154689"/>
          </a:xfrm>
        </p:spPr>
      </p:pic>
    </p:spTree>
    <p:extLst>
      <p:ext uri="{BB962C8B-B14F-4D97-AF65-F5344CB8AC3E}">
        <p14:creationId xmlns:p14="http://schemas.microsoft.com/office/powerpoint/2010/main" val="94615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757-D3AC-7C4D-B695-3B08E8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Bar plot between </a:t>
            </a:r>
            <a:r>
              <a:rPr lang="en-US" dirty="0" err="1"/>
              <a:t>SubjectCount</a:t>
            </a:r>
            <a:r>
              <a:rPr lang="en-US" dirty="0"/>
              <a:t> and Salary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DFD228-4A9B-A445-A72B-8376D33D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24400"/>
            <a:ext cx="6394306" cy="4171600"/>
          </a:xfrm>
        </p:spPr>
      </p:pic>
    </p:spTree>
    <p:extLst>
      <p:ext uri="{BB962C8B-B14F-4D97-AF65-F5344CB8AC3E}">
        <p14:creationId xmlns:p14="http://schemas.microsoft.com/office/powerpoint/2010/main" val="407313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757-D3AC-7C4D-B695-3B08E8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Distribution of 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2CF0E7-B575-3546-941C-5C519C913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23798"/>
            <a:ext cx="6120558" cy="4296001"/>
          </a:xfrm>
        </p:spPr>
      </p:pic>
    </p:spTree>
    <p:extLst>
      <p:ext uri="{BB962C8B-B14F-4D97-AF65-F5344CB8AC3E}">
        <p14:creationId xmlns:p14="http://schemas.microsoft.com/office/powerpoint/2010/main" val="215521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757-D3AC-7C4D-B695-3B08E8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Scatter plot between Age and Salary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756AA4-E1E8-B841-9D3F-68503093C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6357273" cy="4106069"/>
          </a:xfrm>
        </p:spPr>
      </p:pic>
    </p:spTree>
    <p:extLst>
      <p:ext uri="{BB962C8B-B14F-4D97-AF65-F5344CB8AC3E}">
        <p14:creationId xmlns:p14="http://schemas.microsoft.com/office/powerpoint/2010/main" val="286273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C28-AF55-564F-8BE3-60F5A4A8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6836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rgbClr val="0055A0"/>
                </a:solidFill>
              </a:rPr>
              <a:t>FURTHER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5672-E933-4149-9072-B29D0F4A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Made the base models using different algorithms to compare the performance of the model.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Making clusters of the target variable ‘Salary’ to find the clusters.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Identifying and labeling the different clusters formed.</a:t>
            </a:r>
          </a:p>
          <a:p>
            <a:endParaRPr lang="en-US" sz="2000" dirty="0"/>
          </a:p>
          <a:p>
            <a:r>
              <a:rPr lang="en-US" sz="2000" dirty="0"/>
              <a:t>Treating categorical features for missing values and then encoding the data.</a:t>
            </a:r>
          </a:p>
          <a:p>
            <a:endParaRPr lang="en-US" sz="2000" dirty="0"/>
          </a:p>
          <a:p>
            <a:r>
              <a:rPr lang="en-US" sz="2000" dirty="0"/>
              <a:t>Finding the relevant features.</a:t>
            </a:r>
          </a:p>
        </p:txBody>
      </p:sp>
    </p:spTree>
    <p:extLst>
      <p:ext uri="{BB962C8B-B14F-4D97-AF65-F5344CB8AC3E}">
        <p14:creationId xmlns:p14="http://schemas.microsoft.com/office/powerpoint/2010/main" val="298291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C28-AF55-564F-8BE3-60F5A4A8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6836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rgbClr val="0055A0"/>
                </a:solidFill>
              </a:rPr>
              <a:t>FURTHER PLAN (</a:t>
            </a:r>
            <a:r>
              <a:rPr lang="en-IN" sz="3600" dirty="0" err="1">
                <a:solidFill>
                  <a:srgbClr val="0055A0"/>
                </a:solidFill>
              </a:rPr>
              <a:t>Cont</a:t>
            </a:r>
            <a:r>
              <a:rPr lang="en-IN" sz="3600" dirty="0">
                <a:solidFill>
                  <a:srgbClr val="0055A0"/>
                </a:solidFill>
              </a:rPr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5672-E933-4149-9072-B29D0F4A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Building the models using different algorithms, compare the performance of the models, and find the best algorithm.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Fine tuning the model.</a:t>
            </a:r>
          </a:p>
          <a:p>
            <a:endParaRPr lang="en-US" sz="2000" dirty="0"/>
          </a:p>
          <a:p>
            <a:r>
              <a:rPr lang="en-US" sz="2000" dirty="0"/>
              <a:t>Perform data manipulation and find the factors that affect the salary of the candidates.</a:t>
            </a:r>
          </a:p>
          <a:p>
            <a:endParaRPr lang="en-US" sz="2000" dirty="0"/>
          </a:p>
          <a:p>
            <a:r>
              <a:rPr lang="en-US" sz="2000" dirty="0"/>
              <a:t>Find the meaningful insights based on the dataset and make </a:t>
            </a:r>
            <a:r>
              <a:rPr lang="en-US" sz="2000"/>
              <a:t>a project file and report.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634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45026" y="58880"/>
            <a:ext cx="206087" cy="2209800"/>
          </a:xfrm>
          <a:prstGeom prst="round2Diag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45026" y="2313700"/>
            <a:ext cx="206087" cy="4461170"/>
          </a:xfrm>
          <a:prstGeom prst="round2Diag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2062" y="1958439"/>
            <a:ext cx="4730338" cy="15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IN" sz="4000" dirty="0">
              <a:solidFill>
                <a:srgbClr val="0055A0"/>
              </a:solidFill>
            </a:endParaRPr>
          </a:p>
          <a:p>
            <a:pPr lvl="1" algn="l"/>
            <a:r>
              <a:rPr lang="en-IN" sz="4000" dirty="0">
                <a:solidFill>
                  <a:srgbClr val="0055A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2421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3368-727A-124A-A4C9-8609FF0F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9" y="2209800"/>
            <a:ext cx="8229600" cy="359968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latin typeface="+mn-lt"/>
              </a:rPr>
              <a:t>Building Machine Learning model to predict the likelihood of the salary class of engineering graduates.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Exploring and finding the factors that influences the salary of the candidates.</a:t>
            </a:r>
            <a:br>
              <a:rPr lang="en-IN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77E026-A009-F649-A3D4-2BB84C36E834}"/>
              </a:ext>
            </a:extLst>
          </p:cNvPr>
          <p:cNvSpPr txBox="1">
            <a:spLocks/>
          </p:cNvSpPr>
          <p:nvPr/>
        </p:nvSpPr>
        <p:spPr>
          <a:xfrm>
            <a:off x="457200" y="638131"/>
            <a:ext cx="8229600" cy="85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solidFill>
                  <a:srgbClr val="0055A0"/>
                </a:solidFill>
              </a:rPr>
              <a:t>PROBLEM STATEMENT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8591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C8CE-F75E-7A49-A4FD-B4872F24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2775"/>
            <a:ext cx="8229600" cy="1033462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rgbClr val="0055A0"/>
                </a:solidFill>
              </a:rPr>
              <a:t>WHY IT IS IMPORTANT PROBLEM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0B14-C55E-084B-BC83-1FAF6450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2408237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/>
              <a:t>Breaking stereotype of the society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Organization use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For candidate’s prospective, he/she will be aware of right salary based on their profile.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87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29F5-3620-084A-AD4C-76282C7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106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0055A0"/>
                </a:solidFill>
              </a:rPr>
              <a:t>DATASET CONSIDERED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C07B-F933-8E46-9F1B-E8D7E958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8545"/>
            <a:ext cx="8229600" cy="4978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For every engineer, AMEO dataset provides anonymised bio data information along with their respective skill scores and employment outcome information. Specifically, the following information is available for every engineer: </a:t>
            </a:r>
          </a:p>
          <a:p>
            <a:r>
              <a:rPr lang="en-IN" sz="2400" dirty="0"/>
              <a:t>Scores on Aspiring Minds' AMCAT - a standardized test of job skills. The test includes cognitive, domain and personality assessments.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Personal information like gender and date of birth.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Pre-university information like 10th and 12th grade marks, board of education and 12th grade graduation year.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40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821A-B05D-FB4B-8692-2A294B59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University information like GPA, college major, college reputation proxy, graduation year and college location. 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The following employment outcome information is available for every engineer: </a:t>
            </a:r>
          </a:p>
          <a:p>
            <a:pPr lvl="1"/>
            <a:r>
              <a:rPr lang="en-IN" sz="2400" dirty="0"/>
              <a:t>First job annual salary </a:t>
            </a:r>
          </a:p>
          <a:p>
            <a:pPr lvl="1"/>
            <a:r>
              <a:rPr lang="en-IN" sz="2400" dirty="0"/>
              <a:t>First job title </a:t>
            </a:r>
          </a:p>
          <a:p>
            <a:pPr lvl="1"/>
            <a:r>
              <a:rPr lang="en-IN" sz="2400" dirty="0"/>
              <a:t>First job location </a:t>
            </a:r>
          </a:p>
          <a:p>
            <a:pPr lvl="1"/>
            <a:r>
              <a:rPr lang="en-IN" sz="2400" dirty="0"/>
              <a:t>Date of joining and leaving of first job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965DF-8268-AD4C-8C97-8D0D797B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881062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0055A0"/>
                </a:solidFill>
              </a:rPr>
              <a:t>DATASET CONSIDERED (cont..)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9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FC28-AF55-564F-8BE3-60F5A4A8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68363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rgbClr val="0055A0"/>
                </a:solidFill>
              </a:rPr>
              <a:t>EXPLORATORY DATA ANALYTICS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5672-E933-4149-9072-B29D0F4A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3763"/>
            <a:ext cx="8229600" cy="3962400"/>
          </a:xfrm>
        </p:spPr>
        <p:txBody>
          <a:bodyPr>
            <a:normAutofit/>
          </a:bodyPr>
          <a:lstStyle/>
          <a:p>
            <a:r>
              <a:rPr lang="en-US" sz="2800" dirty="0"/>
              <a:t>Importing data</a:t>
            </a:r>
          </a:p>
          <a:p>
            <a:r>
              <a:rPr lang="en-US" sz="2800" dirty="0"/>
              <a:t>Checking null values</a:t>
            </a:r>
          </a:p>
          <a:p>
            <a:r>
              <a:rPr lang="en-US" sz="2800" dirty="0"/>
              <a:t>Checking Datatypes</a:t>
            </a:r>
          </a:p>
          <a:p>
            <a:r>
              <a:rPr lang="en-US" sz="2800" dirty="0"/>
              <a:t>Analyzing data description</a:t>
            </a:r>
          </a:p>
          <a:p>
            <a:r>
              <a:rPr lang="en-US" sz="2800" dirty="0"/>
              <a:t>Feature engineering</a:t>
            </a:r>
          </a:p>
          <a:p>
            <a:r>
              <a:rPr lang="en-US" sz="2800" dirty="0"/>
              <a:t>Feature visualization</a:t>
            </a:r>
          </a:p>
          <a:p>
            <a:r>
              <a:rPr lang="en-US" sz="2800" dirty="0"/>
              <a:t>Dropping irrelevant features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83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363DAFD-C7EC-4556-87A8-B3B1CC34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/>
              <a:t>We have classified target variable ‘Salary’ into 3 classes based on it’s distribution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BCC5EB-0650-B348-A428-4FD926DC1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3" y="1600200"/>
            <a:ext cx="7082613" cy="4525963"/>
          </a:xfrm>
          <a:noFill/>
        </p:spPr>
      </p:pic>
    </p:spTree>
    <p:extLst>
      <p:ext uri="{BB962C8B-B14F-4D97-AF65-F5344CB8AC3E}">
        <p14:creationId xmlns:p14="http://schemas.microsoft.com/office/powerpoint/2010/main" val="305246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D1CB-EF56-464D-91A7-D2717A44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Salary Range between Gender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2C4C9B9-6323-4C44-8CA2-C327C5BC8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752600"/>
            <a:ext cx="8128000" cy="4648200"/>
          </a:xfrm>
        </p:spPr>
      </p:pic>
    </p:spTree>
    <p:extLst>
      <p:ext uri="{BB962C8B-B14F-4D97-AF65-F5344CB8AC3E}">
        <p14:creationId xmlns:p14="http://schemas.microsoft.com/office/powerpoint/2010/main" val="403080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757-D3AC-7C4D-B695-3B08E8E9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Distribution of  ‘Year of Experience’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E4E9B-5926-8446-BEBB-EE73997A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788727" cy="4739300"/>
          </a:xfrm>
        </p:spPr>
      </p:pic>
    </p:spTree>
    <p:extLst>
      <p:ext uri="{BB962C8B-B14F-4D97-AF65-F5344CB8AC3E}">
        <p14:creationId xmlns:p14="http://schemas.microsoft.com/office/powerpoint/2010/main" val="27230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441</Words>
  <Application>Microsoft Macintosh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Building Machine Learning model to predict the likelihood of the salary class of engineering graduates.  Exploring and finding the factors that influences the salary of the candidates. </vt:lpstr>
      <vt:lpstr>WHY IT IS IMPORTANT PROBLEM</vt:lpstr>
      <vt:lpstr>DATASET CONSIDERED</vt:lpstr>
      <vt:lpstr>DATASET CONSIDERED (cont..)</vt:lpstr>
      <vt:lpstr>EXPLORATORY DATA ANALYTICS PERFORMED</vt:lpstr>
      <vt:lpstr>We have classified target variable ‘Salary’ into 3 classes based on it’s distribution</vt:lpstr>
      <vt:lpstr>Salary Range between Gender</vt:lpstr>
      <vt:lpstr>Distribution of  ‘Year of Experience’</vt:lpstr>
      <vt:lpstr>Year of Experience (Outliers)</vt:lpstr>
      <vt:lpstr>Scatter plot between Years of experience and Salary</vt:lpstr>
      <vt:lpstr>Bar plot between SubjectCount and Salary</vt:lpstr>
      <vt:lpstr>Distribution of Age</vt:lpstr>
      <vt:lpstr>Scatter plot between Age and Salary</vt:lpstr>
      <vt:lpstr>FURTHER PLAN</vt:lpstr>
      <vt:lpstr>FURTHER PLAN (Cont…)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348</cp:revision>
  <dcterms:created xsi:type="dcterms:W3CDTF">2017-03-30T12:09:41Z</dcterms:created>
  <dcterms:modified xsi:type="dcterms:W3CDTF">2021-03-19T02:37:52Z</dcterms:modified>
</cp:coreProperties>
</file>