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7" r:id="rId3"/>
    <p:sldId id="375" r:id="rId4"/>
    <p:sldId id="260" r:id="rId5"/>
    <p:sldId id="261" r:id="rId6"/>
    <p:sldId id="262" r:id="rId7"/>
    <p:sldId id="263" r:id="rId8"/>
    <p:sldId id="411" r:id="rId9"/>
    <p:sldId id="376" r:id="rId10"/>
    <p:sldId id="417" r:id="rId11"/>
    <p:sldId id="418" r:id="rId12"/>
    <p:sldId id="419" r:id="rId13"/>
    <p:sldId id="420" r:id="rId14"/>
    <p:sldId id="421" r:id="rId15"/>
    <p:sldId id="422" r:id="rId16"/>
    <p:sldId id="428" r:id="rId17"/>
    <p:sldId id="429" r:id="rId18"/>
    <p:sldId id="430" r:id="rId19"/>
    <p:sldId id="415" r:id="rId20"/>
    <p:sldId id="416" r:id="rId21"/>
    <p:sldId id="432" r:id="rId22"/>
    <p:sldId id="433" r:id="rId23"/>
    <p:sldId id="434" r:id="rId24"/>
    <p:sldId id="265" r:id="rId25"/>
    <p:sldId id="412" r:id="rId26"/>
    <p:sldId id="413" r:id="rId27"/>
    <p:sldId id="414" r:id="rId28"/>
    <p:sldId id="431" r:id="rId29"/>
    <p:sldId id="423" r:id="rId30"/>
    <p:sldId id="424" r:id="rId31"/>
    <p:sldId id="425" r:id="rId32"/>
    <p:sldId id="426" r:id="rId33"/>
    <p:sldId id="427" r:id="rId34"/>
    <p:sldId id="347" r:id="rId35"/>
    <p:sldId id="350" r:id="rId36"/>
    <p:sldId id="436" r:id="rId37"/>
    <p:sldId id="437" r:id="rId38"/>
    <p:sldId id="438" r:id="rId39"/>
    <p:sldId id="439" r:id="rId40"/>
    <p:sldId id="441" r:id="rId41"/>
    <p:sldId id="440" r:id="rId42"/>
    <p:sldId id="364" r:id="rId43"/>
    <p:sldId id="365" r:id="rId44"/>
    <p:sldId id="312" r:id="rId45"/>
  </p:sldIdLst>
  <p:sldSz cx="9144000" cy="5143500" type="screen16x9"/>
  <p:notesSz cx="6858000" cy="9144000"/>
  <p:embeddedFontLst>
    <p:embeddedFont>
      <p:font typeface="Calibri" panose="020F0502020204030204" pitchFamily="34" charset="0"/>
      <p:regular r:id="rId47"/>
      <p:bold r:id="rId48"/>
      <p:italic r:id="rId49"/>
      <p:boldItalic r:id="rId50"/>
    </p:embeddedFont>
    <p:embeddedFont>
      <p:font typeface="Lato" panose="020B0604020202020204" charset="0"/>
      <p:regular r:id="rId51"/>
      <p:bold r:id="rId52"/>
      <p:italic r:id="rId53"/>
      <p:boldItalic r:id="rId54"/>
    </p:embeddedFont>
    <p:embeddedFont>
      <p:font typeface="Raleway" panose="020B0604020202020204" charset="0"/>
      <p:regular r:id="rId55"/>
      <p:bold r:id="rId56"/>
      <p:italic r:id="rId57"/>
      <p:boldItalic r:id="rId58"/>
    </p:embeddedFont>
    <p:embeddedFont>
      <p:font typeface="Trebuchet MS" panose="020B0603020202020204"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poorv@gmail.com" initials="a" lastIdx="1" clrIdx="0">
    <p:extLst>
      <p:ext uri="{19B8F6BF-5375-455C-9EA6-DF929625EA0E}">
        <p15:presenceInfo xmlns:p15="http://schemas.microsoft.com/office/powerpoint/2012/main" userId="554afe78c0021b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0485" autoAdjust="0"/>
  </p:normalViewPr>
  <p:slideViewPr>
    <p:cSldViewPr snapToGrid="0">
      <p:cViewPr>
        <p:scale>
          <a:sx n="110" d="100"/>
          <a:sy n="110" d="100"/>
        </p:scale>
        <p:origin x="821" y="-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456493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129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b742df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b742df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946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b742df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b742df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40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b742df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b742df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031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b742df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b742df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461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b742df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b742df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619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b742df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b742df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884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b742df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b742df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1580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b742df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b742df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872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b039d674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b039d674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0828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039d6746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039d674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768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b742dfcb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b742dfcb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296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039d6746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039d674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34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039d6746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039d674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4989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039d6746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039d674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0537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039d6746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039d674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2448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039d6746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039d674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3829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039d6746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039d674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5838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b742dfcb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b742dfcb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70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b742dfcb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b742dfcb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755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b742dfcbe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b742dfcbe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618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b742dfcb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b742dfcb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820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b742dfcb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b742dfcb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991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b742df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b742df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98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b742dfcb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b742dfcb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420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ctr" rtl="0">
              <a:lnSpc>
                <a:spcPct val="110000"/>
              </a:lnSpc>
              <a:spcBef>
                <a:spcPts val="0"/>
              </a:spcBef>
              <a:spcAft>
                <a:spcPts val="0"/>
              </a:spcAft>
              <a:buClr>
                <a:srgbClr val="CC6600"/>
              </a:buClr>
              <a:buSzPts val="3200"/>
              <a:buFont typeface="Trebuchet MS"/>
              <a:buNone/>
            </a:pPr>
            <a:r>
              <a:rPr lang="en" sz="2800" dirty="0">
                <a:solidFill>
                  <a:srgbClr val="000000"/>
                </a:solidFill>
                <a:latin typeface="Times New Roman"/>
                <a:ea typeface="Times New Roman"/>
                <a:cs typeface="Times New Roman"/>
                <a:sym typeface="Times New Roman"/>
              </a:rPr>
              <a:t>SALARY PREDICTION FOR ENGINEERING GRADUATES</a:t>
            </a:r>
            <a:endParaRPr dirty="0"/>
          </a:p>
        </p:txBody>
      </p:sp>
      <p:sp>
        <p:nvSpPr>
          <p:cNvPr id="87" name="Google Shape;87;p13"/>
          <p:cNvSpPr txBox="1">
            <a:spLocks noGrp="1"/>
          </p:cNvSpPr>
          <p:nvPr>
            <p:ph type="subTitle" idx="1"/>
          </p:nvPr>
        </p:nvSpPr>
        <p:spPr>
          <a:xfrm>
            <a:off x="729450" y="3503457"/>
            <a:ext cx="3725400" cy="9201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400"/>
              <a:buFont typeface="Trebuchet MS"/>
              <a:buNone/>
            </a:pPr>
            <a:r>
              <a:rPr lang="en-US" sz="1200" b="1" dirty="0">
                <a:solidFill>
                  <a:srgbClr val="000000"/>
                </a:solidFill>
                <a:latin typeface="Times New Roman"/>
                <a:ea typeface="Times New Roman"/>
                <a:cs typeface="Times New Roman"/>
                <a:sym typeface="Times New Roman"/>
              </a:rPr>
              <a:t>Presented By:-                               </a:t>
            </a:r>
            <a:endParaRPr lang="en-US" sz="1200" dirty="0">
              <a:solidFill>
                <a:srgbClr val="000000"/>
              </a:solidFill>
              <a:latin typeface="Arial"/>
              <a:ea typeface="Arial"/>
              <a:cs typeface="Arial"/>
              <a:sym typeface="Arial"/>
            </a:endParaRPr>
          </a:p>
          <a:p>
            <a:pPr marL="0" lvl="0" indent="0" algn="l" rtl="0">
              <a:spcBef>
                <a:spcPts val="0"/>
              </a:spcBef>
              <a:spcAft>
                <a:spcPts val="0"/>
              </a:spcAft>
              <a:buClr>
                <a:srgbClr val="000000"/>
              </a:buClr>
              <a:buSzPts val="2400"/>
              <a:buFont typeface="Times New Roman"/>
              <a:buNone/>
            </a:pPr>
            <a:r>
              <a:rPr lang="en-US" sz="1200" dirty="0">
                <a:solidFill>
                  <a:srgbClr val="000000"/>
                </a:solidFill>
                <a:latin typeface="Times New Roman"/>
                <a:ea typeface="Times New Roman"/>
                <a:cs typeface="Times New Roman"/>
                <a:sym typeface="Times New Roman"/>
              </a:rPr>
              <a:t>Group No. 6</a:t>
            </a:r>
            <a:endParaRPr lang="en-US" sz="1200" dirty="0">
              <a:solidFill>
                <a:srgbClr val="000000"/>
              </a:solidFill>
              <a:latin typeface="Arial"/>
              <a:ea typeface="Arial"/>
              <a:cs typeface="Arial"/>
              <a:sym typeface="Arial"/>
            </a:endParaRPr>
          </a:p>
          <a:p>
            <a:pPr marL="0" lvl="0" indent="0" algn="l" rtl="0">
              <a:spcBef>
                <a:spcPts val="0"/>
              </a:spcBef>
              <a:spcAft>
                <a:spcPts val="0"/>
              </a:spcAft>
              <a:buClr>
                <a:srgbClr val="000000"/>
              </a:buClr>
              <a:buSzPts val="2400"/>
              <a:buFont typeface="Times New Roman"/>
              <a:buNone/>
            </a:pPr>
            <a:r>
              <a:rPr lang="en-US" sz="1200" dirty="0">
                <a:solidFill>
                  <a:srgbClr val="000000"/>
                </a:solidFill>
                <a:latin typeface="Times New Roman"/>
                <a:ea typeface="Times New Roman"/>
                <a:cs typeface="Times New Roman"/>
                <a:sym typeface="Times New Roman"/>
              </a:rPr>
              <a:t>PGP DSE June 2020</a:t>
            </a:r>
            <a:endParaRPr lang="en-US" sz="1200" dirty="0">
              <a:solidFill>
                <a:srgbClr val="000000"/>
              </a:solidFill>
              <a:latin typeface="Arial"/>
              <a:ea typeface="Arial"/>
              <a:cs typeface="Arial"/>
              <a:sym typeface="Arial"/>
            </a:endParaRPr>
          </a:p>
          <a:p>
            <a:pPr marL="0" lvl="0" indent="0" algn="l" rtl="0">
              <a:spcBef>
                <a:spcPts val="0"/>
              </a:spcBef>
              <a:spcAft>
                <a:spcPts val="0"/>
              </a:spcAft>
              <a:buClr>
                <a:srgbClr val="000000"/>
              </a:buClr>
              <a:buSzPts val="2400"/>
              <a:buFont typeface="Times New Roman"/>
              <a:buNone/>
            </a:pPr>
            <a:r>
              <a:rPr lang="en-US" sz="1200" dirty="0">
                <a:solidFill>
                  <a:srgbClr val="000000"/>
                </a:solidFill>
                <a:latin typeface="Times New Roman"/>
                <a:cs typeface="Times New Roman"/>
                <a:sym typeface="Times New Roman"/>
              </a:rPr>
              <a:t>Gurugram</a:t>
            </a:r>
            <a:endParaRPr lang="en-US" sz="1200" dirty="0"/>
          </a:p>
        </p:txBody>
      </p:sp>
      <p:sp>
        <p:nvSpPr>
          <p:cNvPr id="88" name="Google Shape;88;p13"/>
          <p:cNvSpPr txBox="1"/>
          <p:nvPr/>
        </p:nvSpPr>
        <p:spPr>
          <a:xfrm>
            <a:off x="6088568" y="3571100"/>
            <a:ext cx="2719529" cy="769976"/>
          </a:xfrm>
          <a:prstGeom prst="rect">
            <a:avLst/>
          </a:prstGeom>
          <a:noFill/>
          <a:ln>
            <a:noFill/>
          </a:ln>
        </p:spPr>
        <p:txBody>
          <a:bodyPr spcFirstLastPara="1" wrap="square" lIns="91425" tIns="91425" rIns="91425" bIns="91425" anchor="t" anchorCtr="0">
            <a:noAutofit/>
          </a:bodyPr>
          <a:lstStyle/>
          <a:p>
            <a:pPr>
              <a:buSzPts val="2400"/>
            </a:pPr>
            <a:r>
              <a:rPr lang="en" sz="1200" b="1" dirty="0">
                <a:latin typeface="Times New Roman"/>
                <a:cs typeface="Times New Roman"/>
                <a:sym typeface="Times New Roman"/>
              </a:rPr>
              <a:t>Research Supervisor:-</a:t>
            </a:r>
            <a:endParaRPr sz="1200" b="1" dirty="0">
              <a:latin typeface="Times New Roman"/>
              <a:cs typeface="Times New Roman"/>
              <a:sym typeface="Lato"/>
            </a:endParaRPr>
          </a:p>
          <a:p>
            <a:pPr algn="r">
              <a:buSzPts val="2400"/>
            </a:pPr>
            <a:r>
              <a:rPr lang="en" sz="1200" b="1" dirty="0">
                <a:latin typeface="Times New Roman"/>
                <a:cs typeface="Times New Roman"/>
                <a:sym typeface="Times New Roman"/>
              </a:rPr>
              <a:t>Mr Shashank Shirude</a:t>
            </a:r>
            <a:endParaRPr sz="1200" dirty="0">
              <a:latin typeface="Times New Roman"/>
              <a:cs typeface="Times New Roman"/>
              <a:sym typeface="Lato"/>
            </a:endParaRPr>
          </a:p>
        </p:txBody>
      </p:sp>
      <p:sp>
        <p:nvSpPr>
          <p:cNvPr id="5" name="Google Shape;88;p13">
            <a:extLst>
              <a:ext uri="{FF2B5EF4-FFF2-40B4-BE49-F238E27FC236}">
                <a16:creationId xmlns:a16="http://schemas.microsoft.com/office/drawing/2014/main" id="{EA239685-1106-4AE5-A93C-83078C0FC80F}"/>
              </a:ext>
            </a:extLst>
          </p:cNvPr>
          <p:cNvSpPr txBox="1"/>
          <p:nvPr/>
        </p:nvSpPr>
        <p:spPr>
          <a:xfrm>
            <a:off x="6843516" y="2291388"/>
            <a:ext cx="1571033" cy="358506"/>
          </a:xfrm>
          <a:prstGeom prst="rect">
            <a:avLst/>
          </a:prstGeom>
          <a:noFill/>
          <a:ln>
            <a:noFill/>
          </a:ln>
        </p:spPr>
        <p:txBody>
          <a:bodyPr spcFirstLastPara="1" wrap="square" lIns="91425" tIns="91425" rIns="91425" bIns="91425" anchor="t" anchorCtr="0">
            <a:noAutofit/>
          </a:bodyPr>
          <a:lstStyle/>
          <a:p>
            <a:pPr>
              <a:buSzPts val="2400"/>
            </a:pPr>
            <a:r>
              <a:rPr lang="en-US" sz="1200" b="1" dirty="0">
                <a:latin typeface="Times New Roman"/>
                <a:cs typeface="Times New Roman"/>
                <a:sym typeface="Lato"/>
              </a:rPr>
              <a:t>Final Presentation</a:t>
            </a:r>
            <a:endParaRPr sz="1200" b="1" dirty="0">
              <a:latin typeface="Times New Roman"/>
              <a:cs typeface="Times New Roman"/>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B848-788E-439D-94CA-BA063EBEDC68}"/>
              </a:ext>
            </a:extLst>
          </p:cNvPr>
          <p:cNvSpPr>
            <a:spLocks noGrp="1"/>
          </p:cNvSpPr>
          <p:nvPr>
            <p:ph type="title"/>
          </p:nvPr>
        </p:nvSpPr>
        <p:spPr>
          <a:xfrm>
            <a:off x="727650" y="535925"/>
            <a:ext cx="7688700" cy="535200"/>
          </a:xfrm>
        </p:spPr>
        <p:txBody>
          <a:bodyPr/>
          <a:lstStyle/>
          <a:p>
            <a:r>
              <a:rPr lang="en" sz="2000" dirty="0">
                <a:solidFill>
                  <a:srgbClr val="404040"/>
                </a:solidFill>
                <a:latin typeface="Times New Roman"/>
                <a:cs typeface="Times New Roman"/>
                <a:sym typeface="Times New Roman"/>
              </a:rPr>
              <a:t>DISTRIBUTION</a:t>
            </a:r>
            <a:r>
              <a:rPr lang="en" sz="2800" dirty="0">
                <a:solidFill>
                  <a:srgbClr val="404040"/>
                </a:solidFill>
                <a:latin typeface="Times New Roman"/>
                <a:ea typeface="Times New Roman"/>
                <a:cs typeface="Times New Roman"/>
                <a:sym typeface="Times New Roman"/>
              </a:rPr>
              <a:t> </a:t>
            </a:r>
            <a:r>
              <a:rPr lang="en" sz="2000" dirty="0">
                <a:solidFill>
                  <a:srgbClr val="404040"/>
                </a:solidFill>
                <a:latin typeface="Times New Roman"/>
                <a:cs typeface="Times New Roman"/>
                <a:sym typeface="Times New Roman"/>
              </a:rPr>
              <a:t>OF DATA</a:t>
            </a:r>
            <a:endParaRPr lang="en-IN" sz="2000" dirty="0">
              <a:solidFill>
                <a:srgbClr val="404040"/>
              </a:solidFill>
              <a:latin typeface="Times New Roman"/>
              <a:cs typeface="Times New Roman"/>
            </a:endParaRPr>
          </a:p>
        </p:txBody>
      </p:sp>
      <p:sp>
        <p:nvSpPr>
          <p:cNvPr id="3" name="TextBox 2">
            <a:extLst>
              <a:ext uri="{FF2B5EF4-FFF2-40B4-BE49-F238E27FC236}">
                <a16:creationId xmlns:a16="http://schemas.microsoft.com/office/drawing/2014/main" id="{F6C2FA0F-3F8B-429A-8C95-664B4E6A4832}"/>
              </a:ext>
            </a:extLst>
          </p:cNvPr>
          <p:cNvSpPr txBox="1"/>
          <p:nvPr/>
        </p:nvSpPr>
        <p:spPr>
          <a:xfrm>
            <a:off x="1494263" y="4393325"/>
            <a:ext cx="1999785" cy="307777"/>
          </a:xfrm>
          <a:prstGeom prst="rect">
            <a:avLst/>
          </a:prstGeom>
          <a:noFill/>
        </p:spPr>
        <p:txBody>
          <a:bodyPr wrap="square" rtlCol="0">
            <a:spAutoFit/>
          </a:bodyPr>
          <a:lstStyle/>
          <a:p>
            <a:r>
              <a:rPr lang="en-IN" dirty="0"/>
              <a:t>Skewness:  -1.249209</a:t>
            </a:r>
          </a:p>
        </p:txBody>
      </p:sp>
      <p:sp>
        <p:nvSpPr>
          <p:cNvPr id="7" name="TextBox 6">
            <a:extLst>
              <a:ext uri="{FF2B5EF4-FFF2-40B4-BE49-F238E27FC236}">
                <a16:creationId xmlns:a16="http://schemas.microsoft.com/office/drawing/2014/main" id="{7C60ED0E-929B-445F-979E-80A79430563A}"/>
              </a:ext>
            </a:extLst>
          </p:cNvPr>
          <p:cNvSpPr txBox="1"/>
          <p:nvPr/>
        </p:nvSpPr>
        <p:spPr>
          <a:xfrm>
            <a:off x="5802351" y="4393325"/>
            <a:ext cx="1999785" cy="307777"/>
          </a:xfrm>
          <a:prstGeom prst="rect">
            <a:avLst/>
          </a:prstGeom>
          <a:noFill/>
        </p:spPr>
        <p:txBody>
          <a:bodyPr wrap="square" rtlCol="0">
            <a:spAutoFit/>
          </a:bodyPr>
          <a:lstStyle/>
          <a:p>
            <a:r>
              <a:rPr lang="en-IN" dirty="0"/>
              <a:t>Skewness: 0.191997</a:t>
            </a:r>
          </a:p>
        </p:txBody>
      </p:sp>
      <p:pic>
        <p:nvPicPr>
          <p:cNvPr id="8" name="Picture 7">
            <a:extLst>
              <a:ext uri="{FF2B5EF4-FFF2-40B4-BE49-F238E27FC236}">
                <a16:creationId xmlns:a16="http://schemas.microsoft.com/office/drawing/2014/main" id="{6E516D47-BDCC-416B-8530-EA8DEFDED250}"/>
              </a:ext>
            </a:extLst>
          </p:cNvPr>
          <p:cNvPicPr/>
          <p:nvPr/>
        </p:nvPicPr>
        <p:blipFill>
          <a:blip r:embed="rId2">
            <a:extLst>
              <a:ext uri="{28A0092B-C50C-407E-A947-70E740481C1C}">
                <a14:useLocalDpi xmlns:a14="http://schemas.microsoft.com/office/drawing/2010/main" val="0"/>
              </a:ext>
            </a:extLst>
          </a:blip>
          <a:stretch>
            <a:fillRect/>
          </a:stretch>
        </p:blipFill>
        <p:spPr>
          <a:xfrm>
            <a:off x="251212" y="1448985"/>
            <a:ext cx="4082895" cy="2929472"/>
          </a:xfrm>
          <a:prstGeom prst="rect">
            <a:avLst/>
          </a:prstGeom>
        </p:spPr>
      </p:pic>
      <p:pic>
        <p:nvPicPr>
          <p:cNvPr id="9" name="Picture 8">
            <a:extLst>
              <a:ext uri="{FF2B5EF4-FFF2-40B4-BE49-F238E27FC236}">
                <a16:creationId xmlns:a16="http://schemas.microsoft.com/office/drawing/2014/main" id="{E68415A9-B47B-426C-A47B-892F62530782}"/>
              </a:ext>
            </a:extLst>
          </p:cNvPr>
          <p:cNvPicPr/>
          <p:nvPr/>
        </p:nvPicPr>
        <p:blipFill>
          <a:blip r:embed="rId3">
            <a:extLst>
              <a:ext uri="{28A0092B-C50C-407E-A947-70E740481C1C}">
                <a14:useLocalDpi xmlns:a14="http://schemas.microsoft.com/office/drawing/2010/main" val="0"/>
              </a:ext>
            </a:extLst>
          </a:blip>
          <a:stretch>
            <a:fillRect/>
          </a:stretch>
        </p:blipFill>
        <p:spPr>
          <a:xfrm>
            <a:off x="4572000" y="1506731"/>
            <a:ext cx="4082895" cy="2813979"/>
          </a:xfrm>
          <a:prstGeom prst="rect">
            <a:avLst/>
          </a:prstGeom>
        </p:spPr>
      </p:pic>
    </p:spTree>
    <p:extLst>
      <p:ext uri="{BB962C8B-B14F-4D97-AF65-F5344CB8AC3E}">
        <p14:creationId xmlns:p14="http://schemas.microsoft.com/office/powerpoint/2010/main" val="2055296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B848-788E-439D-94CA-BA063EBEDC68}"/>
              </a:ext>
            </a:extLst>
          </p:cNvPr>
          <p:cNvSpPr>
            <a:spLocks noGrp="1"/>
          </p:cNvSpPr>
          <p:nvPr>
            <p:ph type="title"/>
          </p:nvPr>
        </p:nvSpPr>
        <p:spPr>
          <a:xfrm>
            <a:off x="727650" y="535925"/>
            <a:ext cx="7688700" cy="535200"/>
          </a:xfrm>
        </p:spPr>
        <p:txBody>
          <a:bodyPr/>
          <a:lstStyle/>
          <a:p>
            <a:r>
              <a:rPr lang="en" sz="2000" dirty="0">
                <a:solidFill>
                  <a:srgbClr val="404040"/>
                </a:solidFill>
                <a:latin typeface="Times New Roman"/>
                <a:cs typeface="Times New Roman"/>
                <a:sym typeface="Times New Roman"/>
              </a:rPr>
              <a:t>DISTRIBUTION</a:t>
            </a:r>
            <a:r>
              <a:rPr lang="en" sz="2800" dirty="0">
                <a:solidFill>
                  <a:srgbClr val="404040"/>
                </a:solidFill>
                <a:latin typeface="Times New Roman"/>
                <a:ea typeface="Times New Roman"/>
                <a:cs typeface="Times New Roman"/>
                <a:sym typeface="Times New Roman"/>
              </a:rPr>
              <a:t> </a:t>
            </a:r>
            <a:r>
              <a:rPr lang="en" sz="2000" dirty="0">
                <a:solidFill>
                  <a:srgbClr val="404040"/>
                </a:solidFill>
                <a:latin typeface="Times New Roman"/>
                <a:cs typeface="Times New Roman"/>
                <a:sym typeface="Times New Roman"/>
              </a:rPr>
              <a:t>OF DATA</a:t>
            </a:r>
            <a:endParaRPr lang="en-IN" sz="2000" dirty="0">
              <a:solidFill>
                <a:srgbClr val="404040"/>
              </a:solidFill>
              <a:latin typeface="Times New Roman"/>
              <a:cs typeface="Times New Roman"/>
            </a:endParaRPr>
          </a:p>
        </p:txBody>
      </p:sp>
      <p:sp>
        <p:nvSpPr>
          <p:cNvPr id="3" name="TextBox 2">
            <a:extLst>
              <a:ext uri="{FF2B5EF4-FFF2-40B4-BE49-F238E27FC236}">
                <a16:creationId xmlns:a16="http://schemas.microsoft.com/office/drawing/2014/main" id="{F6C2FA0F-3F8B-429A-8C95-664B4E6A4832}"/>
              </a:ext>
            </a:extLst>
          </p:cNvPr>
          <p:cNvSpPr txBox="1"/>
          <p:nvPr/>
        </p:nvSpPr>
        <p:spPr>
          <a:xfrm>
            <a:off x="1494263" y="4393325"/>
            <a:ext cx="1999785" cy="307777"/>
          </a:xfrm>
          <a:prstGeom prst="rect">
            <a:avLst/>
          </a:prstGeom>
          <a:noFill/>
        </p:spPr>
        <p:txBody>
          <a:bodyPr wrap="square" rtlCol="0">
            <a:spAutoFit/>
          </a:bodyPr>
          <a:lstStyle/>
          <a:p>
            <a:r>
              <a:rPr lang="en-IN" dirty="0"/>
              <a:t>Skewness:  -0.216602</a:t>
            </a:r>
          </a:p>
        </p:txBody>
      </p:sp>
      <p:sp>
        <p:nvSpPr>
          <p:cNvPr id="7" name="TextBox 6">
            <a:extLst>
              <a:ext uri="{FF2B5EF4-FFF2-40B4-BE49-F238E27FC236}">
                <a16:creationId xmlns:a16="http://schemas.microsoft.com/office/drawing/2014/main" id="{7C60ED0E-929B-445F-979E-80A79430563A}"/>
              </a:ext>
            </a:extLst>
          </p:cNvPr>
          <p:cNvSpPr txBox="1"/>
          <p:nvPr/>
        </p:nvSpPr>
        <p:spPr>
          <a:xfrm>
            <a:off x="5802351" y="4393325"/>
            <a:ext cx="1999785" cy="307777"/>
          </a:xfrm>
          <a:prstGeom prst="rect">
            <a:avLst/>
          </a:prstGeom>
          <a:noFill/>
        </p:spPr>
        <p:txBody>
          <a:bodyPr wrap="square" rtlCol="0">
            <a:spAutoFit/>
          </a:bodyPr>
          <a:lstStyle/>
          <a:p>
            <a:r>
              <a:rPr lang="en-IN" dirty="0"/>
              <a:t>Skewness:  -0.019399</a:t>
            </a:r>
          </a:p>
        </p:txBody>
      </p:sp>
      <p:pic>
        <p:nvPicPr>
          <p:cNvPr id="10" name="Picture 9">
            <a:extLst>
              <a:ext uri="{FF2B5EF4-FFF2-40B4-BE49-F238E27FC236}">
                <a16:creationId xmlns:a16="http://schemas.microsoft.com/office/drawing/2014/main" id="{E107C0D2-0088-4871-93C1-94711D6A91AF}"/>
              </a:ext>
            </a:extLst>
          </p:cNvPr>
          <p:cNvPicPr/>
          <p:nvPr/>
        </p:nvPicPr>
        <p:blipFill>
          <a:blip r:embed="rId2">
            <a:extLst>
              <a:ext uri="{28A0092B-C50C-407E-A947-70E740481C1C}">
                <a14:useLocalDpi xmlns:a14="http://schemas.microsoft.com/office/drawing/2010/main" val="0"/>
              </a:ext>
            </a:extLst>
          </a:blip>
          <a:stretch>
            <a:fillRect/>
          </a:stretch>
        </p:blipFill>
        <p:spPr>
          <a:xfrm>
            <a:off x="501958" y="1506730"/>
            <a:ext cx="3984393" cy="2813979"/>
          </a:xfrm>
          <a:prstGeom prst="rect">
            <a:avLst/>
          </a:prstGeom>
        </p:spPr>
      </p:pic>
      <p:pic>
        <p:nvPicPr>
          <p:cNvPr id="11" name="Picture 10">
            <a:extLst>
              <a:ext uri="{FF2B5EF4-FFF2-40B4-BE49-F238E27FC236}">
                <a16:creationId xmlns:a16="http://schemas.microsoft.com/office/drawing/2014/main" id="{95CA2D76-957A-4375-9995-B05BE0956820}"/>
              </a:ext>
            </a:extLst>
          </p:cNvPr>
          <p:cNvPicPr/>
          <p:nvPr/>
        </p:nvPicPr>
        <p:blipFill>
          <a:blip r:embed="rId3">
            <a:extLst>
              <a:ext uri="{28A0092B-C50C-407E-A947-70E740481C1C}">
                <a14:useLocalDpi xmlns:a14="http://schemas.microsoft.com/office/drawing/2010/main" val="0"/>
              </a:ext>
            </a:extLst>
          </a:blip>
          <a:stretch>
            <a:fillRect/>
          </a:stretch>
        </p:blipFill>
        <p:spPr>
          <a:xfrm>
            <a:off x="4572000" y="1460399"/>
            <a:ext cx="4311185" cy="2932926"/>
          </a:xfrm>
          <a:prstGeom prst="rect">
            <a:avLst/>
          </a:prstGeom>
        </p:spPr>
      </p:pic>
    </p:spTree>
    <p:extLst>
      <p:ext uri="{BB962C8B-B14F-4D97-AF65-F5344CB8AC3E}">
        <p14:creationId xmlns:p14="http://schemas.microsoft.com/office/powerpoint/2010/main" val="3425264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B848-788E-439D-94CA-BA063EBEDC68}"/>
              </a:ext>
            </a:extLst>
          </p:cNvPr>
          <p:cNvSpPr>
            <a:spLocks noGrp="1"/>
          </p:cNvSpPr>
          <p:nvPr>
            <p:ph type="title"/>
          </p:nvPr>
        </p:nvSpPr>
        <p:spPr>
          <a:xfrm>
            <a:off x="727650" y="535925"/>
            <a:ext cx="7688700" cy="535200"/>
          </a:xfrm>
        </p:spPr>
        <p:txBody>
          <a:bodyPr/>
          <a:lstStyle/>
          <a:p>
            <a:r>
              <a:rPr lang="en" sz="2000" dirty="0">
                <a:solidFill>
                  <a:srgbClr val="404040"/>
                </a:solidFill>
                <a:latin typeface="Times New Roman"/>
                <a:cs typeface="Times New Roman"/>
                <a:sym typeface="Times New Roman"/>
              </a:rPr>
              <a:t>DISTRIBUTION</a:t>
            </a:r>
            <a:r>
              <a:rPr lang="en" sz="2800" dirty="0">
                <a:solidFill>
                  <a:srgbClr val="404040"/>
                </a:solidFill>
                <a:latin typeface="Times New Roman"/>
                <a:ea typeface="Times New Roman"/>
                <a:cs typeface="Times New Roman"/>
                <a:sym typeface="Times New Roman"/>
              </a:rPr>
              <a:t> </a:t>
            </a:r>
            <a:r>
              <a:rPr lang="en" sz="2000" dirty="0">
                <a:solidFill>
                  <a:srgbClr val="404040"/>
                </a:solidFill>
                <a:latin typeface="Times New Roman"/>
                <a:cs typeface="Times New Roman"/>
                <a:sym typeface="Times New Roman"/>
              </a:rPr>
              <a:t>OF DATA</a:t>
            </a:r>
            <a:endParaRPr lang="en-IN" sz="2000" dirty="0">
              <a:solidFill>
                <a:srgbClr val="404040"/>
              </a:solidFill>
              <a:latin typeface="Times New Roman"/>
              <a:cs typeface="Times New Roman"/>
            </a:endParaRPr>
          </a:p>
        </p:txBody>
      </p:sp>
      <p:sp>
        <p:nvSpPr>
          <p:cNvPr id="3" name="TextBox 2">
            <a:extLst>
              <a:ext uri="{FF2B5EF4-FFF2-40B4-BE49-F238E27FC236}">
                <a16:creationId xmlns:a16="http://schemas.microsoft.com/office/drawing/2014/main" id="{F6C2FA0F-3F8B-429A-8C95-664B4E6A4832}"/>
              </a:ext>
            </a:extLst>
          </p:cNvPr>
          <p:cNvSpPr txBox="1"/>
          <p:nvPr/>
        </p:nvSpPr>
        <p:spPr>
          <a:xfrm>
            <a:off x="1494263" y="4393325"/>
            <a:ext cx="1999785" cy="307777"/>
          </a:xfrm>
          <a:prstGeom prst="rect">
            <a:avLst/>
          </a:prstGeom>
          <a:noFill/>
        </p:spPr>
        <p:txBody>
          <a:bodyPr wrap="square" rtlCol="0">
            <a:spAutoFit/>
          </a:bodyPr>
          <a:lstStyle/>
          <a:p>
            <a:r>
              <a:rPr lang="en-IN" dirty="0"/>
              <a:t>Skewness:  -0.522993</a:t>
            </a:r>
          </a:p>
        </p:txBody>
      </p:sp>
      <p:sp>
        <p:nvSpPr>
          <p:cNvPr id="7" name="TextBox 6">
            <a:extLst>
              <a:ext uri="{FF2B5EF4-FFF2-40B4-BE49-F238E27FC236}">
                <a16:creationId xmlns:a16="http://schemas.microsoft.com/office/drawing/2014/main" id="{7C60ED0E-929B-445F-979E-80A79430563A}"/>
              </a:ext>
            </a:extLst>
          </p:cNvPr>
          <p:cNvSpPr txBox="1"/>
          <p:nvPr/>
        </p:nvSpPr>
        <p:spPr>
          <a:xfrm>
            <a:off x="5802351" y="4393325"/>
            <a:ext cx="1999785" cy="307777"/>
          </a:xfrm>
          <a:prstGeom prst="rect">
            <a:avLst/>
          </a:prstGeom>
          <a:noFill/>
        </p:spPr>
        <p:txBody>
          <a:bodyPr wrap="square" rtlCol="0">
            <a:spAutoFit/>
          </a:bodyPr>
          <a:lstStyle/>
          <a:p>
            <a:r>
              <a:rPr lang="en-IN" dirty="0"/>
              <a:t>Skewness:  -1.208386</a:t>
            </a:r>
          </a:p>
        </p:txBody>
      </p:sp>
      <p:pic>
        <p:nvPicPr>
          <p:cNvPr id="8" name="Picture 7">
            <a:extLst>
              <a:ext uri="{FF2B5EF4-FFF2-40B4-BE49-F238E27FC236}">
                <a16:creationId xmlns:a16="http://schemas.microsoft.com/office/drawing/2014/main" id="{97906302-6F0A-43DB-A1DE-A161F1C248B3}"/>
              </a:ext>
            </a:extLst>
          </p:cNvPr>
          <p:cNvPicPr/>
          <p:nvPr/>
        </p:nvPicPr>
        <p:blipFill>
          <a:blip r:embed="rId2">
            <a:extLst>
              <a:ext uri="{28A0092B-C50C-407E-A947-70E740481C1C}">
                <a14:useLocalDpi xmlns:a14="http://schemas.microsoft.com/office/drawing/2010/main" val="0"/>
              </a:ext>
            </a:extLst>
          </a:blip>
          <a:stretch>
            <a:fillRect/>
          </a:stretch>
        </p:blipFill>
        <p:spPr>
          <a:xfrm>
            <a:off x="260815" y="1460399"/>
            <a:ext cx="3878456" cy="2791677"/>
          </a:xfrm>
          <a:prstGeom prst="rect">
            <a:avLst/>
          </a:prstGeom>
        </p:spPr>
      </p:pic>
      <p:pic>
        <p:nvPicPr>
          <p:cNvPr id="9" name="Picture 8">
            <a:extLst>
              <a:ext uri="{FF2B5EF4-FFF2-40B4-BE49-F238E27FC236}">
                <a16:creationId xmlns:a16="http://schemas.microsoft.com/office/drawing/2014/main" id="{2F4BD770-C7E4-42EC-8EBC-10B81351DF2A}"/>
              </a:ext>
            </a:extLst>
          </p:cNvPr>
          <p:cNvPicPr/>
          <p:nvPr/>
        </p:nvPicPr>
        <p:blipFill>
          <a:blip r:embed="rId3">
            <a:extLst>
              <a:ext uri="{28A0092B-C50C-407E-A947-70E740481C1C}">
                <a14:useLocalDpi xmlns:a14="http://schemas.microsoft.com/office/drawing/2010/main" val="0"/>
              </a:ext>
            </a:extLst>
          </a:blip>
          <a:stretch>
            <a:fillRect/>
          </a:stretch>
        </p:blipFill>
        <p:spPr>
          <a:xfrm>
            <a:off x="4537894" y="1460398"/>
            <a:ext cx="3878456" cy="2791677"/>
          </a:xfrm>
          <a:prstGeom prst="rect">
            <a:avLst/>
          </a:prstGeom>
        </p:spPr>
      </p:pic>
    </p:spTree>
    <p:extLst>
      <p:ext uri="{BB962C8B-B14F-4D97-AF65-F5344CB8AC3E}">
        <p14:creationId xmlns:p14="http://schemas.microsoft.com/office/powerpoint/2010/main" val="517794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B848-788E-439D-94CA-BA063EBEDC68}"/>
              </a:ext>
            </a:extLst>
          </p:cNvPr>
          <p:cNvSpPr>
            <a:spLocks noGrp="1"/>
          </p:cNvSpPr>
          <p:nvPr>
            <p:ph type="title"/>
          </p:nvPr>
        </p:nvSpPr>
        <p:spPr>
          <a:xfrm>
            <a:off x="727650" y="535925"/>
            <a:ext cx="7688700" cy="535200"/>
          </a:xfrm>
        </p:spPr>
        <p:txBody>
          <a:bodyPr/>
          <a:lstStyle/>
          <a:p>
            <a:r>
              <a:rPr lang="en" sz="2000" dirty="0">
                <a:solidFill>
                  <a:srgbClr val="404040"/>
                </a:solidFill>
                <a:latin typeface="Times New Roman"/>
                <a:cs typeface="Times New Roman"/>
                <a:sym typeface="Times New Roman"/>
              </a:rPr>
              <a:t>DISTRIBUTION</a:t>
            </a:r>
            <a:r>
              <a:rPr lang="en" sz="2800" dirty="0">
                <a:solidFill>
                  <a:srgbClr val="404040"/>
                </a:solidFill>
                <a:latin typeface="Times New Roman"/>
                <a:ea typeface="Times New Roman"/>
                <a:cs typeface="Times New Roman"/>
                <a:sym typeface="Times New Roman"/>
              </a:rPr>
              <a:t> </a:t>
            </a:r>
            <a:r>
              <a:rPr lang="en" sz="2000" dirty="0">
                <a:solidFill>
                  <a:srgbClr val="404040"/>
                </a:solidFill>
                <a:latin typeface="Times New Roman"/>
                <a:cs typeface="Times New Roman"/>
                <a:sym typeface="Times New Roman"/>
              </a:rPr>
              <a:t>OF DATA</a:t>
            </a:r>
            <a:endParaRPr lang="en-IN" sz="2000" dirty="0">
              <a:solidFill>
                <a:srgbClr val="404040"/>
              </a:solidFill>
              <a:latin typeface="Times New Roman"/>
              <a:cs typeface="Times New Roman"/>
            </a:endParaRPr>
          </a:p>
        </p:txBody>
      </p:sp>
      <p:sp>
        <p:nvSpPr>
          <p:cNvPr id="3" name="TextBox 2">
            <a:extLst>
              <a:ext uri="{FF2B5EF4-FFF2-40B4-BE49-F238E27FC236}">
                <a16:creationId xmlns:a16="http://schemas.microsoft.com/office/drawing/2014/main" id="{F6C2FA0F-3F8B-429A-8C95-664B4E6A4832}"/>
              </a:ext>
            </a:extLst>
          </p:cNvPr>
          <p:cNvSpPr txBox="1"/>
          <p:nvPr/>
        </p:nvSpPr>
        <p:spPr>
          <a:xfrm>
            <a:off x="1494263" y="4393325"/>
            <a:ext cx="1999785" cy="307777"/>
          </a:xfrm>
          <a:prstGeom prst="rect">
            <a:avLst/>
          </a:prstGeom>
          <a:noFill/>
        </p:spPr>
        <p:txBody>
          <a:bodyPr wrap="square" rtlCol="0">
            <a:spAutoFit/>
          </a:bodyPr>
          <a:lstStyle/>
          <a:p>
            <a:r>
              <a:rPr lang="en-IN" dirty="0"/>
              <a:t>Skewness:  -0.521898</a:t>
            </a:r>
          </a:p>
        </p:txBody>
      </p:sp>
      <p:sp>
        <p:nvSpPr>
          <p:cNvPr id="7" name="TextBox 6">
            <a:extLst>
              <a:ext uri="{FF2B5EF4-FFF2-40B4-BE49-F238E27FC236}">
                <a16:creationId xmlns:a16="http://schemas.microsoft.com/office/drawing/2014/main" id="{7C60ED0E-929B-445F-979E-80A79430563A}"/>
              </a:ext>
            </a:extLst>
          </p:cNvPr>
          <p:cNvSpPr txBox="1"/>
          <p:nvPr/>
        </p:nvSpPr>
        <p:spPr>
          <a:xfrm>
            <a:off x="5802351" y="4393325"/>
            <a:ext cx="1999785" cy="307777"/>
          </a:xfrm>
          <a:prstGeom prst="rect">
            <a:avLst/>
          </a:prstGeom>
          <a:noFill/>
        </p:spPr>
        <p:txBody>
          <a:bodyPr wrap="square" rtlCol="0">
            <a:spAutoFit/>
          </a:bodyPr>
          <a:lstStyle/>
          <a:p>
            <a:r>
              <a:rPr lang="en-IN" dirty="0"/>
              <a:t>Skewness:   0.167075</a:t>
            </a:r>
          </a:p>
        </p:txBody>
      </p:sp>
      <p:pic>
        <p:nvPicPr>
          <p:cNvPr id="10" name="Picture 9">
            <a:extLst>
              <a:ext uri="{FF2B5EF4-FFF2-40B4-BE49-F238E27FC236}">
                <a16:creationId xmlns:a16="http://schemas.microsoft.com/office/drawing/2014/main" id="{CE140778-AF5A-4109-96F8-4CCF6BD562C3}"/>
              </a:ext>
            </a:extLst>
          </p:cNvPr>
          <p:cNvPicPr/>
          <p:nvPr/>
        </p:nvPicPr>
        <p:blipFill>
          <a:blip r:embed="rId2">
            <a:extLst>
              <a:ext uri="{28A0092B-C50C-407E-A947-70E740481C1C}">
                <a14:useLocalDpi xmlns:a14="http://schemas.microsoft.com/office/drawing/2010/main" val="0"/>
              </a:ext>
            </a:extLst>
          </a:blip>
          <a:stretch>
            <a:fillRect/>
          </a:stretch>
        </p:blipFill>
        <p:spPr>
          <a:xfrm>
            <a:off x="222827" y="1460398"/>
            <a:ext cx="4030518" cy="2885786"/>
          </a:xfrm>
          <a:prstGeom prst="rect">
            <a:avLst/>
          </a:prstGeom>
        </p:spPr>
      </p:pic>
      <p:pic>
        <p:nvPicPr>
          <p:cNvPr id="11" name="Picture 10">
            <a:extLst>
              <a:ext uri="{FF2B5EF4-FFF2-40B4-BE49-F238E27FC236}">
                <a16:creationId xmlns:a16="http://schemas.microsoft.com/office/drawing/2014/main" id="{CF65B06E-E7BF-4E84-8B0E-97A80652FD75}"/>
              </a:ext>
            </a:extLst>
          </p:cNvPr>
          <p:cNvPicPr/>
          <p:nvPr/>
        </p:nvPicPr>
        <p:blipFill>
          <a:blip r:embed="rId3">
            <a:extLst>
              <a:ext uri="{28A0092B-C50C-407E-A947-70E740481C1C}">
                <a14:useLocalDpi xmlns:a14="http://schemas.microsoft.com/office/drawing/2010/main" val="0"/>
              </a:ext>
            </a:extLst>
          </a:blip>
          <a:stretch>
            <a:fillRect/>
          </a:stretch>
        </p:blipFill>
        <p:spPr>
          <a:xfrm>
            <a:off x="4556526" y="1381414"/>
            <a:ext cx="4030518" cy="2945348"/>
          </a:xfrm>
          <a:prstGeom prst="rect">
            <a:avLst/>
          </a:prstGeom>
        </p:spPr>
      </p:pic>
    </p:spTree>
    <p:extLst>
      <p:ext uri="{BB962C8B-B14F-4D97-AF65-F5344CB8AC3E}">
        <p14:creationId xmlns:p14="http://schemas.microsoft.com/office/powerpoint/2010/main" val="2616423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B848-788E-439D-94CA-BA063EBEDC68}"/>
              </a:ext>
            </a:extLst>
          </p:cNvPr>
          <p:cNvSpPr>
            <a:spLocks noGrp="1"/>
          </p:cNvSpPr>
          <p:nvPr>
            <p:ph type="title"/>
          </p:nvPr>
        </p:nvSpPr>
        <p:spPr>
          <a:xfrm>
            <a:off x="727650" y="535925"/>
            <a:ext cx="7688700" cy="535200"/>
          </a:xfrm>
        </p:spPr>
        <p:txBody>
          <a:bodyPr/>
          <a:lstStyle/>
          <a:p>
            <a:r>
              <a:rPr lang="en" sz="2000" dirty="0">
                <a:solidFill>
                  <a:srgbClr val="404040"/>
                </a:solidFill>
                <a:latin typeface="Times New Roman"/>
                <a:cs typeface="Times New Roman"/>
                <a:sym typeface="Times New Roman"/>
              </a:rPr>
              <a:t>DISTRIBUTION</a:t>
            </a:r>
            <a:r>
              <a:rPr lang="en" sz="2800" dirty="0">
                <a:solidFill>
                  <a:srgbClr val="404040"/>
                </a:solidFill>
                <a:latin typeface="Times New Roman"/>
                <a:ea typeface="Times New Roman"/>
                <a:cs typeface="Times New Roman"/>
                <a:sym typeface="Times New Roman"/>
              </a:rPr>
              <a:t> </a:t>
            </a:r>
            <a:r>
              <a:rPr lang="en" sz="2000" dirty="0">
                <a:solidFill>
                  <a:srgbClr val="404040"/>
                </a:solidFill>
                <a:latin typeface="Times New Roman"/>
                <a:cs typeface="Times New Roman"/>
                <a:sym typeface="Times New Roman"/>
              </a:rPr>
              <a:t>OF DATA</a:t>
            </a:r>
            <a:endParaRPr lang="en-IN" sz="2000" dirty="0">
              <a:solidFill>
                <a:srgbClr val="404040"/>
              </a:solidFill>
              <a:latin typeface="Times New Roman"/>
              <a:cs typeface="Times New Roman"/>
            </a:endParaRPr>
          </a:p>
        </p:txBody>
      </p:sp>
      <p:sp>
        <p:nvSpPr>
          <p:cNvPr id="3" name="TextBox 2">
            <a:extLst>
              <a:ext uri="{FF2B5EF4-FFF2-40B4-BE49-F238E27FC236}">
                <a16:creationId xmlns:a16="http://schemas.microsoft.com/office/drawing/2014/main" id="{F6C2FA0F-3F8B-429A-8C95-664B4E6A4832}"/>
              </a:ext>
            </a:extLst>
          </p:cNvPr>
          <p:cNvSpPr txBox="1"/>
          <p:nvPr/>
        </p:nvSpPr>
        <p:spPr>
          <a:xfrm>
            <a:off x="1494263" y="4393325"/>
            <a:ext cx="1999785" cy="307777"/>
          </a:xfrm>
          <a:prstGeom prst="rect">
            <a:avLst/>
          </a:prstGeom>
          <a:noFill/>
        </p:spPr>
        <p:txBody>
          <a:bodyPr wrap="square" rtlCol="0">
            <a:spAutoFit/>
          </a:bodyPr>
          <a:lstStyle/>
          <a:p>
            <a:r>
              <a:rPr lang="en-IN" dirty="0"/>
              <a:t>Skewness: -1.502125</a:t>
            </a:r>
          </a:p>
        </p:txBody>
      </p:sp>
      <p:sp>
        <p:nvSpPr>
          <p:cNvPr id="7" name="TextBox 6">
            <a:extLst>
              <a:ext uri="{FF2B5EF4-FFF2-40B4-BE49-F238E27FC236}">
                <a16:creationId xmlns:a16="http://schemas.microsoft.com/office/drawing/2014/main" id="{7C60ED0E-929B-445F-979E-80A79430563A}"/>
              </a:ext>
            </a:extLst>
          </p:cNvPr>
          <p:cNvSpPr txBox="1"/>
          <p:nvPr/>
        </p:nvSpPr>
        <p:spPr>
          <a:xfrm>
            <a:off x="5802351" y="4393325"/>
            <a:ext cx="1999785" cy="307777"/>
          </a:xfrm>
          <a:prstGeom prst="rect">
            <a:avLst/>
          </a:prstGeom>
          <a:noFill/>
        </p:spPr>
        <p:txBody>
          <a:bodyPr wrap="square" rtlCol="0">
            <a:spAutoFit/>
          </a:bodyPr>
          <a:lstStyle/>
          <a:p>
            <a:r>
              <a:rPr lang="en-IN" dirty="0"/>
              <a:t>Skewness:  -0.366986</a:t>
            </a:r>
          </a:p>
        </p:txBody>
      </p:sp>
      <p:pic>
        <p:nvPicPr>
          <p:cNvPr id="8" name="Picture 7">
            <a:extLst>
              <a:ext uri="{FF2B5EF4-FFF2-40B4-BE49-F238E27FC236}">
                <a16:creationId xmlns:a16="http://schemas.microsoft.com/office/drawing/2014/main" id="{592A5146-D5EC-4DD2-9177-F0F61A819F07}"/>
              </a:ext>
            </a:extLst>
          </p:cNvPr>
          <p:cNvPicPr/>
          <p:nvPr/>
        </p:nvPicPr>
        <p:blipFill>
          <a:blip r:embed="rId2">
            <a:extLst>
              <a:ext uri="{28A0092B-C50C-407E-A947-70E740481C1C}">
                <a14:useLocalDpi xmlns:a14="http://schemas.microsoft.com/office/drawing/2010/main" val="0"/>
              </a:ext>
            </a:extLst>
          </a:blip>
          <a:stretch>
            <a:fillRect/>
          </a:stretch>
        </p:blipFill>
        <p:spPr>
          <a:xfrm>
            <a:off x="188190" y="1381414"/>
            <a:ext cx="4189846" cy="2945348"/>
          </a:xfrm>
          <a:prstGeom prst="rect">
            <a:avLst/>
          </a:prstGeom>
        </p:spPr>
      </p:pic>
      <p:pic>
        <p:nvPicPr>
          <p:cNvPr id="9" name="Picture 8">
            <a:extLst>
              <a:ext uri="{FF2B5EF4-FFF2-40B4-BE49-F238E27FC236}">
                <a16:creationId xmlns:a16="http://schemas.microsoft.com/office/drawing/2014/main" id="{7ECA7D57-8301-4CDE-80D5-6F0FCE64825D}"/>
              </a:ext>
            </a:extLst>
          </p:cNvPr>
          <p:cNvPicPr/>
          <p:nvPr/>
        </p:nvPicPr>
        <p:blipFill>
          <a:blip r:embed="rId3">
            <a:extLst>
              <a:ext uri="{28A0092B-C50C-407E-A947-70E740481C1C}">
                <a14:useLocalDpi xmlns:a14="http://schemas.microsoft.com/office/drawing/2010/main" val="0"/>
              </a:ext>
            </a:extLst>
          </a:blip>
          <a:stretch>
            <a:fillRect/>
          </a:stretch>
        </p:blipFill>
        <p:spPr>
          <a:xfrm>
            <a:off x="4503882" y="1274721"/>
            <a:ext cx="4127500" cy="3052041"/>
          </a:xfrm>
          <a:prstGeom prst="rect">
            <a:avLst/>
          </a:prstGeom>
        </p:spPr>
      </p:pic>
    </p:spTree>
    <p:extLst>
      <p:ext uri="{BB962C8B-B14F-4D97-AF65-F5344CB8AC3E}">
        <p14:creationId xmlns:p14="http://schemas.microsoft.com/office/powerpoint/2010/main" val="183993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B848-788E-439D-94CA-BA063EBEDC68}"/>
              </a:ext>
            </a:extLst>
          </p:cNvPr>
          <p:cNvSpPr>
            <a:spLocks noGrp="1"/>
          </p:cNvSpPr>
          <p:nvPr>
            <p:ph type="title"/>
          </p:nvPr>
        </p:nvSpPr>
        <p:spPr>
          <a:xfrm>
            <a:off x="727650" y="535925"/>
            <a:ext cx="7688700" cy="535200"/>
          </a:xfrm>
        </p:spPr>
        <p:txBody>
          <a:bodyPr/>
          <a:lstStyle/>
          <a:p>
            <a:r>
              <a:rPr lang="en" sz="2000" dirty="0">
                <a:solidFill>
                  <a:srgbClr val="404040"/>
                </a:solidFill>
                <a:latin typeface="Times New Roman"/>
                <a:cs typeface="Times New Roman"/>
                <a:sym typeface="Times New Roman"/>
              </a:rPr>
              <a:t>DISTRIBUTION</a:t>
            </a:r>
            <a:r>
              <a:rPr lang="en" sz="2800" dirty="0">
                <a:solidFill>
                  <a:srgbClr val="404040"/>
                </a:solidFill>
                <a:latin typeface="Times New Roman"/>
                <a:ea typeface="Times New Roman"/>
                <a:cs typeface="Times New Roman"/>
                <a:sym typeface="Times New Roman"/>
              </a:rPr>
              <a:t> </a:t>
            </a:r>
            <a:r>
              <a:rPr lang="en" sz="2000" dirty="0">
                <a:solidFill>
                  <a:srgbClr val="404040"/>
                </a:solidFill>
                <a:latin typeface="Times New Roman"/>
                <a:cs typeface="Times New Roman"/>
                <a:sym typeface="Times New Roman"/>
              </a:rPr>
              <a:t>OF DATA</a:t>
            </a:r>
            <a:endParaRPr lang="en-IN" sz="2000" dirty="0">
              <a:solidFill>
                <a:srgbClr val="404040"/>
              </a:solidFill>
              <a:latin typeface="Times New Roman"/>
              <a:cs typeface="Times New Roman"/>
            </a:endParaRPr>
          </a:p>
        </p:txBody>
      </p:sp>
      <p:sp>
        <p:nvSpPr>
          <p:cNvPr id="3" name="TextBox 2">
            <a:extLst>
              <a:ext uri="{FF2B5EF4-FFF2-40B4-BE49-F238E27FC236}">
                <a16:creationId xmlns:a16="http://schemas.microsoft.com/office/drawing/2014/main" id="{F6C2FA0F-3F8B-429A-8C95-664B4E6A4832}"/>
              </a:ext>
            </a:extLst>
          </p:cNvPr>
          <p:cNvSpPr txBox="1"/>
          <p:nvPr/>
        </p:nvSpPr>
        <p:spPr>
          <a:xfrm>
            <a:off x="1494263" y="4393325"/>
            <a:ext cx="1999785" cy="307777"/>
          </a:xfrm>
          <a:prstGeom prst="rect">
            <a:avLst/>
          </a:prstGeom>
          <a:noFill/>
        </p:spPr>
        <p:txBody>
          <a:bodyPr wrap="square" rtlCol="0">
            <a:spAutoFit/>
          </a:bodyPr>
          <a:lstStyle/>
          <a:p>
            <a:r>
              <a:rPr lang="en-IN" dirty="0"/>
              <a:t>Skewness:   0.912802</a:t>
            </a:r>
          </a:p>
        </p:txBody>
      </p:sp>
      <p:sp>
        <p:nvSpPr>
          <p:cNvPr id="7" name="TextBox 6">
            <a:extLst>
              <a:ext uri="{FF2B5EF4-FFF2-40B4-BE49-F238E27FC236}">
                <a16:creationId xmlns:a16="http://schemas.microsoft.com/office/drawing/2014/main" id="{7C60ED0E-929B-445F-979E-80A79430563A}"/>
              </a:ext>
            </a:extLst>
          </p:cNvPr>
          <p:cNvSpPr txBox="1"/>
          <p:nvPr/>
        </p:nvSpPr>
        <p:spPr>
          <a:xfrm>
            <a:off x="5802351" y="4393325"/>
            <a:ext cx="1999785" cy="307777"/>
          </a:xfrm>
          <a:prstGeom prst="rect">
            <a:avLst/>
          </a:prstGeom>
          <a:noFill/>
        </p:spPr>
        <p:txBody>
          <a:bodyPr wrap="square" rtlCol="0">
            <a:spAutoFit/>
          </a:bodyPr>
          <a:lstStyle/>
          <a:p>
            <a:r>
              <a:rPr lang="en-IN" dirty="0"/>
              <a:t>Skewness:   2.621372</a:t>
            </a:r>
          </a:p>
        </p:txBody>
      </p:sp>
      <p:pic>
        <p:nvPicPr>
          <p:cNvPr id="10" name="Picture 9">
            <a:extLst>
              <a:ext uri="{FF2B5EF4-FFF2-40B4-BE49-F238E27FC236}">
                <a16:creationId xmlns:a16="http://schemas.microsoft.com/office/drawing/2014/main" id="{3CCA4351-2C47-4AE6-9FF4-DF12C8AAA378}"/>
              </a:ext>
            </a:extLst>
          </p:cNvPr>
          <p:cNvPicPr/>
          <p:nvPr/>
        </p:nvPicPr>
        <p:blipFill>
          <a:blip r:embed="rId2">
            <a:extLst>
              <a:ext uri="{28A0092B-C50C-407E-A947-70E740481C1C}">
                <a14:useLocalDpi xmlns:a14="http://schemas.microsoft.com/office/drawing/2010/main" val="0"/>
              </a:ext>
            </a:extLst>
          </a:blip>
          <a:stretch>
            <a:fillRect/>
          </a:stretch>
        </p:blipFill>
        <p:spPr>
          <a:xfrm>
            <a:off x="102754" y="1274721"/>
            <a:ext cx="4351482" cy="3052041"/>
          </a:xfrm>
          <a:prstGeom prst="rect">
            <a:avLst/>
          </a:prstGeom>
        </p:spPr>
      </p:pic>
      <p:pic>
        <p:nvPicPr>
          <p:cNvPr id="11" name="Picture 10">
            <a:extLst>
              <a:ext uri="{FF2B5EF4-FFF2-40B4-BE49-F238E27FC236}">
                <a16:creationId xmlns:a16="http://schemas.microsoft.com/office/drawing/2014/main" id="{97459E40-4848-4D9B-AE46-D26246891AAC}"/>
              </a:ext>
            </a:extLst>
          </p:cNvPr>
          <p:cNvPicPr/>
          <p:nvPr/>
        </p:nvPicPr>
        <p:blipFill>
          <a:blip r:embed="rId3">
            <a:extLst>
              <a:ext uri="{28A0092B-C50C-407E-A947-70E740481C1C}">
                <a14:useLocalDpi xmlns:a14="http://schemas.microsoft.com/office/drawing/2010/main" val="0"/>
              </a:ext>
            </a:extLst>
          </a:blip>
          <a:stretch>
            <a:fillRect/>
          </a:stretch>
        </p:blipFill>
        <p:spPr>
          <a:xfrm>
            <a:off x="4428837" y="1326675"/>
            <a:ext cx="4612409" cy="2948132"/>
          </a:xfrm>
          <a:prstGeom prst="rect">
            <a:avLst/>
          </a:prstGeom>
        </p:spPr>
      </p:pic>
    </p:spTree>
    <p:extLst>
      <p:ext uri="{BB962C8B-B14F-4D97-AF65-F5344CB8AC3E}">
        <p14:creationId xmlns:p14="http://schemas.microsoft.com/office/powerpoint/2010/main" val="66409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B848-788E-439D-94CA-BA063EBEDC68}"/>
              </a:ext>
            </a:extLst>
          </p:cNvPr>
          <p:cNvSpPr>
            <a:spLocks noGrp="1"/>
          </p:cNvSpPr>
          <p:nvPr>
            <p:ph type="title"/>
          </p:nvPr>
        </p:nvSpPr>
        <p:spPr>
          <a:xfrm>
            <a:off x="727650" y="535925"/>
            <a:ext cx="7688700" cy="535200"/>
          </a:xfrm>
        </p:spPr>
        <p:txBody>
          <a:bodyPr/>
          <a:lstStyle/>
          <a:p>
            <a:r>
              <a:rPr lang="en" sz="2000" dirty="0">
                <a:solidFill>
                  <a:srgbClr val="404040"/>
                </a:solidFill>
                <a:latin typeface="Times New Roman"/>
                <a:cs typeface="Times New Roman"/>
                <a:sym typeface="Times New Roman"/>
              </a:rPr>
              <a:t>DISTRIBUTION</a:t>
            </a:r>
            <a:r>
              <a:rPr lang="en" sz="2800" dirty="0">
                <a:solidFill>
                  <a:srgbClr val="404040"/>
                </a:solidFill>
                <a:latin typeface="Times New Roman"/>
                <a:ea typeface="Times New Roman"/>
                <a:cs typeface="Times New Roman"/>
                <a:sym typeface="Times New Roman"/>
              </a:rPr>
              <a:t> </a:t>
            </a:r>
            <a:r>
              <a:rPr lang="en" sz="2000" dirty="0">
                <a:solidFill>
                  <a:srgbClr val="404040"/>
                </a:solidFill>
                <a:latin typeface="Times New Roman"/>
                <a:cs typeface="Times New Roman"/>
                <a:sym typeface="Times New Roman"/>
              </a:rPr>
              <a:t>OF CATEGORICAL DATA</a:t>
            </a:r>
            <a:endParaRPr lang="en-IN" sz="2000" dirty="0">
              <a:solidFill>
                <a:srgbClr val="404040"/>
              </a:solidFill>
              <a:latin typeface="Times New Roman"/>
              <a:cs typeface="Times New Roman"/>
            </a:endParaRPr>
          </a:p>
        </p:txBody>
      </p:sp>
      <p:pic>
        <p:nvPicPr>
          <p:cNvPr id="5" name="Picture 4">
            <a:extLst>
              <a:ext uri="{FF2B5EF4-FFF2-40B4-BE49-F238E27FC236}">
                <a16:creationId xmlns:a16="http://schemas.microsoft.com/office/drawing/2014/main" id="{367D9E73-B285-46A2-93BD-6FA167AB7DA6}"/>
              </a:ext>
            </a:extLst>
          </p:cNvPr>
          <p:cNvPicPr>
            <a:picLocks noChangeAspect="1"/>
          </p:cNvPicPr>
          <p:nvPr/>
        </p:nvPicPr>
        <p:blipFill>
          <a:blip r:embed="rId2"/>
          <a:stretch>
            <a:fillRect/>
          </a:stretch>
        </p:blipFill>
        <p:spPr>
          <a:xfrm>
            <a:off x="256027" y="1453040"/>
            <a:ext cx="4358995" cy="3125015"/>
          </a:xfrm>
          <a:prstGeom prst="rect">
            <a:avLst/>
          </a:prstGeom>
        </p:spPr>
      </p:pic>
      <p:pic>
        <p:nvPicPr>
          <p:cNvPr id="8" name="Picture 7">
            <a:extLst>
              <a:ext uri="{FF2B5EF4-FFF2-40B4-BE49-F238E27FC236}">
                <a16:creationId xmlns:a16="http://schemas.microsoft.com/office/drawing/2014/main" id="{873802AA-EF32-45CA-BCE2-54CFF8680A73}"/>
              </a:ext>
            </a:extLst>
          </p:cNvPr>
          <p:cNvPicPr>
            <a:picLocks noChangeAspect="1"/>
          </p:cNvPicPr>
          <p:nvPr/>
        </p:nvPicPr>
        <p:blipFill>
          <a:blip r:embed="rId3"/>
          <a:stretch>
            <a:fillRect/>
          </a:stretch>
        </p:blipFill>
        <p:spPr>
          <a:xfrm>
            <a:off x="4627136" y="1438187"/>
            <a:ext cx="4336755" cy="3125015"/>
          </a:xfrm>
          <a:prstGeom prst="rect">
            <a:avLst/>
          </a:prstGeom>
        </p:spPr>
      </p:pic>
      <p:pic>
        <p:nvPicPr>
          <p:cNvPr id="12" name="Picture 11">
            <a:extLst>
              <a:ext uri="{FF2B5EF4-FFF2-40B4-BE49-F238E27FC236}">
                <a16:creationId xmlns:a16="http://schemas.microsoft.com/office/drawing/2014/main" id="{EBF943A4-AAB3-47E6-989D-EDB40988ED09}"/>
              </a:ext>
            </a:extLst>
          </p:cNvPr>
          <p:cNvPicPr>
            <a:picLocks noChangeAspect="1"/>
          </p:cNvPicPr>
          <p:nvPr/>
        </p:nvPicPr>
        <p:blipFill>
          <a:blip r:embed="rId4"/>
          <a:stretch>
            <a:fillRect/>
          </a:stretch>
        </p:blipFill>
        <p:spPr>
          <a:xfrm>
            <a:off x="7598221" y="1782246"/>
            <a:ext cx="1218797" cy="486288"/>
          </a:xfrm>
          <a:prstGeom prst="rect">
            <a:avLst/>
          </a:prstGeom>
        </p:spPr>
      </p:pic>
      <p:pic>
        <p:nvPicPr>
          <p:cNvPr id="14" name="Picture 13">
            <a:extLst>
              <a:ext uri="{FF2B5EF4-FFF2-40B4-BE49-F238E27FC236}">
                <a16:creationId xmlns:a16="http://schemas.microsoft.com/office/drawing/2014/main" id="{B4A3A54B-A3B3-4087-BD57-63736CED8D74}"/>
              </a:ext>
            </a:extLst>
          </p:cNvPr>
          <p:cNvPicPr>
            <a:picLocks noChangeAspect="1"/>
          </p:cNvPicPr>
          <p:nvPr/>
        </p:nvPicPr>
        <p:blipFill>
          <a:blip r:embed="rId5"/>
          <a:stretch>
            <a:fillRect/>
          </a:stretch>
        </p:blipFill>
        <p:spPr>
          <a:xfrm>
            <a:off x="863680" y="1782246"/>
            <a:ext cx="660319" cy="305832"/>
          </a:xfrm>
          <a:prstGeom prst="rect">
            <a:avLst/>
          </a:prstGeom>
        </p:spPr>
      </p:pic>
    </p:spTree>
    <p:extLst>
      <p:ext uri="{BB962C8B-B14F-4D97-AF65-F5344CB8AC3E}">
        <p14:creationId xmlns:p14="http://schemas.microsoft.com/office/powerpoint/2010/main" val="550056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B848-788E-439D-94CA-BA063EBEDC68}"/>
              </a:ext>
            </a:extLst>
          </p:cNvPr>
          <p:cNvSpPr>
            <a:spLocks noGrp="1"/>
          </p:cNvSpPr>
          <p:nvPr>
            <p:ph type="title"/>
          </p:nvPr>
        </p:nvSpPr>
        <p:spPr>
          <a:xfrm>
            <a:off x="727650" y="535925"/>
            <a:ext cx="7688700" cy="535200"/>
          </a:xfrm>
        </p:spPr>
        <p:txBody>
          <a:bodyPr/>
          <a:lstStyle/>
          <a:p>
            <a:r>
              <a:rPr lang="en" sz="2000" dirty="0">
                <a:solidFill>
                  <a:srgbClr val="404040"/>
                </a:solidFill>
                <a:latin typeface="Times New Roman"/>
                <a:cs typeface="Times New Roman"/>
                <a:sym typeface="Times New Roman"/>
              </a:rPr>
              <a:t>DISTRIBUTION</a:t>
            </a:r>
            <a:r>
              <a:rPr lang="en" sz="2800" dirty="0">
                <a:solidFill>
                  <a:srgbClr val="404040"/>
                </a:solidFill>
                <a:latin typeface="Times New Roman"/>
                <a:ea typeface="Times New Roman"/>
                <a:cs typeface="Times New Roman"/>
                <a:sym typeface="Times New Roman"/>
              </a:rPr>
              <a:t> </a:t>
            </a:r>
            <a:r>
              <a:rPr lang="en" sz="2000" dirty="0">
                <a:solidFill>
                  <a:srgbClr val="404040"/>
                </a:solidFill>
                <a:latin typeface="Times New Roman"/>
                <a:cs typeface="Times New Roman"/>
                <a:sym typeface="Times New Roman"/>
              </a:rPr>
              <a:t>OF CATEGORICAL DATA</a:t>
            </a:r>
            <a:endParaRPr lang="en-IN" sz="2000" dirty="0">
              <a:solidFill>
                <a:srgbClr val="404040"/>
              </a:solidFill>
              <a:latin typeface="Times New Roman"/>
              <a:cs typeface="Times New Roman"/>
            </a:endParaRPr>
          </a:p>
        </p:txBody>
      </p:sp>
      <p:pic>
        <p:nvPicPr>
          <p:cNvPr id="10" name="Picture 9">
            <a:extLst>
              <a:ext uri="{FF2B5EF4-FFF2-40B4-BE49-F238E27FC236}">
                <a16:creationId xmlns:a16="http://schemas.microsoft.com/office/drawing/2014/main" id="{875447AA-C807-446D-A476-EB766BED8C8B}"/>
              </a:ext>
            </a:extLst>
          </p:cNvPr>
          <p:cNvPicPr>
            <a:picLocks noChangeAspect="1"/>
          </p:cNvPicPr>
          <p:nvPr/>
        </p:nvPicPr>
        <p:blipFill>
          <a:blip r:embed="rId2"/>
          <a:stretch>
            <a:fillRect/>
          </a:stretch>
        </p:blipFill>
        <p:spPr>
          <a:xfrm>
            <a:off x="69683" y="1488322"/>
            <a:ext cx="4668167" cy="3256861"/>
          </a:xfrm>
          <a:prstGeom prst="rect">
            <a:avLst/>
          </a:prstGeom>
        </p:spPr>
      </p:pic>
      <p:pic>
        <p:nvPicPr>
          <p:cNvPr id="13" name="Picture 12">
            <a:extLst>
              <a:ext uri="{FF2B5EF4-FFF2-40B4-BE49-F238E27FC236}">
                <a16:creationId xmlns:a16="http://schemas.microsoft.com/office/drawing/2014/main" id="{CFA94CBC-52D2-4F9C-8B6F-EB9BF7FD0D03}"/>
              </a:ext>
            </a:extLst>
          </p:cNvPr>
          <p:cNvPicPr>
            <a:picLocks noChangeAspect="1"/>
          </p:cNvPicPr>
          <p:nvPr/>
        </p:nvPicPr>
        <p:blipFill>
          <a:blip r:embed="rId3"/>
          <a:stretch>
            <a:fillRect/>
          </a:stretch>
        </p:blipFill>
        <p:spPr>
          <a:xfrm>
            <a:off x="727650" y="1837136"/>
            <a:ext cx="437257" cy="1162373"/>
          </a:xfrm>
          <a:prstGeom prst="rect">
            <a:avLst/>
          </a:prstGeom>
        </p:spPr>
      </p:pic>
      <p:pic>
        <p:nvPicPr>
          <p:cNvPr id="17" name="Picture 16">
            <a:extLst>
              <a:ext uri="{FF2B5EF4-FFF2-40B4-BE49-F238E27FC236}">
                <a16:creationId xmlns:a16="http://schemas.microsoft.com/office/drawing/2014/main" id="{25481FC5-BF1C-4110-8CE0-EDE1079EDCB8}"/>
              </a:ext>
            </a:extLst>
          </p:cNvPr>
          <p:cNvPicPr>
            <a:picLocks noChangeAspect="1"/>
          </p:cNvPicPr>
          <p:nvPr/>
        </p:nvPicPr>
        <p:blipFill>
          <a:blip r:embed="rId4"/>
          <a:stretch>
            <a:fillRect/>
          </a:stretch>
        </p:blipFill>
        <p:spPr>
          <a:xfrm>
            <a:off x="4646884" y="1488322"/>
            <a:ext cx="4427433" cy="3174079"/>
          </a:xfrm>
          <a:prstGeom prst="rect">
            <a:avLst/>
          </a:prstGeom>
        </p:spPr>
      </p:pic>
      <p:pic>
        <p:nvPicPr>
          <p:cNvPr id="19" name="Picture 18">
            <a:extLst>
              <a:ext uri="{FF2B5EF4-FFF2-40B4-BE49-F238E27FC236}">
                <a16:creationId xmlns:a16="http://schemas.microsoft.com/office/drawing/2014/main" id="{CB2965BD-4E4E-4B7C-9C76-55DF5DB07D1D}"/>
              </a:ext>
            </a:extLst>
          </p:cNvPr>
          <p:cNvPicPr>
            <a:picLocks noChangeAspect="1"/>
          </p:cNvPicPr>
          <p:nvPr/>
        </p:nvPicPr>
        <p:blipFill>
          <a:blip r:embed="rId5"/>
          <a:stretch>
            <a:fillRect/>
          </a:stretch>
        </p:blipFill>
        <p:spPr>
          <a:xfrm>
            <a:off x="7527151" y="1837136"/>
            <a:ext cx="1385351" cy="309733"/>
          </a:xfrm>
          <a:prstGeom prst="rect">
            <a:avLst/>
          </a:prstGeom>
        </p:spPr>
      </p:pic>
    </p:spTree>
    <p:extLst>
      <p:ext uri="{BB962C8B-B14F-4D97-AF65-F5344CB8AC3E}">
        <p14:creationId xmlns:p14="http://schemas.microsoft.com/office/powerpoint/2010/main" val="144365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B848-788E-439D-94CA-BA063EBEDC68}"/>
              </a:ext>
            </a:extLst>
          </p:cNvPr>
          <p:cNvSpPr>
            <a:spLocks noGrp="1"/>
          </p:cNvSpPr>
          <p:nvPr>
            <p:ph type="title"/>
          </p:nvPr>
        </p:nvSpPr>
        <p:spPr>
          <a:xfrm>
            <a:off x="727650" y="535925"/>
            <a:ext cx="7688700" cy="535200"/>
          </a:xfrm>
        </p:spPr>
        <p:txBody>
          <a:bodyPr/>
          <a:lstStyle/>
          <a:p>
            <a:r>
              <a:rPr lang="en" sz="2000" dirty="0">
                <a:solidFill>
                  <a:srgbClr val="404040"/>
                </a:solidFill>
                <a:latin typeface="Times New Roman"/>
                <a:cs typeface="Times New Roman"/>
                <a:sym typeface="Times New Roman"/>
              </a:rPr>
              <a:t>DISTRIBUTION</a:t>
            </a:r>
            <a:r>
              <a:rPr lang="en" sz="2800" dirty="0">
                <a:solidFill>
                  <a:srgbClr val="404040"/>
                </a:solidFill>
                <a:latin typeface="Times New Roman"/>
                <a:ea typeface="Times New Roman"/>
                <a:cs typeface="Times New Roman"/>
                <a:sym typeface="Times New Roman"/>
              </a:rPr>
              <a:t> </a:t>
            </a:r>
            <a:r>
              <a:rPr lang="en" sz="2000" dirty="0">
                <a:solidFill>
                  <a:srgbClr val="404040"/>
                </a:solidFill>
                <a:latin typeface="Times New Roman"/>
                <a:cs typeface="Times New Roman"/>
                <a:sym typeface="Times New Roman"/>
              </a:rPr>
              <a:t>OF CATEGORICAL DATA</a:t>
            </a:r>
            <a:endParaRPr lang="en-IN" sz="2000" dirty="0">
              <a:solidFill>
                <a:srgbClr val="404040"/>
              </a:solidFill>
              <a:latin typeface="Times New Roman"/>
              <a:cs typeface="Times New Roman"/>
            </a:endParaRPr>
          </a:p>
        </p:txBody>
      </p:sp>
      <p:pic>
        <p:nvPicPr>
          <p:cNvPr id="6" name="Picture 5">
            <a:extLst>
              <a:ext uri="{FF2B5EF4-FFF2-40B4-BE49-F238E27FC236}">
                <a16:creationId xmlns:a16="http://schemas.microsoft.com/office/drawing/2014/main" id="{95CEAA01-DE7C-456A-9DE6-D06E52D99CAA}"/>
              </a:ext>
            </a:extLst>
          </p:cNvPr>
          <p:cNvPicPr>
            <a:picLocks noChangeAspect="1"/>
          </p:cNvPicPr>
          <p:nvPr/>
        </p:nvPicPr>
        <p:blipFill>
          <a:blip r:embed="rId2"/>
          <a:stretch>
            <a:fillRect/>
          </a:stretch>
        </p:blipFill>
        <p:spPr>
          <a:xfrm>
            <a:off x="1608923" y="1064198"/>
            <a:ext cx="4383168" cy="3927774"/>
          </a:xfrm>
          <a:prstGeom prst="rect">
            <a:avLst/>
          </a:prstGeom>
        </p:spPr>
      </p:pic>
      <p:pic>
        <p:nvPicPr>
          <p:cNvPr id="8" name="Picture 7">
            <a:extLst>
              <a:ext uri="{FF2B5EF4-FFF2-40B4-BE49-F238E27FC236}">
                <a16:creationId xmlns:a16="http://schemas.microsoft.com/office/drawing/2014/main" id="{7F6FE337-2CAB-415E-B99E-F3CD83646A5D}"/>
              </a:ext>
            </a:extLst>
          </p:cNvPr>
          <p:cNvPicPr>
            <a:picLocks noChangeAspect="1"/>
          </p:cNvPicPr>
          <p:nvPr/>
        </p:nvPicPr>
        <p:blipFill>
          <a:blip r:embed="rId3"/>
          <a:stretch>
            <a:fillRect/>
          </a:stretch>
        </p:blipFill>
        <p:spPr>
          <a:xfrm>
            <a:off x="6693316" y="1154252"/>
            <a:ext cx="1519311" cy="3262784"/>
          </a:xfrm>
          <a:prstGeom prst="rect">
            <a:avLst/>
          </a:prstGeom>
        </p:spPr>
      </p:pic>
    </p:spTree>
    <p:extLst>
      <p:ext uri="{BB962C8B-B14F-4D97-AF65-F5344CB8AC3E}">
        <p14:creationId xmlns:p14="http://schemas.microsoft.com/office/powerpoint/2010/main" val="2917587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B848-788E-439D-94CA-BA063EBEDC68}"/>
              </a:ext>
            </a:extLst>
          </p:cNvPr>
          <p:cNvSpPr>
            <a:spLocks noGrp="1"/>
          </p:cNvSpPr>
          <p:nvPr>
            <p:ph type="title"/>
          </p:nvPr>
        </p:nvSpPr>
        <p:spPr>
          <a:xfrm>
            <a:off x="727650" y="598271"/>
            <a:ext cx="7688700" cy="535200"/>
          </a:xfrm>
        </p:spPr>
        <p:txBody>
          <a:bodyPr/>
          <a:lstStyle/>
          <a:p>
            <a:r>
              <a:rPr lang="en-IN" sz="2000" dirty="0">
                <a:solidFill>
                  <a:srgbClr val="404040"/>
                </a:solidFill>
                <a:latin typeface="Times New Roman"/>
                <a:cs typeface="Times New Roman"/>
              </a:rPr>
              <a:t>BI-VARIATE ANALYSIS</a:t>
            </a:r>
          </a:p>
        </p:txBody>
      </p:sp>
      <p:pic>
        <p:nvPicPr>
          <p:cNvPr id="6" name="image35.png">
            <a:extLst>
              <a:ext uri="{FF2B5EF4-FFF2-40B4-BE49-F238E27FC236}">
                <a16:creationId xmlns:a16="http://schemas.microsoft.com/office/drawing/2014/main" id="{2C1DBD61-28A4-4D70-A4AA-E19805F04400}"/>
              </a:ext>
            </a:extLst>
          </p:cNvPr>
          <p:cNvPicPr/>
          <p:nvPr/>
        </p:nvPicPr>
        <p:blipFill>
          <a:blip r:embed="rId2"/>
          <a:srcRect/>
          <a:stretch>
            <a:fillRect/>
          </a:stretch>
        </p:blipFill>
        <p:spPr>
          <a:xfrm>
            <a:off x="897890" y="1673945"/>
            <a:ext cx="7348220" cy="2271395"/>
          </a:xfrm>
          <a:prstGeom prst="rect">
            <a:avLst/>
          </a:prstGeom>
          <a:ln/>
        </p:spPr>
      </p:pic>
      <p:sp>
        <p:nvSpPr>
          <p:cNvPr id="3" name="TextBox 2">
            <a:extLst>
              <a:ext uri="{FF2B5EF4-FFF2-40B4-BE49-F238E27FC236}">
                <a16:creationId xmlns:a16="http://schemas.microsoft.com/office/drawing/2014/main" id="{0078F394-078C-4D96-8983-C6C1B99A3AA4}"/>
              </a:ext>
            </a:extLst>
          </p:cNvPr>
          <p:cNvSpPr txBox="1"/>
          <p:nvPr/>
        </p:nvSpPr>
        <p:spPr>
          <a:xfrm>
            <a:off x="2558639" y="4253632"/>
            <a:ext cx="4740400" cy="477054"/>
          </a:xfrm>
          <a:prstGeom prst="rect">
            <a:avLst/>
          </a:prstGeom>
          <a:noFill/>
        </p:spPr>
        <p:txBody>
          <a:bodyPr wrap="none" rtlCol="0">
            <a:spAutoFit/>
          </a:bodyPr>
          <a:lstStyle/>
          <a:p>
            <a:r>
              <a:rPr lang="en-IN" u="sng" dirty="0">
                <a:effectLst/>
                <a:latin typeface="Times New Roman" panose="02020603050405020304" pitchFamily="18" charset="0"/>
                <a:ea typeface="Verdana" panose="020B0604030504040204" pitchFamily="34" charset="0"/>
                <a:cs typeface="Times New Roman" panose="02020603050405020304" pitchFamily="18" charset="0"/>
              </a:rPr>
              <a:t>Top 10 specializations opted by women along with their counts</a:t>
            </a:r>
            <a:endParaRPr lang="en-IN"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1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57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59200" y="616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62626"/>
              </a:buClr>
              <a:buSzPts val="2800"/>
              <a:buFont typeface="Times New Roman"/>
              <a:buNone/>
            </a:pPr>
            <a:r>
              <a:rPr lang="en" sz="2800" dirty="0">
                <a:solidFill>
                  <a:srgbClr val="262626"/>
                </a:solidFill>
                <a:latin typeface="Times New Roman" pitchFamily="18" charset="0"/>
                <a:ea typeface="Times New Roman"/>
                <a:cs typeface="Times New Roman" pitchFamily="18" charset="0"/>
                <a:sym typeface="Times New Roman"/>
              </a:rPr>
              <a:t>Table Of Contents</a:t>
            </a:r>
            <a:endParaRPr sz="3600" b="0" dirty="0">
              <a:solidFill>
                <a:srgbClr val="90C226"/>
              </a:solidFill>
              <a:latin typeface="Times New Roman" pitchFamily="18" charset="0"/>
              <a:ea typeface="Trebuchet MS"/>
              <a:cs typeface="Times New Roman" pitchFamily="18" charset="0"/>
              <a:sym typeface="Trebuchet MS"/>
            </a:endParaRPr>
          </a:p>
          <a:p>
            <a:pPr marL="0" lvl="0" indent="0" algn="l" rtl="0">
              <a:spcBef>
                <a:spcPts val="0"/>
              </a:spcBef>
              <a:spcAft>
                <a:spcPts val="0"/>
              </a:spcAft>
              <a:buNone/>
            </a:pPr>
            <a:endParaRPr dirty="0">
              <a:latin typeface="Times New Roman" pitchFamily="18" charset="0"/>
              <a:cs typeface="Times New Roman" pitchFamily="18" charset="0"/>
            </a:endParaRPr>
          </a:p>
        </p:txBody>
      </p:sp>
      <p:sp>
        <p:nvSpPr>
          <p:cNvPr id="94" name="Google Shape;94;p14"/>
          <p:cNvSpPr txBox="1">
            <a:spLocks noGrp="1"/>
          </p:cNvSpPr>
          <p:nvPr>
            <p:ph type="body" idx="1"/>
          </p:nvPr>
        </p:nvSpPr>
        <p:spPr>
          <a:xfrm>
            <a:off x="659200" y="1303662"/>
            <a:ext cx="7688700" cy="3696000"/>
          </a:xfrm>
          <a:prstGeom prst="rect">
            <a:avLst/>
          </a:prstGeom>
        </p:spPr>
        <p:txBody>
          <a:bodyPr spcFirstLastPara="1" wrap="square" lIns="91425" tIns="91425" rIns="91425" bIns="91425" anchor="t" anchorCtr="0">
            <a:noAutofit/>
          </a:bodyPr>
          <a:lstStyle/>
          <a:p>
            <a:pPr marL="457200" lvl="0" indent="-374650" algn="l" rtl="0">
              <a:lnSpc>
                <a:spcPct val="100000"/>
              </a:lnSpc>
              <a:spcBef>
                <a:spcPts val="0"/>
              </a:spcBef>
              <a:spcAft>
                <a:spcPts val="0"/>
              </a:spcAft>
              <a:buClr>
                <a:srgbClr val="404040"/>
              </a:buClr>
              <a:buSzPts val="2300"/>
              <a:buFont typeface="Times New Roman"/>
              <a:buAutoNum type="arabicPeriod"/>
            </a:pPr>
            <a:r>
              <a:rPr lang="en" sz="2300" dirty="0">
                <a:solidFill>
                  <a:srgbClr val="404040"/>
                </a:solidFill>
                <a:latin typeface="Times New Roman" pitchFamily="18" charset="0"/>
                <a:ea typeface="Times New Roman"/>
                <a:cs typeface="Times New Roman" pitchFamily="18" charset="0"/>
                <a:sym typeface="Times New Roman"/>
              </a:rPr>
              <a:t>Introduction</a:t>
            </a:r>
            <a:endParaRPr sz="2300" dirty="0">
              <a:solidFill>
                <a:srgbClr val="404040"/>
              </a:solidFill>
              <a:latin typeface="Times New Roman" pitchFamily="18" charset="0"/>
              <a:ea typeface="Times New Roman"/>
              <a:cs typeface="Times New Roman" pitchFamily="18" charset="0"/>
              <a:sym typeface="Times New Roman"/>
            </a:endParaRPr>
          </a:p>
          <a:p>
            <a:pPr marL="457200" lvl="0" indent="-374650" algn="l" rtl="0">
              <a:lnSpc>
                <a:spcPct val="100000"/>
              </a:lnSpc>
              <a:spcBef>
                <a:spcPts val="0"/>
              </a:spcBef>
              <a:spcAft>
                <a:spcPts val="0"/>
              </a:spcAft>
              <a:buClr>
                <a:srgbClr val="404040"/>
              </a:buClr>
              <a:buSzPts val="2300"/>
              <a:buFont typeface="Times New Roman"/>
              <a:buAutoNum type="arabicPeriod"/>
            </a:pPr>
            <a:r>
              <a:rPr lang="en" sz="2300" dirty="0">
                <a:solidFill>
                  <a:srgbClr val="404040"/>
                </a:solidFill>
                <a:latin typeface="Times New Roman" pitchFamily="18" charset="0"/>
                <a:ea typeface="Times New Roman"/>
                <a:cs typeface="Times New Roman" pitchFamily="18" charset="0"/>
                <a:sym typeface="Times New Roman"/>
              </a:rPr>
              <a:t>Problem Statement</a:t>
            </a:r>
            <a:endParaRPr sz="2300" dirty="0">
              <a:solidFill>
                <a:srgbClr val="404040"/>
              </a:solidFill>
              <a:latin typeface="Times New Roman" pitchFamily="18" charset="0"/>
              <a:ea typeface="Trebuchet MS"/>
              <a:cs typeface="Times New Roman" pitchFamily="18" charset="0"/>
              <a:sym typeface="Trebuchet MS"/>
            </a:endParaRPr>
          </a:p>
          <a:p>
            <a:pPr marL="457200" lvl="0" indent="-374650" algn="l" rtl="0">
              <a:lnSpc>
                <a:spcPct val="100000"/>
              </a:lnSpc>
              <a:spcBef>
                <a:spcPts val="0"/>
              </a:spcBef>
              <a:spcAft>
                <a:spcPts val="0"/>
              </a:spcAft>
              <a:buClr>
                <a:srgbClr val="404040"/>
              </a:buClr>
              <a:buSzPts val="2300"/>
              <a:buFont typeface="Times New Roman"/>
              <a:buAutoNum type="arabicPeriod"/>
            </a:pPr>
            <a:r>
              <a:rPr lang="en" sz="2300" dirty="0">
                <a:solidFill>
                  <a:srgbClr val="404040"/>
                </a:solidFill>
                <a:latin typeface="Times New Roman" pitchFamily="18" charset="0"/>
                <a:ea typeface="Times New Roman"/>
                <a:cs typeface="Times New Roman" pitchFamily="18" charset="0"/>
                <a:sym typeface="Times New Roman"/>
              </a:rPr>
              <a:t>Dataset Description	</a:t>
            </a:r>
            <a:endParaRPr sz="2300" dirty="0">
              <a:solidFill>
                <a:srgbClr val="404040"/>
              </a:solidFill>
              <a:latin typeface="Times New Roman" pitchFamily="18" charset="0"/>
              <a:ea typeface="Trebuchet MS"/>
              <a:cs typeface="Times New Roman" pitchFamily="18" charset="0"/>
              <a:sym typeface="Trebuchet MS"/>
            </a:endParaRPr>
          </a:p>
          <a:p>
            <a:pPr marL="457200" lvl="0" indent="-374650" algn="l" rtl="0">
              <a:lnSpc>
                <a:spcPct val="100000"/>
              </a:lnSpc>
              <a:spcBef>
                <a:spcPts val="0"/>
              </a:spcBef>
              <a:spcAft>
                <a:spcPts val="0"/>
              </a:spcAft>
              <a:buClr>
                <a:srgbClr val="404040"/>
              </a:buClr>
              <a:buSzPts val="2300"/>
              <a:buFont typeface="Times New Roman"/>
              <a:buAutoNum type="arabicPeriod"/>
            </a:pPr>
            <a:r>
              <a:rPr lang="en" sz="2300" dirty="0">
                <a:solidFill>
                  <a:srgbClr val="404040"/>
                </a:solidFill>
                <a:latin typeface="Times New Roman" pitchFamily="18" charset="0"/>
                <a:ea typeface="Times New Roman"/>
                <a:cs typeface="Times New Roman" pitchFamily="18" charset="0"/>
                <a:sym typeface="Times New Roman"/>
              </a:rPr>
              <a:t>Exploratory Data Analysis </a:t>
            </a:r>
            <a:endParaRPr sz="2300" dirty="0">
              <a:solidFill>
                <a:srgbClr val="404040"/>
              </a:solidFill>
              <a:latin typeface="Times New Roman" pitchFamily="18" charset="0"/>
              <a:ea typeface="Trebuchet MS"/>
              <a:cs typeface="Times New Roman" pitchFamily="18" charset="0"/>
              <a:sym typeface="Trebuchet MS"/>
            </a:endParaRPr>
          </a:p>
          <a:p>
            <a:pPr marL="457200" lvl="0" indent="-374650" algn="l" rtl="0">
              <a:lnSpc>
                <a:spcPct val="100000"/>
              </a:lnSpc>
              <a:spcBef>
                <a:spcPts val="0"/>
              </a:spcBef>
              <a:spcAft>
                <a:spcPts val="0"/>
              </a:spcAft>
              <a:buClr>
                <a:srgbClr val="404040"/>
              </a:buClr>
              <a:buSzPts val="2300"/>
              <a:buFont typeface="Times New Roman"/>
              <a:buAutoNum type="arabicPeriod"/>
            </a:pPr>
            <a:r>
              <a:rPr lang="en" sz="2300" dirty="0">
                <a:solidFill>
                  <a:srgbClr val="404040"/>
                </a:solidFill>
                <a:latin typeface="Times New Roman" pitchFamily="18" charset="0"/>
                <a:ea typeface="Times New Roman"/>
                <a:cs typeface="Times New Roman" pitchFamily="18" charset="0"/>
                <a:sym typeface="Times New Roman"/>
              </a:rPr>
              <a:t>Feature Engineering </a:t>
            </a:r>
            <a:endParaRPr sz="2300" dirty="0">
              <a:solidFill>
                <a:srgbClr val="404040"/>
              </a:solidFill>
              <a:latin typeface="Times New Roman" pitchFamily="18" charset="0"/>
              <a:ea typeface="Trebuchet MS"/>
              <a:cs typeface="Times New Roman" pitchFamily="18" charset="0"/>
              <a:sym typeface="Trebuchet MS"/>
            </a:endParaRPr>
          </a:p>
          <a:p>
            <a:pPr lvl="0" indent="-374650">
              <a:lnSpc>
                <a:spcPct val="100000"/>
              </a:lnSpc>
              <a:buClr>
                <a:srgbClr val="404040"/>
              </a:buClr>
              <a:buSzPts val="2300"/>
              <a:buFont typeface="Times New Roman"/>
              <a:buAutoNum type="arabicPeriod"/>
            </a:pPr>
            <a:r>
              <a:rPr lang="en-US" sz="2300" dirty="0">
                <a:solidFill>
                  <a:srgbClr val="404040"/>
                </a:solidFill>
                <a:latin typeface="Times New Roman" pitchFamily="18" charset="0"/>
                <a:ea typeface="Times New Roman"/>
                <a:cs typeface="Times New Roman" pitchFamily="18" charset="0"/>
                <a:sym typeface="Times New Roman"/>
              </a:rPr>
              <a:t>Building Base Model</a:t>
            </a:r>
            <a:endParaRPr lang="en" sz="2300" dirty="0">
              <a:solidFill>
                <a:srgbClr val="404040"/>
              </a:solidFill>
              <a:latin typeface="Times New Roman" pitchFamily="18" charset="0"/>
              <a:ea typeface="Times New Roman"/>
              <a:cs typeface="Times New Roman" pitchFamily="18" charset="0"/>
              <a:sym typeface="Times New Roman"/>
            </a:endParaRPr>
          </a:p>
          <a:p>
            <a:pPr lvl="0" indent="-374650">
              <a:lnSpc>
                <a:spcPct val="100000"/>
              </a:lnSpc>
              <a:buClr>
                <a:srgbClr val="404040"/>
              </a:buClr>
              <a:buSzPts val="2300"/>
              <a:buFont typeface="Times New Roman"/>
              <a:buAutoNum type="arabicPeriod"/>
            </a:pPr>
            <a:r>
              <a:rPr lang="en-US" sz="2300" dirty="0">
                <a:solidFill>
                  <a:srgbClr val="404040"/>
                </a:solidFill>
                <a:latin typeface="Times New Roman" pitchFamily="18" charset="0"/>
                <a:ea typeface="Times New Roman"/>
                <a:cs typeface="Times New Roman" pitchFamily="18" charset="0"/>
                <a:sym typeface="Times New Roman"/>
              </a:rPr>
              <a:t>Model Evaluation</a:t>
            </a:r>
            <a:endParaRPr sz="2300" dirty="0">
              <a:solidFill>
                <a:srgbClr val="404040"/>
              </a:solidFill>
              <a:latin typeface="Times New Roman" pitchFamily="18" charset="0"/>
              <a:ea typeface="Times New Roman"/>
              <a:cs typeface="Times New Roman" pitchFamily="18" charset="0"/>
              <a:sym typeface="Times New Roman"/>
            </a:endParaRPr>
          </a:p>
          <a:p>
            <a:pPr marL="342900" lvl="0" indent="-200660" algn="l" rtl="0">
              <a:lnSpc>
                <a:spcPct val="100000"/>
              </a:lnSpc>
              <a:spcBef>
                <a:spcPts val="1000"/>
              </a:spcBef>
              <a:spcAft>
                <a:spcPts val="0"/>
              </a:spcAft>
              <a:buClr>
                <a:srgbClr val="90C226"/>
              </a:buClr>
              <a:buSzPts val="2240"/>
              <a:buFont typeface="Noto Sans Symbols"/>
              <a:buNone/>
            </a:pPr>
            <a:endParaRPr sz="1500" dirty="0">
              <a:solidFill>
                <a:srgbClr val="404040"/>
              </a:solidFill>
              <a:latin typeface="Times New Roman"/>
              <a:ea typeface="Times New Roman"/>
              <a:cs typeface="Times New Roman"/>
              <a:sym typeface="Times New Roman"/>
            </a:endParaRPr>
          </a:p>
          <a:p>
            <a:pPr marL="0" lvl="0" indent="0" algn="l" rtl="0">
              <a:spcBef>
                <a:spcPts val="0"/>
              </a:spcBef>
              <a:spcAft>
                <a:spcPts val="1600"/>
              </a:spcAft>
              <a:buNone/>
            </a:pPr>
            <a:endParaRPr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78F394-078C-4D96-8983-C6C1B99A3AA4}"/>
              </a:ext>
            </a:extLst>
          </p:cNvPr>
          <p:cNvSpPr txBox="1"/>
          <p:nvPr/>
        </p:nvSpPr>
        <p:spPr>
          <a:xfrm>
            <a:off x="2441213" y="3889257"/>
            <a:ext cx="4520789" cy="477054"/>
          </a:xfrm>
          <a:prstGeom prst="rect">
            <a:avLst/>
          </a:prstGeom>
          <a:noFill/>
        </p:spPr>
        <p:txBody>
          <a:bodyPr wrap="none" rtlCol="0">
            <a:spAutoFit/>
          </a:bodyPr>
          <a:lstStyle/>
          <a:p>
            <a:r>
              <a:rPr lang="en-IN" u="sng" dirty="0">
                <a:effectLst/>
                <a:latin typeface="Times New Roman" panose="02020603050405020304" pitchFamily="18" charset="0"/>
                <a:ea typeface="Verdana" panose="020B0604030504040204" pitchFamily="34" charset="0"/>
                <a:cs typeface="Times New Roman" panose="02020603050405020304" pitchFamily="18" charset="0"/>
              </a:rPr>
              <a:t>Top 10 specializations opted by men along with their counts</a:t>
            </a:r>
            <a:endParaRPr lang="en-IN"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100" u="sng" dirty="0">
              <a:latin typeface="Times New Roman" panose="02020603050405020304" pitchFamily="18" charset="0"/>
              <a:cs typeface="Times New Roman" panose="02020603050405020304" pitchFamily="18" charset="0"/>
            </a:endParaRPr>
          </a:p>
        </p:txBody>
      </p:sp>
      <p:pic>
        <p:nvPicPr>
          <p:cNvPr id="5" name="image8.png">
            <a:extLst>
              <a:ext uri="{FF2B5EF4-FFF2-40B4-BE49-F238E27FC236}">
                <a16:creationId xmlns:a16="http://schemas.microsoft.com/office/drawing/2014/main" id="{D133FA36-2F87-4586-A671-A3CEC172C998}"/>
              </a:ext>
            </a:extLst>
          </p:cNvPr>
          <p:cNvPicPr/>
          <p:nvPr/>
        </p:nvPicPr>
        <p:blipFill>
          <a:blip r:embed="rId2"/>
          <a:srcRect/>
          <a:stretch>
            <a:fillRect/>
          </a:stretch>
        </p:blipFill>
        <p:spPr>
          <a:xfrm>
            <a:off x="581501" y="1439254"/>
            <a:ext cx="7688699" cy="2373955"/>
          </a:xfrm>
          <a:prstGeom prst="rect">
            <a:avLst/>
          </a:prstGeom>
          <a:ln/>
        </p:spPr>
      </p:pic>
      <p:sp>
        <p:nvSpPr>
          <p:cNvPr id="8" name="TextBox 7">
            <a:extLst>
              <a:ext uri="{FF2B5EF4-FFF2-40B4-BE49-F238E27FC236}">
                <a16:creationId xmlns:a16="http://schemas.microsoft.com/office/drawing/2014/main" id="{0C9DD1D9-8820-4496-AF5F-DDA99E189C42}"/>
              </a:ext>
            </a:extLst>
          </p:cNvPr>
          <p:cNvSpPr txBox="1"/>
          <p:nvPr/>
        </p:nvSpPr>
        <p:spPr>
          <a:xfrm>
            <a:off x="164852" y="4356175"/>
            <a:ext cx="8814296" cy="1077218"/>
          </a:xfrm>
          <a:prstGeom prst="rect">
            <a:avLst/>
          </a:prstGeom>
          <a:noFill/>
        </p:spPr>
        <p:txBody>
          <a:bodyPr wrap="square" rtlCol="0">
            <a:spAutoFit/>
          </a:bodyPr>
          <a:lstStyle/>
          <a:p>
            <a:r>
              <a:rPr lang="en-IN" sz="1600" dirty="0">
                <a:latin typeface="Times New Roman" panose="02020603050405020304" pitchFamily="18" charset="0"/>
                <a:ea typeface="Verdana" panose="020B0604030504040204" pitchFamily="34" charset="0"/>
                <a:cs typeface="Times New Roman" panose="02020603050405020304" pitchFamily="18" charset="0"/>
              </a:rPr>
              <a:t>B</a:t>
            </a:r>
            <a:r>
              <a:rPr lang="en-IN" sz="1600" dirty="0">
                <a:effectLst/>
                <a:latin typeface="Times New Roman" panose="02020603050405020304" pitchFamily="18" charset="0"/>
                <a:ea typeface="Verdana" panose="020B0604030504040204" pitchFamily="34" charset="0"/>
                <a:cs typeface="Times New Roman" panose="02020603050405020304" pitchFamily="18" charset="0"/>
              </a:rPr>
              <a:t>oth male and female are interested in same specializations having electronics and communication, computer science &amp; engineering as most popular specializations.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600" dirty="0">
                <a:effectLst/>
                <a:latin typeface="Times New Roman" panose="02020603050405020304" pitchFamily="18" charset="0"/>
                <a:ea typeface="Verdana" panose="020B0604030504040204" pitchFamily="34"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E06BB6D-6A51-48D2-9A98-FF6DC44CA9AE}"/>
              </a:ext>
            </a:extLst>
          </p:cNvPr>
          <p:cNvSpPr txBox="1"/>
          <p:nvPr/>
        </p:nvSpPr>
        <p:spPr>
          <a:xfrm>
            <a:off x="741217" y="696233"/>
            <a:ext cx="6296984" cy="400110"/>
          </a:xfrm>
          <a:prstGeom prst="rect">
            <a:avLst/>
          </a:prstGeom>
          <a:noFill/>
        </p:spPr>
        <p:txBody>
          <a:bodyPr wrap="square">
            <a:spAutoFit/>
          </a:bodyPr>
          <a:lstStyle/>
          <a:p>
            <a:r>
              <a:rPr lang="en-IN" sz="2000" b="1" dirty="0">
                <a:solidFill>
                  <a:srgbClr val="404040"/>
                </a:solidFill>
                <a:latin typeface="Times New Roman"/>
                <a:cs typeface="Times New Roman"/>
              </a:rPr>
              <a:t>BI-VARIATE ANALYSIS</a:t>
            </a:r>
          </a:p>
        </p:txBody>
      </p:sp>
    </p:spTree>
    <p:extLst>
      <p:ext uri="{BB962C8B-B14F-4D97-AF65-F5344CB8AC3E}">
        <p14:creationId xmlns:p14="http://schemas.microsoft.com/office/powerpoint/2010/main" val="265249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9DD1D9-8820-4496-AF5F-DDA99E189C42}"/>
              </a:ext>
            </a:extLst>
          </p:cNvPr>
          <p:cNvSpPr txBox="1"/>
          <p:nvPr/>
        </p:nvSpPr>
        <p:spPr>
          <a:xfrm>
            <a:off x="164852" y="4356175"/>
            <a:ext cx="8814296"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According to the chart, there is a miniscule difference in the average salary based on gender, considering the same education background (Electronics &amp; Communication Engineering).</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E06BB6D-6A51-48D2-9A98-FF6DC44CA9AE}"/>
              </a:ext>
            </a:extLst>
          </p:cNvPr>
          <p:cNvSpPr txBox="1"/>
          <p:nvPr/>
        </p:nvSpPr>
        <p:spPr>
          <a:xfrm>
            <a:off x="741217" y="696233"/>
            <a:ext cx="6296984" cy="400110"/>
          </a:xfrm>
          <a:prstGeom prst="rect">
            <a:avLst/>
          </a:prstGeom>
          <a:noFill/>
        </p:spPr>
        <p:txBody>
          <a:bodyPr wrap="square">
            <a:spAutoFit/>
          </a:bodyPr>
          <a:lstStyle/>
          <a:p>
            <a:r>
              <a:rPr lang="en-IN" sz="2000" b="1" dirty="0">
                <a:solidFill>
                  <a:srgbClr val="404040"/>
                </a:solidFill>
                <a:latin typeface="Times New Roman"/>
                <a:cs typeface="Times New Roman"/>
              </a:rPr>
              <a:t>BI-VARIATE ANALYSIS</a:t>
            </a:r>
          </a:p>
        </p:txBody>
      </p:sp>
      <p:pic>
        <p:nvPicPr>
          <p:cNvPr id="4" name="Picture 3">
            <a:extLst>
              <a:ext uri="{FF2B5EF4-FFF2-40B4-BE49-F238E27FC236}">
                <a16:creationId xmlns:a16="http://schemas.microsoft.com/office/drawing/2014/main" id="{E71AEFB7-257F-46EE-B836-97FECDB3FFD6}"/>
              </a:ext>
            </a:extLst>
          </p:cNvPr>
          <p:cNvPicPr>
            <a:picLocks noChangeAspect="1"/>
          </p:cNvPicPr>
          <p:nvPr/>
        </p:nvPicPr>
        <p:blipFill>
          <a:blip r:embed="rId2"/>
          <a:stretch>
            <a:fillRect/>
          </a:stretch>
        </p:blipFill>
        <p:spPr>
          <a:xfrm>
            <a:off x="2157845" y="1247775"/>
            <a:ext cx="5277571" cy="3108400"/>
          </a:xfrm>
          <a:prstGeom prst="rect">
            <a:avLst/>
          </a:prstGeom>
        </p:spPr>
      </p:pic>
    </p:spTree>
    <p:extLst>
      <p:ext uri="{BB962C8B-B14F-4D97-AF65-F5344CB8AC3E}">
        <p14:creationId xmlns:p14="http://schemas.microsoft.com/office/powerpoint/2010/main" val="1661566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9DD1D9-8820-4496-AF5F-DDA99E189C42}"/>
              </a:ext>
            </a:extLst>
          </p:cNvPr>
          <p:cNvSpPr txBox="1"/>
          <p:nvPr/>
        </p:nvSpPr>
        <p:spPr>
          <a:xfrm>
            <a:off x="164852" y="4356175"/>
            <a:ext cx="8814296"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According to the chart, on average, candidates from Tier 1 college are getting more salary than the candidates from tier 2 college.</a:t>
            </a: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3ADA869-803A-4CC8-9929-196891DE8AA2}"/>
              </a:ext>
            </a:extLst>
          </p:cNvPr>
          <p:cNvPicPr>
            <a:picLocks noChangeAspect="1"/>
          </p:cNvPicPr>
          <p:nvPr/>
        </p:nvPicPr>
        <p:blipFill>
          <a:blip r:embed="rId2"/>
          <a:stretch>
            <a:fillRect/>
          </a:stretch>
        </p:blipFill>
        <p:spPr>
          <a:xfrm>
            <a:off x="2085974" y="1109531"/>
            <a:ext cx="4730461" cy="3337736"/>
          </a:xfrm>
          <a:prstGeom prst="rect">
            <a:avLst/>
          </a:prstGeom>
        </p:spPr>
      </p:pic>
      <p:sp>
        <p:nvSpPr>
          <p:cNvPr id="9" name="TextBox 8">
            <a:extLst>
              <a:ext uri="{FF2B5EF4-FFF2-40B4-BE49-F238E27FC236}">
                <a16:creationId xmlns:a16="http://schemas.microsoft.com/office/drawing/2014/main" id="{DB537101-64C0-4178-A81C-A20072686238}"/>
              </a:ext>
            </a:extLst>
          </p:cNvPr>
          <p:cNvSpPr txBox="1"/>
          <p:nvPr/>
        </p:nvSpPr>
        <p:spPr>
          <a:xfrm>
            <a:off x="762000" y="709421"/>
            <a:ext cx="4572000" cy="400110"/>
          </a:xfrm>
          <a:prstGeom prst="rect">
            <a:avLst/>
          </a:prstGeom>
          <a:noFill/>
        </p:spPr>
        <p:txBody>
          <a:bodyPr wrap="square">
            <a:spAutoFit/>
          </a:bodyPr>
          <a:lstStyle/>
          <a:p>
            <a:r>
              <a:rPr lang="en-IN" sz="2000" b="1" dirty="0">
                <a:solidFill>
                  <a:srgbClr val="404040"/>
                </a:solidFill>
                <a:latin typeface="Times New Roman"/>
                <a:cs typeface="Times New Roman"/>
              </a:rPr>
              <a:t>BI-VARIATE</a:t>
            </a:r>
            <a:r>
              <a:rPr lang="en-IN" sz="1400" b="1" dirty="0">
                <a:solidFill>
                  <a:srgbClr val="404040"/>
                </a:solidFill>
                <a:latin typeface="Times New Roman"/>
                <a:cs typeface="Times New Roman"/>
              </a:rPr>
              <a:t> </a:t>
            </a:r>
            <a:r>
              <a:rPr lang="en-IN" sz="2000" b="1" dirty="0">
                <a:solidFill>
                  <a:srgbClr val="404040"/>
                </a:solidFill>
                <a:latin typeface="Times New Roman"/>
                <a:cs typeface="Times New Roman"/>
              </a:rPr>
              <a:t>ANALYSIS</a:t>
            </a:r>
          </a:p>
        </p:txBody>
      </p:sp>
    </p:spTree>
    <p:extLst>
      <p:ext uri="{BB962C8B-B14F-4D97-AF65-F5344CB8AC3E}">
        <p14:creationId xmlns:p14="http://schemas.microsoft.com/office/powerpoint/2010/main" val="1503292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9DD1D9-8820-4496-AF5F-DDA99E189C42}"/>
              </a:ext>
            </a:extLst>
          </p:cNvPr>
          <p:cNvSpPr txBox="1"/>
          <p:nvPr/>
        </p:nvSpPr>
        <p:spPr>
          <a:xfrm>
            <a:off x="4953000" y="1306153"/>
            <a:ext cx="4114800" cy="329320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According to the chart, candidates living in metropolitan cities are getting the highest salary followed by candidates living abroad, then candidates in non-metropolitan cities.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For metropolitan and non-metropolitan cities, both are gender present in all salary classes, whereas, for abroad cities, females are present in Low salary class whereas males are getting Good and Average salaries.</a:t>
            </a:r>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B537101-64C0-4178-A81C-A20072686238}"/>
              </a:ext>
            </a:extLst>
          </p:cNvPr>
          <p:cNvSpPr txBox="1"/>
          <p:nvPr/>
        </p:nvSpPr>
        <p:spPr>
          <a:xfrm>
            <a:off x="762000" y="709421"/>
            <a:ext cx="4572000" cy="400110"/>
          </a:xfrm>
          <a:prstGeom prst="rect">
            <a:avLst/>
          </a:prstGeom>
          <a:noFill/>
        </p:spPr>
        <p:txBody>
          <a:bodyPr wrap="square">
            <a:spAutoFit/>
          </a:bodyPr>
          <a:lstStyle/>
          <a:p>
            <a:r>
              <a:rPr lang="en-IN" sz="2000" b="1" dirty="0">
                <a:solidFill>
                  <a:srgbClr val="404040"/>
                </a:solidFill>
                <a:latin typeface="Times New Roman"/>
                <a:cs typeface="Times New Roman"/>
              </a:rPr>
              <a:t>MULTI-VARIATE</a:t>
            </a:r>
            <a:r>
              <a:rPr lang="en-IN" sz="1400" b="1" dirty="0">
                <a:solidFill>
                  <a:srgbClr val="404040"/>
                </a:solidFill>
                <a:latin typeface="Times New Roman"/>
                <a:cs typeface="Times New Roman"/>
              </a:rPr>
              <a:t> </a:t>
            </a:r>
            <a:r>
              <a:rPr lang="en-IN" sz="2000" b="1" dirty="0">
                <a:solidFill>
                  <a:srgbClr val="404040"/>
                </a:solidFill>
                <a:latin typeface="Times New Roman"/>
                <a:cs typeface="Times New Roman"/>
              </a:rPr>
              <a:t>ANALYSIS</a:t>
            </a:r>
          </a:p>
        </p:txBody>
      </p:sp>
      <p:pic>
        <p:nvPicPr>
          <p:cNvPr id="4" name="Picture 3">
            <a:extLst>
              <a:ext uri="{FF2B5EF4-FFF2-40B4-BE49-F238E27FC236}">
                <a16:creationId xmlns:a16="http://schemas.microsoft.com/office/drawing/2014/main" id="{91175D72-2EAF-414A-B70D-D53F62E6B86A}"/>
              </a:ext>
            </a:extLst>
          </p:cNvPr>
          <p:cNvPicPr>
            <a:picLocks noChangeAspect="1"/>
          </p:cNvPicPr>
          <p:nvPr/>
        </p:nvPicPr>
        <p:blipFill>
          <a:blip r:embed="rId2"/>
          <a:stretch>
            <a:fillRect/>
          </a:stretch>
        </p:blipFill>
        <p:spPr>
          <a:xfrm>
            <a:off x="0" y="1306153"/>
            <a:ext cx="4953000" cy="3666698"/>
          </a:xfrm>
          <a:prstGeom prst="rect">
            <a:avLst/>
          </a:prstGeom>
        </p:spPr>
      </p:pic>
    </p:spTree>
    <p:extLst>
      <p:ext uri="{BB962C8B-B14F-4D97-AF65-F5344CB8AC3E}">
        <p14:creationId xmlns:p14="http://schemas.microsoft.com/office/powerpoint/2010/main" val="374035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7650" y="601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IN" sz="2800" dirty="0">
                <a:solidFill>
                  <a:srgbClr val="000000"/>
                </a:solidFill>
                <a:latin typeface="Times New Roman"/>
                <a:ea typeface="Times New Roman"/>
                <a:cs typeface="Times New Roman"/>
                <a:sym typeface="Times New Roman"/>
              </a:rPr>
              <a:t>5. Feature Engineering</a:t>
            </a:r>
            <a:endParaRPr lang="en-IN" dirty="0"/>
          </a:p>
        </p:txBody>
      </p:sp>
      <p:sp>
        <p:nvSpPr>
          <p:cNvPr id="145" name="Google Shape;145;p22"/>
          <p:cNvSpPr txBox="1">
            <a:spLocks noGrp="1"/>
          </p:cNvSpPr>
          <p:nvPr>
            <p:ph type="body" idx="1"/>
          </p:nvPr>
        </p:nvSpPr>
        <p:spPr>
          <a:xfrm>
            <a:off x="727650" y="1370886"/>
            <a:ext cx="7688700" cy="53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90C226"/>
              </a:buClr>
              <a:buSzPts val="1440"/>
              <a:buFont typeface="Noto Sans Symbols"/>
              <a:buNone/>
            </a:pPr>
            <a:r>
              <a:rPr lang="en" sz="1800" b="1" dirty="0">
                <a:solidFill>
                  <a:srgbClr val="404040"/>
                </a:solidFill>
                <a:latin typeface="Times New Roman"/>
                <a:ea typeface="Times New Roman"/>
                <a:cs typeface="Times New Roman"/>
                <a:sym typeface="Times New Roman"/>
              </a:rPr>
              <a:t>YOE (years of experience)</a:t>
            </a:r>
            <a:endParaRPr sz="1800" dirty="0">
              <a:solidFill>
                <a:srgbClr val="404040"/>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F8C4BBF2-36CC-4451-9418-462350597262}"/>
              </a:ext>
            </a:extLst>
          </p:cNvPr>
          <p:cNvPicPr>
            <a:picLocks noChangeAspect="1"/>
          </p:cNvPicPr>
          <p:nvPr/>
        </p:nvPicPr>
        <p:blipFill>
          <a:blip r:embed="rId3"/>
          <a:stretch>
            <a:fillRect/>
          </a:stretch>
        </p:blipFill>
        <p:spPr>
          <a:xfrm>
            <a:off x="4481570" y="1764843"/>
            <a:ext cx="1209675" cy="2958186"/>
          </a:xfrm>
          <a:prstGeom prst="rect">
            <a:avLst/>
          </a:prstGeom>
        </p:spPr>
      </p:pic>
      <p:sp>
        <p:nvSpPr>
          <p:cNvPr id="4" name="TextBox 3">
            <a:extLst>
              <a:ext uri="{FF2B5EF4-FFF2-40B4-BE49-F238E27FC236}">
                <a16:creationId xmlns:a16="http://schemas.microsoft.com/office/drawing/2014/main" id="{5E63D628-0B3F-4D8B-A079-5B8B2B641F2A}"/>
              </a:ext>
            </a:extLst>
          </p:cNvPr>
          <p:cNvSpPr txBox="1"/>
          <p:nvPr/>
        </p:nvSpPr>
        <p:spPr>
          <a:xfrm>
            <a:off x="5783765" y="2675022"/>
            <a:ext cx="2706029" cy="738664"/>
          </a:xfrm>
          <a:prstGeom prst="rect">
            <a:avLst/>
          </a:prstGeom>
          <a:noFill/>
        </p:spPr>
        <p:txBody>
          <a:bodyPr wrap="square" rtlCol="0">
            <a:spAutoFit/>
          </a:bodyPr>
          <a:lstStyle/>
          <a:p>
            <a:r>
              <a:rPr lang="en-IN" dirty="0"/>
              <a:t>Creating YOE (years of experience feature using DOJ &amp; DOL</a:t>
            </a:r>
          </a:p>
        </p:txBody>
      </p:sp>
      <p:pic>
        <p:nvPicPr>
          <p:cNvPr id="6" name="Picture 5">
            <a:extLst>
              <a:ext uri="{FF2B5EF4-FFF2-40B4-BE49-F238E27FC236}">
                <a16:creationId xmlns:a16="http://schemas.microsoft.com/office/drawing/2014/main" id="{5CB75E31-DA79-4DB5-BC3D-22A9C321B01B}"/>
              </a:ext>
            </a:extLst>
          </p:cNvPr>
          <p:cNvPicPr>
            <a:picLocks noChangeAspect="1"/>
          </p:cNvPicPr>
          <p:nvPr/>
        </p:nvPicPr>
        <p:blipFill>
          <a:blip r:embed="rId4"/>
          <a:stretch>
            <a:fillRect/>
          </a:stretch>
        </p:blipFill>
        <p:spPr>
          <a:xfrm>
            <a:off x="339276" y="1933738"/>
            <a:ext cx="2813906" cy="2830806"/>
          </a:xfrm>
          <a:prstGeom prst="rect">
            <a:avLst/>
          </a:prstGeom>
        </p:spPr>
      </p:pic>
      <p:sp>
        <p:nvSpPr>
          <p:cNvPr id="7" name="Arrow: Right 6">
            <a:extLst>
              <a:ext uri="{FF2B5EF4-FFF2-40B4-BE49-F238E27FC236}">
                <a16:creationId xmlns:a16="http://schemas.microsoft.com/office/drawing/2014/main" id="{B99247C7-4A31-4660-A989-F6CFEEFD7AD4}"/>
              </a:ext>
            </a:extLst>
          </p:cNvPr>
          <p:cNvSpPr/>
          <p:nvPr/>
        </p:nvSpPr>
        <p:spPr>
          <a:xfrm>
            <a:off x="3418227" y="2929054"/>
            <a:ext cx="800481" cy="308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7650" y="601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IN" sz="2800" dirty="0">
                <a:solidFill>
                  <a:srgbClr val="000000"/>
                </a:solidFill>
                <a:latin typeface="Times New Roman"/>
                <a:ea typeface="Times New Roman"/>
                <a:cs typeface="Times New Roman"/>
                <a:sym typeface="Times New Roman"/>
              </a:rPr>
              <a:t>5. Feature Engineering</a:t>
            </a:r>
            <a:endParaRPr dirty="0"/>
          </a:p>
        </p:txBody>
      </p:sp>
      <p:sp>
        <p:nvSpPr>
          <p:cNvPr id="145" name="Google Shape;145;p22"/>
          <p:cNvSpPr txBox="1">
            <a:spLocks noGrp="1"/>
          </p:cNvSpPr>
          <p:nvPr>
            <p:ph type="body" idx="1"/>
          </p:nvPr>
        </p:nvSpPr>
        <p:spPr>
          <a:xfrm>
            <a:off x="729450" y="1364365"/>
            <a:ext cx="7688700" cy="53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90C226"/>
              </a:buClr>
              <a:buSzPts val="1440"/>
              <a:buFont typeface="Noto Sans Symbols"/>
              <a:buNone/>
            </a:pPr>
            <a:r>
              <a:rPr lang="en" sz="1800" b="1" dirty="0">
                <a:solidFill>
                  <a:srgbClr val="404040"/>
                </a:solidFill>
                <a:latin typeface="Times New Roman"/>
                <a:ea typeface="Times New Roman"/>
                <a:cs typeface="Times New Roman"/>
                <a:sym typeface="Times New Roman"/>
              </a:rPr>
              <a:t>AGE</a:t>
            </a:r>
            <a:endParaRPr sz="1800" dirty="0">
              <a:solidFill>
                <a:srgbClr val="404040"/>
              </a:solidFill>
              <a:latin typeface="Trebuchet MS"/>
              <a:ea typeface="Trebuchet MS"/>
              <a:cs typeface="Trebuchet MS"/>
              <a:sym typeface="Trebuchet MS"/>
            </a:endParaRPr>
          </a:p>
        </p:txBody>
      </p:sp>
      <p:sp>
        <p:nvSpPr>
          <p:cNvPr id="4" name="TextBox 3">
            <a:extLst>
              <a:ext uri="{FF2B5EF4-FFF2-40B4-BE49-F238E27FC236}">
                <a16:creationId xmlns:a16="http://schemas.microsoft.com/office/drawing/2014/main" id="{5E63D628-0B3F-4D8B-A079-5B8B2B641F2A}"/>
              </a:ext>
            </a:extLst>
          </p:cNvPr>
          <p:cNvSpPr txBox="1"/>
          <p:nvPr/>
        </p:nvSpPr>
        <p:spPr>
          <a:xfrm>
            <a:off x="5783765" y="2675022"/>
            <a:ext cx="3025698" cy="954107"/>
          </a:xfrm>
          <a:prstGeom prst="rect">
            <a:avLst/>
          </a:prstGeom>
          <a:noFill/>
        </p:spPr>
        <p:txBody>
          <a:bodyPr wrap="square" rtlCol="0">
            <a:spAutoFit/>
          </a:bodyPr>
          <a:lstStyle/>
          <a:p>
            <a:r>
              <a:rPr lang="en-IN" dirty="0"/>
              <a:t>Creating AGE feature using DOB feature and taking the date at which the data was collected i.e. 31-12-2015</a:t>
            </a:r>
          </a:p>
        </p:txBody>
      </p:sp>
      <p:sp>
        <p:nvSpPr>
          <p:cNvPr id="7" name="Arrow: Right 6">
            <a:extLst>
              <a:ext uri="{FF2B5EF4-FFF2-40B4-BE49-F238E27FC236}">
                <a16:creationId xmlns:a16="http://schemas.microsoft.com/office/drawing/2014/main" id="{B99247C7-4A31-4660-A989-F6CFEEFD7AD4}"/>
              </a:ext>
            </a:extLst>
          </p:cNvPr>
          <p:cNvSpPr/>
          <p:nvPr/>
        </p:nvSpPr>
        <p:spPr>
          <a:xfrm>
            <a:off x="3037283" y="2915200"/>
            <a:ext cx="706827" cy="430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74F5816-319F-4DB1-89C1-A06CFA1DADCF}"/>
              </a:ext>
            </a:extLst>
          </p:cNvPr>
          <p:cNvPicPr>
            <a:picLocks noChangeAspect="1"/>
          </p:cNvPicPr>
          <p:nvPr/>
        </p:nvPicPr>
        <p:blipFill>
          <a:blip r:embed="rId3"/>
          <a:stretch>
            <a:fillRect/>
          </a:stretch>
        </p:blipFill>
        <p:spPr>
          <a:xfrm>
            <a:off x="4295685" y="1786117"/>
            <a:ext cx="978408" cy="3090376"/>
          </a:xfrm>
          <a:prstGeom prst="rect">
            <a:avLst/>
          </a:prstGeom>
        </p:spPr>
      </p:pic>
      <p:pic>
        <p:nvPicPr>
          <p:cNvPr id="9" name="Picture 8">
            <a:extLst>
              <a:ext uri="{FF2B5EF4-FFF2-40B4-BE49-F238E27FC236}">
                <a16:creationId xmlns:a16="http://schemas.microsoft.com/office/drawing/2014/main" id="{E8759CF3-D8FA-4DFE-9F2B-1E3C226CAF25}"/>
              </a:ext>
            </a:extLst>
          </p:cNvPr>
          <p:cNvPicPr>
            <a:picLocks noChangeAspect="1"/>
          </p:cNvPicPr>
          <p:nvPr/>
        </p:nvPicPr>
        <p:blipFill>
          <a:blip r:embed="rId4"/>
          <a:stretch>
            <a:fillRect/>
          </a:stretch>
        </p:blipFill>
        <p:spPr>
          <a:xfrm>
            <a:off x="1419924" y="1775633"/>
            <a:ext cx="1107687" cy="3090375"/>
          </a:xfrm>
          <a:prstGeom prst="rect">
            <a:avLst/>
          </a:prstGeom>
        </p:spPr>
      </p:pic>
    </p:spTree>
    <p:extLst>
      <p:ext uri="{BB962C8B-B14F-4D97-AF65-F5344CB8AC3E}">
        <p14:creationId xmlns:p14="http://schemas.microsoft.com/office/powerpoint/2010/main" val="1929391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7650" y="601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IN" sz="2800" dirty="0">
                <a:solidFill>
                  <a:srgbClr val="000000"/>
                </a:solidFill>
                <a:latin typeface="Times New Roman"/>
                <a:ea typeface="Times New Roman"/>
                <a:cs typeface="Times New Roman"/>
                <a:sym typeface="Times New Roman"/>
              </a:rPr>
              <a:t>5. Feature Engineering</a:t>
            </a:r>
            <a:endParaRPr dirty="0"/>
          </a:p>
        </p:txBody>
      </p:sp>
      <p:sp>
        <p:nvSpPr>
          <p:cNvPr id="145" name="Google Shape;145;p22"/>
          <p:cNvSpPr txBox="1">
            <a:spLocks noGrp="1"/>
          </p:cNvSpPr>
          <p:nvPr>
            <p:ph type="body" idx="1"/>
          </p:nvPr>
        </p:nvSpPr>
        <p:spPr>
          <a:xfrm>
            <a:off x="729450" y="1364365"/>
            <a:ext cx="7688700" cy="53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90C226"/>
              </a:buClr>
              <a:buSzPts val="1440"/>
              <a:buFont typeface="Noto Sans Symbols"/>
              <a:buNone/>
            </a:pPr>
            <a:r>
              <a:rPr lang="en-IN" sz="1800" dirty="0">
                <a:solidFill>
                  <a:srgbClr val="404040"/>
                </a:solidFill>
                <a:latin typeface="Trebuchet MS"/>
                <a:ea typeface="Trebuchet MS"/>
                <a:cs typeface="Trebuchet MS"/>
                <a:sym typeface="Trebuchet MS"/>
              </a:rPr>
              <a:t>Subject Total</a:t>
            </a:r>
            <a:endParaRPr sz="1800" dirty="0">
              <a:solidFill>
                <a:srgbClr val="404040"/>
              </a:solidFill>
              <a:latin typeface="Trebuchet MS"/>
              <a:ea typeface="Trebuchet MS"/>
              <a:cs typeface="Trebuchet MS"/>
              <a:sym typeface="Trebuchet MS"/>
            </a:endParaRPr>
          </a:p>
        </p:txBody>
      </p:sp>
      <p:sp>
        <p:nvSpPr>
          <p:cNvPr id="4" name="TextBox 3">
            <a:extLst>
              <a:ext uri="{FF2B5EF4-FFF2-40B4-BE49-F238E27FC236}">
                <a16:creationId xmlns:a16="http://schemas.microsoft.com/office/drawing/2014/main" id="{5E63D628-0B3F-4D8B-A079-5B8B2B641F2A}"/>
              </a:ext>
            </a:extLst>
          </p:cNvPr>
          <p:cNvSpPr txBox="1"/>
          <p:nvPr/>
        </p:nvSpPr>
        <p:spPr>
          <a:xfrm>
            <a:off x="6458018" y="2385981"/>
            <a:ext cx="2568726" cy="954107"/>
          </a:xfrm>
          <a:prstGeom prst="rect">
            <a:avLst/>
          </a:prstGeom>
          <a:noFill/>
        </p:spPr>
        <p:txBody>
          <a:bodyPr wrap="square" rtlCol="0">
            <a:spAutoFit/>
          </a:bodyPr>
          <a:lstStyle/>
          <a:p>
            <a:r>
              <a:rPr lang="en-IN" dirty="0"/>
              <a:t>Creating “</a:t>
            </a:r>
            <a:r>
              <a:rPr lang="en-IN" dirty="0" err="1"/>
              <a:t>subjectTotal</a:t>
            </a:r>
            <a:r>
              <a:rPr lang="en-IN" dirty="0"/>
              <a:t>” feature using the sum of subject marks of the candidate and then scaled it.</a:t>
            </a:r>
          </a:p>
        </p:txBody>
      </p:sp>
      <p:sp>
        <p:nvSpPr>
          <p:cNvPr id="7" name="Arrow: Right 6">
            <a:extLst>
              <a:ext uri="{FF2B5EF4-FFF2-40B4-BE49-F238E27FC236}">
                <a16:creationId xmlns:a16="http://schemas.microsoft.com/office/drawing/2014/main" id="{B99247C7-4A31-4660-A989-F6CFEEFD7AD4}"/>
              </a:ext>
            </a:extLst>
          </p:cNvPr>
          <p:cNvSpPr/>
          <p:nvPr/>
        </p:nvSpPr>
        <p:spPr>
          <a:xfrm>
            <a:off x="4750420" y="2982710"/>
            <a:ext cx="606702" cy="303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4E7898AF-8E7A-4F70-B1EB-12D1BD22E388}"/>
              </a:ext>
            </a:extLst>
          </p:cNvPr>
          <p:cNvPicPr>
            <a:picLocks noChangeAspect="1"/>
          </p:cNvPicPr>
          <p:nvPr/>
        </p:nvPicPr>
        <p:blipFill>
          <a:blip r:embed="rId3"/>
          <a:stretch>
            <a:fillRect/>
          </a:stretch>
        </p:blipFill>
        <p:spPr>
          <a:xfrm>
            <a:off x="117256" y="1788455"/>
            <a:ext cx="4536519" cy="2884529"/>
          </a:xfrm>
          <a:prstGeom prst="rect">
            <a:avLst/>
          </a:prstGeom>
        </p:spPr>
      </p:pic>
      <p:pic>
        <p:nvPicPr>
          <p:cNvPr id="11" name="Picture 10">
            <a:extLst>
              <a:ext uri="{FF2B5EF4-FFF2-40B4-BE49-F238E27FC236}">
                <a16:creationId xmlns:a16="http://schemas.microsoft.com/office/drawing/2014/main" id="{96A14512-802F-4EBB-9993-07E88C523B2A}"/>
              </a:ext>
            </a:extLst>
          </p:cNvPr>
          <p:cNvPicPr>
            <a:picLocks noChangeAspect="1"/>
          </p:cNvPicPr>
          <p:nvPr/>
        </p:nvPicPr>
        <p:blipFill>
          <a:blip r:embed="rId4"/>
          <a:stretch>
            <a:fillRect/>
          </a:stretch>
        </p:blipFill>
        <p:spPr>
          <a:xfrm>
            <a:off x="5394692" y="1364365"/>
            <a:ext cx="954469" cy="3596440"/>
          </a:xfrm>
          <a:prstGeom prst="rect">
            <a:avLst/>
          </a:prstGeom>
        </p:spPr>
      </p:pic>
    </p:spTree>
    <p:extLst>
      <p:ext uri="{BB962C8B-B14F-4D97-AF65-F5344CB8AC3E}">
        <p14:creationId xmlns:p14="http://schemas.microsoft.com/office/powerpoint/2010/main" val="94697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7650" y="601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IN" sz="2800" dirty="0">
                <a:solidFill>
                  <a:srgbClr val="000000"/>
                </a:solidFill>
                <a:latin typeface="Times New Roman"/>
                <a:ea typeface="Times New Roman"/>
                <a:cs typeface="Times New Roman"/>
                <a:sym typeface="Times New Roman"/>
              </a:rPr>
              <a:t>5. Feature Engineering</a:t>
            </a:r>
            <a:endParaRPr dirty="0"/>
          </a:p>
        </p:txBody>
      </p:sp>
      <p:sp>
        <p:nvSpPr>
          <p:cNvPr id="145" name="Google Shape;145;p22"/>
          <p:cNvSpPr txBox="1">
            <a:spLocks noGrp="1"/>
          </p:cNvSpPr>
          <p:nvPr>
            <p:ph type="body" idx="1"/>
          </p:nvPr>
        </p:nvSpPr>
        <p:spPr>
          <a:xfrm>
            <a:off x="729450" y="1364365"/>
            <a:ext cx="7688700" cy="53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90C226"/>
              </a:buClr>
              <a:buSzPts val="1440"/>
              <a:buFont typeface="Noto Sans Symbols"/>
              <a:buNone/>
            </a:pPr>
            <a:r>
              <a:rPr lang="en-IN" sz="1800" dirty="0">
                <a:solidFill>
                  <a:srgbClr val="404040"/>
                </a:solidFill>
                <a:latin typeface="Trebuchet MS"/>
                <a:ea typeface="Trebuchet MS"/>
                <a:cs typeface="Trebuchet MS"/>
                <a:sym typeface="Trebuchet MS"/>
              </a:rPr>
              <a:t>Subject Count</a:t>
            </a:r>
            <a:endParaRPr sz="1800" dirty="0">
              <a:solidFill>
                <a:srgbClr val="404040"/>
              </a:solidFill>
              <a:latin typeface="Trebuchet MS"/>
              <a:ea typeface="Trebuchet MS"/>
              <a:cs typeface="Trebuchet MS"/>
              <a:sym typeface="Trebuchet MS"/>
            </a:endParaRPr>
          </a:p>
        </p:txBody>
      </p:sp>
      <p:sp>
        <p:nvSpPr>
          <p:cNvPr id="4" name="TextBox 3">
            <a:extLst>
              <a:ext uri="{FF2B5EF4-FFF2-40B4-BE49-F238E27FC236}">
                <a16:creationId xmlns:a16="http://schemas.microsoft.com/office/drawing/2014/main" id="{5E63D628-0B3F-4D8B-A079-5B8B2B641F2A}"/>
              </a:ext>
            </a:extLst>
          </p:cNvPr>
          <p:cNvSpPr txBox="1"/>
          <p:nvPr/>
        </p:nvSpPr>
        <p:spPr>
          <a:xfrm>
            <a:off x="6458018" y="2385981"/>
            <a:ext cx="2568726" cy="954107"/>
          </a:xfrm>
          <a:prstGeom prst="rect">
            <a:avLst/>
          </a:prstGeom>
          <a:noFill/>
        </p:spPr>
        <p:txBody>
          <a:bodyPr wrap="square" rtlCol="0">
            <a:spAutoFit/>
          </a:bodyPr>
          <a:lstStyle/>
          <a:p>
            <a:r>
              <a:rPr lang="en-IN" dirty="0"/>
              <a:t>Creating “</a:t>
            </a:r>
            <a:r>
              <a:rPr lang="en-IN" dirty="0" err="1"/>
              <a:t>subjectCount</a:t>
            </a:r>
            <a:r>
              <a:rPr lang="en-IN" dirty="0"/>
              <a:t>” feature using the count of subject chosen by the candidate.</a:t>
            </a:r>
          </a:p>
        </p:txBody>
      </p:sp>
      <p:sp>
        <p:nvSpPr>
          <p:cNvPr id="7" name="Arrow: Right 6">
            <a:extLst>
              <a:ext uri="{FF2B5EF4-FFF2-40B4-BE49-F238E27FC236}">
                <a16:creationId xmlns:a16="http://schemas.microsoft.com/office/drawing/2014/main" id="{B99247C7-4A31-4660-A989-F6CFEEFD7AD4}"/>
              </a:ext>
            </a:extLst>
          </p:cNvPr>
          <p:cNvSpPr/>
          <p:nvPr/>
        </p:nvSpPr>
        <p:spPr>
          <a:xfrm>
            <a:off x="4750420" y="2982710"/>
            <a:ext cx="606702" cy="303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4E7898AF-8E7A-4F70-B1EB-12D1BD22E388}"/>
              </a:ext>
            </a:extLst>
          </p:cNvPr>
          <p:cNvPicPr>
            <a:picLocks noChangeAspect="1"/>
          </p:cNvPicPr>
          <p:nvPr/>
        </p:nvPicPr>
        <p:blipFill>
          <a:blip r:embed="rId3"/>
          <a:stretch>
            <a:fillRect/>
          </a:stretch>
        </p:blipFill>
        <p:spPr>
          <a:xfrm>
            <a:off x="117256" y="1788455"/>
            <a:ext cx="4536519" cy="2884529"/>
          </a:xfrm>
          <a:prstGeom prst="rect">
            <a:avLst/>
          </a:prstGeom>
        </p:spPr>
      </p:pic>
      <p:pic>
        <p:nvPicPr>
          <p:cNvPr id="3" name="Picture 2">
            <a:extLst>
              <a:ext uri="{FF2B5EF4-FFF2-40B4-BE49-F238E27FC236}">
                <a16:creationId xmlns:a16="http://schemas.microsoft.com/office/drawing/2014/main" id="{30F26ACB-342B-49F3-BCBF-E5188C7D28D7}"/>
              </a:ext>
            </a:extLst>
          </p:cNvPr>
          <p:cNvPicPr>
            <a:picLocks noChangeAspect="1"/>
          </p:cNvPicPr>
          <p:nvPr/>
        </p:nvPicPr>
        <p:blipFill>
          <a:blip r:embed="rId4"/>
          <a:stretch>
            <a:fillRect/>
          </a:stretch>
        </p:blipFill>
        <p:spPr>
          <a:xfrm>
            <a:off x="5453767" y="1653249"/>
            <a:ext cx="939599" cy="3373677"/>
          </a:xfrm>
          <a:prstGeom prst="rect">
            <a:avLst/>
          </a:prstGeom>
        </p:spPr>
      </p:pic>
    </p:spTree>
    <p:extLst>
      <p:ext uri="{BB962C8B-B14F-4D97-AF65-F5344CB8AC3E}">
        <p14:creationId xmlns:p14="http://schemas.microsoft.com/office/powerpoint/2010/main" val="3494806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7650" y="601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IN" sz="2800" dirty="0">
                <a:solidFill>
                  <a:srgbClr val="000000"/>
                </a:solidFill>
                <a:latin typeface="Times New Roman"/>
                <a:ea typeface="Times New Roman"/>
                <a:cs typeface="Times New Roman"/>
                <a:sym typeface="Times New Roman"/>
              </a:rPr>
              <a:t>5. Feature Engineering</a:t>
            </a:r>
            <a:endParaRPr dirty="0"/>
          </a:p>
        </p:txBody>
      </p:sp>
      <p:sp>
        <p:nvSpPr>
          <p:cNvPr id="145" name="Google Shape;145;p22"/>
          <p:cNvSpPr txBox="1">
            <a:spLocks noGrp="1"/>
          </p:cNvSpPr>
          <p:nvPr>
            <p:ph type="body" idx="1"/>
          </p:nvPr>
        </p:nvSpPr>
        <p:spPr>
          <a:xfrm>
            <a:off x="729450" y="1364365"/>
            <a:ext cx="7688700" cy="53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90C226"/>
              </a:buClr>
              <a:buSzPts val="1440"/>
              <a:buFont typeface="Noto Sans Symbols"/>
              <a:buNone/>
            </a:pPr>
            <a:r>
              <a:rPr lang="en-IN" sz="1800" dirty="0">
                <a:solidFill>
                  <a:srgbClr val="404040"/>
                </a:solidFill>
                <a:latin typeface="Trebuchet MS"/>
                <a:ea typeface="Trebuchet MS"/>
                <a:cs typeface="Trebuchet MS"/>
                <a:sym typeface="Trebuchet MS"/>
              </a:rPr>
              <a:t>City Type</a:t>
            </a:r>
            <a:endParaRPr sz="1800" dirty="0">
              <a:solidFill>
                <a:srgbClr val="404040"/>
              </a:solidFill>
              <a:latin typeface="Trebuchet MS"/>
              <a:ea typeface="Trebuchet MS"/>
              <a:cs typeface="Trebuchet MS"/>
              <a:sym typeface="Trebuchet MS"/>
            </a:endParaRPr>
          </a:p>
        </p:txBody>
      </p:sp>
      <p:sp>
        <p:nvSpPr>
          <p:cNvPr id="4" name="TextBox 3">
            <a:extLst>
              <a:ext uri="{FF2B5EF4-FFF2-40B4-BE49-F238E27FC236}">
                <a16:creationId xmlns:a16="http://schemas.microsoft.com/office/drawing/2014/main" id="{5E63D628-0B3F-4D8B-A079-5B8B2B641F2A}"/>
              </a:ext>
            </a:extLst>
          </p:cNvPr>
          <p:cNvSpPr txBox="1"/>
          <p:nvPr/>
        </p:nvSpPr>
        <p:spPr>
          <a:xfrm>
            <a:off x="5439067" y="2722822"/>
            <a:ext cx="3060056" cy="523220"/>
          </a:xfrm>
          <a:prstGeom prst="rect">
            <a:avLst/>
          </a:prstGeom>
          <a:noFill/>
        </p:spPr>
        <p:txBody>
          <a:bodyPr wrap="square" rtlCol="0">
            <a:spAutoFit/>
          </a:bodyPr>
          <a:lstStyle/>
          <a:p>
            <a:r>
              <a:rPr lang="en-IN" dirty="0"/>
              <a:t>Creating “</a:t>
            </a:r>
            <a:r>
              <a:rPr lang="en-IN" dirty="0" err="1"/>
              <a:t>City_Type</a:t>
            </a:r>
            <a:r>
              <a:rPr lang="en-IN" dirty="0"/>
              <a:t>” feature based on the type of “</a:t>
            </a:r>
            <a:r>
              <a:rPr lang="en-IN" dirty="0" err="1"/>
              <a:t>JobCity</a:t>
            </a:r>
            <a:r>
              <a:rPr lang="en-IN" dirty="0"/>
              <a:t>”.</a:t>
            </a:r>
          </a:p>
        </p:txBody>
      </p:sp>
      <p:sp>
        <p:nvSpPr>
          <p:cNvPr id="7" name="Arrow: Right 6">
            <a:extLst>
              <a:ext uri="{FF2B5EF4-FFF2-40B4-BE49-F238E27FC236}">
                <a16:creationId xmlns:a16="http://schemas.microsoft.com/office/drawing/2014/main" id="{B99247C7-4A31-4660-A989-F6CFEEFD7AD4}"/>
              </a:ext>
            </a:extLst>
          </p:cNvPr>
          <p:cNvSpPr/>
          <p:nvPr/>
        </p:nvSpPr>
        <p:spPr>
          <a:xfrm>
            <a:off x="2820361" y="3092154"/>
            <a:ext cx="606702" cy="303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909BD415-F54E-456B-B183-7A451FB3838F}"/>
              </a:ext>
            </a:extLst>
          </p:cNvPr>
          <p:cNvPicPr>
            <a:picLocks noChangeAspect="1"/>
          </p:cNvPicPr>
          <p:nvPr/>
        </p:nvPicPr>
        <p:blipFill>
          <a:blip r:embed="rId3"/>
          <a:stretch>
            <a:fillRect/>
          </a:stretch>
        </p:blipFill>
        <p:spPr>
          <a:xfrm>
            <a:off x="3638893" y="1745244"/>
            <a:ext cx="1588344" cy="3156583"/>
          </a:xfrm>
          <a:prstGeom prst="rect">
            <a:avLst/>
          </a:prstGeom>
        </p:spPr>
      </p:pic>
      <p:pic>
        <p:nvPicPr>
          <p:cNvPr id="9" name="Picture 8">
            <a:extLst>
              <a:ext uri="{FF2B5EF4-FFF2-40B4-BE49-F238E27FC236}">
                <a16:creationId xmlns:a16="http://schemas.microsoft.com/office/drawing/2014/main" id="{B60AF81E-DA0A-4578-A4EA-B34D68F64C8C}"/>
              </a:ext>
            </a:extLst>
          </p:cNvPr>
          <p:cNvPicPr>
            <a:picLocks noChangeAspect="1"/>
          </p:cNvPicPr>
          <p:nvPr/>
        </p:nvPicPr>
        <p:blipFill>
          <a:blip r:embed="rId4"/>
          <a:stretch>
            <a:fillRect/>
          </a:stretch>
        </p:blipFill>
        <p:spPr>
          <a:xfrm>
            <a:off x="1440322" y="1761796"/>
            <a:ext cx="1282096" cy="3156583"/>
          </a:xfrm>
          <a:prstGeom prst="rect">
            <a:avLst/>
          </a:prstGeom>
        </p:spPr>
      </p:pic>
    </p:spTree>
    <p:extLst>
      <p:ext uri="{BB962C8B-B14F-4D97-AF65-F5344CB8AC3E}">
        <p14:creationId xmlns:p14="http://schemas.microsoft.com/office/powerpoint/2010/main" val="3111995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7650" y="601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IN" sz="2800" dirty="0">
                <a:solidFill>
                  <a:srgbClr val="000000"/>
                </a:solidFill>
                <a:latin typeface="Times New Roman"/>
                <a:ea typeface="Times New Roman"/>
                <a:cs typeface="Times New Roman"/>
                <a:sym typeface="Times New Roman"/>
              </a:rPr>
              <a:t>5. Feature Engineering</a:t>
            </a:r>
            <a:endParaRPr dirty="0"/>
          </a:p>
        </p:txBody>
      </p:sp>
      <p:sp>
        <p:nvSpPr>
          <p:cNvPr id="145" name="Google Shape;145;p22"/>
          <p:cNvSpPr txBox="1">
            <a:spLocks noGrp="1"/>
          </p:cNvSpPr>
          <p:nvPr>
            <p:ph type="body" idx="1"/>
          </p:nvPr>
        </p:nvSpPr>
        <p:spPr>
          <a:xfrm>
            <a:off x="729450" y="1364365"/>
            <a:ext cx="7688700" cy="53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90C226"/>
              </a:buClr>
              <a:buSzPts val="1440"/>
              <a:buFont typeface="Noto Sans Symbols"/>
              <a:buNone/>
            </a:pPr>
            <a:r>
              <a:rPr lang="en-IN" sz="1800" dirty="0">
                <a:solidFill>
                  <a:srgbClr val="404040"/>
                </a:solidFill>
                <a:latin typeface="Trebuchet MS"/>
                <a:ea typeface="Trebuchet MS"/>
                <a:cs typeface="Trebuchet MS"/>
                <a:sym typeface="Trebuchet MS"/>
              </a:rPr>
              <a:t>Salary Class</a:t>
            </a:r>
            <a:endParaRPr sz="1800" dirty="0">
              <a:solidFill>
                <a:srgbClr val="404040"/>
              </a:solidFill>
              <a:latin typeface="Trebuchet MS"/>
              <a:ea typeface="Trebuchet MS"/>
              <a:cs typeface="Trebuchet MS"/>
              <a:sym typeface="Trebuchet MS"/>
            </a:endParaRPr>
          </a:p>
        </p:txBody>
      </p:sp>
      <p:sp>
        <p:nvSpPr>
          <p:cNvPr id="4" name="TextBox 3">
            <a:extLst>
              <a:ext uri="{FF2B5EF4-FFF2-40B4-BE49-F238E27FC236}">
                <a16:creationId xmlns:a16="http://schemas.microsoft.com/office/drawing/2014/main" id="{5E63D628-0B3F-4D8B-A079-5B8B2B641F2A}"/>
              </a:ext>
            </a:extLst>
          </p:cNvPr>
          <p:cNvSpPr txBox="1"/>
          <p:nvPr/>
        </p:nvSpPr>
        <p:spPr>
          <a:xfrm>
            <a:off x="4842453" y="1406047"/>
            <a:ext cx="3906982" cy="523220"/>
          </a:xfrm>
          <a:prstGeom prst="rect">
            <a:avLst/>
          </a:prstGeom>
          <a:noFill/>
        </p:spPr>
        <p:txBody>
          <a:bodyPr wrap="square" rtlCol="0">
            <a:spAutoFit/>
          </a:bodyPr>
          <a:lstStyle/>
          <a:p>
            <a:r>
              <a:rPr lang="en-IN" dirty="0"/>
              <a:t>Creating “Salary Class” feature by applying </a:t>
            </a:r>
          </a:p>
          <a:p>
            <a:r>
              <a:rPr lang="en-IN" dirty="0"/>
              <a:t>K-Means Clustering on “Salary” feature.</a:t>
            </a:r>
          </a:p>
        </p:txBody>
      </p:sp>
      <p:sp>
        <p:nvSpPr>
          <p:cNvPr id="7" name="Arrow: Right 6">
            <a:extLst>
              <a:ext uri="{FF2B5EF4-FFF2-40B4-BE49-F238E27FC236}">
                <a16:creationId xmlns:a16="http://schemas.microsoft.com/office/drawing/2014/main" id="{B99247C7-4A31-4660-A989-F6CFEEFD7AD4}"/>
              </a:ext>
            </a:extLst>
          </p:cNvPr>
          <p:cNvSpPr/>
          <p:nvPr/>
        </p:nvSpPr>
        <p:spPr>
          <a:xfrm>
            <a:off x="2646001" y="2914926"/>
            <a:ext cx="606702" cy="303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CC311CDB-8581-4FAD-9C4C-650363755E1A}"/>
              </a:ext>
            </a:extLst>
          </p:cNvPr>
          <p:cNvPicPr>
            <a:picLocks noChangeAspect="1"/>
          </p:cNvPicPr>
          <p:nvPr/>
        </p:nvPicPr>
        <p:blipFill>
          <a:blip r:embed="rId3"/>
          <a:stretch>
            <a:fillRect/>
          </a:stretch>
        </p:blipFill>
        <p:spPr>
          <a:xfrm>
            <a:off x="3494927" y="1411831"/>
            <a:ext cx="966526" cy="3613318"/>
          </a:xfrm>
          <a:prstGeom prst="rect">
            <a:avLst/>
          </a:prstGeom>
        </p:spPr>
      </p:pic>
      <p:pic>
        <p:nvPicPr>
          <p:cNvPr id="9" name="Picture 8">
            <a:extLst>
              <a:ext uri="{FF2B5EF4-FFF2-40B4-BE49-F238E27FC236}">
                <a16:creationId xmlns:a16="http://schemas.microsoft.com/office/drawing/2014/main" id="{E8477420-3601-4675-94EA-CD7E7229F9B2}"/>
              </a:ext>
            </a:extLst>
          </p:cNvPr>
          <p:cNvPicPr>
            <a:picLocks noChangeAspect="1"/>
          </p:cNvPicPr>
          <p:nvPr/>
        </p:nvPicPr>
        <p:blipFill>
          <a:blip r:embed="rId4"/>
          <a:stretch>
            <a:fillRect/>
          </a:stretch>
        </p:blipFill>
        <p:spPr>
          <a:xfrm>
            <a:off x="1552069" y="1775592"/>
            <a:ext cx="724119" cy="3128991"/>
          </a:xfrm>
          <a:prstGeom prst="rect">
            <a:avLst/>
          </a:prstGeom>
        </p:spPr>
      </p:pic>
    </p:spTree>
    <p:extLst>
      <p:ext uri="{BB962C8B-B14F-4D97-AF65-F5344CB8AC3E}">
        <p14:creationId xmlns:p14="http://schemas.microsoft.com/office/powerpoint/2010/main" val="3576312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49A1-8603-438D-AB4E-02B02365400F}"/>
              </a:ext>
            </a:extLst>
          </p:cNvPr>
          <p:cNvSpPr>
            <a:spLocks noGrp="1"/>
          </p:cNvSpPr>
          <p:nvPr>
            <p:ph type="title"/>
          </p:nvPr>
        </p:nvSpPr>
        <p:spPr>
          <a:xfrm>
            <a:off x="729450" y="597538"/>
            <a:ext cx="7688700" cy="535200"/>
          </a:xfrm>
        </p:spPr>
        <p:txBody>
          <a:bodyPr/>
          <a:lstStyle/>
          <a:p>
            <a:r>
              <a:rPr lang="en-IN" dirty="0"/>
              <a:t>1. Introduction</a:t>
            </a:r>
          </a:p>
        </p:txBody>
      </p:sp>
      <p:sp>
        <p:nvSpPr>
          <p:cNvPr id="3" name="Text Placeholder 2">
            <a:extLst>
              <a:ext uri="{FF2B5EF4-FFF2-40B4-BE49-F238E27FC236}">
                <a16:creationId xmlns:a16="http://schemas.microsoft.com/office/drawing/2014/main" id="{3DCCA36E-F72E-4C02-AB5C-1A890B61F4F6}"/>
              </a:ext>
            </a:extLst>
          </p:cNvPr>
          <p:cNvSpPr>
            <a:spLocks noGrp="1"/>
          </p:cNvSpPr>
          <p:nvPr>
            <p:ph type="body" idx="1"/>
          </p:nvPr>
        </p:nvSpPr>
        <p:spPr>
          <a:xfrm>
            <a:off x="729450" y="1543617"/>
            <a:ext cx="7688700" cy="2261100"/>
          </a:xfrm>
        </p:spPr>
        <p:txBody>
          <a:bodyPr/>
          <a:lstStyle/>
          <a:p>
            <a:pPr marL="146050" indent="0">
              <a:buNone/>
            </a:pPr>
            <a:r>
              <a:rPr lang="en-IN" sz="2300" dirty="0">
                <a:solidFill>
                  <a:srgbClr val="404040"/>
                </a:solidFill>
                <a:latin typeface="Times New Roman" pitchFamily="18" charset="0"/>
                <a:cs typeface="Times New Roman" pitchFamily="18" charset="0"/>
              </a:rPr>
              <a:t>AMCAT or Aspiring Minds Computer Adaptive Test evaluates candidates on the basis of their core skills which includes reasoning skills, quantitative aptitude, English and technical skills. The technical module is different for each candidate and depends on the course or the subject they opt for. It is a standardized test of job skills. The test includes cognitive, domain and personality assessments.</a:t>
            </a:r>
          </a:p>
          <a:p>
            <a:endParaRPr lang="en-IN" sz="1800" dirty="0"/>
          </a:p>
        </p:txBody>
      </p:sp>
    </p:spTree>
    <p:extLst>
      <p:ext uri="{BB962C8B-B14F-4D97-AF65-F5344CB8AC3E}">
        <p14:creationId xmlns:p14="http://schemas.microsoft.com/office/powerpoint/2010/main" val="3107423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7650" y="601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IN" sz="2800" dirty="0">
                <a:solidFill>
                  <a:srgbClr val="000000"/>
                </a:solidFill>
                <a:latin typeface="Times New Roman"/>
                <a:ea typeface="Times New Roman"/>
                <a:cs typeface="Times New Roman"/>
                <a:sym typeface="Times New Roman"/>
              </a:rPr>
              <a:t>5. Feature Engineering</a:t>
            </a:r>
            <a:endParaRPr dirty="0"/>
          </a:p>
        </p:txBody>
      </p:sp>
      <p:sp>
        <p:nvSpPr>
          <p:cNvPr id="145" name="Google Shape;145;p22"/>
          <p:cNvSpPr txBox="1">
            <a:spLocks noGrp="1"/>
          </p:cNvSpPr>
          <p:nvPr>
            <p:ph type="body" idx="1"/>
          </p:nvPr>
        </p:nvSpPr>
        <p:spPr>
          <a:xfrm>
            <a:off x="729450" y="1364365"/>
            <a:ext cx="7688700" cy="53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90C226"/>
              </a:buClr>
              <a:buSzPts val="1440"/>
              <a:buFont typeface="Noto Sans Symbols"/>
              <a:buNone/>
            </a:pPr>
            <a:r>
              <a:rPr lang="en-IN" sz="1800" dirty="0">
                <a:solidFill>
                  <a:srgbClr val="404040"/>
                </a:solidFill>
                <a:latin typeface="Trebuchet MS"/>
                <a:ea typeface="Trebuchet MS"/>
                <a:cs typeface="Trebuchet MS"/>
                <a:sym typeface="Trebuchet MS"/>
              </a:rPr>
              <a:t>Salary Class</a:t>
            </a:r>
            <a:endParaRPr sz="1800" dirty="0">
              <a:solidFill>
                <a:srgbClr val="404040"/>
              </a:solidFill>
              <a:latin typeface="Trebuchet MS"/>
              <a:ea typeface="Trebuchet MS"/>
              <a:cs typeface="Trebuchet MS"/>
              <a:sym typeface="Trebuchet MS"/>
            </a:endParaRPr>
          </a:p>
        </p:txBody>
      </p:sp>
      <p:sp>
        <p:nvSpPr>
          <p:cNvPr id="4" name="TextBox 3">
            <a:extLst>
              <a:ext uri="{FF2B5EF4-FFF2-40B4-BE49-F238E27FC236}">
                <a16:creationId xmlns:a16="http://schemas.microsoft.com/office/drawing/2014/main" id="{5E63D628-0B3F-4D8B-A079-5B8B2B641F2A}"/>
              </a:ext>
            </a:extLst>
          </p:cNvPr>
          <p:cNvSpPr txBox="1"/>
          <p:nvPr/>
        </p:nvSpPr>
        <p:spPr>
          <a:xfrm>
            <a:off x="4842453" y="1406047"/>
            <a:ext cx="3906982" cy="523220"/>
          </a:xfrm>
          <a:prstGeom prst="rect">
            <a:avLst/>
          </a:prstGeom>
          <a:noFill/>
        </p:spPr>
        <p:txBody>
          <a:bodyPr wrap="square" rtlCol="0">
            <a:spAutoFit/>
          </a:bodyPr>
          <a:lstStyle/>
          <a:p>
            <a:r>
              <a:rPr lang="en-IN" dirty="0"/>
              <a:t>Creating “Salary Class” feature by applying </a:t>
            </a:r>
          </a:p>
          <a:p>
            <a:r>
              <a:rPr lang="en-IN" dirty="0"/>
              <a:t>K-Means Clustering on “Salary” feature.</a:t>
            </a:r>
          </a:p>
        </p:txBody>
      </p:sp>
      <p:sp>
        <p:nvSpPr>
          <p:cNvPr id="7" name="Arrow: Right 6">
            <a:extLst>
              <a:ext uri="{FF2B5EF4-FFF2-40B4-BE49-F238E27FC236}">
                <a16:creationId xmlns:a16="http://schemas.microsoft.com/office/drawing/2014/main" id="{B99247C7-4A31-4660-A989-F6CFEEFD7AD4}"/>
              </a:ext>
            </a:extLst>
          </p:cNvPr>
          <p:cNvSpPr/>
          <p:nvPr/>
        </p:nvSpPr>
        <p:spPr>
          <a:xfrm>
            <a:off x="2646001" y="2914926"/>
            <a:ext cx="606702" cy="303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CC311CDB-8581-4FAD-9C4C-650363755E1A}"/>
              </a:ext>
            </a:extLst>
          </p:cNvPr>
          <p:cNvPicPr>
            <a:picLocks noChangeAspect="1"/>
          </p:cNvPicPr>
          <p:nvPr/>
        </p:nvPicPr>
        <p:blipFill>
          <a:blip r:embed="rId3"/>
          <a:stretch>
            <a:fillRect/>
          </a:stretch>
        </p:blipFill>
        <p:spPr>
          <a:xfrm>
            <a:off x="3494927" y="1411831"/>
            <a:ext cx="966526" cy="3613318"/>
          </a:xfrm>
          <a:prstGeom prst="rect">
            <a:avLst/>
          </a:prstGeom>
        </p:spPr>
      </p:pic>
      <p:pic>
        <p:nvPicPr>
          <p:cNvPr id="9" name="Picture 8">
            <a:extLst>
              <a:ext uri="{FF2B5EF4-FFF2-40B4-BE49-F238E27FC236}">
                <a16:creationId xmlns:a16="http://schemas.microsoft.com/office/drawing/2014/main" id="{E8477420-3601-4675-94EA-CD7E7229F9B2}"/>
              </a:ext>
            </a:extLst>
          </p:cNvPr>
          <p:cNvPicPr>
            <a:picLocks noChangeAspect="1"/>
          </p:cNvPicPr>
          <p:nvPr/>
        </p:nvPicPr>
        <p:blipFill>
          <a:blip r:embed="rId4"/>
          <a:stretch>
            <a:fillRect/>
          </a:stretch>
        </p:blipFill>
        <p:spPr>
          <a:xfrm>
            <a:off x="1552069" y="1775592"/>
            <a:ext cx="724119" cy="3128991"/>
          </a:xfrm>
          <a:prstGeom prst="rect">
            <a:avLst/>
          </a:prstGeom>
        </p:spPr>
      </p:pic>
      <p:sp>
        <p:nvSpPr>
          <p:cNvPr id="10" name="TextBox 9">
            <a:extLst>
              <a:ext uri="{FF2B5EF4-FFF2-40B4-BE49-F238E27FC236}">
                <a16:creationId xmlns:a16="http://schemas.microsoft.com/office/drawing/2014/main" id="{4137C1E6-6865-4755-98A2-5A2166844367}"/>
              </a:ext>
            </a:extLst>
          </p:cNvPr>
          <p:cNvSpPr txBox="1"/>
          <p:nvPr/>
        </p:nvSpPr>
        <p:spPr>
          <a:xfrm>
            <a:off x="4842453" y="2168462"/>
            <a:ext cx="3459601" cy="1169551"/>
          </a:xfrm>
          <a:prstGeom prst="rect">
            <a:avLst/>
          </a:prstGeom>
          <a:noFill/>
        </p:spPr>
        <p:txBody>
          <a:bodyPr wrap="none" rtlCol="0">
            <a:spAutoFit/>
          </a:bodyPr>
          <a:lstStyle/>
          <a:p>
            <a:r>
              <a:rPr lang="en-IN" dirty="0"/>
              <a:t>We have got 4 Clusters in “Salary Class”:</a:t>
            </a:r>
          </a:p>
          <a:p>
            <a:pPr marL="342900" indent="-342900">
              <a:buAutoNum type="arabicPeriod"/>
            </a:pPr>
            <a:r>
              <a:rPr lang="en-IN" dirty="0"/>
              <a:t>Low</a:t>
            </a:r>
          </a:p>
          <a:p>
            <a:pPr marL="342900" indent="-342900">
              <a:buAutoNum type="arabicPeriod"/>
            </a:pPr>
            <a:r>
              <a:rPr lang="en-IN" dirty="0"/>
              <a:t>Good</a:t>
            </a:r>
          </a:p>
          <a:p>
            <a:pPr marL="342900" indent="-342900">
              <a:buAutoNum type="arabicPeriod"/>
            </a:pPr>
            <a:r>
              <a:rPr lang="en-IN" dirty="0"/>
              <a:t>Average</a:t>
            </a:r>
          </a:p>
          <a:p>
            <a:pPr marL="342900" indent="-342900">
              <a:buAutoNum type="arabicPeriod"/>
            </a:pPr>
            <a:r>
              <a:rPr lang="en-IN" dirty="0"/>
              <a:t>High</a:t>
            </a:r>
          </a:p>
        </p:txBody>
      </p:sp>
    </p:spTree>
    <p:extLst>
      <p:ext uri="{BB962C8B-B14F-4D97-AF65-F5344CB8AC3E}">
        <p14:creationId xmlns:p14="http://schemas.microsoft.com/office/powerpoint/2010/main" val="3298023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7650" y="601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IN" sz="2800" dirty="0">
                <a:solidFill>
                  <a:srgbClr val="000000"/>
                </a:solidFill>
                <a:latin typeface="Times New Roman"/>
                <a:ea typeface="Times New Roman"/>
                <a:cs typeface="Times New Roman"/>
                <a:sym typeface="Times New Roman"/>
              </a:rPr>
              <a:t>5. Feature Engineering</a:t>
            </a:r>
            <a:endParaRPr dirty="0"/>
          </a:p>
        </p:txBody>
      </p:sp>
      <p:sp>
        <p:nvSpPr>
          <p:cNvPr id="145" name="Google Shape;145;p22"/>
          <p:cNvSpPr txBox="1">
            <a:spLocks noGrp="1"/>
          </p:cNvSpPr>
          <p:nvPr>
            <p:ph type="body" idx="1"/>
          </p:nvPr>
        </p:nvSpPr>
        <p:spPr>
          <a:xfrm>
            <a:off x="729450" y="1364365"/>
            <a:ext cx="7688700" cy="535200"/>
          </a:xfrm>
          <a:prstGeom prst="rect">
            <a:avLst/>
          </a:prstGeom>
        </p:spPr>
        <p:txBody>
          <a:bodyPr spcFirstLastPara="1" wrap="square" lIns="91425" tIns="91425" rIns="91425" bIns="91425" anchor="t" anchorCtr="0">
            <a:noAutofit/>
          </a:bodyPr>
          <a:lstStyle/>
          <a:p>
            <a:pPr marL="0" indent="0">
              <a:lnSpc>
                <a:spcPct val="100000"/>
              </a:lnSpc>
              <a:buClr>
                <a:srgbClr val="90C226"/>
              </a:buClr>
              <a:buSzPts val="1440"/>
              <a:buNone/>
            </a:pPr>
            <a:r>
              <a:rPr lang="en-IN" sz="1800" dirty="0">
                <a:solidFill>
                  <a:srgbClr val="404040"/>
                </a:solidFill>
                <a:latin typeface="Trebuchet MS"/>
                <a:ea typeface="Trebuchet MS"/>
                <a:cs typeface="Trebuchet MS"/>
                <a:sym typeface="Trebuchet MS"/>
              </a:rPr>
              <a:t>Salary Class</a:t>
            </a:r>
          </a:p>
          <a:p>
            <a:pPr marL="0" lvl="0" indent="0" algn="l" rtl="0">
              <a:lnSpc>
                <a:spcPct val="100000"/>
              </a:lnSpc>
              <a:spcBef>
                <a:spcPts val="0"/>
              </a:spcBef>
              <a:spcAft>
                <a:spcPts val="0"/>
              </a:spcAft>
              <a:buClr>
                <a:srgbClr val="90C226"/>
              </a:buClr>
              <a:buSzPts val="1440"/>
              <a:buFont typeface="Noto Sans Symbols"/>
              <a:buNone/>
            </a:pPr>
            <a:endParaRPr sz="1800" dirty="0">
              <a:solidFill>
                <a:srgbClr val="404040"/>
              </a:solidFill>
              <a:latin typeface="Trebuchet MS"/>
              <a:ea typeface="Trebuchet MS"/>
              <a:cs typeface="Trebuchet MS"/>
              <a:sym typeface="Trebuchet MS"/>
            </a:endParaRPr>
          </a:p>
        </p:txBody>
      </p:sp>
      <p:sp>
        <p:nvSpPr>
          <p:cNvPr id="4" name="TextBox 3">
            <a:extLst>
              <a:ext uri="{FF2B5EF4-FFF2-40B4-BE49-F238E27FC236}">
                <a16:creationId xmlns:a16="http://schemas.microsoft.com/office/drawing/2014/main" id="{5E63D628-0B3F-4D8B-A079-5B8B2B641F2A}"/>
              </a:ext>
            </a:extLst>
          </p:cNvPr>
          <p:cNvSpPr txBox="1"/>
          <p:nvPr/>
        </p:nvSpPr>
        <p:spPr>
          <a:xfrm>
            <a:off x="4842453" y="1406047"/>
            <a:ext cx="3906982" cy="523220"/>
          </a:xfrm>
          <a:prstGeom prst="rect">
            <a:avLst/>
          </a:prstGeom>
          <a:noFill/>
        </p:spPr>
        <p:txBody>
          <a:bodyPr wrap="square" rtlCol="0">
            <a:spAutoFit/>
          </a:bodyPr>
          <a:lstStyle/>
          <a:p>
            <a:r>
              <a:rPr lang="en-IN" dirty="0"/>
              <a:t>Creating “Salary Class” feature by applying </a:t>
            </a:r>
          </a:p>
          <a:p>
            <a:r>
              <a:rPr lang="en-IN" dirty="0"/>
              <a:t>K-Means Clustering on “Salary” feature.</a:t>
            </a:r>
          </a:p>
        </p:txBody>
      </p:sp>
      <p:sp>
        <p:nvSpPr>
          <p:cNvPr id="7" name="Arrow: Right 6">
            <a:extLst>
              <a:ext uri="{FF2B5EF4-FFF2-40B4-BE49-F238E27FC236}">
                <a16:creationId xmlns:a16="http://schemas.microsoft.com/office/drawing/2014/main" id="{B99247C7-4A31-4660-A989-F6CFEEFD7AD4}"/>
              </a:ext>
            </a:extLst>
          </p:cNvPr>
          <p:cNvSpPr/>
          <p:nvPr/>
        </p:nvSpPr>
        <p:spPr>
          <a:xfrm>
            <a:off x="2646001" y="2914926"/>
            <a:ext cx="606702" cy="303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CC311CDB-8581-4FAD-9C4C-650363755E1A}"/>
              </a:ext>
            </a:extLst>
          </p:cNvPr>
          <p:cNvPicPr>
            <a:picLocks noChangeAspect="1"/>
          </p:cNvPicPr>
          <p:nvPr/>
        </p:nvPicPr>
        <p:blipFill>
          <a:blip r:embed="rId3"/>
          <a:stretch>
            <a:fillRect/>
          </a:stretch>
        </p:blipFill>
        <p:spPr>
          <a:xfrm>
            <a:off x="3494927" y="1411831"/>
            <a:ext cx="966526" cy="3613318"/>
          </a:xfrm>
          <a:prstGeom prst="rect">
            <a:avLst/>
          </a:prstGeom>
        </p:spPr>
      </p:pic>
      <p:pic>
        <p:nvPicPr>
          <p:cNvPr id="9" name="Picture 8">
            <a:extLst>
              <a:ext uri="{FF2B5EF4-FFF2-40B4-BE49-F238E27FC236}">
                <a16:creationId xmlns:a16="http://schemas.microsoft.com/office/drawing/2014/main" id="{E8477420-3601-4675-94EA-CD7E7229F9B2}"/>
              </a:ext>
            </a:extLst>
          </p:cNvPr>
          <p:cNvPicPr>
            <a:picLocks noChangeAspect="1"/>
          </p:cNvPicPr>
          <p:nvPr/>
        </p:nvPicPr>
        <p:blipFill>
          <a:blip r:embed="rId4"/>
          <a:stretch>
            <a:fillRect/>
          </a:stretch>
        </p:blipFill>
        <p:spPr>
          <a:xfrm>
            <a:off x="1552069" y="1775592"/>
            <a:ext cx="724119" cy="3128991"/>
          </a:xfrm>
          <a:prstGeom prst="rect">
            <a:avLst/>
          </a:prstGeom>
        </p:spPr>
      </p:pic>
      <p:sp>
        <p:nvSpPr>
          <p:cNvPr id="10" name="TextBox 9">
            <a:extLst>
              <a:ext uri="{FF2B5EF4-FFF2-40B4-BE49-F238E27FC236}">
                <a16:creationId xmlns:a16="http://schemas.microsoft.com/office/drawing/2014/main" id="{4137C1E6-6865-4755-98A2-5A2166844367}"/>
              </a:ext>
            </a:extLst>
          </p:cNvPr>
          <p:cNvSpPr txBox="1"/>
          <p:nvPr/>
        </p:nvSpPr>
        <p:spPr>
          <a:xfrm>
            <a:off x="4842453" y="2168462"/>
            <a:ext cx="3459601" cy="1169551"/>
          </a:xfrm>
          <a:prstGeom prst="rect">
            <a:avLst/>
          </a:prstGeom>
          <a:noFill/>
        </p:spPr>
        <p:txBody>
          <a:bodyPr wrap="none" rtlCol="0">
            <a:spAutoFit/>
          </a:bodyPr>
          <a:lstStyle/>
          <a:p>
            <a:r>
              <a:rPr lang="en-IN" dirty="0"/>
              <a:t>We have got 4 Clusters in “Salary Class”:</a:t>
            </a:r>
          </a:p>
          <a:p>
            <a:pPr marL="342900" indent="-342900">
              <a:buAutoNum type="arabicPeriod"/>
            </a:pPr>
            <a:r>
              <a:rPr lang="en-IN" dirty="0"/>
              <a:t>Low</a:t>
            </a:r>
          </a:p>
          <a:p>
            <a:pPr marL="342900" indent="-342900">
              <a:buAutoNum type="arabicPeriod"/>
            </a:pPr>
            <a:r>
              <a:rPr lang="en-IN" dirty="0"/>
              <a:t>Good</a:t>
            </a:r>
          </a:p>
          <a:p>
            <a:pPr marL="342900" indent="-342900">
              <a:buAutoNum type="arabicPeriod"/>
            </a:pPr>
            <a:r>
              <a:rPr lang="en-IN" dirty="0"/>
              <a:t>Average</a:t>
            </a:r>
          </a:p>
          <a:p>
            <a:pPr marL="342900" indent="-342900">
              <a:buAutoNum type="arabicPeriod"/>
            </a:pPr>
            <a:r>
              <a:rPr lang="en-IN" dirty="0"/>
              <a:t>High</a:t>
            </a:r>
          </a:p>
        </p:txBody>
      </p:sp>
      <p:sp>
        <p:nvSpPr>
          <p:cNvPr id="2" name="TextBox 1">
            <a:extLst>
              <a:ext uri="{FF2B5EF4-FFF2-40B4-BE49-F238E27FC236}">
                <a16:creationId xmlns:a16="http://schemas.microsoft.com/office/drawing/2014/main" id="{BE888CFC-0C81-44EC-B8FD-F7C8D4C49090}"/>
              </a:ext>
            </a:extLst>
          </p:cNvPr>
          <p:cNvSpPr txBox="1"/>
          <p:nvPr/>
        </p:nvSpPr>
        <p:spPr>
          <a:xfrm>
            <a:off x="4842453" y="3577208"/>
            <a:ext cx="2981909" cy="523220"/>
          </a:xfrm>
          <a:prstGeom prst="rect">
            <a:avLst/>
          </a:prstGeom>
          <a:noFill/>
        </p:spPr>
        <p:txBody>
          <a:bodyPr wrap="square" rtlCol="0">
            <a:spAutoFit/>
          </a:bodyPr>
          <a:lstStyle/>
          <a:p>
            <a:r>
              <a:rPr lang="en-IN" dirty="0"/>
              <a:t>Based on the “Salary Class”, We will build classification model</a:t>
            </a:r>
          </a:p>
        </p:txBody>
      </p:sp>
    </p:spTree>
    <p:extLst>
      <p:ext uri="{BB962C8B-B14F-4D97-AF65-F5344CB8AC3E}">
        <p14:creationId xmlns:p14="http://schemas.microsoft.com/office/powerpoint/2010/main" val="3630986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7650" y="601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IN" sz="2800" dirty="0">
                <a:solidFill>
                  <a:srgbClr val="000000"/>
                </a:solidFill>
                <a:latin typeface="Times New Roman"/>
                <a:ea typeface="Times New Roman"/>
                <a:cs typeface="Times New Roman"/>
                <a:sym typeface="Times New Roman"/>
              </a:rPr>
              <a:t>5. Feature Engineering</a:t>
            </a:r>
            <a:endParaRPr dirty="0"/>
          </a:p>
        </p:txBody>
      </p:sp>
      <p:sp>
        <p:nvSpPr>
          <p:cNvPr id="145" name="Google Shape;145;p22"/>
          <p:cNvSpPr txBox="1">
            <a:spLocks noGrp="1"/>
          </p:cNvSpPr>
          <p:nvPr>
            <p:ph type="body" idx="1"/>
          </p:nvPr>
        </p:nvSpPr>
        <p:spPr>
          <a:xfrm>
            <a:off x="729450" y="1364365"/>
            <a:ext cx="7688700" cy="53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90C226"/>
              </a:buClr>
              <a:buSzPts val="1440"/>
              <a:buFont typeface="Noto Sans Symbols"/>
              <a:buNone/>
            </a:pPr>
            <a:r>
              <a:rPr lang="en-IN" sz="1800" dirty="0">
                <a:solidFill>
                  <a:srgbClr val="404040"/>
                </a:solidFill>
                <a:latin typeface="Trebuchet MS"/>
                <a:ea typeface="Trebuchet MS"/>
                <a:cs typeface="Trebuchet MS"/>
                <a:sym typeface="Trebuchet MS"/>
              </a:rPr>
              <a:t>Salary Class</a:t>
            </a:r>
          </a:p>
        </p:txBody>
      </p:sp>
      <p:sp>
        <p:nvSpPr>
          <p:cNvPr id="7" name="Arrow: Right 6">
            <a:extLst>
              <a:ext uri="{FF2B5EF4-FFF2-40B4-BE49-F238E27FC236}">
                <a16:creationId xmlns:a16="http://schemas.microsoft.com/office/drawing/2014/main" id="{B99247C7-4A31-4660-A989-F6CFEEFD7AD4}"/>
              </a:ext>
            </a:extLst>
          </p:cNvPr>
          <p:cNvSpPr/>
          <p:nvPr/>
        </p:nvSpPr>
        <p:spPr>
          <a:xfrm>
            <a:off x="2646001" y="2914926"/>
            <a:ext cx="606702" cy="303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CC311CDB-8581-4FAD-9C4C-650363755E1A}"/>
              </a:ext>
            </a:extLst>
          </p:cNvPr>
          <p:cNvPicPr>
            <a:picLocks noChangeAspect="1"/>
          </p:cNvPicPr>
          <p:nvPr/>
        </p:nvPicPr>
        <p:blipFill>
          <a:blip r:embed="rId3"/>
          <a:stretch>
            <a:fillRect/>
          </a:stretch>
        </p:blipFill>
        <p:spPr>
          <a:xfrm>
            <a:off x="3494927" y="1411831"/>
            <a:ext cx="966526" cy="3613318"/>
          </a:xfrm>
          <a:prstGeom prst="rect">
            <a:avLst/>
          </a:prstGeom>
        </p:spPr>
      </p:pic>
      <p:pic>
        <p:nvPicPr>
          <p:cNvPr id="9" name="Picture 8">
            <a:extLst>
              <a:ext uri="{FF2B5EF4-FFF2-40B4-BE49-F238E27FC236}">
                <a16:creationId xmlns:a16="http://schemas.microsoft.com/office/drawing/2014/main" id="{E8477420-3601-4675-94EA-CD7E7229F9B2}"/>
              </a:ext>
            </a:extLst>
          </p:cNvPr>
          <p:cNvPicPr>
            <a:picLocks noChangeAspect="1"/>
          </p:cNvPicPr>
          <p:nvPr/>
        </p:nvPicPr>
        <p:blipFill>
          <a:blip r:embed="rId4"/>
          <a:stretch>
            <a:fillRect/>
          </a:stretch>
        </p:blipFill>
        <p:spPr>
          <a:xfrm>
            <a:off x="1552069" y="1775592"/>
            <a:ext cx="724119" cy="3128991"/>
          </a:xfrm>
          <a:prstGeom prst="rect">
            <a:avLst/>
          </a:prstGeom>
        </p:spPr>
      </p:pic>
      <p:pic>
        <p:nvPicPr>
          <p:cNvPr id="6" name="Picture 5">
            <a:extLst>
              <a:ext uri="{FF2B5EF4-FFF2-40B4-BE49-F238E27FC236}">
                <a16:creationId xmlns:a16="http://schemas.microsoft.com/office/drawing/2014/main" id="{0A036E2C-A3BA-4B59-A230-C5AA7CD60D8E}"/>
              </a:ext>
            </a:extLst>
          </p:cNvPr>
          <p:cNvPicPr>
            <a:picLocks noChangeAspect="1"/>
          </p:cNvPicPr>
          <p:nvPr/>
        </p:nvPicPr>
        <p:blipFill>
          <a:blip r:embed="rId5"/>
          <a:stretch>
            <a:fillRect/>
          </a:stretch>
        </p:blipFill>
        <p:spPr>
          <a:xfrm>
            <a:off x="4471442" y="1931587"/>
            <a:ext cx="4287982" cy="2940973"/>
          </a:xfrm>
          <a:prstGeom prst="rect">
            <a:avLst/>
          </a:prstGeom>
        </p:spPr>
      </p:pic>
      <p:sp>
        <p:nvSpPr>
          <p:cNvPr id="8" name="TextBox 7">
            <a:extLst>
              <a:ext uri="{FF2B5EF4-FFF2-40B4-BE49-F238E27FC236}">
                <a16:creationId xmlns:a16="http://schemas.microsoft.com/office/drawing/2014/main" id="{5DF4E4BC-E99E-4AE7-8DFC-EC4ECFAFE687}"/>
              </a:ext>
            </a:extLst>
          </p:cNvPr>
          <p:cNvSpPr txBox="1"/>
          <p:nvPr/>
        </p:nvSpPr>
        <p:spPr>
          <a:xfrm>
            <a:off x="5441260" y="1675062"/>
            <a:ext cx="3318164" cy="276999"/>
          </a:xfrm>
          <a:prstGeom prst="rect">
            <a:avLst/>
          </a:prstGeom>
          <a:noFill/>
        </p:spPr>
        <p:txBody>
          <a:bodyPr wrap="square" rtlCol="0">
            <a:spAutoFit/>
          </a:bodyPr>
          <a:lstStyle/>
          <a:p>
            <a:r>
              <a:rPr lang="en-IN" sz="1200" dirty="0"/>
              <a:t>Clusters based on “Salary” &amp; “YOE”</a:t>
            </a:r>
          </a:p>
        </p:txBody>
      </p:sp>
    </p:spTree>
    <p:extLst>
      <p:ext uri="{BB962C8B-B14F-4D97-AF65-F5344CB8AC3E}">
        <p14:creationId xmlns:p14="http://schemas.microsoft.com/office/powerpoint/2010/main" val="448733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7650" y="601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IN" sz="2800" dirty="0">
                <a:solidFill>
                  <a:srgbClr val="000000"/>
                </a:solidFill>
                <a:latin typeface="Times New Roman"/>
                <a:ea typeface="Times New Roman"/>
                <a:cs typeface="Times New Roman"/>
                <a:sym typeface="Times New Roman"/>
              </a:rPr>
              <a:t>5. Feature Engineering</a:t>
            </a:r>
            <a:endParaRPr dirty="0"/>
          </a:p>
        </p:txBody>
      </p:sp>
      <p:sp>
        <p:nvSpPr>
          <p:cNvPr id="145" name="Google Shape;145;p22"/>
          <p:cNvSpPr txBox="1">
            <a:spLocks noGrp="1"/>
          </p:cNvSpPr>
          <p:nvPr>
            <p:ph type="body" idx="1"/>
          </p:nvPr>
        </p:nvSpPr>
        <p:spPr>
          <a:xfrm>
            <a:off x="729450" y="1364365"/>
            <a:ext cx="7688700" cy="53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90C226"/>
              </a:buClr>
              <a:buSzPts val="1440"/>
              <a:buFont typeface="Noto Sans Symbols"/>
              <a:buNone/>
            </a:pPr>
            <a:r>
              <a:rPr lang="en-IN" sz="1800" dirty="0">
                <a:solidFill>
                  <a:srgbClr val="404040"/>
                </a:solidFill>
                <a:latin typeface="Trebuchet MS"/>
                <a:ea typeface="Trebuchet MS"/>
                <a:cs typeface="Trebuchet MS"/>
                <a:sym typeface="Trebuchet MS"/>
              </a:rPr>
              <a:t>Salary Class</a:t>
            </a:r>
          </a:p>
        </p:txBody>
      </p:sp>
      <p:sp>
        <p:nvSpPr>
          <p:cNvPr id="7" name="Arrow: Right 6">
            <a:extLst>
              <a:ext uri="{FF2B5EF4-FFF2-40B4-BE49-F238E27FC236}">
                <a16:creationId xmlns:a16="http://schemas.microsoft.com/office/drawing/2014/main" id="{B99247C7-4A31-4660-A989-F6CFEEFD7AD4}"/>
              </a:ext>
            </a:extLst>
          </p:cNvPr>
          <p:cNvSpPr/>
          <p:nvPr/>
        </p:nvSpPr>
        <p:spPr>
          <a:xfrm>
            <a:off x="2646001" y="2914926"/>
            <a:ext cx="606702" cy="303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CC311CDB-8581-4FAD-9C4C-650363755E1A}"/>
              </a:ext>
            </a:extLst>
          </p:cNvPr>
          <p:cNvPicPr>
            <a:picLocks noChangeAspect="1"/>
          </p:cNvPicPr>
          <p:nvPr/>
        </p:nvPicPr>
        <p:blipFill>
          <a:blip r:embed="rId3"/>
          <a:stretch>
            <a:fillRect/>
          </a:stretch>
        </p:blipFill>
        <p:spPr>
          <a:xfrm>
            <a:off x="3494927" y="1411831"/>
            <a:ext cx="966526" cy="3613318"/>
          </a:xfrm>
          <a:prstGeom prst="rect">
            <a:avLst/>
          </a:prstGeom>
        </p:spPr>
      </p:pic>
      <p:pic>
        <p:nvPicPr>
          <p:cNvPr id="9" name="Picture 8">
            <a:extLst>
              <a:ext uri="{FF2B5EF4-FFF2-40B4-BE49-F238E27FC236}">
                <a16:creationId xmlns:a16="http://schemas.microsoft.com/office/drawing/2014/main" id="{E8477420-3601-4675-94EA-CD7E7229F9B2}"/>
              </a:ext>
            </a:extLst>
          </p:cNvPr>
          <p:cNvPicPr>
            <a:picLocks noChangeAspect="1"/>
          </p:cNvPicPr>
          <p:nvPr/>
        </p:nvPicPr>
        <p:blipFill>
          <a:blip r:embed="rId4"/>
          <a:stretch>
            <a:fillRect/>
          </a:stretch>
        </p:blipFill>
        <p:spPr>
          <a:xfrm>
            <a:off x="1552069" y="1775592"/>
            <a:ext cx="724119" cy="3128991"/>
          </a:xfrm>
          <a:prstGeom prst="rect">
            <a:avLst/>
          </a:prstGeom>
        </p:spPr>
      </p:pic>
      <p:sp>
        <p:nvSpPr>
          <p:cNvPr id="8" name="TextBox 7">
            <a:extLst>
              <a:ext uri="{FF2B5EF4-FFF2-40B4-BE49-F238E27FC236}">
                <a16:creationId xmlns:a16="http://schemas.microsoft.com/office/drawing/2014/main" id="{5DF4E4BC-E99E-4AE7-8DFC-EC4ECFAFE687}"/>
              </a:ext>
            </a:extLst>
          </p:cNvPr>
          <p:cNvSpPr txBox="1"/>
          <p:nvPr/>
        </p:nvSpPr>
        <p:spPr>
          <a:xfrm>
            <a:off x="5441260" y="1675062"/>
            <a:ext cx="3318164" cy="276999"/>
          </a:xfrm>
          <a:prstGeom prst="rect">
            <a:avLst/>
          </a:prstGeom>
          <a:noFill/>
        </p:spPr>
        <p:txBody>
          <a:bodyPr wrap="square" rtlCol="0">
            <a:spAutoFit/>
          </a:bodyPr>
          <a:lstStyle/>
          <a:p>
            <a:r>
              <a:rPr lang="en-IN" sz="1200" dirty="0"/>
              <a:t>Clusters based on “Salary” &amp; “English”</a:t>
            </a:r>
          </a:p>
        </p:txBody>
      </p:sp>
      <p:pic>
        <p:nvPicPr>
          <p:cNvPr id="3" name="Picture 2">
            <a:extLst>
              <a:ext uri="{FF2B5EF4-FFF2-40B4-BE49-F238E27FC236}">
                <a16:creationId xmlns:a16="http://schemas.microsoft.com/office/drawing/2014/main" id="{D2705136-1A42-4F67-BF87-0A27905A1743}"/>
              </a:ext>
            </a:extLst>
          </p:cNvPr>
          <p:cNvPicPr>
            <a:picLocks noChangeAspect="1"/>
          </p:cNvPicPr>
          <p:nvPr/>
        </p:nvPicPr>
        <p:blipFill>
          <a:blip r:embed="rId5"/>
          <a:stretch>
            <a:fillRect/>
          </a:stretch>
        </p:blipFill>
        <p:spPr>
          <a:xfrm>
            <a:off x="4731026" y="1952061"/>
            <a:ext cx="4240149" cy="2877633"/>
          </a:xfrm>
          <a:prstGeom prst="rect">
            <a:avLst/>
          </a:prstGeom>
        </p:spPr>
      </p:pic>
    </p:spTree>
    <p:extLst>
      <p:ext uri="{BB962C8B-B14F-4D97-AF65-F5344CB8AC3E}">
        <p14:creationId xmlns:p14="http://schemas.microsoft.com/office/powerpoint/2010/main" val="466972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67550" y="5693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0000"/>
                </a:solidFill>
                <a:latin typeface="Times New Roman" panose="02020603050405020304" pitchFamily="18" charset="0"/>
                <a:ea typeface="Arial"/>
                <a:cs typeface="Times New Roman" panose="02020603050405020304" pitchFamily="18" charset="0"/>
                <a:sym typeface="Arial"/>
              </a:rPr>
              <a:t>6. BASE MODEL</a:t>
            </a:r>
            <a:endParaRPr dirty="0">
              <a:latin typeface="Times New Roman" panose="02020603050405020304" pitchFamily="18" charset="0"/>
              <a:cs typeface="Times New Roman" panose="02020603050405020304" pitchFamily="18" charset="0"/>
            </a:endParaRPr>
          </a:p>
        </p:txBody>
      </p:sp>
      <p:sp>
        <p:nvSpPr>
          <p:cNvPr id="87" name="Google Shape;87;p13"/>
          <p:cNvSpPr txBox="1">
            <a:spLocks noGrp="1"/>
          </p:cNvSpPr>
          <p:nvPr>
            <p:ph type="body" idx="1"/>
          </p:nvPr>
        </p:nvSpPr>
        <p:spPr>
          <a:xfrm>
            <a:off x="704050" y="1456575"/>
            <a:ext cx="7688700" cy="2064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404040"/>
              </a:buClr>
              <a:buSzPts val="1600"/>
              <a:buFont typeface="Arial"/>
              <a:buChar char="●"/>
            </a:pPr>
            <a:r>
              <a:rPr lang="en" sz="1600" dirty="0">
                <a:solidFill>
                  <a:srgbClr val="404040"/>
                </a:solidFill>
                <a:latin typeface="Times New Roman" panose="02020603050405020304" pitchFamily="18" charset="0"/>
                <a:ea typeface="Arial"/>
                <a:cs typeface="Times New Roman" panose="02020603050405020304" pitchFamily="18" charset="0"/>
                <a:sym typeface="Arial"/>
              </a:rPr>
              <a:t>Since our problem is of multiclass classification, we would need to build multiclass classification model.</a:t>
            </a:r>
          </a:p>
          <a:p>
            <a:pPr marL="457200" lvl="0" indent="-330200" algn="l" rtl="0">
              <a:spcBef>
                <a:spcPts val="0"/>
              </a:spcBef>
              <a:spcAft>
                <a:spcPts val="0"/>
              </a:spcAft>
              <a:buClr>
                <a:srgbClr val="404040"/>
              </a:buClr>
              <a:buSzPts val="1600"/>
              <a:buNone/>
            </a:pPr>
            <a:endParaRPr sz="1600" dirty="0">
              <a:solidFill>
                <a:srgbClr val="404040"/>
              </a:solidFill>
              <a:latin typeface="Times New Roman" panose="02020603050405020304" pitchFamily="18" charset="0"/>
              <a:ea typeface="Arial"/>
              <a:cs typeface="Times New Roman" panose="02020603050405020304" pitchFamily="18" charset="0"/>
              <a:sym typeface="Arial"/>
            </a:endParaRPr>
          </a:p>
          <a:p>
            <a:pPr marL="457200" lvl="0" indent="-330200" algn="l" rtl="0">
              <a:spcBef>
                <a:spcPts val="0"/>
              </a:spcBef>
              <a:spcAft>
                <a:spcPts val="0"/>
              </a:spcAft>
              <a:buClr>
                <a:srgbClr val="404040"/>
              </a:buClr>
              <a:buSzPts val="1600"/>
              <a:buFont typeface="Arial"/>
              <a:buChar char="●"/>
            </a:pPr>
            <a:r>
              <a:rPr lang="en" sz="1600" dirty="0">
                <a:solidFill>
                  <a:srgbClr val="404040"/>
                </a:solidFill>
                <a:latin typeface="Times New Roman" panose="02020603050405020304" pitchFamily="18" charset="0"/>
                <a:ea typeface="Arial"/>
                <a:cs typeface="Times New Roman" panose="02020603050405020304" pitchFamily="18" charset="0"/>
                <a:sym typeface="Arial"/>
              </a:rPr>
              <a:t>While choosing algorithms to build our model with, we decided that since Decision Tree, Bagging technique like Random Forest and Boosting technique like  XG Boosting are common models used in industry, we would try the same.</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9600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80250" y="5185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0000"/>
                </a:solidFill>
                <a:latin typeface="Times New Roman" panose="02020603050405020304" pitchFamily="18" charset="0"/>
                <a:ea typeface="Arial"/>
                <a:cs typeface="Times New Roman" panose="02020603050405020304" pitchFamily="18" charset="0"/>
                <a:sym typeface="Arial"/>
              </a:rPr>
              <a:t>6.1 BUILDING BASE MODEL </a:t>
            </a:r>
            <a:endParaRPr dirty="0">
              <a:latin typeface="Times New Roman" panose="02020603050405020304" pitchFamily="18" charset="0"/>
              <a:cs typeface="Times New Roman" panose="02020603050405020304" pitchFamily="18" charset="0"/>
            </a:endParaRPr>
          </a:p>
        </p:txBody>
      </p:sp>
      <p:sp>
        <p:nvSpPr>
          <p:cNvPr id="106" name="Google Shape;106;p16"/>
          <p:cNvSpPr txBox="1">
            <a:spLocks noGrp="1"/>
          </p:cNvSpPr>
          <p:nvPr>
            <p:ph type="body" idx="1"/>
          </p:nvPr>
        </p:nvSpPr>
        <p:spPr>
          <a:xfrm>
            <a:off x="729450" y="1405775"/>
            <a:ext cx="7879800" cy="18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404040"/>
                </a:solidFill>
                <a:latin typeface="Times New Roman" panose="02020603050405020304" pitchFamily="18" charset="0"/>
                <a:ea typeface="Arial"/>
                <a:cs typeface="Times New Roman" panose="02020603050405020304" pitchFamily="18" charset="0"/>
                <a:sym typeface="Arial"/>
              </a:rPr>
              <a:t>We decided to proceed with all the basic models –Decision Tree, Random Forest and XG Boost.</a:t>
            </a:r>
            <a:endParaRPr sz="1600" dirty="0">
              <a:solidFill>
                <a:srgbClr val="404040"/>
              </a:solidFill>
              <a:latin typeface="Times New Roman" panose="02020603050405020304" pitchFamily="18" charset="0"/>
              <a:ea typeface="Arial"/>
              <a:cs typeface="Times New Roman" panose="02020603050405020304" pitchFamily="18" charset="0"/>
              <a:sym typeface="Arial"/>
            </a:endParaRPr>
          </a:p>
          <a:p>
            <a:pPr marL="0" lvl="0" indent="0" algn="l" rtl="0">
              <a:spcBef>
                <a:spcPts val="1600"/>
              </a:spcBef>
              <a:spcAft>
                <a:spcPts val="1600"/>
              </a:spcAft>
              <a:buNone/>
            </a:pPr>
            <a:r>
              <a:rPr lang="en" sz="1600" dirty="0">
                <a:solidFill>
                  <a:srgbClr val="404040"/>
                </a:solidFill>
                <a:latin typeface="Times New Roman" panose="02020603050405020304" pitchFamily="18" charset="0"/>
                <a:ea typeface="Arial"/>
                <a:cs typeface="Times New Roman" panose="02020603050405020304" pitchFamily="18" charset="0"/>
                <a:sym typeface="Arial"/>
              </a:rPr>
              <a:t>We ran all models without any hyper parameter tuning, to get an idea of the base performances of these models and yielded results using K-Fold Cross Validation of each model. </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040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80250" y="5185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0000"/>
                </a:solidFill>
                <a:latin typeface="Times New Roman" panose="02020603050405020304" pitchFamily="18" charset="0"/>
                <a:ea typeface="Arial"/>
                <a:cs typeface="Times New Roman" panose="02020603050405020304" pitchFamily="18" charset="0"/>
                <a:sym typeface="Arial"/>
              </a:rPr>
              <a:t>BASE MODEL RESULTS </a:t>
            </a:r>
            <a:endParaRPr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6036180-67CE-48F2-B7D8-903A1D9CF89A}"/>
              </a:ext>
            </a:extLst>
          </p:cNvPr>
          <p:cNvGraphicFramePr>
            <a:graphicFrameLocks noGrp="1"/>
          </p:cNvGraphicFramePr>
          <p:nvPr>
            <p:extLst>
              <p:ext uri="{D42A27DB-BD31-4B8C-83A1-F6EECF244321}">
                <p14:modId xmlns:p14="http://schemas.microsoft.com/office/powerpoint/2010/main" val="2663277032"/>
              </p:ext>
            </p:extLst>
          </p:nvPr>
        </p:nvGraphicFramePr>
        <p:xfrm>
          <a:off x="1901930" y="1434942"/>
          <a:ext cx="5340139" cy="2547206"/>
        </p:xfrm>
        <a:graphic>
          <a:graphicData uri="http://schemas.openxmlformats.org/drawingml/2006/table">
            <a:tbl>
              <a:tblPr firstRow="1" firstCol="1" bandRow="1">
                <a:tableStyleId>{21E4AEA4-8DFA-4A89-87EB-49C32662AFE0}</a:tableStyleId>
              </a:tblPr>
              <a:tblGrid>
                <a:gridCol w="1297623">
                  <a:extLst>
                    <a:ext uri="{9D8B030D-6E8A-4147-A177-3AD203B41FA5}">
                      <a16:colId xmlns:a16="http://schemas.microsoft.com/office/drawing/2014/main" val="835143882"/>
                    </a:ext>
                  </a:extLst>
                </a:gridCol>
                <a:gridCol w="1010629">
                  <a:extLst>
                    <a:ext uri="{9D8B030D-6E8A-4147-A177-3AD203B41FA5}">
                      <a16:colId xmlns:a16="http://schemas.microsoft.com/office/drawing/2014/main" val="2465811518"/>
                    </a:ext>
                  </a:extLst>
                </a:gridCol>
                <a:gridCol w="1010629">
                  <a:extLst>
                    <a:ext uri="{9D8B030D-6E8A-4147-A177-3AD203B41FA5}">
                      <a16:colId xmlns:a16="http://schemas.microsoft.com/office/drawing/2014/main" val="3990838363"/>
                    </a:ext>
                  </a:extLst>
                </a:gridCol>
                <a:gridCol w="1010629">
                  <a:extLst>
                    <a:ext uri="{9D8B030D-6E8A-4147-A177-3AD203B41FA5}">
                      <a16:colId xmlns:a16="http://schemas.microsoft.com/office/drawing/2014/main" val="1167977907"/>
                    </a:ext>
                  </a:extLst>
                </a:gridCol>
                <a:gridCol w="1010629">
                  <a:extLst>
                    <a:ext uri="{9D8B030D-6E8A-4147-A177-3AD203B41FA5}">
                      <a16:colId xmlns:a16="http://schemas.microsoft.com/office/drawing/2014/main" val="3676659312"/>
                    </a:ext>
                  </a:extLst>
                </a:gridCol>
              </a:tblGrid>
              <a:tr h="739286">
                <a:tc>
                  <a:txBody>
                    <a:bodyPr/>
                    <a:lstStyle/>
                    <a:p>
                      <a:pPr algn="ctr">
                        <a:lnSpc>
                          <a:spcPct val="115000"/>
                        </a:lnSpc>
                        <a:spcAft>
                          <a:spcPts val="0"/>
                        </a:spcAft>
                      </a:pPr>
                      <a:r>
                        <a:rPr lang="en-IN" sz="1200" dirty="0">
                          <a:effectLst/>
                        </a:rPr>
                        <a:t>Model</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dirty="0">
                          <a:effectLst/>
                        </a:rPr>
                        <a:t>Accuracy Score</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dirty="0">
                          <a:effectLst/>
                        </a:rPr>
                        <a:t>F1 Score</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a:effectLst/>
                        </a:rPr>
                        <a:t>Precision</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a:effectLst/>
                        </a:rPr>
                        <a:t>Recall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43149803"/>
                  </a:ext>
                </a:extLst>
              </a:tr>
              <a:tr h="485685">
                <a:tc>
                  <a:txBody>
                    <a:bodyPr/>
                    <a:lstStyle/>
                    <a:p>
                      <a:pPr algn="ctr">
                        <a:lnSpc>
                          <a:spcPct val="115000"/>
                        </a:lnSpc>
                        <a:spcAft>
                          <a:spcPts val="0"/>
                        </a:spcAft>
                      </a:pPr>
                      <a:r>
                        <a:rPr lang="en-IN" sz="1200" dirty="0">
                          <a:effectLst/>
                        </a:rPr>
                        <a:t>Decision Tree</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dirty="0">
                          <a:effectLst/>
                        </a:rPr>
                        <a:t>67.41%</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dirty="0">
                          <a:effectLst/>
                        </a:rPr>
                        <a:t>67%</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dirty="0">
                          <a:effectLst/>
                        </a:rPr>
                        <a:t>67%</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dirty="0">
                          <a:effectLst/>
                        </a:rPr>
                        <a:t>67%</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2171182"/>
                  </a:ext>
                </a:extLst>
              </a:tr>
              <a:tr h="485685">
                <a:tc>
                  <a:txBody>
                    <a:bodyPr/>
                    <a:lstStyle/>
                    <a:p>
                      <a:pPr algn="ctr">
                        <a:lnSpc>
                          <a:spcPct val="115000"/>
                        </a:lnSpc>
                        <a:spcAft>
                          <a:spcPts val="0"/>
                        </a:spcAft>
                      </a:pPr>
                      <a:r>
                        <a:rPr lang="en-IN" sz="1200" dirty="0">
                          <a:effectLst/>
                        </a:rPr>
                        <a:t>Random Forest</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dirty="0">
                          <a:effectLst/>
                        </a:rPr>
                        <a:t>68.15%</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dirty="0">
                          <a:effectLst/>
                        </a:rPr>
                        <a:t>67%</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dirty="0">
                          <a:effectLst/>
                        </a:rPr>
                        <a:t>67% </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dirty="0">
                          <a:effectLst/>
                        </a:rPr>
                        <a:t>67%</a:t>
                      </a:r>
                    </a:p>
                  </a:txBody>
                  <a:tcPr marL="68580" marR="68580" marT="0" marB="0" anchor="ctr"/>
                </a:tc>
                <a:extLst>
                  <a:ext uri="{0D108BD9-81ED-4DB2-BD59-A6C34878D82A}">
                    <a16:rowId xmlns:a16="http://schemas.microsoft.com/office/drawing/2014/main" val="1999005086"/>
                  </a:ext>
                </a:extLst>
              </a:tr>
              <a:tr h="506533">
                <a:tc>
                  <a:txBody>
                    <a:bodyPr/>
                    <a:lstStyle/>
                    <a:p>
                      <a:pPr algn="ctr">
                        <a:lnSpc>
                          <a:spcPct val="115000"/>
                        </a:lnSpc>
                        <a:spcAft>
                          <a:spcPts val="0"/>
                        </a:spcAft>
                      </a:pPr>
                      <a:r>
                        <a:rPr lang="en-IN" sz="1100" dirty="0">
                          <a:effectLst/>
                          <a:latin typeface="Arial" panose="020B0604020202020204" pitchFamily="34" charset="0"/>
                          <a:ea typeface="Arial" panose="020B0604020202020204" pitchFamily="34" charset="0"/>
                          <a:cs typeface="Times New Roman" panose="02020603050405020304" pitchFamily="18" charset="0"/>
                        </a:rPr>
                        <a:t>Gradient Boost</a:t>
                      </a:r>
                    </a:p>
                  </a:txBody>
                  <a:tcPr marL="68580" marR="68580" marT="0" marB="0" anchor="ctr"/>
                </a:tc>
                <a:tc>
                  <a:txBody>
                    <a:bodyPr/>
                    <a:lstStyle/>
                    <a:p>
                      <a:pPr algn="ctr">
                        <a:lnSpc>
                          <a:spcPct val="115000"/>
                        </a:lnSpc>
                        <a:spcAft>
                          <a:spcPts val="0"/>
                        </a:spcAft>
                      </a:pPr>
                      <a:r>
                        <a:rPr lang="en-IN" sz="1200" b="0" i="0" u="none" strike="noStrike" cap="none" dirty="0">
                          <a:solidFill>
                            <a:schemeClr val="dk1"/>
                          </a:solidFill>
                          <a:effectLst/>
                          <a:latin typeface="+mn-lt"/>
                          <a:ea typeface="+mn-ea"/>
                          <a:cs typeface="+mn-cs"/>
                          <a:sym typeface="Arial"/>
                        </a:rPr>
                        <a:t>67%</a:t>
                      </a:r>
                    </a:p>
                  </a:txBody>
                  <a:tcPr marL="68580" marR="68580" marT="0" marB="0" anchor="ctr"/>
                </a:tc>
                <a:tc>
                  <a:txBody>
                    <a:bodyPr/>
                    <a:lstStyle/>
                    <a:p>
                      <a:pPr algn="ctr">
                        <a:lnSpc>
                          <a:spcPct val="115000"/>
                        </a:lnSpc>
                        <a:spcAft>
                          <a:spcPts val="0"/>
                        </a:spcAft>
                      </a:pPr>
                      <a:r>
                        <a:rPr lang="en-IN" sz="1200" b="0" i="0" u="none" strike="noStrike" cap="none" dirty="0">
                          <a:solidFill>
                            <a:schemeClr val="dk1"/>
                          </a:solidFill>
                          <a:effectLst/>
                          <a:latin typeface="+mn-lt"/>
                          <a:ea typeface="+mn-ea"/>
                          <a:cs typeface="+mn-cs"/>
                          <a:sym typeface="Arial"/>
                        </a:rPr>
                        <a:t>66%</a:t>
                      </a: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IN" sz="1200" b="0" i="0" u="none" strike="noStrike" cap="none" dirty="0">
                          <a:solidFill>
                            <a:schemeClr val="dk1"/>
                          </a:solidFill>
                          <a:effectLst/>
                          <a:latin typeface="+mn-lt"/>
                          <a:ea typeface="+mn-ea"/>
                          <a:cs typeface="+mn-cs"/>
                          <a:sym typeface="Arial"/>
                        </a:rPr>
                        <a:t>67%</a:t>
                      </a: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IN" sz="1200" b="0" i="0" u="none" strike="noStrike" cap="none" dirty="0">
                          <a:solidFill>
                            <a:schemeClr val="dk1"/>
                          </a:solidFill>
                          <a:effectLst/>
                          <a:latin typeface="+mn-lt"/>
                          <a:ea typeface="+mn-ea"/>
                          <a:cs typeface="+mn-cs"/>
                          <a:sym typeface="Arial"/>
                        </a:rPr>
                        <a:t>67%</a:t>
                      </a:r>
                    </a:p>
                  </a:txBody>
                  <a:tcPr marL="68580" marR="68580" marT="0" marB="0" anchor="ctr"/>
                </a:tc>
                <a:extLst>
                  <a:ext uri="{0D108BD9-81ED-4DB2-BD59-A6C34878D82A}">
                    <a16:rowId xmlns:a16="http://schemas.microsoft.com/office/drawing/2014/main" val="4169818338"/>
                  </a:ext>
                </a:extLst>
              </a:tr>
              <a:tr h="330017">
                <a:tc>
                  <a:txBody>
                    <a:bodyPr/>
                    <a:lstStyle/>
                    <a:p>
                      <a:pPr algn="ctr">
                        <a:lnSpc>
                          <a:spcPct val="115000"/>
                        </a:lnSpc>
                        <a:spcAft>
                          <a:spcPts val="0"/>
                        </a:spcAft>
                      </a:pPr>
                      <a:r>
                        <a:rPr lang="en-IN" sz="1200" dirty="0">
                          <a:effectLst/>
                        </a:rPr>
                        <a:t>XG Boost</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dirty="0">
                          <a:effectLst/>
                        </a:rPr>
                        <a:t>70.57%</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dirty="0">
                          <a:effectLst/>
                        </a:rPr>
                        <a:t>70%</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dirty="0">
                          <a:effectLst/>
                        </a:rPr>
                        <a:t>71%</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200" dirty="0">
                          <a:effectLst/>
                        </a:rPr>
                        <a:t>71%</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236151"/>
                  </a:ext>
                </a:extLst>
              </a:tr>
            </a:tbl>
          </a:graphicData>
        </a:graphic>
      </p:graphicFrame>
      <p:sp>
        <p:nvSpPr>
          <p:cNvPr id="6" name="TextBox 5">
            <a:extLst>
              <a:ext uri="{FF2B5EF4-FFF2-40B4-BE49-F238E27FC236}">
                <a16:creationId xmlns:a16="http://schemas.microsoft.com/office/drawing/2014/main" id="{2FE3F841-05B9-43C0-9DED-B35ED54FB3B8}"/>
              </a:ext>
            </a:extLst>
          </p:cNvPr>
          <p:cNvSpPr txBox="1"/>
          <p:nvPr/>
        </p:nvSpPr>
        <p:spPr>
          <a:xfrm>
            <a:off x="1901930" y="4162449"/>
            <a:ext cx="5805337"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From the above result we can say that XG Boost rein supremacy in every aspect. Hence we will build our final model using XG Boost.</a:t>
            </a:r>
            <a:endParaRPr lang="en-IN" dirty="0"/>
          </a:p>
        </p:txBody>
      </p:sp>
    </p:spTree>
    <p:extLst>
      <p:ext uri="{BB962C8B-B14F-4D97-AF65-F5344CB8AC3E}">
        <p14:creationId xmlns:p14="http://schemas.microsoft.com/office/powerpoint/2010/main" val="2302037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80250" y="5185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0000"/>
                </a:solidFill>
                <a:latin typeface="Times New Roman" panose="02020603050405020304" pitchFamily="18" charset="0"/>
                <a:ea typeface="Arial"/>
                <a:cs typeface="Times New Roman" panose="02020603050405020304" pitchFamily="18" charset="0"/>
                <a:sym typeface="Arial"/>
              </a:rPr>
              <a:t>6.2 CLASS IMBALANCE </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FEFB9E3-DACC-4D21-910E-2BD8D1C1CDA3}"/>
              </a:ext>
            </a:extLst>
          </p:cNvPr>
          <p:cNvPicPr>
            <a:picLocks noChangeAspect="1"/>
          </p:cNvPicPr>
          <p:nvPr/>
        </p:nvPicPr>
        <p:blipFill>
          <a:blip r:embed="rId3"/>
          <a:stretch>
            <a:fillRect/>
          </a:stretch>
        </p:blipFill>
        <p:spPr>
          <a:xfrm>
            <a:off x="124409" y="1639344"/>
            <a:ext cx="4399100" cy="3153766"/>
          </a:xfrm>
          <a:prstGeom prst="rect">
            <a:avLst/>
          </a:prstGeom>
        </p:spPr>
      </p:pic>
      <p:sp>
        <p:nvSpPr>
          <p:cNvPr id="5" name="TextBox 4">
            <a:extLst>
              <a:ext uri="{FF2B5EF4-FFF2-40B4-BE49-F238E27FC236}">
                <a16:creationId xmlns:a16="http://schemas.microsoft.com/office/drawing/2014/main" id="{E9144B74-0048-4B79-812D-7EC9977103C4}"/>
              </a:ext>
            </a:extLst>
          </p:cNvPr>
          <p:cNvSpPr txBox="1"/>
          <p:nvPr/>
        </p:nvSpPr>
        <p:spPr>
          <a:xfrm>
            <a:off x="4572000" y="2327563"/>
            <a:ext cx="3837991" cy="1384995"/>
          </a:xfrm>
          <a:prstGeom prst="rect">
            <a:avLst/>
          </a:prstGeom>
          <a:noFill/>
        </p:spPr>
        <p:txBody>
          <a:bodyPr wrap="square" rtlCol="0">
            <a:spAutoFit/>
          </a:bodyPr>
          <a:lstStyle/>
          <a:p>
            <a:r>
              <a:rPr lang="en-IN" dirty="0"/>
              <a:t>From the plot we can see that there is high imbalance in our classes.</a:t>
            </a:r>
          </a:p>
          <a:p>
            <a:endParaRPr lang="en-IN" dirty="0"/>
          </a:p>
          <a:p>
            <a:r>
              <a:rPr lang="en-IN" dirty="0"/>
              <a:t>Therefore we should use oversampling technique: SMOTE to solve the imbalance problem.</a:t>
            </a:r>
          </a:p>
        </p:txBody>
      </p:sp>
    </p:spTree>
    <p:extLst>
      <p:ext uri="{BB962C8B-B14F-4D97-AF65-F5344CB8AC3E}">
        <p14:creationId xmlns:p14="http://schemas.microsoft.com/office/powerpoint/2010/main" val="3348002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80250" y="5185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0000"/>
                </a:solidFill>
                <a:latin typeface="Times New Roman" panose="02020603050405020304" pitchFamily="18" charset="0"/>
                <a:ea typeface="Arial"/>
                <a:cs typeface="Times New Roman" panose="02020603050405020304" pitchFamily="18" charset="0"/>
                <a:sym typeface="Arial"/>
              </a:rPr>
              <a:t>APPLYING SMOTE </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FEFB9E3-DACC-4D21-910E-2BD8D1C1CDA3}"/>
              </a:ext>
            </a:extLst>
          </p:cNvPr>
          <p:cNvPicPr>
            <a:picLocks noChangeAspect="1"/>
          </p:cNvPicPr>
          <p:nvPr/>
        </p:nvPicPr>
        <p:blipFill>
          <a:blip r:embed="rId3"/>
          <a:stretch>
            <a:fillRect/>
          </a:stretch>
        </p:blipFill>
        <p:spPr>
          <a:xfrm>
            <a:off x="89554" y="1432218"/>
            <a:ext cx="4129155" cy="2960240"/>
          </a:xfrm>
          <a:prstGeom prst="rect">
            <a:avLst/>
          </a:prstGeom>
        </p:spPr>
      </p:pic>
      <p:sp>
        <p:nvSpPr>
          <p:cNvPr id="5" name="TextBox 4">
            <a:extLst>
              <a:ext uri="{FF2B5EF4-FFF2-40B4-BE49-F238E27FC236}">
                <a16:creationId xmlns:a16="http://schemas.microsoft.com/office/drawing/2014/main" id="{E9144B74-0048-4B79-812D-7EC9977103C4}"/>
              </a:ext>
            </a:extLst>
          </p:cNvPr>
          <p:cNvSpPr txBox="1"/>
          <p:nvPr/>
        </p:nvSpPr>
        <p:spPr>
          <a:xfrm>
            <a:off x="4572000" y="2327563"/>
            <a:ext cx="3837991" cy="1169551"/>
          </a:xfrm>
          <a:prstGeom prst="rect">
            <a:avLst/>
          </a:prstGeom>
          <a:noFill/>
        </p:spPr>
        <p:txBody>
          <a:bodyPr wrap="square" rtlCol="0">
            <a:spAutoFit/>
          </a:bodyPr>
          <a:lstStyle/>
          <a:p>
            <a:r>
              <a:rPr lang="en-IN" dirty="0"/>
              <a:t>From the plot we can see that there is high imbalance in our classes.</a:t>
            </a:r>
          </a:p>
          <a:p>
            <a:endParaRPr lang="en-IN" dirty="0"/>
          </a:p>
          <a:p>
            <a:r>
              <a:rPr lang="en-IN" dirty="0"/>
              <a:t>Therefore we will use oversampling technique: SMOTE to solve the imbalance problem.</a:t>
            </a:r>
          </a:p>
        </p:txBody>
      </p:sp>
      <p:pic>
        <p:nvPicPr>
          <p:cNvPr id="4" name="Picture 3">
            <a:extLst>
              <a:ext uri="{FF2B5EF4-FFF2-40B4-BE49-F238E27FC236}">
                <a16:creationId xmlns:a16="http://schemas.microsoft.com/office/drawing/2014/main" id="{2A4B65AF-FCCD-4B37-A0ED-2CAB5AC6FB55}"/>
              </a:ext>
            </a:extLst>
          </p:cNvPr>
          <p:cNvPicPr>
            <a:picLocks noChangeAspect="1"/>
          </p:cNvPicPr>
          <p:nvPr/>
        </p:nvPicPr>
        <p:blipFill>
          <a:blip r:embed="rId4"/>
          <a:stretch>
            <a:fillRect/>
          </a:stretch>
        </p:blipFill>
        <p:spPr>
          <a:xfrm>
            <a:off x="4347004" y="1375286"/>
            <a:ext cx="4208568" cy="3017172"/>
          </a:xfrm>
          <a:prstGeom prst="rect">
            <a:avLst/>
          </a:prstGeom>
        </p:spPr>
      </p:pic>
      <p:sp>
        <p:nvSpPr>
          <p:cNvPr id="6" name="TextBox 5">
            <a:extLst>
              <a:ext uri="{FF2B5EF4-FFF2-40B4-BE49-F238E27FC236}">
                <a16:creationId xmlns:a16="http://schemas.microsoft.com/office/drawing/2014/main" id="{3D7B702C-D9EC-4075-BD82-1726F7715F9D}"/>
              </a:ext>
            </a:extLst>
          </p:cNvPr>
          <p:cNvSpPr txBox="1"/>
          <p:nvPr/>
        </p:nvSpPr>
        <p:spPr>
          <a:xfrm>
            <a:off x="1877290" y="4560105"/>
            <a:ext cx="5805337" cy="307777"/>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The total number of observations was now 7,460 which was 3,958 before</a:t>
            </a:r>
            <a:endParaRPr lang="en-IN" dirty="0"/>
          </a:p>
        </p:txBody>
      </p:sp>
    </p:spTree>
    <p:extLst>
      <p:ext uri="{BB962C8B-B14F-4D97-AF65-F5344CB8AC3E}">
        <p14:creationId xmlns:p14="http://schemas.microsoft.com/office/powerpoint/2010/main" val="4255628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80250" y="5185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0000"/>
                </a:solidFill>
                <a:latin typeface="Times New Roman" panose="02020603050405020304" pitchFamily="18" charset="0"/>
                <a:ea typeface="Arial"/>
                <a:cs typeface="Times New Roman" panose="02020603050405020304" pitchFamily="18" charset="0"/>
                <a:sym typeface="Arial"/>
              </a:rPr>
              <a:t>6.3 HYPER PARAMETER TUNING  </a:t>
            </a:r>
            <a:r>
              <a:rPr lang="en" sz="1800" dirty="0">
                <a:solidFill>
                  <a:srgbClr val="000000"/>
                </a:solidFill>
                <a:latin typeface="Times New Roman" panose="02020603050405020304" pitchFamily="18" charset="0"/>
                <a:ea typeface="Arial"/>
                <a:cs typeface="Times New Roman" panose="02020603050405020304" pitchFamily="18" charset="0"/>
              </a:rPr>
              <a:t>USING GRID SEARCH CV</a:t>
            </a:r>
            <a:endParaRPr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62B616C-E27D-416E-9C95-7ABFCDAA4698}"/>
              </a:ext>
            </a:extLst>
          </p:cNvPr>
          <p:cNvSpPr txBox="1"/>
          <p:nvPr/>
        </p:nvSpPr>
        <p:spPr>
          <a:xfrm>
            <a:off x="4624600" y="3482772"/>
            <a:ext cx="4572000" cy="523220"/>
          </a:xfrm>
          <a:prstGeom prst="rect">
            <a:avLst/>
          </a:prstGeom>
          <a:noFill/>
        </p:spPr>
        <p:txBody>
          <a:bodyPr wrap="square">
            <a:spAutoFit/>
          </a:bodyPr>
          <a:lstStyle/>
          <a:p>
            <a:r>
              <a:rPr lang="en-IN" dirty="0">
                <a:solidFill>
                  <a:schemeClr val="bg2"/>
                </a:solidFill>
              </a:rPr>
              <a:t>Best parameters for </a:t>
            </a:r>
            <a:r>
              <a:rPr lang="en-IN" dirty="0" err="1">
                <a:solidFill>
                  <a:schemeClr val="bg2"/>
                </a:solidFill>
              </a:rPr>
              <a:t>XGBoost</a:t>
            </a:r>
            <a:r>
              <a:rPr lang="en-IN" dirty="0">
                <a:solidFill>
                  <a:schemeClr val="bg2"/>
                </a:solidFill>
              </a:rPr>
              <a:t> classifier:  </a:t>
            </a:r>
          </a:p>
          <a:p>
            <a:r>
              <a:rPr lang="en-IN" dirty="0">
                <a:solidFill>
                  <a:schemeClr val="bg2"/>
                </a:solidFill>
              </a:rPr>
              <a:t>{'</a:t>
            </a:r>
            <a:r>
              <a:rPr lang="en-IN" b="1" dirty="0">
                <a:solidFill>
                  <a:schemeClr val="bg2"/>
                </a:solidFill>
              </a:rPr>
              <a:t>gamma</a:t>
            </a:r>
            <a:r>
              <a:rPr lang="en-IN" dirty="0">
                <a:solidFill>
                  <a:schemeClr val="bg2"/>
                </a:solidFill>
              </a:rPr>
              <a:t>': </a:t>
            </a:r>
            <a:r>
              <a:rPr lang="en-IN" b="1" dirty="0">
                <a:solidFill>
                  <a:schemeClr val="bg2"/>
                </a:solidFill>
              </a:rPr>
              <a:t>3</a:t>
            </a:r>
            <a:r>
              <a:rPr lang="en-IN" dirty="0">
                <a:solidFill>
                  <a:schemeClr val="bg2"/>
                </a:solidFill>
              </a:rPr>
              <a:t>, </a:t>
            </a:r>
            <a:r>
              <a:rPr lang="en-IN" b="1" dirty="0">
                <a:solidFill>
                  <a:schemeClr val="bg2"/>
                </a:solidFill>
              </a:rPr>
              <a:t>'</a:t>
            </a:r>
            <a:r>
              <a:rPr lang="en-IN" b="1" dirty="0" err="1">
                <a:solidFill>
                  <a:schemeClr val="bg2"/>
                </a:solidFill>
              </a:rPr>
              <a:t>learning_rate</a:t>
            </a:r>
            <a:r>
              <a:rPr lang="en-IN" dirty="0">
                <a:solidFill>
                  <a:schemeClr val="bg2"/>
                </a:solidFill>
              </a:rPr>
              <a:t>': </a:t>
            </a:r>
            <a:r>
              <a:rPr lang="en-IN" b="1" dirty="0">
                <a:solidFill>
                  <a:schemeClr val="bg2"/>
                </a:solidFill>
              </a:rPr>
              <a:t>0.3</a:t>
            </a:r>
            <a:r>
              <a:rPr lang="en-IN" dirty="0">
                <a:solidFill>
                  <a:schemeClr val="bg2"/>
                </a:solidFill>
              </a:rPr>
              <a:t>, </a:t>
            </a:r>
            <a:r>
              <a:rPr lang="en-IN" b="1" dirty="0">
                <a:solidFill>
                  <a:schemeClr val="bg2"/>
                </a:solidFill>
              </a:rPr>
              <a:t>'</a:t>
            </a:r>
            <a:r>
              <a:rPr lang="en-IN" b="1" dirty="0" err="1">
                <a:solidFill>
                  <a:schemeClr val="bg2"/>
                </a:solidFill>
              </a:rPr>
              <a:t>max_depth</a:t>
            </a:r>
            <a:r>
              <a:rPr lang="en-IN" dirty="0">
                <a:solidFill>
                  <a:schemeClr val="bg2"/>
                </a:solidFill>
              </a:rPr>
              <a:t>': </a:t>
            </a:r>
            <a:r>
              <a:rPr lang="en-IN" b="1" dirty="0">
                <a:solidFill>
                  <a:schemeClr val="bg2"/>
                </a:solidFill>
              </a:rPr>
              <a:t>5</a:t>
            </a:r>
            <a:r>
              <a:rPr lang="en-IN" dirty="0">
                <a:solidFill>
                  <a:schemeClr val="bg2"/>
                </a:solidFill>
              </a:rPr>
              <a:t>} </a:t>
            </a:r>
          </a:p>
        </p:txBody>
      </p:sp>
      <p:pic>
        <p:nvPicPr>
          <p:cNvPr id="7172" name="Picture 4" descr="3.1. Cross-validation: evaluating estimator performance — scikit-learn  0.24.2 documentation">
            <a:extLst>
              <a:ext uri="{FF2B5EF4-FFF2-40B4-BE49-F238E27FC236}">
                <a16:creationId xmlns:a16="http://schemas.microsoft.com/office/drawing/2014/main" id="{CC6197ED-CCD5-4ADC-BB3E-DCB53F9FF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32" y="1690255"/>
            <a:ext cx="4136726" cy="2774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48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631075" y="5457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 sz="2800" dirty="0">
                <a:solidFill>
                  <a:srgbClr val="000000"/>
                </a:solidFill>
                <a:latin typeface="Times New Roman"/>
                <a:ea typeface="Times New Roman"/>
                <a:cs typeface="Times New Roman"/>
                <a:sym typeface="Times New Roman"/>
              </a:rPr>
              <a:t>2.Problem Statement</a:t>
            </a:r>
            <a:endParaRPr sz="3600" b="0" dirty="0">
              <a:solidFill>
                <a:srgbClr val="90C226"/>
              </a:solidFill>
              <a:latin typeface="Trebuchet MS"/>
              <a:ea typeface="Trebuchet MS"/>
              <a:cs typeface="Trebuchet MS"/>
              <a:sym typeface="Trebuchet MS"/>
            </a:endParaRPr>
          </a:p>
          <a:p>
            <a:pPr marL="0" lvl="0" indent="0" algn="l" rtl="0">
              <a:spcBef>
                <a:spcPts val="0"/>
              </a:spcBef>
              <a:spcAft>
                <a:spcPts val="0"/>
              </a:spcAft>
              <a:buNone/>
            </a:pPr>
            <a:endParaRPr dirty="0"/>
          </a:p>
        </p:txBody>
      </p:sp>
      <p:sp>
        <p:nvSpPr>
          <p:cNvPr id="112" name="Google Shape;112;p17"/>
          <p:cNvSpPr txBox="1">
            <a:spLocks noGrp="1"/>
          </p:cNvSpPr>
          <p:nvPr>
            <p:ph type="body" idx="1"/>
          </p:nvPr>
        </p:nvSpPr>
        <p:spPr>
          <a:xfrm>
            <a:off x="729450" y="1391275"/>
            <a:ext cx="7688700" cy="3752100"/>
          </a:xfrm>
          <a:prstGeom prst="rect">
            <a:avLst/>
          </a:prstGeom>
        </p:spPr>
        <p:txBody>
          <a:bodyPr spcFirstLastPara="1" wrap="square" lIns="91425" tIns="91425" rIns="91425" bIns="91425" anchor="t" anchorCtr="0">
            <a:noAutofit/>
          </a:bodyPr>
          <a:lstStyle/>
          <a:p>
            <a:pPr marL="342900" lvl="0" indent="-342900" algn="just">
              <a:lnSpc>
                <a:spcPct val="107000"/>
              </a:lnSpc>
              <a:spcAft>
                <a:spcPts val="800"/>
              </a:spcAft>
              <a:buSzPts val="1000"/>
              <a:buFont typeface="Arial" panose="020B0604020202020204" pitchFamily="34" charset="0"/>
              <a:buChar char="●"/>
            </a:pPr>
            <a:r>
              <a:rPr lang="en-IN" sz="2300" dirty="0">
                <a:solidFill>
                  <a:srgbClr val="404040"/>
                </a:solidFill>
                <a:latin typeface="Times New Roman" pitchFamily="18" charset="0"/>
                <a:cs typeface="Times New Roman" pitchFamily="18" charset="0"/>
              </a:rPr>
              <a:t>Given a new student profile, can we predict the salary of the engineer based on the historic and AMCAT data.</a:t>
            </a:r>
          </a:p>
          <a:p>
            <a:pPr marL="342900" lvl="0" indent="-342900" algn="just">
              <a:lnSpc>
                <a:spcPct val="107000"/>
              </a:lnSpc>
              <a:spcAft>
                <a:spcPts val="1000"/>
              </a:spcAft>
              <a:buSzPts val="1000"/>
              <a:buFont typeface="Arial" panose="020B0604020202020204" pitchFamily="34" charset="0"/>
              <a:buChar char="●"/>
            </a:pPr>
            <a:r>
              <a:rPr lang="en-IN" sz="2300" dirty="0">
                <a:solidFill>
                  <a:srgbClr val="404040"/>
                </a:solidFill>
                <a:latin typeface="Times New Roman" pitchFamily="18" charset="0"/>
                <a:cs typeface="Times New Roman" pitchFamily="18" charset="0"/>
              </a:rPr>
              <a:t>Can we understand what factors in the labour market determine one’s salary? Is it just one’s skills or there are other factors which influence the return in the labour market? What signals and biases enter the labour market? </a:t>
            </a:r>
          </a:p>
          <a:p>
            <a:pPr marL="0" lvl="0" indent="0" algn="just" rtl="0">
              <a:spcBef>
                <a:spcPts val="1600"/>
              </a:spcBef>
              <a:spcAft>
                <a:spcPts val="0"/>
              </a:spcAft>
              <a:buNone/>
            </a:pPr>
            <a:endParaRPr sz="1600" dirty="0">
              <a:solidFill>
                <a:srgbClr val="404040"/>
              </a:solidFill>
              <a:latin typeface="Times New Roman"/>
              <a:ea typeface="Times New Roman"/>
              <a:cs typeface="Times New Roman"/>
              <a:sym typeface="Times New Roman"/>
            </a:endParaRPr>
          </a:p>
          <a:p>
            <a:pPr marL="0" lvl="0" indent="0" algn="just" rtl="0">
              <a:spcBef>
                <a:spcPts val="1600"/>
              </a:spcBef>
              <a:spcAft>
                <a:spcPts val="1600"/>
              </a:spcAft>
              <a:buNone/>
            </a:pPr>
            <a:endParaRPr sz="1600" dirty="0">
              <a:solidFill>
                <a:srgbClr val="40404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80250" y="5185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0000"/>
                </a:solidFill>
                <a:latin typeface="Times New Roman" panose="02020603050405020304" pitchFamily="18" charset="0"/>
                <a:cs typeface="Times New Roman" panose="02020603050405020304" pitchFamily="18" charset="0"/>
                <a:sym typeface="Arial"/>
              </a:rPr>
              <a:t>7. Model Evaluation</a:t>
            </a:r>
            <a:endParaRPr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62B616C-E27D-416E-9C95-7ABFCDAA4698}"/>
              </a:ext>
            </a:extLst>
          </p:cNvPr>
          <p:cNvSpPr txBox="1"/>
          <p:nvPr/>
        </p:nvSpPr>
        <p:spPr>
          <a:xfrm>
            <a:off x="836935" y="1427803"/>
            <a:ext cx="7470130" cy="523220"/>
          </a:xfrm>
          <a:prstGeom prst="rect">
            <a:avLst/>
          </a:prstGeom>
          <a:noFill/>
        </p:spPr>
        <p:txBody>
          <a:bodyPr wrap="square">
            <a:spAutoFit/>
          </a:bodyPr>
          <a:lstStyle/>
          <a:p>
            <a:r>
              <a:rPr lang="en-IN" b="1" dirty="0">
                <a:solidFill>
                  <a:schemeClr val="bg2"/>
                </a:solidFill>
              </a:rPr>
              <a:t>After building the XG Boost model with best parameters, we get the following precision, recall &amp; f-1 scores</a:t>
            </a:r>
          </a:p>
        </p:txBody>
      </p:sp>
      <p:pic>
        <p:nvPicPr>
          <p:cNvPr id="3" name="Picture 2">
            <a:extLst>
              <a:ext uri="{FF2B5EF4-FFF2-40B4-BE49-F238E27FC236}">
                <a16:creationId xmlns:a16="http://schemas.microsoft.com/office/drawing/2014/main" id="{A1B2D372-B1F7-408C-95C9-476EFCE31302}"/>
              </a:ext>
            </a:extLst>
          </p:cNvPr>
          <p:cNvPicPr>
            <a:picLocks noChangeAspect="1"/>
          </p:cNvPicPr>
          <p:nvPr/>
        </p:nvPicPr>
        <p:blipFill>
          <a:blip r:embed="rId3"/>
          <a:stretch>
            <a:fillRect/>
          </a:stretch>
        </p:blipFill>
        <p:spPr>
          <a:xfrm>
            <a:off x="780250" y="2072696"/>
            <a:ext cx="3604713" cy="2239563"/>
          </a:xfrm>
          <a:prstGeom prst="rect">
            <a:avLst/>
          </a:prstGeom>
        </p:spPr>
      </p:pic>
      <p:sp>
        <p:nvSpPr>
          <p:cNvPr id="8" name="TextBox 7">
            <a:extLst>
              <a:ext uri="{FF2B5EF4-FFF2-40B4-BE49-F238E27FC236}">
                <a16:creationId xmlns:a16="http://schemas.microsoft.com/office/drawing/2014/main" id="{DC950C30-4C99-4EB3-ADB0-4FEF5E5E1BBB}"/>
              </a:ext>
            </a:extLst>
          </p:cNvPr>
          <p:cNvSpPr txBox="1"/>
          <p:nvPr/>
        </p:nvSpPr>
        <p:spPr>
          <a:xfrm>
            <a:off x="4508244" y="1994627"/>
            <a:ext cx="4699509" cy="646331"/>
          </a:xfrm>
          <a:prstGeom prst="rect">
            <a:avLst/>
          </a:prstGeom>
          <a:noFill/>
        </p:spPr>
        <p:txBody>
          <a:bodyPr wrap="square">
            <a:spAutoFit/>
          </a:bodyPr>
          <a:lstStyle/>
          <a:p>
            <a:r>
              <a:rPr lang="en-US" sz="1200" b="1" i="0" dirty="0">
                <a:solidFill>
                  <a:srgbClr val="888888"/>
                </a:solidFill>
                <a:effectLst/>
                <a:latin typeface="Times New Roman" panose="02020603050405020304" pitchFamily="18" charset="0"/>
                <a:cs typeface="Times New Roman" panose="02020603050405020304" pitchFamily="18" charset="0"/>
              </a:rPr>
              <a:t>Accuracy</a:t>
            </a:r>
            <a:r>
              <a:rPr lang="en-US" sz="1200" b="0" i="0" dirty="0">
                <a:solidFill>
                  <a:srgbClr val="888888"/>
                </a:solidFill>
                <a:effectLst/>
                <a:latin typeface="Times New Roman" panose="02020603050405020304" pitchFamily="18" charset="0"/>
                <a:cs typeface="Times New Roman" panose="02020603050405020304" pitchFamily="18" charset="0"/>
              </a:rPr>
              <a:t> - Accuracy is the most intuitive performance measure and it is simply a ratio of correctly predicted observation to the total observations. </a:t>
            </a:r>
            <a:endParaRPr lang="en-IN" sz="1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B82AFF8-B6D8-493F-B504-11268EE7382E}"/>
              </a:ext>
            </a:extLst>
          </p:cNvPr>
          <p:cNvSpPr txBox="1"/>
          <p:nvPr/>
        </p:nvSpPr>
        <p:spPr>
          <a:xfrm>
            <a:off x="4508244" y="2776149"/>
            <a:ext cx="4572000" cy="461665"/>
          </a:xfrm>
          <a:prstGeom prst="rect">
            <a:avLst/>
          </a:prstGeom>
          <a:noFill/>
        </p:spPr>
        <p:txBody>
          <a:bodyPr wrap="square">
            <a:spAutoFit/>
          </a:bodyPr>
          <a:lstStyle/>
          <a:p>
            <a:r>
              <a:rPr lang="en-US" sz="1200" b="1" i="0" dirty="0">
                <a:solidFill>
                  <a:srgbClr val="888888"/>
                </a:solidFill>
                <a:effectLst/>
                <a:latin typeface="Times New Roman" panose="02020603050405020304" pitchFamily="18" charset="0"/>
                <a:cs typeface="Times New Roman" panose="02020603050405020304" pitchFamily="18" charset="0"/>
              </a:rPr>
              <a:t>Precision</a:t>
            </a:r>
            <a:r>
              <a:rPr lang="en-US" sz="1200" b="0" i="0" dirty="0">
                <a:solidFill>
                  <a:srgbClr val="888888"/>
                </a:solidFill>
                <a:effectLst/>
                <a:latin typeface="Times New Roman" panose="02020603050405020304" pitchFamily="18" charset="0"/>
                <a:cs typeface="Times New Roman" panose="02020603050405020304" pitchFamily="18" charset="0"/>
              </a:rPr>
              <a:t> - Precision is the ratio of correctly predicted positive observations to the total predicted positive observations. </a:t>
            </a:r>
            <a:endParaRPr lang="en-IN" sz="1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A90910D-686A-4367-A1EC-FB0E492624AA}"/>
              </a:ext>
            </a:extLst>
          </p:cNvPr>
          <p:cNvSpPr txBox="1"/>
          <p:nvPr/>
        </p:nvSpPr>
        <p:spPr>
          <a:xfrm>
            <a:off x="4508244" y="3468646"/>
            <a:ext cx="4371084" cy="461665"/>
          </a:xfrm>
          <a:prstGeom prst="rect">
            <a:avLst/>
          </a:prstGeom>
          <a:noFill/>
        </p:spPr>
        <p:txBody>
          <a:bodyPr wrap="square">
            <a:spAutoFit/>
          </a:bodyPr>
          <a:lstStyle/>
          <a:p>
            <a:r>
              <a:rPr lang="en-US" sz="1200" b="1" i="0" dirty="0">
                <a:solidFill>
                  <a:srgbClr val="888888"/>
                </a:solidFill>
                <a:effectLst/>
                <a:latin typeface="Times New Roman" panose="02020603050405020304" pitchFamily="18" charset="0"/>
                <a:cs typeface="Times New Roman" panose="02020603050405020304" pitchFamily="18" charset="0"/>
              </a:rPr>
              <a:t>Recall </a:t>
            </a:r>
            <a:r>
              <a:rPr lang="en-US" sz="1200" b="0" i="0" dirty="0">
                <a:solidFill>
                  <a:srgbClr val="888888"/>
                </a:solidFill>
                <a:effectLst/>
                <a:latin typeface="Times New Roman" panose="02020603050405020304" pitchFamily="18" charset="0"/>
                <a:cs typeface="Times New Roman" panose="02020603050405020304" pitchFamily="18" charset="0"/>
              </a:rPr>
              <a:t>(Sensitivity) - Recall is the ratio of correctly predicted positive observations to the all observations in actual class </a:t>
            </a:r>
            <a:endParaRPr lang="en-IN" sz="1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4EF5B41-C8A7-4200-BC39-09C956EF8638}"/>
              </a:ext>
            </a:extLst>
          </p:cNvPr>
          <p:cNvSpPr txBox="1"/>
          <p:nvPr/>
        </p:nvSpPr>
        <p:spPr>
          <a:xfrm>
            <a:off x="4508244" y="4161143"/>
            <a:ext cx="4572000" cy="276999"/>
          </a:xfrm>
          <a:prstGeom prst="rect">
            <a:avLst/>
          </a:prstGeom>
          <a:noFill/>
        </p:spPr>
        <p:txBody>
          <a:bodyPr wrap="square">
            <a:spAutoFit/>
          </a:bodyPr>
          <a:lstStyle/>
          <a:p>
            <a:r>
              <a:rPr lang="en-US" sz="1200" b="1" i="0" dirty="0">
                <a:solidFill>
                  <a:srgbClr val="888888"/>
                </a:solidFill>
                <a:effectLst/>
                <a:latin typeface="Times New Roman" panose="02020603050405020304" pitchFamily="18" charset="0"/>
                <a:cs typeface="Times New Roman" panose="02020603050405020304" pitchFamily="18" charset="0"/>
              </a:rPr>
              <a:t>F1 score</a:t>
            </a:r>
            <a:r>
              <a:rPr lang="en-US" sz="1200" b="0" i="0" dirty="0">
                <a:solidFill>
                  <a:srgbClr val="888888"/>
                </a:solidFill>
                <a:effectLst/>
                <a:latin typeface="Times New Roman" panose="02020603050405020304" pitchFamily="18" charset="0"/>
                <a:cs typeface="Times New Roman" panose="02020603050405020304" pitchFamily="18" charset="0"/>
              </a:rPr>
              <a:t> - F1 Score is the weighted average of Precision and Recall.</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746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80250" y="5185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0000"/>
                </a:solidFill>
                <a:latin typeface="Times New Roman" panose="02020603050405020304" pitchFamily="18" charset="0"/>
                <a:cs typeface="Times New Roman" panose="02020603050405020304" pitchFamily="18" charset="0"/>
                <a:sym typeface="Arial"/>
              </a:rPr>
              <a:t>7. Model Evaluation &amp; Insights</a:t>
            </a:r>
            <a:endParaRPr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D441815-DAB7-4F39-A456-B3FDCEB2C6A4}"/>
              </a:ext>
            </a:extLst>
          </p:cNvPr>
          <p:cNvPicPr>
            <a:picLocks noChangeAspect="1"/>
          </p:cNvPicPr>
          <p:nvPr/>
        </p:nvPicPr>
        <p:blipFill>
          <a:blip r:embed="rId3"/>
          <a:stretch>
            <a:fillRect/>
          </a:stretch>
        </p:blipFill>
        <p:spPr>
          <a:xfrm>
            <a:off x="2519621" y="1796390"/>
            <a:ext cx="3978161" cy="3262790"/>
          </a:xfrm>
          <a:prstGeom prst="rect">
            <a:avLst/>
          </a:prstGeom>
        </p:spPr>
      </p:pic>
      <p:sp>
        <p:nvSpPr>
          <p:cNvPr id="9" name="TextBox 8">
            <a:extLst>
              <a:ext uri="{FF2B5EF4-FFF2-40B4-BE49-F238E27FC236}">
                <a16:creationId xmlns:a16="http://schemas.microsoft.com/office/drawing/2014/main" id="{80F0F9DC-7BE1-4757-84E9-7E87473B3186}"/>
              </a:ext>
            </a:extLst>
          </p:cNvPr>
          <p:cNvSpPr txBox="1"/>
          <p:nvPr/>
        </p:nvSpPr>
        <p:spPr>
          <a:xfrm>
            <a:off x="3740727" y="1384704"/>
            <a:ext cx="4307809" cy="307777"/>
          </a:xfrm>
          <a:prstGeom prst="rect">
            <a:avLst/>
          </a:prstGeom>
          <a:noFill/>
        </p:spPr>
        <p:txBody>
          <a:bodyPr wrap="square">
            <a:spAutoFit/>
          </a:bodyPr>
          <a:lstStyle/>
          <a:p>
            <a:r>
              <a:rPr lang="en-IN" b="1" dirty="0">
                <a:solidFill>
                  <a:schemeClr val="bg2"/>
                </a:solidFill>
              </a:rPr>
              <a:t>We got a 4x4 Confusion Matrix</a:t>
            </a:r>
          </a:p>
        </p:txBody>
      </p:sp>
    </p:spTree>
    <p:extLst>
      <p:ext uri="{BB962C8B-B14F-4D97-AF65-F5344CB8AC3E}">
        <p14:creationId xmlns:p14="http://schemas.microsoft.com/office/powerpoint/2010/main" val="3090472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150" y="531250"/>
            <a:ext cx="7688700" cy="535200"/>
          </a:xfrm>
        </p:spPr>
        <p:txBody>
          <a:bodyPr/>
          <a:lstStyle/>
          <a:p>
            <a:r>
              <a:rPr lang="en-US" sz="2000" dirty="0">
                <a:latin typeface="Times New Roman" panose="02020603050405020304" pitchFamily="18" charset="0"/>
                <a:cs typeface="Times New Roman" panose="02020603050405020304" pitchFamily="18" charset="0"/>
              </a:rPr>
              <a:t>7.1 FEATURE IMPORTANCE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16750" y="1431175"/>
            <a:ext cx="7688700" cy="2261100"/>
          </a:xfrm>
        </p:spPr>
        <p:txBody>
          <a:bodyPr/>
          <a:lstStyle/>
          <a:p>
            <a:r>
              <a:rPr lang="en-US" sz="1400" dirty="0">
                <a:latin typeface="Times New Roman" panose="02020603050405020304" pitchFamily="18" charset="0"/>
                <a:cs typeface="Times New Roman" panose="02020603050405020304" pitchFamily="18" charset="0"/>
              </a:rPr>
              <a:t>Feature importance is one of the techniques to analyze the importance of each independent variable on the target variable.</a:t>
            </a:r>
          </a:p>
          <a:p>
            <a:pPr marL="146050" indent="0">
              <a:buNone/>
            </a:pP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We have used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Classifier as our model, and it has functions to calculate feature importance under the </a:t>
            </a:r>
            <a:r>
              <a:rPr lang="en-US" sz="1400" dirty="0" err="1">
                <a:latin typeface="Times New Roman" panose="02020603050405020304" pitchFamily="18" charset="0"/>
                <a:cs typeface="Times New Roman" panose="02020603050405020304" pitchFamily="18" charset="0"/>
              </a:rPr>
              <a:t>sklearn</a:t>
            </a:r>
            <a:r>
              <a:rPr lang="en-US" sz="1400" dirty="0">
                <a:latin typeface="Times New Roman" panose="02020603050405020304" pitchFamily="18" charset="0"/>
                <a:cs typeface="Times New Roman" panose="02020603050405020304" pitchFamily="18" charset="0"/>
              </a:rPr>
              <a:t> library.</a:t>
            </a:r>
          </a:p>
        </p:txBody>
      </p:sp>
    </p:spTree>
    <p:extLst>
      <p:ext uri="{BB962C8B-B14F-4D97-AF65-F5344CB8AC3E}">
        <p14:creationId xmlns:p14="http://schemas.microsoft.com/office/powerpoint/2010/main" val="1218285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2758" y="1180366"/>
            <a:ext cx="7688700" cy="567507"/>
          </a:xfrm>
        </p:spPr>
        <p:txBody>
          <a:bodyPr/>
          <a:lstStyle/>
          <a:p>
            <a:r>
              <a:rPr lang="en-US" dirty="0">
                <a:latin typeface="Times New Roman" pitchFamily="18" charset="0"/>
                <a:cs typeface="Times New Roman" pitchFamily="18" charset="0"/>
              </a:rPr>
              <a:t>The following bar graph depicts the top features having feature importance in descending order</a:t>
            </a:r>
            <a:endParaRPr lang="en-US" dirty="0"/>
          </a:p>
          <a:p>
            <a:endParaRPr lang="en-US" dirty="0"/>
          </a:p>
        </p:txBody>
      </p:sp>
      <p:pic>
        <p:nvPicPr>
          <p:cNvPr id="5" name="Picture 4">
            <a:extLst>
              <a:ext uri="{FF2B5EF4-FFF2-40B4-BE49-F238E27FC236}">
                <a16:creationId xmlns:a16="http://schemas.microsoft.com/office/drawing/2014/main" id="{25F69161-3A27-462D-9E21-63DCBB9F233A}"/>
              </a:ext>
            </a:extLst>
          </p:cNvPr>
          <p:cNvPicPr>
            <a:picLocks noChangeAspect="1"/>
          </p:cNvPicPr>
          <p:nvPr/>
        </p:nvPicPr>
        <p:blipFill>
          <a:blip r:embed="rId2"/>
          <a:stretch>
            <a:fillRect/>
          </a:stretch>
        </p:blipFill>
        <p:spPr>
          <a:xfrm>
            <a:off x="1427018" y="1610287"/>
            <a:ext cx="5674736" cy="3470868"/>
          </a:xfrm>
          <a:prstGeom prst="rect">
            <a:avLst/>
          </a:prstGeom>
        </p:spPr>
      </p:pic>
    </p:spTree>
    <p:extLst>
      <p:ext uri="{BB962C8B-B14F-4D97-AF65-F5344CB8AC3E}">
        <p14:creationId xmlns:p14="http://schemas.microsoft.com/office/powerpoint/2010/main" val="1367803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41ED-1261-42D8-8D15-098EF6B0226C}"/>
              </a:ext>
            </a:extLst>
          </p:cNvPr>
          <p:cNvSpPr>
            <a:spLocks noGrp="1"/>
          </p:cNvSpPr>
          <p:nvPr>
            <p:ph type="title"/>
          </p:nvPr>
        </p:nvSpPr>
        <p:spPr>
          <a:xfrm>
            <a:off x="2284552" y="1959352"/>
            <a:ext cx="4812934" cy="1548958"/>
          </a:xfrm>
        </p:spPr>
        <p:txBody>
          <a:bodyPr/>
          <a:lstStyle/>
          <a:p>
            <a:r>
              <a:rPr lang="en-US" sz="6600" dirty="0">
                <a:latin typeface="Times New Roman" pitchFamily="18" charset="0"/>
                <a:cs typeface="Times New Roman" pitchFamily="18" charset="0"/>
              </a:rPr>
              <a:t>Thank You</a:t>
            </a:r>
            <a:endParaRPr lang="en-IN" sz="6600" dirty="0">
              <a:latin typeface="Times New Roman" pitchFamily="18" charset="0"/>
              <a:cs typeface="Times New Roman" pitchFamily="18" charset="0"/>
            </a:endParaRPr>
          </a:p>
        </p:txBody>
      </p:sp>
    </p:spTree>
    <p:extLst>
      <p:ext uri="{BB962C8B-B14F-4D97-AF65-F5344CB8AC3E}">
        <p14:creationId xmlns:p14="http://schemas.microsoft.com/office/powerpoint/2010/main" val="167114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7650" y="5597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 sz="2800" dirty="0">
                <a:solidFill>
                  <a:srgbClr val="000000"/>
                </a:solidFill>
                <a:latin typeface="Times New Roman"/>
                <a:ea typeface="Times New Roman"/>
                <a:cs typeface="Times New Roman"/>
                <a:sym typeface="Times New Roman"/>
              </a:rPr>
              <a:t>3.Dataset Description</a:t>
            </a:r>
            <a:endParaRPr dirty="0"/>
          </a:p>
        </p:txBody>
      </p:sp>
      <p:sp>
        <p:nvSpPr>
          <p:cNvPr id="118" name="Google Shape;118;p18"/>
          <p:cNvSpPr txBox="1">
            <a:spLocks noGrp="1"/>
          </p:cNvSpPr>
          <p:nvPr>
            <p:ph type="body" idx="1"/>
          </p:nvPr>
        </p:nvSpPr>
        <p:spPr>
          <a:xfrm>
            <a:off x="727650" y="1094975"/>
            <a:ext cx="7688700" cy="3766275"/>
          </a:xfrm>
          <a:prstGeom prst="rect">
            <a:avLst/>
          </a:prstGeom>
        </p:spPr>
        <p:txBody>
          <a:bodyPr spcFirstLastPara="1" wrap="square" lIns="91425" tIns="91425" rIns="91425" bIns="91425" anchor="t" anchorCtr="0">
            <a:noAutofit/>
          </a:bodyPr>
          <a:lstStyle/>
          <a:p>
            <a:pPr algn="l"/>
            <a:endParaRPr lang="en-IN" sz="1050" b="0" i="0" u="none" strike="noStrike" baseline="0" dirty="0">
              <a:solidFill>
                <a:srgbClr val="000000"/>
              </a:solidFill>
              <a:latin typeface="Calibri" panose="020F0502020204030204" pitchFamily="34" charset="0"/>
            </a:endParaRPr>
          </a:p>
          <a:p>
            <a:pPr marL="146050" indent="0">
              <a:buNone/>
            </a:pPr>
            <a:r>
              <a:rPr lang="en-US" sz="1200" dirty="0">
                <a:solidFill>
                  <a:srgbClr val="404040"/>
                </a:solidFill>
                <a:latin typeface="Times New Roman" pitchFamily="18" charset="0"/>
                <a:cs typeface="Times New Roman" pitchFamily="18" charset="0"/>
              </a:rPr>
              <a:t> For every engineer, AMEO dataset provides anonymized bio data information along with their respective skill scores and employment outcome information. Specifically, the following information is available for every engineer: </a:t>
            </a:r>
          </a:p>
          <a:p>
            <a:pPr marL="146050" indent="0">
              <a:buNone/>
            </a:pPr>
            <a:r>
              <a:rPr lang="en-US" sz="1200" dirty="0">
                <a:solidFill>
                  <a:srgbClr val="404040"/>
                </a:solidFill>
                <a:latin typeface="Times New Roman" pitchFamily="18" charset="0"/>
                <a:cs typeface="Times New Roman" pitchFamily="18" charset="0"/>
              </a:rPr>
              <a:t>1. Scores on Aspiring Minds' AMCAT - a standardized test of job skills. The test includes cognitive, domain and personality assessments. </a:t>
            </a:r>
          </a:p>
          <a:p>
            <a:endParaRPr lang="en-IN" sz="1200" dirty="0">
              <a:solidFill>
                <a:srgbClr val="404040"/>
              </a:solidFill>
              <a:latin typeface="Times New Roman" pitchFamily="18" charset="0"/>
              <a:cs typeface="Times New Roman" pitchFamily="18" charset="0"/>
            </a:endParaRPr>
          </a:p>
          <a:p>
            <a:pPr marL="146050" indent="0">
              <a:buNone/>
            </a:pPr>
            <a:r>
              <a:rPr lang="en-US" sz="1200" dirty="0">
                <a:solidFill>
                  <a:srgbClr val="404040"/>
                </a:solidFill>
                <a:latin typeface="Times New Roman" pitchFamily="18" charset="0"/>
                <a:cs typeface="Times New Roman" pitchFamily="18" charset="0"/>
              </a:rPr>
              <a:t>2. Personal information like gender and date of birth. </a:t>
            </a:r>
          </a:p>
          <a:p>
            <a:endParaRPr lang="en-IN" sz="1200" dirty="0">
              <a:solidFill>
                <a:srgbClr val="404040"/>
              </a:solidFill>
              <a:latin typeface="Times New Roman" pitchFamily="18" charset="0"/>
              <a:cs typeface="Times New Roman" pitchFamily="18" charset="0"/>
            </a:endParaRPr>
          </a:p>
          <a:p>
            <a:pPr marL="146050" indent="0">
              <a:buNone/>
            </a:pPr>
            <a:r>
              <a:rPr lang="en-US" sz="1200" dirty="0">
                <a:solidFill>
                  <a:srgbClr val="404040"/>
                </a:solidFill>
                <a:latin typeface="Times New Roman" pitchFamily="18" charset="0"/>
                <a:cs typeface="Times New Roman" pitchFamily="18" charset="0"/>
              </a:rPr>
              <a:t>3. Pre-university information like 10th and 12th grade marks, board of education and 12th grade graduation year. </a:t>
            </a:r>
          </a:p>
          <a:p>
            <a:endParaRPr lang="en-IN" sz="1200" dirty="0">
              <a:solidFill>
                <a:srgbClr val="404040"/>
              </a:solidFill>
              <a:latin typeface="Times New Roman" pitchFamily="18" charset="0"/>
              <a:cs typeface="Times New Roman" pitchFamily="18" charset="0"/>
            </a:endParaRPr>
          </a:p>
          <a:p>
            <a:pPr marL="146050" indent="0">
              <a:buNone/>
            </a:pPr>
            <a:r>
              <a:rPr lang="en-US" sz="1200" dirty="0">
                <a:solidFill>
                  <a:srgbClr val="404040"/>
                </a:solidFill>
                <a:latin typeface="Times New Roman" pitchFamily="18" charset="0"/>
                <a:cs typeface="Times New Roman" pitchFamily="18" charset="0"/>
              </a:rPr>
              <a:t>4. University information like GPA, college major, college reputation proxy, graduation year and college location. </a:t>
            </a:r>
          </a:p>
          <a:p>
            <a:pPr marL="146050" indent="0">
              <a:buNone/>
            </a:pPr>
            <a:r>
              <a:rPr lang="en-US" sz="1200" dirty="0">
                <a:solidFill>
                  <a:srgbClr val="404040"/>
                </a:solidFill>
                <a:latin typeface="Times New Roman" pitchFamily="18" charset="0"/>
                <a:cs typeface="Times New Roman" pitchFamily="18" charset="0"/>
              </a:rPr>
              <a:t>5. The following employment outcome information is available for every engineer: </a:t>
            </a:r>
          </a:p>
          <a:p>
            <a:r>
              <a:rPr lang="en-IN" sz="1200" dirty="0">
                <a:solidFill>
                  <a:srgbClr val="404040"/>
                </a:solidFill>
                <a:latin typeface="Times New Roman" pitchFamily="18" charset="0"/>
                <a:cs typeface="Times New Roman" pitchFamily="18" charset="0"/>
              </a:rPr>
              <a:t>First job annual salary </a:t>
            </a:r>
          </a:p>
          <a:p>
            <a:r>
              <a:rPr lang="en-IN" sz="1200" dirty="0">
                <a:solidFill>
                  <a:srgbClr val="404040"/>
                </a:solidFill>
                <a:latin typeface="Times New Roman" pitchFamily="18" charset="0"/>
                <a:cs typeface="Times New Roman" pitchFamily="18" charset="0"/>
              </a:rPr>
              <a:t>First job title </a:t>
            </a:r>
          </a:p>
          <a:p>
            <a:r>
              <a:rPr lang="en-IN" sz="1200" dirty="0">
                <a:solidFill>
                  <a:srgbClr val="404040"/>
                </a:solidFill>
                <a:latin typeface="Times New Roman" pitchFamily="18" charset="0"/>
                <a:cs typeface="Times New Roman" pitchFamily="18" charset="0"/>
              </a:rPr>
              <a:t>First job location </a:t>
            </a:r>
          </a:p>
          <a:p>
            <a:r>
              <a:rPr lang="en-US" sz="1200" dirty="0">
                <a:solidFill>
                  <a:srgbClr val="404040"/>
                </a:solidFill>
                <a:latin typeface="Times New Roman" pitchFamily="18" charset="0"/>
                <a:cs typeface="Times New Roman" pitchFamily="18" charset="0"/>
              </a:rPr>
              <a:t>Date of joining and leaving of first job </a:t>
            </a:r>
          </a:p>
          <a:p>
            <a:pPr marL="457200" lvl="0" indent="0" algn="just" rtl="0">
              <a:spcBef>
                <a:spcPts val="0"/>
              </a:spcBef>
              <a:spcAft>
                <a:spcPts val="1600"/>
              </a:spcAft>
              <a:buNone/>
            </a:pP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7650" y="6159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 sz="2800">
                <a:solidFill>
                  <a:srgbClr val="000000"/>
                </a:solidFill>
                <a:latin typeface="Times New Roman"/>
                <a:ea typeface="Times New Roman"/>
                <a:cs typeface="Times New Roman"/>
                <a:sym typeface="Times New Roman"/>
              </a:rPr>
              <a:t>Dataset Description</a:t>
            </a:r>
            <a:r>
              <a:rPr lang="en" sz="2800" b="0">
                <a:solidFill>
                  <a:srgbClr val="000000"/>
                </a:solidFill>
                <a:latin typeface="Times New Roman"/>
                <a:ea typeface="Times New Roman"/>
                <a:cs typeface="Times New Roman"/>
                <a:sym typeface="Times New Roman"/>
              </a:rPr>
              <a:t>(Cont..)</a:t>
            </a:r>
            <a:endParaRPr sz="3600" b="0">
              <a:solidFill>
                <a:srgbClr val="90C226"/>
              </a:solidFill>
              <a:latin typeface="Trebuchet MS"/>
              <a:ea typeface="Trebuchet MS"/>
              <a:cs typeface="Trebuchet MS"/>
              <a:sym typeface="Trebuchet MS"/>
            </a:endParaRPr>
          </a:p>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754999D-44D8-466D-94A2-E4583B44B92D}"/>
              </a:ext>
            </a:extLst>
          </p:cNvPr>
          <p:cNvPicPr>
            <a:picLocks noChangeAspect="1"/>
          </p:cNvPicPr>
          <p:nvPr/>
        </p:nvPicPr>
        <p:blipFill>
          <a:blip r:embed="rId3"/>
          <a:stretch>
            <a:fillRect/>
          </a:stretch>
        </p:blipFill>
        <p:spPr>
          <a:xfrm>
            <a:off x="128168" y="1262242"/>
            <a:ext cx="8887664" cy="36150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7650" y="630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 sz="2800" dirty="0">
                <a:solidFill>
                  <a:srgbClr val="000000"/>
                </a:solidFill>
                <a:latin typeface="Times New Roman"/>
                <a:ea typeface="Times New Roman"/>
                <a:cs typeface="Times New Roman"/>
                <a:sym typeface="Times New Roman"/>
              </a:rPr>
              <a:t>Dataset Description</a:t>
            </a:r>
            <a:r>
              <a:rPr lang="en" sz="2800" b="0" dirty="0">
                <a:solidFill>
                  <a:srgbClr val="000000"/>
                </a:solidFill>
                <a:latin typeface="Times New Roman"/>
                <a:ea typeface="Times New Roman"/>
                <a:cs typeface="Times New Roman"/>
                <a:sym typeface="Times New Roman"/>
              </a:rPr>
              <a:t>(Cont..)</a:t>
            </a:r>
            <a:endParaRPr sz="3600" b="0" dirty="0">
              <a:solidFill>
                <a:srgbClr val="90C226"/>
              </a:solidFill>
              <a:latin typeface="Trebuchet MS"/>
              <a:ea typeface="Trebuchet MS"/>
              <a:cs typeface="Trebuchet MS"/>
              <a:sym typeface="Trebuchet MS"/>
            </a:endParaRPr>
          </a:p>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C1DC605B-D168-4F87-AA61-2F32C32EDD2D}"/>
              </a:ext>
            </a:extLst>
          </p:cNvPr>
          <p:cNvPicPr>
            <a:picLocks noChangeAspect="1"/>
          </p:cNvPicPr>
          <p:nvPr/>
        </p:nvPicPr>
        <p:blipFill>
          <a:blip r:embed="rId3"/>
          <a:stretch>
            <a:fillRect/>
          </a:stretch>
        </p:blipFill>
        <p:spPr>
          <a:xfrm>
            <a:off x="71758" y="1295934"/>
            <a:ext cx="9000484" cy="35213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7650" y="6300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Times New Roman"/>
              <a:buNone/>
            </a:pPr>
            <a:r>
              <a:rPr lang="en" sz="2800" dirty="0">
                <a:solidFill>
                  <a:srgbClr val="000000"/>
                </a:solidFill>
                <a:latin typeface="Times New Roman"/>
                <a:cs typeface="Times New Roman"/>
                <a:sym typeface="Times New Roman"/>
              </a:rPr>
              <a:t>4. Exploratory Data Analysis</a:t>
            </a:r>
            <a:endParaRPr dirty="0"/>
          </a:p>
        </p:txBody>
      </p:sp>
      <p:sp>
        <p:nvSpPr>
          <p:cNvPr id="2" name="TextBox 1">
            <a:extLst>
              <a:ext uri="{FF2B5EF4-FFF2-40B4-BE49-F238E27FC236}">
                <a16:creationId xmlns:a16="http://schemas.microsoft.com/office/drawing/2014/main" id="{8B7786C3-E1B8-4DFE-8FB2-9481FF81275F}"/>
              </a:ext>
            </a:extLst>
          </p:cNvPr>
          <p:cNvSpPr txBox="1"/>
          <p:nvPr/>
        </p:nvSpPr>
        <p:spPr>
          <a:xfrm>
            <a:off x="1687552" y="2036957"/>
            <a:ext cx="6504878" cy="369332"/>
          </a:xfrm>
          <a:prstGeom prst="rect">
            <a:avLst/>
          </a:prstGeom>
          <a:noFill/>
        </p:spPr>
        <p:txBody>
          <a:bodyPr wrap="square" rtlCol="0">
            <a:spAutoFit/>
          </a:bodyPr>
          <a:lstStyle/>
          <a:p>
            <a:r>
              <a:rPr lang="en-IN" sz="1800" dirty="0"/>
              <a:t>Initially our dataset is spread into 3998 rows &amp; 39 columns</a:t>
            </a:r>
          </a:p>
        </p:txBody>
      </p:sp>
      <p:pic>
        <p:nvPicPr>
          <p:cNvPr id="7" name="Picture 6">
            <a:extLst>
              <a:ext uri="{FF2B5EF4-FFF2-40B4-BE49-F238E27FC236}">
                <a16:creationId xmlns:a16="http://schemas.microsoft.com/office/drawing/2014/main" id="{34F0D1DA-3C18-4808-A7B8-34D4763385C5}"/>
              </a:ext>
            </a:extLst>
          </p:cNvPr>
          <p:cNvPicPr>
            <a:picLocks noChangeAspect="1"/>
          </p:cNvPicPr>
          <p:nvPr/>
        </p:nvPicPr>
        <p:blipFill>
          <a:blip r:embed="rId3"/>
          <a:stretch>
            <a:fillRect/>
          </a:stretch>
        </p:blipFill>
        <p:spPr>
          <a:xfrm>
            <a:off x="2213259" y="2800815"/>
            <a:ext cx="4717482" cy="1392044"/>
          </a:xfrm>
          <a:prstGeom prst="rect">
            <a:avLst/>
          </a:prstGeom>
        </p:spPr>
      </p:pic>
      <p:sp>
        <p:nvSpPr>
          <p:cNvPr id="8" name="TextBox 7">
            <a:extLst>
              <a:ext uri="{FF2B5EF4-FFF2-40B4-BE49-F238E27FC236}">
                <a16:creationId xmlns:a16="http://schemas.microsoft.com/office/drawing/2014/main" id="{C6AFC0D0-1FD0-40BD-A6AB-E3AE3A6E4F36}"/>
              </a:ext>
            </a:extLst>
          </p:cNvPr>
          <p:cNvSpPr txBox="1"/>
          <p:nvPr/>
        </p:nvSpPr>
        <p:spPr>
          <a:xfrm>
            <a:off x="727650" y="1359721"/>
            <a:ext cx="2772799" cy="400110"/>
          </a:xfrm>
          <a:prstGeom prst="rect">
            <a:avLst/>
          </a:prstGeom>
          <a:noFill/>
        </p:spPr>
        <p:txBody>
          <a:bodyPr wrap="square" rtlCol="0">
            <a:spAutoFit/>
          </a:bodyPr>
          <a:lstStyle/>
          <a:p>
            <a:r>
              <a:rPr lang="en-IN" sz="2000" b="1" dirty="0">
                <a:solidFill>
                  <a:srgbClr val="404040"/>
                </a:solidFill>
                <a:latin typeface="Times New Roman"/>
                <a:cs typeface="Times New Roman"/>
              </a:rPr>
              <a:t>Shape of the </a:t>
            </a:r>
            <a:r>
              <a:rPr lang="en-IN" sz="2000" b="1" dirty="0">
                <a:solidFill>
                  <a:srgbClr val="404040"/>
                </a:solidFill>
                <a:latin typeface="Times New Roman"/>
                <a:cs typeface="Times New Roman"/>
                <a:sym typeface="Raleway"/>
              </a:rPr>
              <a:t>Dataset</a:t>
            </a:r>
          </a:p>
        </p:txBody>
      </p:sp>
    </p:spTree>
    <p:extLst>
      <p:ext uri="{BB962C8B-B14F-4D97-AF65-F5344CB8AC3E}">
        <p14:creationId xmlns:p14="http://schemas.microsoft.com/office/powerpoint/2010/main" val="222071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B848-788E-439D-94CA-BA063EBEDC68}"/>
              </a:ext>
            </a:extLst>
          </p:cNvPr>
          <p:cNvSpPr>
            <a:spLocks noGrp="1"/>
          </p:cNvSpPr>
          <p:nvPr>
            <p:ph type="title"/>
          </p:nvPr>
        </p:nvSpPr>
        <p:spPr>
          <a:xfrm>
            <a:off x="727650" y="535925"/>
            <a:ext cx="7688700" cy="535200"/>
          </a:xfrm>
        </p:spPr>
        <p:txBody>
          <a:bodyPr/>
          <a:lstStyle/>
          <a:p>
            <a:r>
              <a:rPr lang="en" sz="2000" dirty="0">
                <a:solidFill>
                  <a:srgbClr val="404040"/>
                </a:solidFill>
                <a:latin typeface="Times New Roman"/>
                <a:cs typeface="Times New Roman"/>
                <a:sym typeface="Times New Roman"/>
              </a:rPr>
              <a:t>DISTRIBUTION</a:t>
            </a:r>
            <a:r>
              <a:rPr lang="en" sz="2800" dirty="0">
                <a:solidFill>
                  <a:srgbClr val="404040"/>
                </a:solidFill>
                <a:latin typeface="Times New Roman"/>
                <a:ea typeface="Times New Roman"/>
                <a:cs typeface="Times New Roman"/>
                <a:sym typeface="Times New Roman"/>
              </a:rPr>
              <a:t> </a:t>
            </a:r>
            <a:r>
              <a:rPr lang="en" sz="2000" dirty="0">
                <a:solidFill>
                  <a:srgbClr val="404040"/>
                </a:solidFill>
                <a:latin typeface="Times New Roman"/>
                <a:cs typeface="Times New Roman"/>
                <a:sym typeface="Times New Roman"/>
              </a:rPr>
              <a:t>OF DATA</a:t>
            </a:r>
            <a:endParaRPr lang="en-IN" sz="2000" dirty="0">
              <a:solidFill>
                <a:srgbClr val="404040"/>
              </a:solidFill>
              <a:latin typeface="Times New Roman"/>
              <a:cs typeface="Times New Roman"/>
            </a:endParaRPr>
          </a:p>
        </p:txBody>
      </p:sp>
      <p:pic>
        <p:nvPicPr>
          <p:cNvPr id="4" name="Picture 3">
            <a:extLst>
              <a:ext uri="{FF2B5EF4-FFF2-40B4-BE49-F238E27FC236}">
                <a16:creationId xmlns:a16="http://schemas.microsoft.com/office/drawing/2014/main" id="{9F8866AD-C572-401A-BCD9-8767A37D2368}"/>
              </a:ext>
            </a:extLst>
          </p:cNvPr>
          <p:cNvPicPr/>
          <p:nvPr/>
        </p:nvPicPr>
        <p:blipFill>
          <a:blip r:embed="rId2">
            <a:extLst>
              <a:ext uri="{28A0092B-C50C-407E-A947-70E740481C1C}">
                <a14:useLocalDpi xmlns:a14="http://schemas.microsoft.com/office/drawing/2010/main" val="0"/>
              </a:ext>
            </a:extLst>
          </a:blip>
          <a:stretch>
            <a:fillRect/>
          </a:stretch>
        </p:blipFill>
        <p:spPr>
          <a:xfrm>
            <a:off x="187480" y="1537432"/>
            <a:ext cx="3981450" cy="2781300"/>
          </a:xfrm>
          <a:prstGeom prst="rect">
            <a:avLst/>
          </a:prstGeom>
        </p:spPr>
      </p:pic>
      <p:pic>
        <p:nvPicPr>
          <p:cNvPr id="6" name="Picture 5">
            <a:extLst>
              <a:ext uri="{FF2B5EF4-FFF2-40B4-BE49-F238E27FC236}">
                <a16:creationId xmlns:a16="http://schemas.microsoft.com/office/drawing/2014/main" id="{A54F24CF-6A9F-4314-8C42-6F8B324CF7BD}"/>
              </a:ext>
            </a:extLst>
          </p:cNvPr>
          <p:cNvPicPr/>
          <p:nvPr/>
        </p:nvPicPr>
        <p:blipFill>
          <a:blip r:embed="rId3">
            <a:extLst>
              <a:ext uri="{28A0092B-C50C-407E-A947-70E740481C1C}">
                <a14:useLocalDpi xmlns:a14="http://schemas.microsoft.com/office/drawing/2010/main" val="0"/>
              </a:ext>
            </a:extLst>
          </a:blip>
          <a:stretch>
            <a:fillRect/>
          </a:stretch>
        </p:blipFill>
        <p:spPr>
          <a:xfrm>
            <a:off x="4386147" y="1456419"/>
            <a:ext cx="4199208" cy="2929472"/>
          </a:xfrm>
          <a:prstGeom prst="rect">
            <a:avLst/>
          </a:prstGeom>
        </p:spPr>
      </p:pic>
      <p:sp>
        <p:nvSpPr>
          <p:cNvPr id="3" name="TextBox 2">
            <a:extLst>
              <a:ext uri="{FF2B5EF4-FFF2-40B4-BE49-F238E27FC236}">
                <a16:creationId xmlns:a16="http://schemas.microsoft.com/office/drawing/2014/main" id="{F6C2FA0F-3F8B-429A-8C95-664B4E6A4832}"/>
              </a:ext>
            </a:extLst>
          </p:cNvPr>
          <p:cNvSpPr txBox="1"/>
          <p:nvPr/>
        </p:nvSpPr>
        <p:spPr>
          <a:xfrm>
            <a:off x="1494263" y="4393325"/>
            <a:ext cx="1999785" cy="307777"/>
          </a:xfrm>
          <a:prstGeom prst="rect">
            <a:avLst/>
          </a:prstGeom>
          <a:noFill/>
        </p:spPr>
        <p:txBody>
          <a:bodyPr wrap="square" rtlCol="0">
            <a:spAutoFit/>
          </a:bodyPr>
          <a:lstStyle/>
          <a:p>
            <a:r>
              <a:rPr lang="en-IN" dirty="0"/>
              <a:t>Skewness:  -0.591019</a:t>
            </a:r>
          </a:p>
        </p:txBody>
      </p:sp>
      <p:sp>
        <p:nvSpPr>
          <p:cNvPr id="7" name="TextBox 6">
            <a:extLst>
              <a:ext uri="{FF2B5EF4-FFF2-40B4-BE49-F238E27FC236}">
                <a16:creationId xmlns:a16="http://schemas.microsoft.com/office/drawing/2014/main" id="{7C60ED0E-929B-445F-979E-80A79430563A}"/>
              </a:ext>
            </a:extLst>
          </p:cNvPr>
          <p:cNvSpPr txBox="1"/>
          <p:nvPr/>
        </p:nvSpPr>
        <p:spPr>
          <a:xfrm>
            <a:off x="5802351" y="4393325"/>
            <a:ext cx="1999785" cy="307777"/>
          </a:xfrm>
          <a:prstGeom prst="rect">
            <a:avLst/>
          </a:prstGeom>
          <a:noFill/>
        </p:spPr>
        <p:txBody>
          <a:bodyPr wrap="square" rtlCol="0">
            <a:spAutoFit/>
          </a:bodyPr>
          <a:lstStyle/>
          <a:p>
            <a:r>
              <a:rPr lang="en-IN" dirty="0"/>
              <a:t>Skewness:  -0.032607</a:t>
            </a:r>
          </a:p>
        </p:txBody>
      </p:sp>
    </p:spTree>
    <p:extLst>
      <p:ext uri="{BB962C8B-B14F-4D97-AF65-F5344CB8AC3E}">
        <p14:creationId xmlns:p14="http://schemas.microsoft.com/office/powerpoint/2010/main" val="1257591307"/>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1258</TotalTime>
  <Words>1341</Words>
  <Application>Microsoft Office PowerPoint</Application>
  <PresentationFormat>On-screen Show (16:9)</PresentationFormat>
  <Paragraphs>185</Paragraphs>
  <Slides>44</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Trebuchet MS</vt:lpstr>
      <vt:lpstr>Lato</vt:lpstr>
      <vt:lpstr>Noto Sans Symbols</vt:lpstr>
      <vt:lpstr>Calibri</vt:lpstr>
      <vt:lpstr>Times New Roman</vt:lpstr>
      <vt:lpstr>Raleway</vt:lpstr>
      <vt:lpstr>Arial</vt:lpstr>
      <vt:lpstr>Streamline</vt:lpstr>
      <vt:lpstr>SALARY PREDICTION FOR ENGINEERING GRADUATES</vt:lpstr>
      <vt:lpstr>Table Of Contents </vt:lpstr>
      <vt:lpstr>1. Introduction</vt:lpstr>
      <vt:lpstr>2.Problem Statement </vt:lpstr>
      <vt:lpstr>3.Dataset Description</vt:lpstr>
      <vt:lpstr>Dataset Description(Cont..) </vt:lpstr>
      <vt:lpstr>Dataset Description(Cont..) </vt:lpstr>
      <vt:lpstr>4. Exploratory Data Analysis</vt:lpstr>
      <vt:lpstr>DISTRIBUTION OF DATA</vt:lpstr>
      <vt:lpstr>DISTRIBUTION OF DATA</vt:lpstr>
      <vt:lpstr>DISTRIBUTION OF DATA</vt:lpstr>
      <vt:lpstr>DISTRIBUTION OF DATA</vt:lpstr>
      <vt:lpstr>DISTRIBUTION OF DATA</vt:lpstr>
      <vt:lpstr>DISTRIBUTION OF DATA</vt:lpstr>
      <vt:lpstr>DISTRIBUTION OF DATA</vt:lpstr>
      <vt:lpstr>DISTRIBUTION OF CATEGORICAL DATA</vt:lpstr>
      <vt:lpstr>DISTRIBUTION OF CATEGORICAL DATA</vt:lpstr>
      <vt:lpstr>DISTRIBUTION OF CATEGORICAL DATA</vt:lpstr>
      <vt:lpstr>BI-VARIATE ANALYSIS</vt:lpstr>
      <vt:lpstr>PowerPoint Presentation</vt:lpstr>
      <vt:lpstr>PowerPoint Presentation</vt:lpstr>
      <vt:lpstr>PowerPoint Presentation</vt:lpstr>
      <vt:lpstr>PowerPoint Presentation</vt:lpstr>
      <vt:lpstr>5. Feature Engineering</vt:lpstr>
      <vt:lpstr>5. Feature Engineering</vt:lpstr>
      <vt:lpstr>5. Feature Engineering</vt:lpstr>
      <vt:lpstr>5. Feature Engineering</vt:lpstr>
      <vt:lpstr>5. Feature Engineering</vt:lpstr>
      <vt:lpstr>5. Feature Engineering</vt:lpstr>
      <vt:lpstr>5. Feature Engineering</vt:lpstr>
      <vt:lpstr>5. Feature Engineering</vt:lpstr>
      <vt:lpstr>5. Feature Engineering</vt:lpstr>
      <vt:lpstr>5. Feature Engineering</vt:lpstr>
      <vt:lpstr>6. BASE MODEL</vt:lpstr>
      <vt:lpstr>6.1 BUILDING BASE MODEL </vt:lpstr>
      <vt:lpstr>BASE MODEL RESULTS </vt:lpstr>
      <vt:lpstr>6.2 CLASS IMBALANCE </vt:lpstr>
      <vt:lpstr>APPLYING SMOTE </vt:lpstr>
      <vt:lpstr>6.3 HYPER PARAMETER TUNING  USING GRID SEARCH CV</vt:lpstr>
      <vt:lpstr>7. Model Evaluation</vt:lpstr>
      <vt:lpstr>7. Model Evaluation &amp; Insights</vt:lpstr>
      <vt:lpstr>7.1 FEATURE IMPORTANCE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REPORT ON ONLINE SHOPPERS PURCHASING INTENTION</dc:title>
  <dc:creator>Vignesh Prakash</dc:creator>
  <cp:lastModifiedBy>ajapoorv@gmail.com</cp:lastModifiedBy>
  <cp:revision>115</cp:revision>
  <dcterms:modified xsi:type="dcterms:W3CDTF">2021-05-14T19:36:25Z</dcterms:modified>
</cp:coreProperties>
</file>