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4" r:id="rId7"/>
    <p:sldId id="307" r:id="rId8"/>
    <p:sldId id="305" r:id="rId9"/>
    <p:sldId id="308" r:id="rId10"/>
    <p:sldId id="310" r:id="rId11"/>
    <p:sldId id="313" r:id="rId12"/>
    <p:sldId id="312" r:id="rId13"/>
    <p:sldId id="314"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Outlier Detection in Healthcare Database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845B-24BB-132B-4A4A-8910CF3E39FE}"/>
              </a:ext>
            </a:extLst>
          </p:cNvPr>
          <p:cNvSpPr>
            <a:spLocks noGrp="1"/>
          </p:cNvSpPr>
          <p:nvPr>
            <p:ph type="ctrTitle"/>
          </p:nvPr>
        </p:nvSpPr>
        <p:spPr/>
        <p:txBody>
          <a:bodyPr/>
          <a:lstStyle/>
          <a:p>
            <a:r>
              <a:rPr lang="en-US" dirty="0"/>
              <a:t>Using semi-supervised learning </a:t>
            </a:r>
          </a:p>
        </p:txBody>
      </p:sp>
    </p:spTree>
    <p:extLst>
      <p:ext uri="{BB962C8B-B14F-4D97-AF65-F5344CB8AC3E}">
        <p14:creationId xmlns:p14="http://schemas.microsoft.com/office/powerpoint/2010/main" val="411056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0C98-5BD2-3CA6-BFEE-129CFBCF8CA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614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4CE7-AEC3-2CB1-5535-267956839049}"/>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C50A8EC-C48A-F103-398A-F3DFAEF6C8D2}"/>
              </a:ext>
            </a:extLst>
          </p:cNvPr>
          <p:cNvSpPr>
            <a:spLocks noGrp="1"/>
          </p:cNvSpPr>
          <p:nvPr>
            <p:ph idx="1"/>
          </p:nvPr>
        </p:nvSpPr>
        <p:spPr>
          <a:xfrm>
            <a:off x="1097280" y="2108201"/>
            <a:ext cx="9831132" cy="3857593"/>
          </a:xfrm>
        </p:spPr>
        <p:txBody>
          <a:bodyPr/>
          <a:lstStyle/>
          <a:p>
            <a:r>
              <a:rPr lang="en-US" b="0" i="0" dirty="0">
                <a:solidFill>
                  <a:srgbClr val="292929"/>
                </a:solidFill>
                <a:effectLst/>
                <a:latin typeface="charter"/>
              </a:rPr>
              <a:t>Here we will analyze and detect “Healthcare Provider Fraud” where the provider fills in all the details and makes a claim on behalf of the beneficiary.</a:t>
            </a:r>
          </a:p>
          <a:p>
            <a:r>
              <a:rPr lang="en-US" b="0" i="0" dirty="0">
                <a:solidFill>
                  <a:srgbClr val="292929"/>
                </a:solidFill>
                <a:effectLst/>
                <a:latin typeface="charter"/>
              </a:rPr>
              <a:t>Statistics show that 15% of the total Medicare expense is caused due to fraud claims.</a:t>
            </a:r>
          </a:p>
          <a:p>
            <a:r>
              <a:rPr lang="en-US" b="0" i="0" dirty="0">
                <a:solidFill>
                  <a:srgbClr val="292929"/>
                </a:solidFill>
                <a:effectLst/>
                <a:latin typeface="charter"/>
              </a:rPr>
              <a:t>Healthcare fraud and abuse take many forms. Some of the most common types of frauds by providers are:</a:t>
            </a:r>
            <a:br>
              <a:rPr lang="en-US" dirty="0"/>
            </a:br>
            <a:r>
              <a:rPr lang="en-US" b="1" i="0" dirty="0">
                <a:solidFill>
                  <a:srgbClr val="292929"/>
                </a:solidFill>
                <a:effectLst/>
                <a:latin typeface="charter"/>
              </a:rPr>
              <a:t>a)</a:t>
            </a:r>
            <a:r>
              <a:rPr lang="en-US" b="0" i="0" dirty="0">
                <a:solidFill>
                  <a:srgbClr val="292929"/>
                </a:solidFill>
                <a:effectLst/>
                <a:latin typeface="charter"/>
              </a:rPr>
              <a:t> Billing for services that were not provided.</a:t>
            </a:r>
            <a:br>
              <a:rPr lang="en-US" dirty="0"/>
            </a:br>
            <a:r>
              <a:rPr lang="en-US" b="1" i="0" dirty="0">
                <a:solidFill>
                  <a:srgbClr val="292929"/>
                </a:solidFill>
                <a:effectLst/>
                <a:latin typeface="charter"/>
              </a:rPr>
              <a:t>b)</a:t>
            </a:r>
            <a:r>
              <a:rPr lang="en-US" b="0" i="0" dirty="0">
                <a:solidFill>
                  <a:srgbClr val="292929"/>
                </a:solidFill>
                <a:effectLst/>
                <a:latin typeface="charter"/>
              </a:rPr>
              <a:t> Duplicate submission of a claim for the same service.</a:t>
            </a:r>
            <a:br>
              <a:rPr lang="en-US" dirty="0"/>
            </a:br>
            <a:r>
              <a:rPr lang="en-US" b="1" i="0" dirty="0">
                <a:solidFill>
                  <a:srgbClr val="292929"/>
                </a:solidFill>
                <a:effectLst/>
                <a:latin typeface="charter"/>
              </a:rPr>
              <a:t>c)</a:t>
            </a:r>
            <a:r>
              <a:rPr lang="en-US" b="0" i="0" dirty="0">
                <a:solidFill>
                  <a:srgbClr val="292929"/>
                </a:solidFill>
                <a:effectLst/>
                <a:latin typeface="charter"/>
              </a:rPr>
              <a:t> Misrepresenting the service provided.</a:t>
            </a:r>
            <a:br>
              <a:rPr lang="en-US" dirty="0"/>
            </a:br>
            <a:r>
              <a:rPr lang="en-US" b="1" i="0" dirty="0">
                <a:solidFill>
                  <a:srgbClr val="292929"/>
                </a:solidFill>
                <a:effectLst/>
                <a:latin typeface="charter"/>
              </a:rPr>
              <a:t>d)</a:t>
            </a:r>
            <a:r>
              <a:rPr lang="en-US" b="0" i="0" dirty="0">
                <a:solidFill>
                  <a:srgbClr val="292929"/>
                </a:solidFill>
                <a:effectLst/>
                <a:latin typeface="charter"/>
              </a:rPr>
              <a:t> Charging for a more complex or expensive service than what was actually provided.</a:t>
            </a:r>
            <a:br>
              <a:rPr lang="en-US" dirty="0"/>
            </a:br>
            <a:r>
              <a:rPr lang="en-US" b="1" i="0" dirty="0">
                <a:solidFill>
                  <a:srgbClr val="292929"/>
                </a:solidFill>
                <a:effectLst/>
                <a:latin typeface="charter"/>
              </a:rPr>
              <a:t>e)</a:t>
            </a:r>
            <a:r>
              <a:rPr lang="en-US" b="0" i="0" dirty="0">
                <a:solidFill>
                  <a:srgbClr val="292929"/>
                </a:solidFill>
                <a:effectLst/>
                <a:latin typeface="charter"/>
              </a:rPr>
              <a:t> Billing for a covered service when the service actually provided was not covered.</a:t>
            </a:r>
            <a:endParaRPr lang="en-US" dirty="0">
              <a:solidFill>
                <a:srgbClr val="292929"/>
              </a:solidFill>
              <a:latin typeface="charter"/>
            </a:endParaRPr>
          </a:p>
          <a:p>
            <a:pPr marL="0" indent="0">
              <a:buNone/>
            </a:pPr>
            <a:endParaRPr lang="en-US" dirty="0"/>
          </a:p>
        </p:txBody>
      </p:sp>
    </p:spTree>
    <p:extLst>
      <p:ext uri="{BB962C8B-B14F-4D97-AF65-F5344CB8AC3E}">
        <p14:creationId xmlns:p14="http://schemas.microsoft.com/office/powerpoint/2010/main" val="335060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CAC0-5BD4-9B47-60ED-3ADD36556834}"/>
              </a:ext>
            </a:extLst>
          </p:cNvPr>
          <p:cNvSpPr>
            <a:spLocks noGrp="1"/>
          </p:cNvSpPr>
          <p:nvPr>
            <p:ph type="title"/>
          </p:nvPr>
        </p:nvSpPr>
        <p:spPr/>
        <p:txBody>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7665A20E-E003-0A16-EFD9-17E2DC919B4A}"/>
              </a:ext>
            </a:extLst>
          </p:cNvPr>
          <p:cNvSpPr>
            <a:spLocks noGrp="1"/>
          </p:cNvSpPr>
          <p:nvPr>
            <p:ph idx="1"/>
          </p:nvPr>
        </p:nvSpPr>
        <p:spPr/>
        <p:txBody>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Use of unsupervised learning was chosen due to a lack to labeled data in the healthcare industry.</a:t>
            </a:r>
          </a:p>
          <a:p>
            <a:pPr>
              <a:buFont typeface="Wingdings" panose="05000000000000000000" pitchFamily="2" charset="2"/>
              <a:buChar char="q"/>
            </a:pPr>
            <a:r>
              <a:rPr lang="en-US" dirty="0"/>
              <a:t> Even though the dataset we will be using is a labeled database, but due to industry requirements we will remove its labels and then treat it as an unlabeled dataset to extract outlier points. This label data column will just be used for the evaluation purposes. </a:t>
            </a:r>
          </a:p>
          <a:p>
            <a:pPr>
              <a:buFont typeface="Wingdings" panose="05000000000000000000" pitchFamily="2" charset="2"/>
              <a:buChar char="q"/>
            </a:pPr>
            <a:r>
              <a:rPr lang="en-US" dirty="0"/>
              <a:t> Our target will involve hitting a high precision, which will be our evaluation criteria rather than recall due to business constraints as we would rather avoid labelling any non-fraudulent data as fraudulent.</a:t>
            </a:r>
          </a:p>
          <a:p>
            <a:endParaRPr lang="en-US" dirty="0"/>
          </a:p>
        </p:txBody>
      </p:sp>
      <p:sp>
        <p:nvSpPr>
          <p:cNvPr id="4" name="Text Placeholder 3">
            <a:extLst>
              <a:ext uri="{FF2B5EF4-FFF2-40B4-BE49-F238E27FC236}">
                <a16:creationId xmlns:a16="http://schemas.microsoft.com/office/drawing/2014/main" id="{C5530961-78C3-75AF-8C14-D1925051160B}"/>
              </a:ext>
            </a:extLst>
          </p:cNvPr>
          <p:cNvSpPr>
            <a:spLocks noGrp="1"/>
          </p:cNvSpPr>
          <p:nvPr>
            <p:ph type="body" sz="half" idx="2"/>
          </p:nvPr>
        </p:nvSpPr>
        <p:spPr/>
        <p:txBody>
          <a:bodyPr/>
          <a:lstStyle/>
          <a:p>
            <a:r>
              <a:rPr lang="en-US" dirty="0"/>
              <a:t>Using unsupervised learning techniques for outlier detection with a target of high precision to extract some useful features.</a:t>
            </a:r>
          </a:p>
        </p:txBody>
      </p:sp>
    </p:spTree>
    <p:extLst>
      <p:ext uri="{BB962C8B-B14F-4D97-AF65-F5344CB8AC3E}">
        <p14:creationId xmlns:p14="http://schemas.microsoft.com/office/powerpoint/2010/main" val="103965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FBDA-8A36-822B-9B9E-28CD6D5F7461}"/>
              </a:ext>
            </a:extLst>
          </p:cNvPr>
          <p:cNvSpPr>
            <a:spLocks noGrp="1"/>
          </p:cNvSpPr>
          <p:nvPr>
            <p:ph type="title"/>
          </p:nvPr>
        </p:nvSpPr>
        <p:spPr/>
        <p:txBody>
          <a:bodyPr/>
          <a:lstStyle/>
          <a:p>
            <a:r>
              <a:rPr lang="en-US" dirty="0"/>
              <a:t>Dataset Introduction</a:t>
            </a:r>
          </a:p>
        </p:txBody>
      </p:sp>
      <p:sp>
        <p:nvSpPr>
          <p:cNvPr id="3" name="Content Placeholder 2">
            <a:extLst>
              <a:ext uri="{FF2B5EF4-FFF2-40B4-BE49-F238E27FC236}">
                <a16:creationId xmlns:a16="http://schemas.microsoft.com/office/drawing/2014/main" id="{17713CBC-B9F9-0B91-3F1C-C0232E2EA904}"/>
              </a:ext>
            </a:extLst>
          </p:cNvPr>
          <p:cNvSpPr>
            <a:spLocks noGrp="1"/>
          </p:cNvSpPr>
          <p:nvPr>
            <p:ph idx="1"/>
          </p:nvPr>
        </p:nvSpPr>
        <p:spPr/>
        <p:txBody>
          <a:bodyPr/>
          <a:lstStyle/>
          <a:p>
            <a:pPr>
              <a:buFont typeface="Wingdings" panose="05000000000000000000" pitchFamily="2" charset="2"/>
              <a:buChar char="q"/>
            </a:pPr>
            <a:r>
              <a:rPr lang="en-US" dirty="0"/>
              <a:t> For this task the dataset that we used was a Kaggle dataset.</a:t>
            </a:r>
          </a:p>
          <a:p>
            <a:pPr>
              <a:buFont typeface="Wingdings" panose="05000000000000000000" pitchFamily="2" charset="2"/>
              <a:buChar char="q"/>
            </a:pPr>
            <a:r>
              <a:rPr lang="en-US" dirty="0"/>
              <a:t> It contains 3 datafiles, with In-Patient, Out-Patient and Medical Beneficiary details.</a:t>
            </a:r>
          </a:p>
          <a:p>
            <a:pPr>
              <a:buFont typeface="Wingdings" panose="05000000000000000000" pitchFamily="2" charset="2"/>
              <a:buChar char="q"/>
            </a:pPr>
            <a:r>
              <a:rPr lang="en-US" dirty="0"/>
              <a:t> In-Patient data consists of claim details made by Patients that were admitted by the provider.</a:t>
            </a:r>
          </a:p>
          <a:p>
            <a:pPr>
              <a:buFont typeface="Wingdings" panose="05000000000000000000" pitchFamily="2" charset="2"/>
              <a:buChar char="q"/>
            </a:pPr>
            <a:r>
              <a:rPr lang="en-US" dirty="0"/>
              <a:t> Out-Patient data consists of claim details made by patients that were not admitted by the provider.</a:t>
            </a:r>
          </a:p>
          <a:p>
            <a:pPr>
              <a:buFont typeface="Wingdings" panose="05000000000000000000" pitchFamily="2" charset="2"/>
              <a:buChar char="q"/>
            </a:pPr>
            <a:r>
              <a:rPr lang="en-US" dirty="0"/>
              <a:t> Medical Beneficiary file consists of details of each individual Beneficiary including medical history, annual reimbursement, etc.</a:t>
            </a:r>
          </a:p>
        </p:txBody>
      </p:sp>
    </p:spTree>
    <p:extLst>
      <p:ext uri="{BB962C8B-B14F-4D97-AF65-F5344CB8AC3E}">
        <p14:creationId xmlns:p14="http://schemas.microsoft.com/office/powerpoint/2010/main" val="29702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85F3-B4D3-2FB7-7E55-FAACA85254C2}"/>
              </a:ext>
            </a:extLst>
          </p:cNvPr>
          <p:cNvSpPr>
            <a:spLocks noGrp="1"/>
          </p:cNvSpPr>
          <p:nvPr>
            <p:ph type="title"/>
          </p:nvPr>
        </p:nvSpPr>
        <p:spPr/>
        <p:txBody>
          <a:bodyPr>
            <a:normAutofit fontScale="90000"/>
          </a:bodyPr>
          <a:lstStyle/>
          <a:p>
            <a:r>
              <a:rPr lang="en-US" dirty="0"/>
              <a:t>Dataset Analysis and Feature Engineering.</a:t>
            </a:r>
            <a:br>
              <a:rPr lang="en-US" dirty="0"/>
            </a:br>
            <a:endParaRPr lang="en-US" dirty="0"/>
          </a:p>
        </p:txBody>
      </p:sp>
    </p:spTree>
    <p:extLst>
      <p:ext uri="{BB962C8B-B14F-4D97-AF65-F5344CB8AC3E}">
        <p14:creationId xmlns:p14="http://schemas.microsoft.com/office/powerpoint/2010/main" val="247342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B7EE94-2433-29B2-1C7E-2278D8CB3831}"/>
              </a:ext>
            </a:extLst>
          </p:cNvPr>
          <p:cNvSpPr>
            <a:spLocks noGrp="1"/>
          </p:cNvSpPr>
          <p:nvPr>
            <p:ph type="body" sz="half" idx="2"/>
          </p:nvPr>
        </p:nvSpPr>
        <p:spPr>
          <a:xfrm>
            <a:off x="870100" y="4889376"/>
            <a:ext cx="10528828" cy="1755559"/>
          </a:xfrm>
        </p:spPr>
        <p:txBody>
          <a:bodyPr>
            <a:normAutofit/>
          </a:bodyPr>
          <a:lstStyle/>
          <a:p>
            <a:r>
              <a:rPr lang="en-US" sz="1600" dirty="0"/>
              <a:t># </a:t>
            </a:r>
            <a:r>
              <a:rPr lang="en-US" sz="1600" dirty="0" err="1"/>
              <a:t>IPAnnualDeductibleAmt</a:t>
            </a:r>
            <a:r>
              <a:rPr lang="en-US" sz="1600" dirty="0"/>
              <a:t> indicated the amount paid by the beneficiary annually for inpatient claim  </a:t>
            </a:r>
          </a:p>
          <a:p>
            <a:r>
              <a:rPr lang="en-US" sz="1600" dirty="0"/>
              <a:t># </a:t>
            </a:r>
            <a:r>
              <a:rPr lang="en-US" sz="1600" dirty="0" err="1"/>
              <a:t>IPAnnualReimbursementAmt</a:t>
            </a:r>
            <a:r>
              <a:rPr lang="en-US" sz="1600" dirty="0"/>
              <a:t> indicates the reimbursement amount the beneficiary is eligible for per annum.</a:t>
            </a:r>
          </a:p>
          <a:p>
            <a:r>
              <a:rPr lang="en-US" sz="1600" dirty="0"/>
              <a:t># Potential erroneous points can lie at the extremities </a:t>
            </a:r>
            <a:r>
              <a:rPr lang="en-US" sz="1600" dirty="0" err="1"/>
              <a:t>i,e</a:t>
            </a:r>
            <a:r>
              <a:rPr lang="en-US" sz="1600" dirty="0"/>
              <a:t>, even though the deductible amount is zero, they got high reimbursements and vice versa.</a:t>
            </a:r>
          </a:p>
          <a:p>
            <a:endParaRPr lang="en-US" sz="1600" dirty="0"/>
          </a:p>
          <a:p>
            <a:endParaRPr lang="en-US" dirty="0"/>
          </a:p>
        </p:txBody>
      </p:sp>
      <p:pic>
        <p:nvPicPr>
          <p:cNvPr id="5" name="Picture Placeholder 4">
            <a:extLst>
              <a:ext uri="{FF2B5EF4-FFF2-40B4-BE49-F238E27FC236}">
                <a16:creationId xmlns:a16="http://schemas.microsoft.com/office/drawing/2014/main" id="{5C8C9E15-11BA-11DE-6866-D59EC1479E6F}"/>
              </a:ext>
            </a:extLst>
          </p:cNvPr>
          <p:cNvPicPr>
            <a:picLocks noGrp="1" noChangeAspect="1"/>
          </p:cNvPicPr>
          <p:nvPr>
            <p:ph type="pic" idx="1"/>
          </p:nvPr>
        </p:nvPicPr>
        <p:blipFill rotWithShape="1">
          <a:blip r:embed="rId2"/>
          <a:srcRect l="24976" t="31378" r="43422" b="16620"/>
          <a:stretch/>
        </p:blipFill>
        <p:spPr>
          <a:xfrm>
            <a:off x="284085" y="213064"/>
            <a:ext cx="4700964" cy="4351265"/>
          </a:xfrm>
          <a:prstGeom prst="rect">
            <a:avLst/>
          </a:prstGeom>
        </p:spPr>
      </p:pic>
      <p:pic>
        <p:nvPicPr>
          <p:cNvPr id="6" name="Picture 5">
            <a:extLst>
              <a:ext uri="{FF2B5EF4-FFF2-40B4-BE49-F238E27FC236}">
                <a16:creationId xmlns:a16="http://schemas.microsoft.com/office/drawing/2014/main" id="{21309ECD-1368-5279-A943-04506C94AB53}"/>
              </a:ext>
            </a:extLst>
          </p:cNvPr>
          <p:cNvPicPr>
            <a:picLocks noChangeAspect="1"/>
          </p:cNvPicPr>
          <p:nvPr/>
        </p:nvPicPr>
        <p:blipFill rotWithShape="1">
          <a:blip r:embed="rId3"/>
          <a:srcRect l="25267" t="35857" r="43641" b="12662"/>
          <a:stretch/>
        </p:blipFill>
        <p:spPr>
          <a:xfrm>
            <a:off x="5797118" y="86113"/>
            <a:ext cx="4829453" cy="4497899"/>
          </a:xfrm>
          <a:prstGeom prst="rect">
            <a:avLst/>
          </a:prstGeom>
        </p:spPr>
      </p:pic>
    </p:spTree>
    <p:extLst>
      <p:ext uri="{BB962C8B-B14F-4D97-AF65-F5344CB8AC3E}">
        <p14:creationId xmlns:p14="http://schemas.microsoft.com/office/powerpoint/2010/main" val="195423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39A5-C5D0-FD55-0BE9-3C33D878B20C}"/>
              </a:ext>
            </a:extLst>
          </p:cNvPr>
          <p:cNvSpPr>
            <a:spLocks noGrp="1"/>
          </p:cNvSpPr>
          <p:nvPr>
            <p:ph type="title"/>
          </p:nvPr>
        </p:nvSpPr>
        <p:spPr/>
        <p:txBody>
          <a:bodyPr/>
          <a:lstStyle/>
          <a:p>
            <a:r>
              <a:rPr lang="en-US" dirty="0"/>
              <a:t>Other Observations from the data..</a:t>
            </a:r>
          </a:p>
        </p:txBody>
      </p:sp>
      <p:sp>
        <p:nvSpPr>
          <p:cNvPr id="3" name="TextBox 2">
            <a:extLst>
              <a:ext uri="{FF2B5EF4-FFF2-40B4-BE49-F238E27FC236}">
                <a16:creationId xmlns:a16="http://schemas.microsoft.com/office/drawing/2014/main" id="{54DF00AE-93CD-40C5-D023-7A99F5D66D23}"/>
              </a:ext>
            </a:extLst>
          </p:cNvPr>
          <p:cNvSpPr txBox="1"/>
          <p:nvPr/>
        </p:nvSpPr>
        <p:spPr>
          <a:xfrm>
            <a:off x="1170077" y="1935332"/>
            <a:ext cx="9912806" cy="5078313"/>
          </a:xfrm>
          <a:prstGeom prst="rect">
            <a:avLst/>
          </a:prstGeom>
          <a:noFill/>
        </p:spPr>
        <p:txBody>
          <a:bodyPr wrap="square" rtlCol="0">
            <a:spAutoFit/>
          </a:bodyPr>
          <a:lstStyle/>
          <a:p>
            <a:r>
              <a:rPr lang="en-US" dirty="0"/>
              <a:t>Another important feature that came out was the claim duration and hospitality duration which was extracted from start and end dates Hospital Admission and Claims, respectively. One possible discrepancy can be the fact when Claim Days are more than the hospitality duration, which in end would turn out to be feature of great importance as all the data entries in which Claim duration &gt; hospitality duration turned out to be outlier points.</a:t>
            </a:r>
          </a:p>
          <a:p>
            <a:endParaRPr lang="en-US" dirty="0"/>
          </a:p>
          <a:p>
            <a:endParaRPr lang="en-US" dirty="0"/>
          </a:p>
          <a:p>
            <a:endParaRPr lang="en-US" dirty="0"/>
          </a:p>
          <a:p>
            <a:r>
              <a:rPr lang="en-US" dirty="0"/>
              <a:t>OTHER PLAUSIBLE REASONS FOR FRAUD :-</a:t>
            </a:r>
          </a:p>
          <a:p>
            <a:r>
              <a:rPr lang="en-US" dirty="0"/>
              <a:t>1. Fraud can be at a provider level, as provider fills and submits the claim so we will group by provider    and take mean of reimbursed, deducted, etc. If average claim amount or claim period is high for a  provider that is suspicious.</a:t>
            </a:r>
          </a:p>
          <a:p>
            <a:r>
              <a:rPr lang="en-US" dirty="0"/>
              <a:t>2. Beneficiaries also associated with fraudulent activity. So, group the dataframe by Beneficiary Id and take mean. If average claim amount is high for a beneficiary, then this is suspicious.</a:t>
            </a:r>
          </a:p>
          <a:p>
            <a:r>
              <a:rPr lang="en-US" dirty="0"/>
              <a:t>3. Physicians also associate with fraud so groupBy() physicians also</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F334F8D-57A8-3A10-F434-B89076914329}"/>
              </a:ext>
            </a:extLst>
          </p:cNvPr>
          <p:cNvPicPr>
            <a:picLocks noChangeAspect="1"/>
          </p:cNvPicPr>
          <p:nvPr/>
        </p:nvPicPr>
        <p:blipFill rotWithShape="1">
          <a:blip r:embed="rId2"/>
          <a:srcRect l="19515" t="55922" r="54854" b="30018"/>
          <a:stretch/>
        </p:blipFill>
        <p:spPr>
          <a:xfrm>
            <a:off x="6418555" y="3169326"/>
            <a:ext cx="4056846" cy="1251753"/>
          </a:xfrm>
          <a:prstGeom prst="rect">
            <a:avLst/>
          </a:prstGeom>
        </p:spPr>
      </p:pic>
    </p:spTree>
    <p:extLst>
      <p:ext uri="{BB962C8B-B14F-4D97-AF65-F5344CB8AC3E}">
        <p14:creationId xmlns:p14="http://schemas.microsoft.com/office/powerpoint/2010/main" val="73273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205EE7-5E03-E24F-806E-3988184B62A8}"/>
              </a:ext>
            </a:extLst>
          </p:cNvPr>
          <p:cNvPicPr>
            <a:picLocks noChangeAspect="1"/>
          </p:cNvPicPr>
          <p:nvPr/>
        </p:nvPicPr>
        <p:blipFill rotWithShape="1">
          <a:blip r:embed="rId2"/>
          <a:srcRect l="23301" t="31327" r="41602" b="35534"/>
          <a:stretch/>
        </p:blipFill>
        <p:spPr>
          <a:xfrm>
            <a:off x="352974" y="123358"/>
            <a:ext cx="5528482" cy="2936290"/>
          </a:xfrm>
          <a:prstGeom prst="rect">
            <a:avLst/>
          </a:prstGeom>
        </p:spPr>
      </p:pic>
      <p:sp>
        <p:nvSpPr>
          <p:cNvPr id="4" name="TextBox 3">
            <a:extLst>
              <a:ext uri="{FF2B5EF4-FFF2-40B4-BE49-F238E27FC236}">
                <a16:creationId xmlns:a16="http://schemas.microsoft.com/office/drawing/2014/main" id="{7FE3961D-2555-BC92-E6D7-418BB8912273}"/>
              </a:ext>
            </a:extLst>
          </p:cNvPr>
          <p:cNvSpPr txBox="1"/>
          <p:nvPr/>
        </p:nvSpPr>
        <p:spPr>
          <a:xfrm>
            <a:off x="1154096" y="3059648"/>
            <a:ext cx="4128116" cy="261610"/>
          </a:xfrm>
          <a:prstGeom prst="rect">
            <a:avLst/>
          </a:prstGeom>
          <a:noFill/>
        </p:spPr>
        <p:txBody>
          <a:bodyPr wrap="square" rtlCol="0">
            <a:spAutoFit/>
          </a:bodyPr>
          <a:lstStyle/>
          <a:p>
            <a:r>
              <a:rPr lang="en-US" sz="1100" dirty="0"/>
              <a:t>Applying Kmeans on the whole dataset.</a:t>
            </a:r>
          </a:p>
        </p:txBody>
      </p:sp>
      <p:pic>
        <p:nvPicPr>
          <p:cNvPr id="5" name="Picture 4">
            <a:extLst>
              <a:ext uri="{FF2B5EF4-FFF2-40B4-BE49-F238E27FC236}">
                <a16:creationId xmlns:a16="http://schemas.microsoft.com/office/drawing/2014/main" id="{2C81D4A8-161E-B386-4544-79395164670C}"/>
              </a:ext>
            </a:extLst>
          </p:cNvPr>
          <p:cNvPicPr>
            <a:picLocks noChangeAspect="1"/>
          </p:cNvPicPr>
          <p:nvPr/>
        </p:nvPicPr>
        <p:blipFill rotWithShape="1">
          <a:blip r:embed="rId3"/>
          <a:srcRect l="19369" t="51910" r="51359" b="23494"/>
          <a:stretch/>
        </p:blipFill>
        <p:spPr>
          <a:xfrm>
            <a:off x="6180544" y="123358"/>
            <a:ext cx="5747684" cy="2936290"/>
          </a:xfrm>
          <a:prstGeom prst="rect">
            <a:avLst/>
          </a:prstGeom>
        </p:spPr>
      </p:pic>
      <p:sp>
        <p:nvSpPr>
          <p:cNvPr id="6" name="TextBox 5">
            <a:extLst>
              <a:ext uri="{FF2B5EF4-FFF2-40B4-BE49-F238E27FC236}">
                <a16:creationId xmlns:a16="http://schemas.microsoft.com/office/drawing/2014/main" id="{6DD79FF7-3D0C-0601-59EF-2B309E0CFA8D}"/>
              </a:ext>
            </a:extLst>
          </p:cNvPr>
          <p:cNvSpPr txBox="1"/>
          <p:nvPr/>
        </p:nvSpPr>
        <p:spPr>
          <a:xfrm>
            <a:off x="8143588" y="3052975"/>
            <a:ext cx="4296792" cy="430887"/>
          </a:xfrm>
          <a:prstGeom prst="rect">
            <a:avLst/>
          </a:prstGeom>
          <a:noFill/>
        </p:spPr>
        <p:txBody>
          <a:bodyPr wrap="square" rtlCol="0">
            <a:spAutoFit/>
          </a:bodyPr>
          <a:lstStyle/>
          <a:p>
            <a:r>
              <a:rPr lang="en-US" sz="1100" dirty="0"/>
              <a:t>Applying Kmeans on the relevant features</a:t>
            </a:r>
          </a:p>
          <a:p>
            <a:endParaRPr lang="en-US" sz="1100" dirty="0"/>
          </a:p>
        </p:txBody>
      </p:sp>
      <p:pic>
        <p:nvPicPr>
          <p:cNvPr id="7" name="Picture Placeholder 5">
            <a:extLst>
              <a:ext uri="{FF2B5EF4-FFF2-40B4-BE49-F238E27FC236}">
                <a16:creationId xmlns:a16="http://schemas.microsoft.com/office/drawing/2014/main" id="{4BB32F35-6183-D1B5-3E55-192A578B5BFB}"/>
              </a:ext>
            </a:extLst>
          </p:cNvPr>
          <p:cNvPicPr>
            <a:picLocks noChangeAspect="1"/>
          </p:cNvPicPr>
          <p:nvPr/>
        </p:nvPicPr>
        <p:blipFill rotWithShape="1">
          <a:blip r:embed="rId4"/>
          <a:srcRect l="18277" t="37591" r="35049" b="22796"/>
          <a:stretch/>
        </p:blipFill>
        <p:spPr>
          <a:xfrm>
            <a:off x="3238040" y="3325978"/>
            <a:ext cx="5690587" cy="2716567"/>
          </a:xfrm>
          <a:prstGeom prst="rect">
            <a:avLst/>
          </a:prstGeom>
        </p:spPr>
      </p:pic>
      <p:sp>
        <p:nvSpPr>
          <p:cNvPr id="8" name="TextBox 7">
            <a:extLst>
              <a:ext uri="{FF2B5EF4-FFF2-40B4-BE49-F238E27FC236}">
                <a16:creationId xmlns:a16="http://schemas.microsoft.com/office/drawing/2014/main" id="{342EBF57-1F9A-0FB3-9945-CD8E2E247CDD}"/>
              </a:ext>
            </a:extLst>
          </p:cNvPr>
          <p:cNvSpPr txBox="1"/>
          <p:nvPr/>
        </p:nvSpPr>
        <p:spPr>
          <a:xfrm>
            <a:off x="3788751" y="6047265"/>
            <a:ext cx="4783585" cy="261610"/>
          </a:xfrm>
          <a:prstGeom prst="rect">
            <a:avLst/>
          </a:prstGeom>
          <a:noFill/>
        </p:spPr>
        <p:txBody>
          <a:bodyPr wrap="square" rtlCol="0">
            <a:spAutoFit/>
          </a:bodyPr>
          <a:lstStyle/>
          <a:p>
            <a:r>
              <a:rPr lang="en-US" sz="1100" dirty="0"/>
              <a:t>Applying Kmeans on the whole dataset except relevant features extracted</a:t>
            </a:r>
          </a:p>
        </p:txBody>
      </p:sp>
    </p:spTree>
    <p:extLst>
      <p:ext uri="{BB962C8B-B14F-4D97-AF65-F5344CB8AC3E}">
        <p14:creationId xmlns:p14="http://schemas.microsoft.com/office/powerpoint/2010/main" val="378675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694-A450-71B1-D05C-4A4217C442C9}"/>
              </a:ext>
            </a:extLst>
          </p:cNvPr>
          <p:cNvSpPr>
            <a:spLocks noGrp="1"/>
          </p:cNvSpPr>
          <p:nvPr>
            <p:ph type="title"/>
          </p:nvPr>
        </p:nvSpPr>
        <p:spPr/>
        <p:txBody>
          <a:bodyPr/>
          <a:lstStyle/>
          <a:p>
            <a:r>
              <a:rPr lang="en-US" dirty="0"/>
              <a:t>Relevant Features extracted.</a:t>
            </a:r>
          </a:p>
        </p:txBody>
      </p:sp>
      <p:sp>
        <p:nvSpPr>
          <p:cNvPr id="3" name="Content Placeholder 2">
            <a:extLst>
              <a:ext uri="{FF2B5EF4-FFF2-40B4-BE49-F238E27FC236}">
                <a16:creationId xmlns:a16="http://schemas.microsoft.com/office/drawing/2014/main" id="{130E2623-4E5F-C8DC-C803-8FE2B608A6C0}"/>
              </a:ext>
            </a:extLst>
          </p:cNvPr>
          <p:cNvSpPr>
            <a:spLocks noGrp="1"/>
          </p:cNvSpPr>
          <p:nvPr>
            <p:ph idx="1"/>
          </p:nvPr>
        </p:nvSpPr>
        <p:spPr>
          <a:xfrm>
            <a:off x="5458984" y="97655"/>
            <a:ext cx="5700247" cy="6760346"/>
          </a:xfrm>
        </p:spPr>
        <p:txBody>
          <a:bodyPr>
            <a:normAutofit fontScale="85000" lnSpcReduction="20000"/>
          </a:bodyPr>
          <a:lstStyle/>
          <a:p>
            <a:pPr algn="just">
              <a:lnSpc>
                <a:spcPct val="100000"/>
              </a:lnSpc>
            </a:pPr>
            <a:r>
              <a:rPr lang="en-US" sz="1800" dirty="0"/>
              <a:t>PerProvider_count_ClaimID</a:t>
            </a:r>
          </a:p>
          <a:p>
            <a:pPr algn="just">
              <a:lnSpc>
                <a:spcPct val="100000"/>
              </a:lnSpc>
            </a:pPr>
            <a:r>
              <a:rPr lang="en-US" sz="1800" dirty="0" err="1"/>
              <a:t>PerProviderBeneID_count_ClaimID</a:t>
            </a:r>
            <a:endParaRPr lang="en-US" sz="1800" dirty="0"/>
          </a:p>
          <a:p>
            <a:pPr algn="just">
              <a:lnSpc>
                <a:spcPct val="100000"/>
              </a:lnSpc>
            </a:pPr>
            <a:r>
              <a:rPr lang="en-US" sz="1800" dirty="0" err="1"/>
              <a:t>PerProviderAttendingPhysician_count_ClaimID</a:t>
            </a:r>
            <a:r>
              <a:rPr lang="en-US" sz="1800" dirty="0"/>
              <a:t> </a:t>
            </a:r>
          </a:p>
          <a:p>
            <a:pPr algn="just">
              <a:lnSpc>
                <a:spcPct val="100000"/>
              </a:lnSpc>
            </a:pPr>
            <a:r>
              <a:rPr lang="en-US" sz="1800" dirty="0" err="1"/>
              <a:t>PerProviderOtherPhysician_count_ClaimID</a:t>
            </a:r>
            <a:r>
              <a:rPr lang="en-US" sz="1800" dirty="0"/>
              <a:t> </a:t>
            </a:r>
          </a:p>
          <a:p>
            <a:pPr algn="just">
              <a:lnSpc>
                <a:spcPct val="100000"/>
              </a:lnSpc>
            </a:pPr>
            <a:r>
              <a:rPr lang="en-US" sz="1800" dirty="0" err="1"/>
              <a:t>PerProviderOperatingPhysician_count_ClaimID</a:t>
            </a:r>
            <a:endParaRPr lang="en-US" sz="1800" dirty="0"/>
          </a:p>
          <a:p>
            <a:pPr algn="just">
              <a:lnSpc>
                <a:spcPct val="100000"/>
              </a:lnSpc>
            </a:pPr>
            <a:r>
              <a:rPr lang="en-US" sz="1800" dirty="0" err="1"/>
              <a:t>PerProviderClmAdmitDiagnosisCode_count_ClaimID</a:t>
            </a:r>
            <a:r>
              <a:rPr lang="en-US" sz="1800" dirty="0"/>
              <a:t> </a:t>
            </a:r>
          </a:p>
          <a:p>
            <a:pPr algn="just">
              <a:lnSpc>
                <a:spcPct val="100000"/>
              </a:lnSpc>
            </a:pPr>
            <a:r>
              <a:rPr lang="en-US" sz="1800" dirty="0"/>
              <a:t>PerProviderClmProcedureCode_1_count_ClaimID</a:t>
            </a:r>
          </a:p>
          <a:p>
            <a:pPr algn="just">
              <a:lnSpc>
                <a:spcPct val="100000"/>
              </a:lnSpc>
            </a:pPr>
            <a:r>
              <a:rPr lang="en-US" sz="1800" dirty="0"/>
              <a:t>PerProviderClmProcedureCode_2_count_ClaimID</a:t>
            </a:r>
          </a:p>
          <a:p>
            <a:pPr algn="just">
              <a:lnSpc>
                <a:spcPct val="100000"/>
              </a:lnSpc>
            </a:pPr>
            <a:r>
              <a:rPr lang="en-US" sz="1800" dirty="0"/>
              <a:t>PerProviderClmProcedureCode_3_count_ClaimID</a:t>
            </a:r>
          </a:p>
          <a:p>
            <a:pPr algn="just">
              <a:lnSpc>
                <a:spcPct val="100000"/>
              </a:lnSpc>
            </a:pPr>
            <a:r>
              <a:rPr lang="en-US" sz="1800" dirty="0"/>
              <a:t>PerProviderClmProcedureCode_4_count_ClaimID</a:t>
            </a:r>
          </a:p>
          <a:p>
            <a:pPr algn="just">
              <a:lnSpc>
                <a:spcPct val="100000"/>
              </a:lnSpc>
            </a:pPr>
            <a:r>
              <a:rPr lang="en-US" sz="1800" dirty="0"/>
              <a:t>PerProviderClmProcedureCode_5_count_ClaimID</a:t>
            </a:r>
          </a:p>
          <a:p>
            <a:pPr algn="just">
              <a:lnSpc>
                <a:spcPct val="100000"/>
              </a:lnSpc>
            </a:pPr>
            <a:r>
              <a:rPr lang="en-US" sz="1800" dirty="0"/>
              <a:t>PerProviderClmDiagnosisCode_1_count_ClaimID</a:t>
            </a:r>
          </a:p>
          <a:p>
            <a:pPr algn="just">
              <a:lnSpc>
                <a:spcPct val="100000"/>
              </a:lnSpc>
            </a:pPr>
            <a:r>
              <a:rPr lang="en-US" sz="1800" dirty="0"/>
              <a:t>PerProviderClmDiagnosisCode_2_count_ClaimID</a:t>
            </a:r>
          </a:p>
          <a:p>
            <a:pPr algn="just">
              <a:lnSpc>
                <a:spcPct val="100000"/>
              </a:lnSpc>
            </a:pPr>
            <a:r>
              <a:rPr lang="en-US" sz="1800" dirty="0"/>
              <a:t>PerProviderClmDiagnosisCode_3_count_ClaimID</a:t>
            </a:r>
          </a:p>
          <a:p>
            <a:pPr algn="just">
              <a:lnSpc>
                <a:spcPct val="100000"/>
              </a:lnSpc>
            </a:pPr>
            <a:r>
              <a:rPr lang="en-US" sz="1800" dirty="0"/>
              <a:t>PerProviderClmDiagnosisCode_4_count_ClaimID</a:t>
            </a:r>
          </a:p>
          <a:p>
            <a:pPr algn="just">
              <a:lnSpc>
                <a:spcPct val="100000"/>
              </a:lnSpc>
            </a:pPr>
            <a:r>
              <a:rPr lang="en-US" sz="1800" dirty="0"/>
              <a:t>PerProviderClmDiagnosisCode_5_count_ClaimID</a:t>
            </a:r>
          </a:p>
          <a:p>
            <a:pPr algn="just">
              <a:lnSpc>
                <a:spcPct val="100000"/>
              </a:lnSpc>
            </a:pPr>
            <a:r>
              <a:rPr lang="en-US" sz="1800" dirty="0"/>
              <a:t>PerProviderClmDiagnosisCode_6_count_ClaimID</a:t>
            </a:r>
          </a:p>
          <a:p>
            <a:pPr algn="just">
              <a:lnSpc>
                <a:spcPct val="100000"/>
              </a:lnSpc>
            </a:pPr>
            <a:r>
              <a:rPr lang="en-US" sz="1800" dirty="0"/>
              <a:t>PerProviderDiagnosisGroupCode_count_ClaimID</a:t>
            </a:r>
          </a:p>
        </p:txBody>
      </p:sp>
    </p:spTree>
    <p:extLst>
      <p:ext uri="{BB962C8B-B14F-4D97-AF65-F5344CB8AC3E}">
        <p14:creationId xmlns:p14="http://schemas.microsoft.com/office/powerpoint/2010/main" val="34565536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{68739DBB-3983-467C-B335-F336616E96A5}tf22712842_win32</Template>
  <TotalTime>4479</TotalTime>
  <Words>743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Bookman Old Style</vt:lpstr>
      <vt:lpstr>Calibri</vt:lpstr>
      <vt:lpstr>charter</vt:lpstr>
      <vt:lpstr>Franklin Gothic Book</vt:lpstr>
      <vt:lpstr>Wingdings</vt:lpstr>
      <vt:lpstr>1_RetrospectVTI</vt:lpstr>
      <vt:lpstr>Outlier Detection in Healthcare Database</vt:lpstr>
      <vt:lpstr>Business Problem</vt:lpstr>
      <vt:lpstr>Objective </vt:lpstr>
      <vt:lpstr>Dataset Introduction</vt:lpstr>
      <vt:lpstr>Dataset Analysis and Feature Engineering. </vt:lpstr>
      <vt:lpstr>PowerPoint Presentation</vt:lpstr>
      <vt:lpstr>Other Observations from the data..</vt:lpstr>
      <vt:lpstr>PowerPoint Presentation</vt:lpstr>
      <vt:lpstr>Relevant Features extracted.</vt:lpstr>
      <vt:lpstr>Using semi-supervised learning </vt:lpstr>
      <vt:lpstr>Thank you..</vt:lpstr>
    </vt:vector>
  </TitlesOfParts>
  <Company>Anthem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 Detection in Healthcare Database</dc:title>
  <dc:creator>Sharma, Abhipray</dc:creator>
  <cp:lastModifiedBy>Sharma, Abhipray</cp:lastModifiedBy>
  <cp:revision>1</cp:revision>
  <dcterms:created xsi:type="dcterms:W3CDTF">2022-07-05T07:32:07Z</dcterms:created>
  <dcterms:modified xsi:type="dcterms:W3CDTF">2022-07-08T10:11:53Z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