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61" r:id="rId2"/>
    <p:sldId id="303" r:id="rId3"/>
    <p:sldId id="311" r:id="rId4"/>
    <p:sldId id="307" r:id="rId5"/>
    <p:sldId id="309" r:id="rId6"/>
    <p:sldId id="306" r:id="rId7"/>
    <p:sldId id="305" r:id="rId8"/>
    <p:sldId id="308" r:id="rId9"/>
    <p:sldId id="310" r:id="rId10"/>
    <p:sldId id="267" r:id="rId11"/>
    <p:sldId id="312" r:id="rId12"/>
    <p:sldId id="324" r:id="rId13"/>
    <p:sldId id="313" r:id="rId14"/>
    <p:sldId id="314" r:id="rId15"/>
    <p:sldId id="315" r:id="rId16"/>
    <p:sldId id="316" r:id="rId17"/>
    <p:sldId id="268" r:id="rId18"/>
    <p:sldId id="269" r:id="rId19"/>
    <p:sldId id="317" r:id="rId20"/>
    <p:sldId id="271" r:id="rId21"/>
    <p:sldId id="272" r:id="rId22"/>
    <p:sldId id="318" r:id="rId23"/>
    <p:sldId id="273" r:id="rId24"/>
    <p:sldId id="319" r:id="rId25"/>
    <p:sldId id="320" r:id="rId26"/>
    <p:sldId id="321" r:id="rId27"/>
    <p:sldId id="322" r:id="rId28"/>
    <p:sldId id="323" r:id="rId29"/>
    <p:sldId id="325" r:id="rId30"/>
    <p:sldId id="326" r:id="rId31"/>
    <p:sldId id="327" r:id="rId32"/>
    <p:sldId id="328" r:id="rId33"/>
    <p:sldId id="329" r:id="rId34"/>
    <p:sldId id="330" r:id="rId35"/>
    <p:sldId id="332" r:id="rId36"/>
    <p:sldId id="333" r:id="rId37"/>
    <p:sldId id="284" r:id="rId38"/>
    <p:sldId id="360" r:id="rId39"/>
    <p:sldId id="334" r:id="rId40"/>
    <p:sldId id="358" r:id="rId41"/>
    <p:sldId id="359" r:id="rId42"/>
    <p:sldId id="361" r:id="rId43"/>
    <p:sldId id="362" r:id="rId44"/>
    <p:sldId id="341" r:id="rId45"/>
    <p:sldId id="344" r:id="rId46"/>
    <p:sldId id="342" r:id="rId47"/>
    <p:sldId id="302" r:id="rId48"/>
    <p:sldId id="343" r:id="rId49"/>
    <p:sldId id="340" r:id="rId50"/>
    <p:sldId id="368" r:id="rId51"/>
    <p:sldId id="363" r:id="rId52"/>
    <p:sldId id="364" r:id="rId53"/>
    <p:sldId id="365" r:id="rId54"/>
    <p:sldId id="36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B69A4-F650-4532-8193-A817DE32B8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EA7F-C9F4-4719-99BB-3B5A5CC6B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BELL SHAPED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COINCIDE WITH THE STRAIGHT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2EA7F-C9F4-4719-99BB-3B5A5CC6B9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5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2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E06634-E0DE-4A5D-9BC7-D1394B83F0E1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44A600B-35BF-43B3-A164-705F294E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1 - CONVERSIONS</a:t>
            </a:r>
          </a:p>
        </p:txBody>
      </p:sp>
    </p:spTree>
    <p:extLst>
      <p:ext uri="{BB962C8B-B14F-4D97-AF65-F5344CB8AC3E}">
        <p14:creationId xmlns:p14="http://schemas.microsoft.com/office/powerpoint/2010/main" val="118414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C99A2A-869A-434A-A5BF-47FFC48B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BE9AF5BB-D545-43FE-9A45-B98DD4F2B64E}"/>
              </a:ext>
            </a:extLst>
          </p:cNvPr>
          <p:cNvSpPr/>
          <p:nvPr/>
        </p:nvSpPr>
        <p:spPr>
          <a:xfrm>
            <a:off x="5264557" y="5507211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8F89C-3F43-4BBC-8629-3F57C9FB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04" y="1573329"/>
            <a:ext cx="1255048" cy="37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7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LIST(EVERY CELL) TO NUMERIC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"0_raw_downloaded_data.csv"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7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5B1558-058D-4D82-9F44-6CF5D6F3E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1B1F90D-3B59-47D3-B06E-2C60BC96D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STAGE 2 – DELETIONS AND REPLACEMENT</a:t>
            </a:r>
          </a:p>
        </p:txBody>
      </p:sp>
    </p:spTree>
    <p:extLst>
      <p:ext uri="{BB962C8B-B14F-4D97-AF65-F5344CB8AC3E}">
        <p14:creationId xmlns:p14="http://schemas.microsoft.com/office/powerpoint/2010/main" val="147350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DELETING THE UNECCESSARY ROWS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133F5-B106-4BDF-9292-2A99514F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" y="1150785"/>
            <a:ext cx="12047621" cy="45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03" y="455596"/>
            <a:ext cx="11162418" cy="6041457"/>
          </a:xfrm>
        </p:spPr>
        <p:txBody>
          <a:bodyPr>
            <a:normAutofit fontScale="850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FOR THE CLASS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[[x]]))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Sl.No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Name             Age     Nationality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"integer"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Overall       Potential            Club           Value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 "factor"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Wage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Position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 "factor"        "factor"        "factor"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Jersey.Number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Height          Weight        Crossing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"numeric"       "numeric"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Finishing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HeadingAccuracy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ShortPassing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Volleys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Dribbling           Curve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FKAccuracy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LongPassing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BallControl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Acceleration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SprintSpeed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Agility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Reactions         Balance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ShotPower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Jumping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Stamina        Strength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LongShots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Aggression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Interceptions     Positioning          Vision       Penalties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Composure         Marking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SlidingTackle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GKDiving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GKHandling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GKKicking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GKPositioning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       "integer"       "integer"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GKReflexes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"integer"       "integer"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3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568693"/>
            <a:ext cx="10753725" cy="5720614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CATEGORICAL MISSING VALUE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Nationality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(j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[j] 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[j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7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F337E-E171-4A5E-ACCF-CD87A2710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38" y="1218239"/>
            <a:ext cx="11680923" cy="4421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C7CA3-F515-4311-B771-84DF8B7D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0" y="513071"/>
            <a:ext cx="11777816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A0326A-405C-49CE-BFB5-C44A1570B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9F668-64D3-4986-B114-00CF2A23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7" y="515141"/>
            <a:ext cx="11777817" cy="5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36320"/>
            <a:ext cx="10753725" cy="4741545"/>
          </a:xfrm>
        </p:spPr>
        <p:txBody>
          <a:bodyPr>
            <a:normAutofit fontScale="92500"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#REPLACING NUMERICAL MISSING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14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m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&lt;-m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x,x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,m)})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m=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&lt;-m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x,x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,m)})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BY USING THE SUITABLE ENCODING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"raw_downloaded_data.csv"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fileEncoding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"UTF-8-BOM"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#LIBRARY TO PLAY WITH STRINGS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#TO PREVENT SCIENTIFIC NOTATION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8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FA76B2AA-B12B-45AE-B17A-508B9F4C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" y="1195227"/>
            <a:ext cx="11712212" cy="44675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D1CD0D-0FC9-478A-9E16-51A2A5D4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" y="545641"/>
            <a:ext cx="12923935" cy="6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ED1BFB-8F26-404E-A360-50125C73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3" y="584378"/>
            <a:ext cx="13222819" cy="6499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A1773-7F77-49B3-BD97-A96506AE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314" y="1238772"/>
            <a:ext cx="11539372" cy="43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#CHECK IF THERE IS ANY MISSING VALUES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FALSE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#VIEW THE CLEANED DATA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#WRITE THE CLEANED DATA INTO A NEW FILE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7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DD6A-4173-4208-B2DE-3004EE66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DB12-F1F3-4728-A303-AD616C9D5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Normalization,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4839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965183"/>
            <a:ext cx="10753725" cy="4927634"/>
          </a:xfrm>
        </p:spPr>
        <p:txBody>
          <a:bodyPr>
            <a:normAutofit lnSpcReduction="1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IMPORT THE DATASET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#SELECTS NUMERICAL COLUMNS ONLY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package:stats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filter, lag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objects are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intersect,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setdiff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union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#NORMALIZE FUNTION USING MIN-MAX VALUES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normalize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((x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USING USER-DEFINED NORMALIZED FUNCTIONS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((x-min)/range)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normalize))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"2_minmax.csv"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80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B0A1B9-BB04-43F2-B285-6A88148B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8" y="1162092"/>
            <a:ext cx="12013004" cy="45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3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844867"/>
            <a:ext cx="10753725" cy="5168265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#STANDARDIZATION ((x-mean)/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clusterSim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cluster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MASS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Attaching package: 'MASS'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The following object is masked from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package:dplyr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select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"2_standard.csv"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C8BDA1C-3FBE-4CC5-9E64-5701E240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87" y="1226260"/>
            <a:ext cx="11677025" cy="44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#NORMALIZATION ((x-mean)/sqrt(sum((x-mean)^2)))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data.Normalization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type=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normalization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"column"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"2_norm.csv"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151668-E968-46A8-B312-DF354E30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8" y="1154071"/>
            <a:ext cx="12119823" cy="45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844CC87-BC28-4562-9899-570281939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89" y="1202197"/>
            <a:ext cx="11719022" cy="44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6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#NORMALIZING THE DATA THROUGH NATURAL LOGARITHMS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numfifa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write.csv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"2_log.csv"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row.names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87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5B8A5A35-2E96-400C-985D-A4244BFC8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8" y="1186155"/>
            <a:ext cx="11877244" cy="44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69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094-B2B5-4CCB-9D83-AEEA6E73A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82FF21-2B2F-41D1-B254-367F3AE3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336247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This library is already loaded: library("</a:t>
            </a:r>
            <a:r>
              <a:rPr lang="en-US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ggpubr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magrittr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343301"/>
            <a:ext cx="10753725" cy="3766185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#DENSITY PLOT OF 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ggdensity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"Density plot of 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xlab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590F-5B1D-4301-BF51-21FF376E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77" y="1167055"/>
            <a:ext cx="6529646" cy="55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423512"/>
            <a:ext cx="10753725" cy="3766185"/>
          </a:xfrm>
        </p:spPr>
        <p:txBody>
          <a:bodyPr/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#QQ PLOT OF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ggqqplot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"QQ Plot of Wage"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17B5E1-114B-40EA-BFBD-21FDB9D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59" y="1217961"/>
            <a:ext cx="6469081" cy="54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7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084D-0765-418F-8184-464729981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r>
              <a:rPr lang="en-US" dirty="0"/>
              <a:t>Graph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75638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7B10866-AF2D-44E1-BDE8-3483340BA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433" y="1923292"/>
            <a:ext cx="8885427" cy="4632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785C0D-1A0B-4D3A-88C4-B8ACDC84B4A4}"/>
              </a:ext>
            </a:extLst>
          </p:cNvPr>
          <p:cNvSpPr/>
          <p:nvPr/>
        </p:nvSpPr>
        <p:spPr>
          <a:xfrm>
            <a:off x="529389" y="353632"/>
            <a:ext cx="11245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#FREQUENCY PLOT OF FOOT PREFERRENCE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"#0073C2FF"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"Most of the players are right footed"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59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5FE85-2745-43F9-8CD8-70D91C692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23" y="2092526"/>
            <a:ext cx="8762354" cy="4568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2D2529-BE86-47F3-AA56-E54451F6F456}"/>
              </a:ext>
            </a:extLst>
          </p:cNvPr>
          <p:cNvSpPr/>
          <p:nvPr/>
        </p:nvSpPr>
        <p:spPr>
          <a:xfrm>
            <a:off x="304799" y="300489"/>
            <a:ext cx="11486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#HISTOGRAM OF PLAYER RATING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Overall))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geom_histogram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binwidth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"Player Ratings Are Normally Distributed"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"The mean can be used as a measure of central 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tendancy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axis.text.y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element_blank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8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#REMOVE "€" FROM THE CURRENCY COLUMNS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(x){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x)})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6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77EC67-0FB4-4167-BF00-9B0D10D93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252" y="2011363"/>
            <a:ext cx="8885495" cy="46324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A63A42-FBD3-40B2-8770-E28170DE99AB}"/>
              </a:ext>
            </a:extLst>
          </p:cNvPr>
          <p:cNvSpPr/>
          <p:nvPr/>
        </p:nvSpPr>
        <p:spPr>
          <a:xfrm>
            <a:off x="168442" y="214147"/>
            <a:ext cx="11855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#BOXPLOT OF AGE VS VALUE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AgeGroup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Value))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geom_boxplot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fill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scale_y_log10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labels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dollar_format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prefix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"Players Are In High Demand In Their Mid-20s"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subtitle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"Valuation on a log scale, so differences \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nbetween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the age groups are significant"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32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2F44861-DCF8-45C0-AF11-D7A1B8F0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65" y="2112199"/>
            <a:ext cx="8596669" cy="4481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763BA4-5487-4485-865A-E955E6ADD390}"/>
              </a:ext>
            </a:extLst>
          </p:cNvPr>
          <p:cNvSpPr/>
          <p:nvPr/>
        </p:nvSpPr>
        <p:spPr>
          <a:xfrm>
            <a:off x="248652" y="263892"/>
            <a:ext cx="116946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#SCATTERPLOT OF VALUE VS OVERALL RATING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Overall,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Value))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"jitter"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color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darkgrey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"Higher Ratings Cost More Money"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scale_y_continuous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labels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dollar_format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prefix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46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DC2ECA-B3CF-417F-8E71-DBE4019B1B76}"/>
              </a:ext>
            </a:extLst>
          </p:cNvPr>
          <p:cNvSpPr/>
          <p:nvPr/>
        </p:nvSpPr>
        <p:spPr>
          <a:xfrm>
            <a:off x="818147" y="982176"/>
            <a:ext cx="105557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FREQUENCY PLOT OF TEAM VS TOTAL WAGE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(Club)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(Wage,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na.rm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T),)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(Club,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TotalWages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geom_col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scale_y_continuous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labels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dollar_format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prefix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"€"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coord_flip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"The 20 highest wage bills in FIFA19 and how much one rating point costs in wages"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theme_fivethirtyeight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legend.position</a:t>
            </a:r>
            <a:r>
              <a:rPr lang="en-US" sz="24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"none"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54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C08DC47-04BF-4D4D-B2D0-1B666695D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143" y="627317"/>
            <a:ext cx="10747714" cy="56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4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818-C142-448C-9EAC-55B731D2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Correlations </a:t>
            </a:r>
            <a:r>
              <a:rPr lang="en-US"/>
              <a:t>&amp; Simple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8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30442"/>
            <a:ext cx="10753725" cy="5133474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read.csv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"1_cleaned_data.csv"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scipen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999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Loading required package: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Registered S3 method overwritten by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GGally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method from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+.gg   ggplot2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#HEAT MAP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Warning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ggcorr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 data in column(s) 'Name', 'Nationality', 'Club',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Preferred.Foot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Body.Type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', 'Position' are not numeric and were ignored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E2A304-2864-4DB4-96E7-1769B3B00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2" r="20424"/>
          <a:stretch/>
        </p:blipFill>
        <p:spPr>
          <a:xfrm>
            <a:off x="3176833" y="180381"/>
            <a:ext cx="7324627" cy="6497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226D1-C85B-40B0-9C71-6F63F2A95F19}"/>
              </a:ext>
            </a:extLst>
          </p:cNvPr>
          <p:cNvSpPr/>
          <p:nvPr/>
        </p:nvSpPr>
        <p:spPr>
          <a:xfrm>
            <a:off x="889707" y="422098"/>
            <a:ext cx="3097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3312416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7982286-3907-4F97-AD05-C42B1AC6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199" y="1907668"/>
            <a:ext cx="5467451" cy="4646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92948-C6C4-4976-B7FB-66DCA19C172F}"/>
              </a:ext>
            </a:extLst>
          </p:cNvPr>
          <p:cNvSpPr txBox="1"/>
          <p:nvPr/>
        </p:nvSpPr>
        <p:spPr>
          <a:xfrm>
            <a:off x="661736" y="2967335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00E09-D4A3-4A29-9CCA-D47DC696093E}"/>
              </a:ext>
            </a:extLst>
          </p:cNvPr>
          <p:cNvSpPr/>
          <p:nvPr/>
        </p:nvSpPr>
        <p:spPr>
          <a:xfrm>
            <a:off x="417922" y="480774"/>
            <a:ext cx="11356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HEIGHT VS WEIGHT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8784-21F0-46A1-9DCD-DBA71E16C8A8}"/>
              </a:ext>
            </a:extLst>
          </p:cNvPr>
          <p:cNvSpPr txBox="1"/>
          <p:nvPr/>
        </p:nvSpPr>
        <p:spPr>
          <a:xfrm>
            <a:off x="661736" y="2967335"/>
            <a:ext cx="1647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B725CA-DDD9-495F-B6A2-6AD4A4B6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20" y="1738647"/>
            <a:ext cx="8234678" cy="4293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1C4BFE-3768-4109-AA99-965B3A760B3C}"/>
              </a:ext>
            </a:extLst>
          </p:cNvPr>
          <p:cNvSpPr/>
          <p:nvPr/>
        </p:nvSpPr>
        <p:spPr>
          <a:xfrm>
            <a:off x="527902" y="226005"/>
            <a:ext cx="11255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Value))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25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535FBD6-7A73-4541-9EBD-2F8EAD6D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370" y="1803973"/>
            <a:ext cx="5750255" cy="488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55937-7E03-47AD-8792-3D48E26ACDF6}"/>
              </a:ext>
            </a:extLst>
          </p:cNvPr>
          <p:cNvSpPr txBox="1"/>
          <p:nvPr/>
        </p:nvSpPr>
        <p:spPr>
          <a:xfrm>
            <a:off x="661736" y="2967335"/>
            <a:ext cx="2022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78069-510E-48A1-80B8-271D3B676CE2}"/>
              </a:ext>
            </a:extLst>
          </p:cNvPr>
          <p:cNvSpPr/>
          <p:nvPr/>
        </p:nvSpPr>
        <p:spPr>
          <a:xfrm>
            <a:off x="491716" y="354357"/>
            <a:ext cx="11602873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FOR OVERALL VS WAGE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theme_cleveland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`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()` using method = 'gam' and formula 'y ~ s(x, bs = "cs")'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30" y="231006"/>
            <a:ext cx="11643681" cy="6426468"/>
          </a:xfrm>
        </p:spPr>
        <p:txBody>
          <a:bodyPr>
            <a:normAutofit fontScale="92500" lnSpcReduction="10000"/>
          </a:bodyPr>
          <a:lstStyle/>
          <a:p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CURRENCY(FROM 'K' AND 'M') TO NUMBERS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Release.Clause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str_detect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"M"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"[[:upper:]]"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b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 =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1000000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3332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63073-C2A1-4FB5-815C-114F5D91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306" y="1768898"/>
            <a:ext cx="5603387" cy="4771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768B4F-68DB-4C1F-A4D8-3B3399DDA1ED}"/>
              </a:ext>
            </a:extLst>
          </p:cNvPr>
          <p:cNvSpPr/>
          <p:nvPr/>
        </p:nvSpPr>
        <p:spPr>
          <a:xfrm>
            <a:off x="417095" y="445459"/>
            <a:ext cx="11566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##CORRELATION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#SCATTER PLOT BETWEEN LOG(VALUE) VS OVERALL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sz="20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))))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ylab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"Value"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geom_jitter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geom_smooth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1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705854"/>
            <a:ext cx="10753725" cy="5072012"/>
          </a:xfrm>
        </p:spPr>
        <p:txBody>
          <a:bodyPr>
            <a:norm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#PEARSON CORRELATION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pearson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log),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fifa$Overall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343.89, df = 18204, p-value &lt; 0.00000000000000022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95 percent confidence interval: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0.9289499 0.9328261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0.9309142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9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78568"/>
            <a:ext cx="10753725" cy="4799297"/>
          </a:xfrm>
        </p:spPr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#CREATING THE TRAINING AND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DATA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set.seed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0.8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#FIT THE MODEL ON TRAINING DATA AND PREDICT ON </a:t>
            </a:r>
            <a:r>
              <a:rPr lang="en-US" dirty="0">
                <a:solidFill>
                  <a:srgbClr val="EF2929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DATA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(Value)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Overall,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model,testData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74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850232"/>
            <a:ext cx="10753725" cy="4927633"/>
          </a:xfrm>
        </p:spPr>
        <p:txBody>
          <a:bodyPr>
            <a:normAutofit fontScale="850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#REVIEW DIAGNOSTIC MEASURES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(model)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Call: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(formula = log(Value) ~ Overall, data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trainingData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Min      1Q  Median      3Q     Max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-3.2437 -0.2204  0.0497  0.3128  4.5086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Estimate Std. Error t value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(&gt;|t|)   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1.117921   0.040926   27.32 &lt;0.0000000000000002 ***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Overall     0.188936   0.000614  307.69 &lt;0.0000000000000002 ***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Signif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 codes:  0 '***' 0.001 '**' 0.01 '*' 0.05 '.' 0.1 ' '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0.5104 on 14562 degrees of freedom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0.8667, Adjusted R-squared:  0.8667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9.467e+04 on 1 and 14562 DF,  p-value: &lt; 0.00000000000000022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08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497-50A3-414A-B31E-00C3C73D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##CALCULATE PREDICTION ACCURACY AND ERROR RATES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diff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actuals=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testData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predicteds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#CORERLATION ACCURACY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(diff)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actuals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actuals    1.0000000  0.9395014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predicteds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0.9395014  1.0000000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#MIN-MAX ACCURACY CALCULATION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min_max_accuracy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(diff,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min)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(diff,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,max))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min_max_accuracy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0.7325135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BC5E3-262C-40F1-B25A-0C995C7C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8" y="1596487"/>
            <a:ext cx="1255050" cy="3713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11222-F8FA-4FDA-AEFB-405758DF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24" y="1596487"/>
            <a:ext cx="1255050" cy="371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88FD8-6E99-43BD-BBDD-663426503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23" y="1596487"/>
            <a:ext cx="1459736" cy="3689261"/>
          </a:xfrm>
          <a:prstGeom prst="rect">
            <a:avLst/>
          </a:prstGeom>
        </p:spPr>
      </p:pic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36FAA443-0CCB-45C9-B97D-3AC782F22AE1}"/>
              </a:ext>
            </a:extLst>
          </p:cNvPr>
          <p:cNvSpPr/>
          <p:nvPr/>
        </p:nvSpPr>
        <p:spPr>
          <a:xfrm>
            <a:off x="4867940" y="5400867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5F30F-4AAF-4F51-B2CB-DFC3593A6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039" y="1596494"/>
            <a:ext cx="1255048" cy="3713494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22960113-DE37-452C-BD68-BFFA17BA945F}"/>
              </a:ext>
            </a:extLst>
          </p:cNvPr>
          <p:cNvSpPr/>
          <p:nvPr/>
        </p:nvSpPr>
        <p:spPr>
          <a:xfrm>
            <a:off x="1045732" y="5400867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A8BDA-D343-4BDF-9389-0D2FA6AFD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387" y="1572251"/>
            <a:ext cx="1255049" cy="3713498"/>
          </a:xfrm>
          <a:prstGeom prst="rect">
            <a:avLst/>
          </a:prstGeom>
        </p:spPr>
      </p:pic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29D21C1A-DD73-41F4-82AA-734B00AE37D6}"/>
              </a:ext>
            </a:extLst>
          </p:cNvPr>
          <p:cNvSpPr/>
          <p:nvPr/>
        </p:nvSpPr>
        <p:spPr>
          <a:xfrm>
            <a:off x="8632911" y="5507211"/>
            <a:ext cx="2243298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24339-4CF4-4FC8-A87D-86E93D072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5540" y="1572250"/>
            <a:ext cx="1867268" cy="3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A818-B48A-45EB-894F-A63355B4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HEIGHTS FROM INCHES TO CENTIMETERS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punct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30.48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A1B683-08E7-4C94-A796-49400064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51" y="1572251"/>
            <a:ext cx="1255049" cy="3713498"/>
          </a:xfrm>
          <a:prstGeom prst="rect">
            <a:avLst/>
          </a:prstGeom>
        </p:spPr>
      </p:pic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FC44575B-B87C-4257-87E2-B29AA692A691}"/>
              </a:ext>
            </a:extLst>
          </p:cNvPr>
          <p:cNvSpPr/>
          <p:nvPr/>
        </p:nvSpPr>
        <p:spPr>
          <a:xfrm>
            <a:off x="5444647" y="5393278"/>
            <a:ext cx="2039025" cy="6737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84B40-930C-40CC-BB09-B308B43B9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363" y="1572248"/>
            <a:ext cx="1255047" cy="37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837-87C3-4789-BEC7-6F3FB9E7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#CONVERT WEIGHTS FROM LBS TO KG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fifa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{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a=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"[[:lower:]]"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b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as.double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(a[[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]][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c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0.45359237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digits=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3836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38C4C2-8BBC-4DDA-B9B0-D379065CD9AE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1050</TotalTime>
  <Words>3362</Words>
  <Application>Microsoft Office PowerPoint</Application>
  <PresentationFormat>Widescreen</PresentationFormat>
  <Paragraphs>84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Consolas</vt:lpstr>
      <vt:lpstr>Metropolitan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</vt:lpstr>
      <vt:lpstr>PowerPoint Presentation</vt:lpstr>
      <vt:lpstr>PowerPoint Presentation</vt:lpstr>
      <vt:lpstr>PowerPoint Presentation</vt:lpstr>
      <vt:lpstr>Graph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Correlations &amp; Simple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Argz</dc:creator>
  <cp:lastModifiedBy>Abhishek R</cp:lastModifiedBy>
  <cp:revision>112</cp:revision>
  <dcterms:created xsi:type="dcterms:W3CDTF">2019-11-10T07:26:07Z</dcterms:created>
  <dcterms:modified xsi:type="dcterms:W3CDTF">2019-11-19T04:15:06Z</dcterms:modified>
</cp:coreProperties>
</file>