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sldIdLst>
    <p:sldId id="261" r:id="rId2"/>
    <p:sldId id="303" r:id="rId3"/>
    <p:sldId id="311" r:id="rId4"/>
    <p:sldId id="307" r:id="rId5"/>
    <p:sldId id="309" r:id="rId6"/>
    <p:sldId id="306" r:id="rId7"/>
    <p:sldId id="305" r:id="rId8"/>
    <p:sldId id="308" r:id="rId9"/>
    <p:sldId id="310" r:id="rId10"/>
    <p:sldId id="267" r:id="rId11"/>
    <p:sldId id="312" r:id="rId12"/>
    <p:sldId id="324" r:id="rId13"/>
    <p:sldId id="313" r:id="rId14"/>
    <p:sldId id="314" r:id="rId15"/>
    <p:sldId id="315" r:id="rId16"/>
    <p:sldId id="316" r:id="rId17"/>
    <p:sldId id="268" r:id="rId18"/>
    <p:sldId id="269" r:id="rId19"/>
    <p:sldId id="317" r:id="rId20"/>
    <p:sldId id="271" r:id="rId21"/>
    <p:sldId id="272" r:id="rId22"/>
    <p:sldId id="318" r:id="rId23"/>
    <p:sldId id="273" r:id="rId24"/>
    <p:sldId id="319" r:id="rId25"/>
    <p:sldId id="320" r:id="rId26"/>
    <p:sldId id="321" r:id="rId27"/>
    <p:sldId id="322" r:id="rId28"/>
    <p:sldId id="323" r:id="rId29"/>
    <p:sldId id="325" r:id="rId30"/>
    <p:sldId id="326" r:id="rId31"/>
    <p:sldId id="327" r:id="rId32"/>
    <p:sldId id="328" r:id="rId33"/>
    <p:sldId id="329" r:id="rId34"/>
    <p:sldId id="330" r:id="rId35"/>
    <p:sldId id="332" r:id="rId36"/>
    <p:sldId id="333" r:id="rId37"/>
    <p:sldId id="284" r:id="rId38"/>
    <p:sldId id="334" r:id="rId39"/>
    <p:sldId id="335" r:id="rId40"/>
    <p:sldId id="336" r:id="rId41"/>
    <p:sldId id="337" r:id="rId42"/>
    <p:sldId id="338" r:id="rId43"/>
    <p:sldId id="300" r:id="rId44"/>
    <p:sldId id="301" r:id="rId45"/>
    <p:sldId id="341" r:id="rId46"/>
    <p:sldId id="344" r:id="rId47"/>
    <p:sldId id="342" r:id="rId48"/>
    <p:sldId id="302" r:id="rId49"/>
    <p:sldId id="343" r:id="rId50"/>
    <p:sldId id="340" r:id="rId51"/>
    <p:sldId id="345" r:id="rId52"/>
    <p:sldId id="346" r:id="rId53"/>
    <p:sldId id="357" r:id="rId54"/>
    <p:sldId id="347" r:id="rId55"/>
    <p:sldId id="348" r:id="rId56"/>
    <p:sldId id="349" r:id="rId57"/>
    <p:sldId id="350" r:id="rId58"/>
    <p:sldId id="351" r:id="rId59"/>
    <p:sldId id="352" r:id="rId60"/>
    <p:sldId id="353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B69A4-F650-4532-8193-A817DE32B87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2EA7F-C9F4-4719-99BB-3B5A5CC6B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16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BE BELL SHAPED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2EA7F-C9F4-4719-99BB-3B5A5CC6B9B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COINCIDE WITH THE STRAIGHT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2EA7F-C9F4-4719-99BB-3B5A5CC6B9B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2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5E06634-E0DE-4A5D-9BC7-D1394B83F0E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44A600B-35BF-43B3-A164-705F294E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9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6634-E0DE-4A5D-9BC7-D1394B83F0E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600B-35BF-43B3-A164-705F294E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0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6634-E0DE-4A5D-9BC7-D1394B83F0E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600B-35BF-43B3-A164-705F294E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6634-E0DE-4A5D-9BC7-D1394B83F0E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600B-35BF-43B3-A164-705F294E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6634-E0DE-4A5D-9BC7-D1394B83F0E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600B-35BF-43B3-A164-705F294E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51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6634-E0DE-4A5D-9BC7-D1394B83F0E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600B-35BF-43B3-A164-705F294E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1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6634-E0DE-4A5D-9BC7-D1394B83F0E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600B-35BF-43B3-A164-705F294E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5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6634-E0DE-4A5D-9BC7-D1394B83F0E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600B-35BF-43B3-A164-705F294E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4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6634-E0DE-4A5D-9BC7-D1394B83F0E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600B-35BF-43B3-A164-705F294E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0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6634-E0DE-4A5D-9BC7-D1394B83F0E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44A600B-35BF-43B3-A164-705F294E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7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5E06634-E0DE-4A5D-9BC7-D1394B83F0E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44A600B-35BF-43B3-A164-705F294E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12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5E06634-E0DE-4A5D-9BC7-D1394B83F0E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44A600B-35BF-43B3-A164-705F294E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8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5B1558-058D-4D82-9F44-6CF5D6F3E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81B1F90D-3B59-47D3-B06E-2C60BC96DA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STAGE 1 - CONVERSIONS</a:t>
            </a:r>
          </a:p>
        </p:txBody>
      </p:sp>
    </p:spTree>
    <p:extLst>
      <p:ext uri="{BB962C8B-B14F-4D97-AF65-F5344CB8AC3E}">
        <p14:creationId xmlns:p14="http://schemas.microsoft.com/office/powerpoint/2010/main" val="1184147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3C99A2A-869A-434A-A5BF-47FFC48B2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51" y="1572251"/>
            <a:ext cx="1255049" cy="3713498"/>
          </a:xfrm>
          <a:prstGeom prst="rect">
            <a:avLst/>
          </a:prstGeom>
        </p:spPr>
      </p:pic>
      <p:sp>
        <p:nvSpPr>
          <p:cNvPr id="18" name="Arrow: Curved Up 17">
            <a:extLst>
              <a:ext uri="{FF2B5EF4-FFF2-40B4-BE49-F238E27FC236}">
                <a16:creationId xmlns:a16="http://schemas.microsoft.com/office/drawing/2014/main" id="{BE9AF5BB-D545-43FE-9A45-B98DD4F2B64E}"/>
              </a:ext>
            </a:extLst>
          </p:cNvPr>
          <p:cNvSpPr/>
          <p:nvPr/>
        </p:nvSpPr>
        <p:spPr>
          <a:xfrm>
            <a:off x="5264557" y="5507211"/>
            <a:ext cx="2243298" cy="67376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C8F89C-3F43-4BBC-8629-3F57C9FB2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104" y="1573329"/>
            <a:ext cx="1255048" cy="371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75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#CONVERT LIST(EVERY CELL) TO NUMERIC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unlist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as.numeric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unlist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as.numeric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unlist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as.numeric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unlist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as.numeric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Release.Clause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unlist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Release.Clause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as.numeric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#WRITE THE CLEANED DATA INTO A NEW FILE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write.csv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"0_raw_downloaded_data.csv"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row.names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78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5B1558-058D-4D82-9F44-6CF5D6F3E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81B1F90D-3B59-47D3-B06E-2C60BC96DA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STAGE 2 – DELETIONS AND REPLACEMENT</a:t>
            </a:r>
          </a:p>
        </p:txBody>
      </p:sp>
    </p:spTree>
    <p:extLst>
      <p:ext uri="{BB962C8B-B14F-4D97-AF65-F5344CB8AC3E}">
        <p14:creationId xmlns:p14="http://schemas.microsoft.com/office/powerpoint/2010/main" val="1473508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DELETING THE UNECCESSARY ROWS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&lt;-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[,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431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4133F5-B106-4BDF-9292-2A99514FA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89" y="1150785"/>
            <a:ext cx="12047621" cy="45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0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403" y="455596"/>
            <a:ext cx="11162418" cy="6041457"/>
          </a:xfrm>
        </p:spPr>
        <p:txBody>
          <a:bodyPr>
            <a:normAutofit fontScale="85000" lnSpcReduction="20000"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#CHECK FOR THE CLASS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colnames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(x)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[[x]]))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Sl.No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Name             Age     Nationality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"integer"        "factor"       "integer"        "factor"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Overall       Potential            Club           Value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"integer"       "integer"        "factor"       "integer"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Wage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Preferred.Foot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Body.Type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Position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"integer"        "factor"        "factor"        "factor"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Jersey.Number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Height          Weight        Crossing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"integer"       "numeric"       "numeric"       "integer"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Finishing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HeadingAccuracy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ShortPassing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Volleys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"integer"       "integer"       "integer"       "integer"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Dribbling           Curve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FKAccuracy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LongPassing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"integer"       "integer"       "integer"       "integer"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BallControl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Acceleration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SprintSpeed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Agility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"integer"       "integer"       "integer"       "integer"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Reactions         Balance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ShotPower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Jumping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"integer"       "integer"       "integer"       "integer"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Stamina        Strength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LongShots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Aggression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"integer"       "integer"       "integer"       "integer"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Interceptions     Positioning          Vision       Penalties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"integer"       "integer"       "integer"       "integer"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Composure         Marking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StandingTackle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SlidingTackle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"integer"       "integer"       "integer"       "integer"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GKDiving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GKHandling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GKKicking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GKPositioning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"integer"       "integer"       "integer"       "integer"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GKReflexes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Release.Clause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"integer"       "integer"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634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568693"/>
            <a:ext cx="10753725" cy="5720614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#REPLACING CATEGORICAL MISSING VALUE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(j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which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''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[j] &lt;-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[j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(j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which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Nationality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''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Nationality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[j] &lt;-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Nationality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[j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(j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which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Club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''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Club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[j] &lt;-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Club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[j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(j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which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Preferred.Foot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''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Preferred.Foot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[j] &lt;-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Preferred.Foot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[j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(j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which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Body.Type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''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Body.Type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[j] &lt;-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Body.Type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[j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(j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which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Position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''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Position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[j] &lt;-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Position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[j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570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DF337E-E171-4A5E-ACCF-CD87A2710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538" y="1218239"/>
            <a:ext cx="11680923" cy="44215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7C7CA3-F515-4311-B771-84DF8B7D7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60" y="513071"/>
            <a:ext cx="11777816" cy="57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76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93A0326A-405C-49CE-BFB5-C44A1570B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894" y="1195227"/>
            <a:ext cx="11712212" cy="44675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19F668-64D3-4986-B114-00CF2A238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97" y="515141"/>
            <a:ext cx="11777817" cy="57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90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#REPLACING NUMERICAL MISSING VALUES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14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is.na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 &lt;-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na.rm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!=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is.na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 &lt;-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as.integer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na.rm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}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07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IMPORT BY USING THE SUITABLE ENCODING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read.csv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"raw_downloaded_data.csv"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fileEncoding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"UTF-8-BOM"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#LIBRARY TO PLAY WITH STRINGS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stringr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#TO PREVENT SCIENTIFIC NOTATION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options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scipen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999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383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">
            <a:extLst>
              <a:ext uri="{FF2B5EF4-FFF2-40B4-BE49-F238E27FC236}">
                <a16:creationId xmlns:a16="http://schemas.microsoft.com/office/drawing/2014/main" id="{FA76B2AA-B12B-45AE-B17A-508B9F4CC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94" y="1195227"/>
            <a:ext cx="11712212" cy="446754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D1CD0D-0FC9-478A-9E16-51A2A5D44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5" y="545641"/>
            <a:ext cx="12923935" cy="63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34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ED1BFB-8F26-404E-A360-50125C73F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93" y="584378"/>
            <a:ext cx="13222819" cy="649903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2A1773-7F77-49B3-BD97-A96506AE6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6314" y="1238772"/>
            <a:ext cx="11539372" cy="438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4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#CHECK IF THERE IS ANY MISSING VALUES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any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is.na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FALSE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#VIEW THE CLEANED DATA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#WRITE THE CLEANED DATA INTO A NEW FILE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write.csv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"1_cleaned_data.csv"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row.names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675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DD6A-4173-4208-B2DE-3004EE66B1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FDB12-F1F3-4728-A303-AD616C9D59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Normalization, Standardization</a:t>
            </a:r>
          </a:p>
        </p:txBody>
      </p:sp>
    </p:spTree>
    <p:extLst>
      <p:ext uri="{BB962C8B-B14F-4D97-AF65-F5344CB8AC3E}">
        <p14:creationId xmlns:p14="http://schemas.microsoft.com/office/powerpoint/2010/main" val="448396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965183"/>
            <a:ext cx="10753725" cy="4927634"/>
          </a:xfrm>
        </p:spPr>
        <p:txBody>
          <a:bodyPr>
            <a:normAutofit lnSpcReduction="10000"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IMPORT THE DATASET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read.csv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"1_cleaned_data.csv"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#SELECTS NUMERICAL COLUMNS ONLY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dplyr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Attaching package: 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dplyr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The following objects are masked from 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package:stats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filter, lag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The following objects are masked from 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package:base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intersect,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setdiff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setequal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union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numfifa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select_if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is.numeric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210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3766185"/>
          </a:xfrm>
        </p:spPr>
        <p:txBody>
          <a:bodyPr/>
          <a:lstStyle/>
          <a:p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#NORMALIZE FUNTION USING MIN-MAX VALUES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normalize &lt;-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(x){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((x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(x))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(x)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(x)))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#NORMALIZING THE DATA USING USER-DEFINED NORMALIZED FUNCTIONS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((x-min)/range)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mmfifa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&lt;-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as.data.frame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numfifa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normalize))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write.csv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mmfifa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"2_minmax.csv"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row.names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480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5B0A1B9-BB04-43F2-B285-6A88148B5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98" y="1162092"/>
            <a:ext cx="12013004" cy="453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35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844867"/>
            <a:ext cx="10753725" cy="5168265"/>
          </a:xfrm>
        </p:spPr>
        <p:txBody>
          <a:bodyPr>
            <a:norm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#STANDARDIZATION ((x-mean)/</a:t>
            </a:r>
            <a:r>
              <a:rPr lang="en-US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</a:t>
            </a: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clusterSim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Loading required package: cluster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Loading required package: MASS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Attaching package: 'MASS'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The following object is masked from 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package:dplyr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select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data.Normalization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numfifa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type=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"n1"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normalization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"column"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write.csv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"2_standard.csv"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row.names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445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2">
            <a:extLst>
              <a:ext uri="{FF2B5EF4-FFF2-40B4-BE49-F238E27FC236}">
                <a16:creationId xmlns:a16="http://schemas.microsoft.com/office/drawing/2014/main" id="{9C8BDA1C-3FBE-4CC5-9E64-5701E2408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487" y="1226260"/>
            <a:ext cx="11677025" cy="440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70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#NORMALIZATION ((x-mean)/sqrt(sum((x-mean)^2)))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data.Normalization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numfifa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type=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"n12"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normalization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"column"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write.csv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"2_norm.csv"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row.names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965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151668-E968-46A8-B312-DF354E305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88" y="1154071"/>
            <a:ext cx="12119823" cy="454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39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2">
            <a:extLst>
              <a:ext uri="{FF2B5EF4-FFF2-40B4-BE49-F238E27FC236}">
                <a16:creationId xmlns:a16="http://schemas.microsoft.com/office/drawing/2014/main" id="{D844CC87-BC28-4562-9899-570281939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489" y="1202197"/>
            <a:ext cx="11719022" cy="445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66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#NORMALIZING THE DATA THROUGH NATURAL LOGARITHMS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logfifa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as.data.frame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numfifa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log))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write.csv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logfifa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"2_log.csv"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row.names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87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2">
            <a:extLst>
              <a:ext uri="{FF2B5EF4-FFF2-40B4-BE49-F238E27FC236}">
                <a16:creationId xmlns:a16="http://schemas.microsoft.com/office/drawing/2014/main" id="{5B8A5A35-2E96-400C-985D-A4244BFC8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378" y="1186155"/>
            <a:ext cx="11877244" cy="448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69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1D094-B2B5-4CCB-9D83-AEEA6E73A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182FF21-2B2F-41D1-B254-367F3AE3F5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Normality Test</a:t>
            </a:r>
          </a:p>
        </p:txBody>
      </p:sp>
    </p:spTree>
    <p:extLst>
      <p:ext uri="{BB962C8B-B14F-4D97-AF65-F5344CB8AC3E}">
        <p14:creationId xmlns:p14="http://schemas.microsoft.com/office/powerpoint/2010/main" val="3362477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This library is already loaded: library("</a:t>
            </a:r>
            <a:r>
              <a:rPr lang="en-US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dplyr</a:t>
            </a: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ggpubr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Loading required package: ggplot2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Loading required package: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magrittr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630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343301"/>
            <a:ext cx="10753725" cy="3766185"/>
          </a:xfrm>
        </p:spPr>
        <p:txBody>
          <a:bodyPr/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#DENSITY PLOT OF AGE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ggdensity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main=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"Density plot of Age"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xlab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"Ages"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F2590F-5B1D-4301-BF51-21FF376EA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177" y="1167055"/>
            <a:ext cx="6529646" cy="554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990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423512"/>
            <a:ext cx="10753725" cy="3766185"/>
          </a:xfrm>
        </p:spPr>
        <p:txBody>
          <a:bodyPr/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#QQ PLOT OF WAGE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ggqqplot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main=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"QQ Plot of Wage"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17B5E1-114B-40EA-BFBD-21FDB9D36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459" y="1217961"/>
            <a:ext cx="6469081" cy="549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711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084D-0765-418F-8184-464729981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/>
          <a:lstStyle/>
          <a:p>
            <a:r>
              <a:rPr lang="en-US" dirty="0"/>
              <a:t>Graph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8756380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read.csv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"1_cleaned_data.csv"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(ggplot2)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theme_set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theme_classic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options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scipen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999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ggpubr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Loading required package: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magrittr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8838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FB0EBCC-8048-4A00-AB20-1B41060D3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6795" y="1146932"/>
            <a:ext cx="6173468" cy="524657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4D66A0B-C2DA-4792-B569-619C2982C459}"/>
              </a:ext>
            </a:extLst>
          </p:cNvPr>
          <p:cNvSpPr/>
          <p:nvPr/>
        </p:nvSpPr>
        <p:spPr>
          <a:xfrm>
            <a:off x="661736" y="412357"/>
            <a:ext cx="108685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BOXPLOT OF AGE VS POSITION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(Position, Age))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geom_boxplot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varwidth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fill=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"plum"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labs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title=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"Box plot"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subtitle=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"Age"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B36600-6BE6-4D5F-9BC6-78037FB1704C}"/>
              </a:ext>
            </a:extLst>
          </p:cNvPr>
          <p:cNvSpPr txBox="1"/>
          <p:nvPr/>
        </p:nvSpPr>
        <p:spPr>
          <a:xfrm>
            <a:off x="661736" y="2967335"/>
            <a:ext cx="36769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GK has the wide range of players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Players need to be above 20 for RF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Oldest players choose GK</a:t>
            </a:r>
          </a:p>
        </p:txBody>
      </p:sp>
    </p:spTree>
    <p:extLst>
      <p:ext uri="{BB962C8B-B14F-4D97-AF65-F5344CB8AC3E}">
        <p14:creationId xmlns:p14="http://schemas.microsoft.com/office/powerpoint/2010/main" val="67480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7E837-87C3-4789-BEC7-6F3FB9E79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#REMOVE "€" FROM THE CURRENCY COLUMNS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Release.Clause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Release.Clause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(x){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gsub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"€"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x)})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(x){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gsub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"€"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x)})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(x){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gsub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"€"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x)})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0167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8F83C118-27C4-43B7-9BA7-E838A0F28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6823" y="977391"/>
            <a:ext cx="6316352" cy="53680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D70C84-B7B5-4548-94D2-8B8B9C5445CF}"/>
              </a:ext>
            </a:extLst>
          </p:cNvPr>
          <p:cNvSpPr txBox="1"/>
          <p:nvPr/>
        </p:nvSpPr>
        <p:spPr>
          <a:xfrm>
            <a:off x="661736" y="2967335"/>
            <a:ext cx="424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outliers in the Right Preferred Foot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BA354A-B475-4619-8726-8054E33BBEBE}"/>
              </a:ext>
            </a:extLst>
          </p:cNvPr>
          <p:cNvSpPr/>
          <p:nvPr/>
        </p:nvSpPr>
        <p:spPr>
          <a:xfrm>
            <a:off x="332257" y="239227"/>
            <a:ext cx="11527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BOXPLOT OF AGE VS PREFERRED FOOT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Preferred.Foot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Age))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geom_boxplot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varwidth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fill=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"plum"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labs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title=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"Box 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plot"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subtitle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"Age"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8543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2A763EA0-BA02-4136-9EBE-C9CD74FDF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388883"/>
            <a:ext cx="5964881" cy="50693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FF9867-D063-44A4-8B06-FA299640565C}"/>
              </a:ext>
            </a:extLst>
          </p:cNvPr>
          <p:cNvSpPr txBox="1"/>
          <p:nvPr/>
        </p:nvSpPr>
        <p:spPr>
          <a:xfrm>
            <a:off x="661736" y="2967335"/>
            <a:ext cx="3453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than 70% players are right</a:t>
            </a:r>
            <a:br>
              <a:rPr lang="en-US" dirty="0"/>
            </a:br>
            <a:r>
              <a:rPr lang="en-US" dirty="0"/>
              <a:t>footed players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5232E2-665C-487D-B4A6-F7314B48A5C4}"/>
              </a:ext>
            </a:extLst>
          </p:cNvPr>
          <p:cNvSpPr/>
          <p:nvPr/>
        </p:nvSpPr>
        <p:spPr>
          <a:xfrm>
            <a:off x="282546" y="264673"/>
            <a:ext cx="11698922" cy="1051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FREQUENCY GRAPH FOR PREFFERED FOOT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ggpubr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latinLnBrk="1">
              <a:spcAft>
                <a:spcPts val="1000"/>
              </a:spcAft>
            </a:pP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Preferred.Foot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geom_bar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fill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"#0073C2FF"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theme_pubclean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9685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37B161E0-2DF9-438C-A077-21E45F057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4936" y="1400513"/>
            <a:ext cx="5875108" cy="49930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B1D5E6-DEDE-408A-BD5F-211AC3BEFBAE}"/>
              </a:ext>
            </a:extLst>
          </p:cNvPr>
          <p:cNvSpPr txBox="1"/>
          <p:nvPr/>
        </p:nvSpPr>
        <p:spPr>
          <a:xfrm>
            <a:off x="661736" y="2967335"/>
            <a:ext cx="365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few choose LAM, LF, RAM, RF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D338CB-E06B-4EBB-AD1D-8AE56F36125D}"/>
              </a:ext>
            </a:extLst>
          </p:cNvPr>
          <p:cNvSpPr/>
          <p:nvPr/>
        </p:nvSpPr>
        <p:spPr>
          <a:xfrm>
            <a:off x="572502" y="464478"/>
            <a:ext cx="11612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FREQUENCY GRAPH FOR POSITION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(Position))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geom_bar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fill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"#0073C2FF"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theme_pubclean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3595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DE7C31-10D5-4520-A1D7-2524D8B0D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5898" y="1272619"/>
            <a:ext cx="6078062" cy="51654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DB6D89-C270-42A6-A4AA-4FD95CB6E5D5}"/>
              </a:ext>
            </a:extLst>
          </p:cNvPr>
          <p:cNvSpPr txBox="1"/>
          <p:nvPr/>
        </p:nvSpPr>
        <p:spPr>
          <a:xfrm>
            <a:off x="661736" y="2967335"/>
            <a:ext cx="40530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Follows normal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than 60% of players fall between</a:t>
            </a:r>
            <a:br>
              <a:rPr lang="en-US" dirty="0"/>
            </a:br>
            <a:r>
              <a:rPr lang="en-US" dirty="0"/>
              <a:t>60-75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B96A78-CE30-44D3-89D0-56CD6CDCC370}"/>
              </a:ext>
            </a:extLst>
          </p:cNvPr>
          <p:cNvSpPr/>
          <p:nvPr/>
        </p:nvSpPr>
        <p:spPr>
          <a:xfrm>
            <a:off x="408495" y="419888"/>
            <a:ext cx="11375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HISTOGRAM ON OVERALL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Overall))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geom_histogram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binwidth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color=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"black"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fill=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"white"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7836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37A55C-065A-4562-87F0-B43C31A66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0924" y="1351380"/>
            <a:ext cx="6124184" cy="52046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941C0E-B614-4BFA-951E-A5F44F61CFDE}"/>
              </a:ext>
            </a:extLst>
          </p:cNvPr>
          <p:cNvSpPr txBox="1"/>
          <p:nvPr/>
        </p:nvSpPr>
        <p:spPr>
          <a:xfrm>
            <a:off x="661736" y="2967335"/>
            <a:ext cx="3009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Follows normal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is around 25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E82577-6BF5-4AB0-A272-83AEB41E9177}"/>
              </a:ext>
            </a:extLst>
          </p:cNvPr>
          <p:cNvSpPr/>
          <p:nvPr/>
        </p:nvSpPr>
        <p:spPr>
          <a:xfrm>
            <a:off x="661736" y="349338"/>
            <a:ext cx="111393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DENSITY PLOT OF AGE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Age))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geom_density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geom_vline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xintercept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(Age)),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color=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"blue"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linetype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"dashed"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size=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2352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5818-C142-448C-9EAC-55B731D288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Correlations</a:t>
            </a:r>
          </a:p>
        </p:txBody>
      </p:sp>
    </p:spTree>
    <p:extLst>
      <p:ext uri="{BB962C8B-B14F-4D97-AF65-F5344CB8AC3E}">
        <p14:creationId xmlns:p14="http://schemas.microsoft.com/office/powerpoint/2010/main" val="38704780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930442"/>
            <a:ext cx="10753725" cy="5133474"/>
          </a:xfrm>
        </p:spPr>
        <p:txBody>
          <a:bodyPr>
            <a:norm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read.csv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"1_cleaned_data.csv"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options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scipen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999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GGally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Loading required package: ggplot2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Registered S3 method overwritten by 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GGally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method from  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+.gg   ggplot2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#HEAT MAP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ggcorr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Warning in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ggcorr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): data in column(s) 'Name', 'Nationality', 'Club',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Preferred.Foot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', 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Body.Type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', 'Position' are not numeric and were ignored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607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C3E2A304-2864-4DB4-96E7-1769B3B00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802" r="20424"/>
          <a:stretch/>
        </p:blipFill>
        <p:spPr>
          <a:xfrm>
            <a:off x="3176833" y="180381"/>
            <a:ext cx="7324627" cy="64972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14226D1-C85B-40B0-9C71-6F63F2A95F19}"/>
              </a:ext>
            </a:extLst>
          </p:cNvPr>
          <p:cNvSpPr/>
          <p:nvPr/>
        </p:nvSpPr>
        <p:spPr>
          <a:xfrm>
            <a:off x="889707" y="422098"/>
            <a:ext cx="30973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HEAT MAP</a:t>
            </a:r>
          </a:p>
        </p:txBody>
      </p:sp>
    </p:spTree>
    <p:extLst>
      <p:ext uri="{BB962C8B-B14F-4D97-AF65-F5344CB8AC3E}">
        <p14:creationId xmlns:p14="http://schemas.microsoft.com/office/powerpoint/2010/main" val="33124163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D7982286-3907-4F97-AD05-C42B1AC6C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7199" y="1907668"/>
            <a:ext cx="5467451" cy="46465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992948-C6C4-4976-B7FB-66DCA19C172F}"/>
              </a:ext>
            </a:extLst>
          </p:cNvPr>
          <p:cNvSpPr txBox="1"/>
          <p:nvPr/>
        </p:nvSpPr>
        <p:spPr>
          <a:xfrm>
            <a:off x="661736" y="2967335"/>
            <a:ext cx="16473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Positive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Weak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Linear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C00E09-D4A3-4A29-9CCA-D47DC696093E}"/>
              </a:ext>
            </a:extLst>
          </p:cNvPr>
          <p:cNvSpPr/>
          <p:nvPr/>
        </p:nvSpPr>
        <p:spPr>
          <a:xfrm>
            <a:off x="417922" y="480774"/>
            <a:ext cx="11356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#SCATTER PLOT FOR HEIGHT VS WEIGHT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Height,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Weight))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geom_smooth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method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745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9C8784-21F0-46A1-9DCD-DBA71E16C8A8}"/>
              </a:ext>
            </a:extLst>
          </p:cNvPr>
          <p:cNvSpPr txBox="1"/>
          <p:nvPr/>
        </p:nvSpPr>
        <p:spPr>
          <a:xfrm>
            <a:off x="661736" y="2967335"/>
            <a:ext cx="16473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Positive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Strong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Linear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5B725CA-DDD9-495F-B6A2-6AD4A4B6A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9120" y="1738647"/>
            <a:ext cx="8234678" cy="429318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91C4BFE-3768-4109-AA99-965B3A760B3C}"/>
              </a:ext>
            </a:extLst>
          </p:cNvPr>
          <p:cNvSpPr/>
          <p:nvPr/>
        </p:nvSpPr>
        <p:spPr>
          <a:xfrm>
            <a:off x="527902" y="226005"/>
            <a:ext cx="112556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20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#SCATTER PLOT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x=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Release.Clause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 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Value)) </a:t>
            </a:r>
            <a:r>
              <a:rPr lang="en-US" sz="2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geom_jitter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</a:t>
            </a:r>
            <a:r>
              <a:rPr lang="en-US" sz="2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2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geom_smooth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method 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endParaRPr lang="en-US" sz="20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52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7E837-87C3-4789-BEC7-6F3FB9E79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730" y="231006"/>
            <a:ext cx="11643681" cy="6426468"/>
          </a:xfrm>
        </p:spPr>
        <p:txBody>
          <a:bodyPr>
            <a:normAutofit fontScale="92500" lnSpcReduction="10000"/>
          </a:bodyPr>
          <a:lstStyle/>
          <a:p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#CONVERT CURRENCY(FROM 'K' AND 'M') TO NUMBERS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sz="12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sz="12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{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isTRUE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str_detect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"K"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))){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a=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strsplit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as.character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"[[:upper:]]"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b 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(a[[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c 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sz="12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1000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(c)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}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isTRUE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str_detect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"M"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))){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a=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strsplit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as.character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"[[:upper:]]"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b 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(a[[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c 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sz="12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1000000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(c)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}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}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sz="12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Wage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sz="12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Wage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{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isTRUE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str_detect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"K"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))){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a=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strsplit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as.character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"[[:upper:]]"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b 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(a[[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c 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sz="12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1000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(c)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}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isTRUE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str_detect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"M"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))){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a=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strsplit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as.character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"[[:upper:]]"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b 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(a[[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c 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sz="12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1000000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(c)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}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}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sz="12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Release.Clause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sz="12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Release.Clause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{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isTRUE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str_detect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"K"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))){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a=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strsplit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as.character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"[[:upper:]]"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b 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(a[[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c 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sz="12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1000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(c)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}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isTRUE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str_detect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"M"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))){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a=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strsplit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as.character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"[[:upper:]]"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b 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(a[[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c 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sz="12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1000000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(c)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}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}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433323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0535FBD6-7A73-4541-9EBD-2F8EAD6DC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5370" y="1803973"/>
            <a:ext cx="5750255" cy="4886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A55937-7E03-47AD-8792-3D48E26ACDF6}"/>
              </a:ext>
            </a:extLst>
          </p:cNvPr>
          <p:cNvSpPr txBox="1"/>
          <p:nvPr/>
        </p:nvSpPr>
        <p:spPr>
          <a:xfrm>
            <a:off x="661736" y="2967335"/>
            <a:ext cx="20226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Positive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Exponential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D78069-510E-48A1-80B8-271D3B676CE2}"/>
              </a:ext>
            </a:extLst>
          </p:cNvPr>
          <p:cNvSpPr/>
          <p:nvPr/>
        </p:nvSpPr>
        <p:spPr>
          <a:xfrm>
            <a:off x="491716" y="354357"/>
            <a:ext cx="11602873" cy="1328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#SCATTER PLOT FOR OVERALL VS WAGE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Overall,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Wage))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geom_jitter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geom_smooth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theme_cleveland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`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geom_smooth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()` using method = 'gam' and formula 'y ~ s(x, bs = "cs")'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2282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336884"/>
            <a:ext cx="10753725" cy="6047874"/>
          </a:xfrm>
        </p:spPr>
        <p:txBody>
          <a:bodyPr>
            <a:normAutofit lnSpcReduction="10000"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#PEARSON CORRELATION COEFFICIENT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Release.Clause,fifa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method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pearson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use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complete.obs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0.9720409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#PEARSON </a:t>
            </a:r>
            <a:r>
              <a:rPr lang="en-US" dirty="0">
                <a:solidFill>
                  <a:srgbClr val="EF2929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</a:t>
            </a: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FOR ASSOCIATION/CORRELATION BETWEEN SAMPLES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cor.test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Release.Clause,fifa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method=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pearson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Pearson's product-moment correlation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data: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fifa$Release.Clause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fifa$Value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t = 558.53, df = 18204, p-value &lt; 0.00000000000000022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alternative hypothesis: true correlation is not equal to 0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95 percent confidence interval: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0.9712286 0.9728307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sample estimates: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0.9720409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324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A5DAB-9B5D-4DC2-8C21-910F728D8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336884"/>
            <a:ext cx="10753725" cy="6047874"/>
          </a:xfrm>
        </p:spPr>
        <p:txBody>
          <a:bodyPr>
            <a:norm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#KENDALL CORRELATION COEFFICIENT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Release.Clause,fifa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method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kendall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use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complete.obs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0.8243123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#KENDALL </a:t>
            </a:r>
            <a:r>
              <a:rPr lang="en-US" dirty="0">
                <a:solidFill>
                  <a:srgbClr val="EF2929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</a:t>
            </a: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FOR ASSOCIATION/CORRELATION BETWEEN SAMPLES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cor.test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Release.Clause,fifa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method=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kendall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Kendall's rank correlation tau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data: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fifa$Release.Clause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fifa$Value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z = 165.09, p-value &lt; 0.00000000000000022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alternative hypothesis: true tau is not equal to 0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sample estimates: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tau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0.8243123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3090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A5DAB-9B5D-4DC2-8C21-910F728D8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336884"/>
            <a:ext cx="10753725" cy="6047874"/>
          </a:xfrm>
        </p:spPr>
        <p:txBody>
          <a:bodyPr>
            <a:norm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#SPREARMAN CORRELATION COEFFICIENT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Release.Clause,fifa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method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"spearman"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use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complete.obs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0.9002106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#SPEARMAN </a:t>
            </a:r>
            <a:r>
              <a:rPr lang="en-US" dirty="0">
                <a:solidFill>
                  <a:srgbClr val="EF2929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</a:t>
            </a: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FOR ASSOCIATION/CORRELATION BETWEEN SAMPLES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cor.test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Release.Clause,fifa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method=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"spearman"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"spearman"): Cannot compute exact p-value with ties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Spearman's rank correlation rho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data: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fifa$Release.Clause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fifa$Value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 = 100363716365, p-value &lt; 0.00000000000000022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alternative hypothesis: true rho is not equal to 0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sample estimates: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rho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0.9002106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6503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D857-720C-4CAA-AFF0-68CED8017A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863276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read.csv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"2_standard.csv"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We know that the mean of the standardized data should be 0 and the </a:t>
            </a:r>
            <a:r>
              <a:rPr lang="en-US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</a:t>
            </a: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should be 1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Overall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1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Overall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2.149407e-17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0052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850232"/>
            <a:ext cx="10753725" cy="4927633"/>
          </a:xfrm>
        </p:spPr>
        <p:txBody>
          <a:bodyPr>
            <a:normAutofit lnSpcReduction="10000"/>
          </a:bodyPr>
          <a:lstStyle/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One sample t-test---------------------------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Ho : Mean = 0    [Null Hypothesis]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H1 : Mean != 0   [Alternate Hypothesis]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t.test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Overall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mu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One Sample t-test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data: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fifa$Overall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t = 2.9002e-15, df = 18205, p-value = 1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alternative hypothesis: true mean is not equal to 0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95 percent confidence interval: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-0.01452679  0.01452679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sample estimates: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mean of x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2.149407e-17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3224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802106"/>
            <a:ext cx="10753725" cy="4975760"/>
          </a:xfrm>
        </p:spPr>
        <p:txBody>
          <a:bodyPr>
            <a:normAutofit lnSpcReduction="10000"/>
          </a:bodyPr>
          <a:lstStyle/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One sample t-test---------------------------</a:t>
            </a:r>
          </a:p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Ho : Mean =&lt; 0    [Null Hypothesis]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H1 : Mean &gt; 0   [Alternate Hypothesis]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t.test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Value,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alternative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'greater'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mu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One Sample t-test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data: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fifa$Value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t = 2.7216e-15, df = 18205, p-value = 0.5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alternative hypothesis: true mean is greater than 0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95 percent confidence interval: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-0.01219108         Inf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sample estimates: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mean of x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2.017087e-17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1764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834190"/>
            <a:ext cx="10753725" cy="4943676"/>
          </a:xfrm>
        </p:spPr>
        <p:txBody>
          <a:bodyPr>
            <a:normAutofit fontScale="92500" lnSpcReduction="10000"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Two sample t-test---------------------------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Ho : Mean1 = Mean2 =&gt; (Mean1 - Mean2) = 0    [Null Hypothesis]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H1 : Mean1 != Mean2   [Alternate Hypothesis]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t.test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Overall,fifa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Potential,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alternative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two.sided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mu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Welch Two Sample t-test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data: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fifa$Overall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fifa$Potential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t = 5.9323e-14, df = 36410, p-value = 1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alternative hypothesis: true difference in means is not equal to 0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95 percent confidence interval: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-0.0205433  0.0205433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sample estimates: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mean of x     mean of y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2.149407e-17 -6.002743e-16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5702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930442"/>
            <a:ext cx="10753725" cy="4847423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Two sample t-test---------------------------</a:t>
            </a: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Ho : (Mean1 - Mean2) =&lt; 0    [Null Hypothesis]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H1 : (Mean1 - Mean2) &gt;  0   [Alternate Hypothesis]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t.test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Overall,fifa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Potential,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alternative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'greater'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mu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Welch Two Sample t-test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data: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fifa$Overall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fifa$Potential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t = 5.9323e-14, df = 36410, p-value = 0.5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alternative hypothesis: true difference in means is greater than 0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95 percent confidence interval: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-0.01724035         Inf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sample estimates: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mean of x     mean of y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2.149407e-17 -6.002743e-16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910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CBC5E3-262C-40F1-B25A-0C995C7C1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08" y="1596487"/>
            <a:ext cx="1255050" cy="37135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311222-F8FA-4FDA-AEFB-405758DF6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624" y="1596487"/>
            <a:ext cx="1255050" cy="3713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E88FD8-6E99-43BD-BBDD-663426503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1523" y="1596487"/>
            <a:ext cx="1459736" cy="3689261"/>
          </a:xfrm>
          <a:prstGeom prst="rect">
            <a:avLst/>
          </a:prstGeom>
        </p:spPr>
      </p:pic>
      <p:sp>
        <p:nvSpPr>
          <p:cNvPr id="7" name="Arrow: Curved Up 6">
            <a:extLst>
              <a:ext uri="{FF2B5EF4-FFF2-40B4-BE49-F238E27FC236}">
                <a16:creationId xmlns:a16="http://schemas.microsoft.com/office/drawing/2014/main" id="{36FAA443-0CCB-45C9-B97D-3AC782F22AE1}"/>
              </a:ext>
            </a:extLst>
          </p:cNvPr>
          <p:cNvSpPr/>
          <p:nvPr/>
        </p:nvSpPr>
        <p:spPr>
          <a:xfrm>
            <a:off x="4867940" y="5400867"/>
            <a:ext cx="2039025" cy="67376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D5F30F-4AAF-4F51-B2CB-DFC3593A6E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039" y="1596494"/>
            <a:ext cx="1255048" cy="3713494"/>
          </a:xfrm>
          <a:prstGeom prst="rect">
            <a:avLst/>
          </a:prstGeom>
        </p:spPr>
      </p:pic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22960113-DE37-452C-BD68-BFFA17BA945F}"/>
              </a:ext>
            </a:extLst>
          </p:cNvPr>
          <p:cNvSpPr/>
          <p:nvPr/>
        </p:nvSpPr>
        <p:spPr>
          <a:xfrm>
            <a:off x="1045732" y="5400867"/>
            <a:ext cx="2039025" cy="67376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2A8BDA-D343-4BDF-9389-0D2FA6AFD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5387" y="1572251"/>
            <a:ext cx="1255049" cy="3713498"/>
          </a:xfrm>
          <a:prstGeom prst="rect">
            <a:avLst/>
          </a:prstGeom>
        </p:spPr>
      </p:pic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29D21C1A-DD73-41F4-82AA-734B00AE37D6}"/>
              </a:ext>
            </a:extLst>
          </p:cNvPr>
          <p:cNvSpPr/>
          <p:nvPr/>
        </p:nvSpPr>
        <p:spPr>
          <a:xfrm>
            <a:off x="8632911" y="5507211"/>
            <a:ext cx="2243298" cy="67376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D24339-4CF4-4FC8-A87D-86E93D0723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5540" y="1572250"/>
            <a:ext cx="1867268" cy="371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161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978568"/>
            <a:ext cx="10753725" cy="4799297"/>
          </a:xfrm>
        </p:spPr>
        <p:txBody>
          <a:bodyPr>
            <a:norm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Chi square test for independence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tab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Overall,fifa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chisq.test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Overall,fifa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Wage,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correct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T)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Warning in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chisq.test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fifa$Overall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fifa$Wage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correct = T): Chi-squared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approximation may be incorrect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Pearson's Chi-squared test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data: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fifa$Overall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fifa$Wage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X-squared = 130713, df = 6721, p-value &lt; 2.2e-16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90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#CONVERT HEIGHTS FROM INCHES TO CENTIMETERS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a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strsplit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as.character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"[[: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punct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:]]"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)[[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]][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b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strsplit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as.character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"[[: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punct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:]]"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)[[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]][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as.integer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(a)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30.48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as.integer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(b)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2.54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17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A1B683-08E7-4C94-A796-494000640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51" y="1572251"/>
            <a:ext cx="1255049" cy="3713498"/>
          </a:xfrm>
          <a:prstGeom prst="rect">
            <a:avLst/>
          </a:prstGeom>
        </p:spPr>
      </p:pic>
      <p:sp>
        <p:nvSpPr>
          <p:cNvPr id="8" name="Arrow: Curved Up 7">
            <a:extLst>
              <a:ext uri="{FF2B5EF4-FFF2-40B4-BE49-F238E27FC236}">
                <a16:creationId xmlns:a16="http://schemas.microsoft.com/office/drawing/2014/main" id="{FC44575B-B87C-4257-87E2-B29AA692A691}"/>
              </a:ext>
            </a:extLst>
          </p:cNvPr>
          <p:cNvSpPr/>
          <p:nvPr/>
        </p:nvSpPr>
        <p:spPr>
          <a:xfrm>
            <a:off x="5444647" y="5393278"/>
            <a:ext cx="2039025" cy="67376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184B40-930C-40CC-BB09-B308B43B9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363" y="1572248"/>
            <a:ext cx="1255047" cy="371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52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7E837-87C3-4789-BEC7-6F3FB9E79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#CONVERT WEIGHTS FROM LBS TO KG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a=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strsplit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as.character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]][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"[[:lower:]]"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b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(a[[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]][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c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(b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0.45359237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digits=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(c)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93836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C38C4C2-8BBC-4DDA-B9B0-D379065CD9AE}">
  <we:reference id="wa104380862" version="1.5.0.0" store="en-US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650</TotalTime>
  <Words>3678</Words>
  <Application>Microsoft Office PowerPoint</Application>
  <PresentationFormat>Widescreen</PresentationFormat>
  <Paragraphs>119</Paragraphs>
  <Slides>60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Calibri Light</vt:lpstr>
      <vt:lpstr>Cambria</vt:lpstr>
      <vt:lpstr>Consolas</vt:lpstr>
      <vt:lpstr>Metropolitan</vt:lpstr>
      <vt:lpstr>Data Cleaning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Cleaning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Normalization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Normalization</vt:lpstr>
      <vt:lpstr>PowerPoint Presentation</vt:lpstr>
      <vt:lpstr>PowerPoint Presentation</vt:lpstr>
      <vt:lpstr>PowerPoint Presentation</vt:lpstr>
      <vt:lpstr>Graph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Correlations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Hypothesis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R</dc:creator>
  <cp:lastModifiedBy>Abhishek R</cp:lastModifiedBy>
  <cp:revision>88</cp:revision>
  <dcterms:created xsi:type="dcterms:W3CDTF">2019-11-10T07:26:07Z</dcterms:created>
  <dcterms:modified xsi:type="dcterms:W3CDTF">2019-11-13T09:38:43Z</dcterms:modified>
</cp:coreProperties>
</file>