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691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5C9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5C9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5C9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F5C9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286375"/>
            <a:ext cx="12192000" cy="15716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890" y="307974"/>
            <a:ext cx="5383847" cy="126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F5C9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1945" y="2291016"/>
            <a:ext cx="5311140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74930" marR="5080">
              <a:lnSpc>
                <a:spcPts val="4660"/>
              </a:lnSpc>
              <a:spcBef>
                <a:spcPts val="650"/>
              </a:spcBef>
            </a:pPr>
            <a:r>
              <a:rPr sz="4250" dirty="0">
                <a:latin typeface="Verdana"/>
                <a:cs typeface="Verdana"/>
              </a:rPr>
              <a:t>Data</a:t>
            </a:r>
            <a:r>
              <a:rPr sz="4250" spc="70" dirty="0">
                <a:latin typeface="Verdana"/>
                <a:cs typeface="Verdana"/>
              </a:rPr>
              <a:t> </a:t>
            </a:r>
            <a:r>
              <a:rPr sz="4250" spc="-10" dirty="0">
                <a:latin typeface="Verdana"/>
                <a:cs typeface="Verdana"/>
              </a:rPr>
              <a:t>Engineering Project</a:t>
            </a:r>
            <a:endParaRPr sz="42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292" y="4545266"/>
            <a:ext cx="4221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Extract ,</a:t>
            </a:r>
            <a:r>
              <a:rPr sz="1800" b="1" spc="-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Load</a:t>
            </a:r>
            <a:r>
              <a:rPr sz="18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&amp;</a:t>
            </a:r>
            <a:r>
              <a:rPr sz="1800" b="1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00AF50"/>
                </a:solidFill>
                <a:latin typeface="Calibri"/>
                <a:cs typeface="Calibri"/>
              </a:rPr>
              <a:t>Transform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1</a:t>
            </a:r>
            <a:r>
              <a:rPr sz="18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Million</a:t>
            </a:r>
            <a:r>
              <a:rPr sz="18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Records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4824" y="0"/>
              <a:ext cx="4067175" cy="6858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1009675"/>
              <a:ext cx="4752848" cy="476237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12065062" y="0"/>
                  </a:moveTo>
                  <a:lnTo>
                    <a:pt x="126999" y="0"/>
                  </a:lnTo>
                  <a:lnTo>
                    <a:pt x="77565" y="9980"/>
                  </a:lnTo>
                  <a:lnTo>
                    <a:pt x="37197" y="37196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34"/>
                  </a:lnTo>
                  <a:lnTo>
                    <a:pt x="37197" y="724802"/>
                  </a:lnTo>
                  <a:lnTo>
                    <a:pt x="77565" y="752019"/>
                  </a:lnTo>
                  <a:lnTo>
                    <a:pt x="103409" y="757237"/>
                  </a:lnTo>
                  <a:lnTo>
                    <a:pt x="12088645" y="757237"/>
                  </a:lnTo>
                  <a:lnTo>
                    <a:pt x="12114481" y="752019"/>
                  </a:lnTo>
                  <a:lnTo>
                    <a:pt x="12154851" y="724802"/>
                  </a:lnTo>
                  <a:lnTo>
                    <a:pt x="12182077" y="684434"/>
                  </a:lnTo>
                  <a:lnTo>
                    <a:pt x="12187236" y="658891"/>
                  </a:lnTo>
                  <a:lnTo>
                    <a:pt x="12187236" y="103107"/>
                  </a:lnTo>
                  <a:lnTo>
                    <a:pt x="12182077" y="77565"/>
                  </a:lnTo>
                  <a:lnTo>
                    <a:pt x="12154851" y="37196"/>
                  </a:lnTo>
                  <a:lnTo>
                    <a:pt x="12114481" y="9980"/>
                  </a:lnTo>
                  <a:lnTo>
                    <a:pt x="12065062" y="0"/>
                  </a:lnTo>
                  <a:close/>
                </a:path>
              </a:pathLst>
            </a:custGeom>
            <a:solidFill>
              <a:srgbClr val="5256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12187236" y="658891"/>
                  </a:moveTo>
                  <a:lnTo>
                    <a:pt x="12182077" y="684434"/>
                  </a:lnTo>
                  <a:lnTo>
                    <a:pt x="12154851" y="724802"/>
                  </a:lnTo>
                  <a:lnTo>
                    <a:pt x="12114481" y="752019"/>
                  </a:lnTo>
                  <a:lnTo>
                    <a:pt x="12088645" y="757237"/>
                  </a:lnTo>
                </a:path>
                <a:path w="12187555" h="757554">
                  <a:moveTo>
                    <a:pt x="103409" y="757237"/>
                  </a:moveTo>
                  <a:lnTo>
                    <a:pt x="77565" y="752019"/>
                  </a:lnTo>
                  <a:lnTo>
                    <a:pt x="37197" y="724802"/>
                  </a:lnTo>
                  <a:lnTo>
                    <a:pt x="9980" y="684434"/>
                  </a:lnTo>
                  <a:lnTo>
                    <a:pt x="0" y="635000"/>
                  </a:lnTo>
                  <a:lnTo>
                    <a:pt x="0" y="127000"/>
                  </a:lnTo>
                  <a:lnTo>
                    <a:pt x="9980" y="77565"/>
                  </a:lnTo>
                  <a:lnTo>
                    <a:pt x="37197" y="37196"/>
                  </a:lnTo>
                  <a:lnTo>
                    <a:pt x="77565" y="9980"/>
                  </a:lnTo>
                  <a:lnTo>
                    <a:pt x="126999" y="0"/>
                  </a:lnTo>
                  <a:lnTo>
                    <a:pt x="12065062" y="0"/>
                  </a:lnTo>
                  <a:lnTo>
                    <a:pt x="12114481" y="9980"/>
                  </a:lnTo>
                  <a:lnTo>
                    <a:pt x="12154851" y="37196"/>
                  </a:lnTo>
                  <a:lnTo>
                    <a:pt x="12182077" y="77565"/>
                  </a:lnTo>
                  <a:lnTo>
                    <a:pt x="12187236" y="103107"/>
                  </a:lnTo>
                </a:path>
              </a:pathLst>
            </a:custGeom>
            <a:ln w="9525">
              <a:solidFill>
                <a:srgbClr val="5CB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40"/>
              </a:spcBef>
            </a:pPr>
            <a:r>
              <a:rPr dirty="0"/>
              <a:t>Automating</a:t>
            </a:r>
            <a:r>
              <a:rPr spc="-165" dirty="0"/>
              <a:t> </a:t>
            </a:r>
            <a:r>
              <a:rPr spc="-35" dirty="0"/>
              <a:t>ELT</a:t>
            </a:r>
            <a:r>
              <a:rPr spc="-85" dirty="0"/>
              <a:t> </a:t>
            </a:r>
            <a:r>
              <a:rPr dirty="0"/>
              <a:t>Data</a:t>
            </a:r>
            <a:r>
              <a:rPr spc="-140" dirty="0"/>
              <a:t> </a:t>
            </a:r>
            <a:r>
              <a:rPr spc="-10" dirty="0"/>
              <a:t>Pipelines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Airflow:</a:t>
            </a:r>
            <a:r>
              <a:rPr spc="-80" dirty="0"/>
              <a:t> </a:t>
            </a:r>
            <a:r>
              <a:rPr dirty="0"/>
              <a:t>Load</a:t>
            </a:r>
            <a:r>
              <a:rPr spc="-20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spc="-30" dirty="0"/>
              <a:t>Transform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10" dirty="0"/>
              <a:t>BigQuery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44" y="5696267"/>
            <a:ext cx="22383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254" dirty="0">
                <a:solidFill>
                  <a:srgbClr val="FFFFFF"/>
                </a:solidFill>
                <a:latin typeface="Trebuchet MS"/>
                <a:cs typeface="Trebuchet MS"/>
              </a:rPr>
              <a:t>ETL</a:t>
            </a:r>
            <a:r>
              <a:rPr sz="3950" b="1" spc="-3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50" b="1" spc="-50" dirty="0">
                <a:solidFill>
                  <a:srgbClr val="FFFFFF"/>
                </a:solidFill>
                <a:latin typeface="Trebuchet MS"/>
                <a:cs typeface="Trebuchet MS"/>
              </a:rPr>
              <a:t>vs</a:t>
            </a:r>
            <a:r>
              <a:rPr sz="3950" b="1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50" b="1" spc="-355" dirty="0">
                <a:solidFill>
                  <a:srgbClr val="FFFFFF"/>
                </a:solidFill>
                <a:latin typeface="Trebuchet MS"/>
                <a:cs typeface="Trebuchet MS"/>
              </a:rPr>
              <a:t>ELT</a:t>
            </a:r>
            <a:endParaRPr sz="3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39" y="797397"/>
            <a:ext cx="11171804" cy="37245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890" y="320992"/>
            <a:ext cx="1794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096000"/>
            <a:ext cx="12197080" cy="767080"/>
            <a:chOff x="0" y="6096000"/>
            <a:chExt cx="12197080" cy="767080"/>
          </a:xfrm>
        </p:grpSpPr>
        <p:sp>
          <p:nvSpPr>
            <p:cNvPr id="4" name="object 4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12065062" y="0"/>
                  </a:moveTo>
                  <a:lnTo>
                    <a:pt x="126999" y="0"/>
                  </a:lnTo>
                  <a:lnTo>
                    <a:pt x="77565" y="9980"/>
                  </a:lnTo>
                  <a:lnTo>
                    <a:pt x="37197" y="37196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34"/>
                  </a:lnTo>
                  <a:lnTo>
                    <a:pt x="37197" y="724802"/>
                  </a:lnTo>
                  <a:lnTo>
                    <a:pt x="77565" y="752019"/>
                  </a:lnTo>
                  <a:lnTo>
                    <a:pt x="103409" y="757237"/>
                  </a:lnTo>
                  <a:lnTo>
                    <a:pt x="12088645" y="757237"/>
                  </a:lnTo>
                  <a:lnTo>
                    <a:pt x="12114481" y="752019"/>
                  </a:lnTo>
                  <a:lnTo>
                    <a:pt x="12154851" y="724802"/>
                  </a:lnTo>
                  <a:lnTo>
                    <a:pt x="12182077" y="684434"/>
                  </a:lnTo>
                  <a:lnTo>
                    <a:pt x="12187236" y="658891"/>
                  </a:lnTo>
                  <a:lnTo>
                    <a:pt x="12187236" y="103107"/>
                  </a:lnTo>
                  <a:lnTo>
                    <a:pt x="12182077" y="77565"/>
                  </a:lnTo>
                  <a:lnTo>
                    <a:pt x="12154851" y="37196"/>
                  </a:lnTo>
                  <a:lnTo>
                    <a:pt x="12114481" y="9980"/>
                  </a:lnTo>
                  <a:lnTo>
                    <a:pt x="12065062" y="0"/>
                  </a:lnTo>
                  <a:close/>
                </a:path>
              </a:pathLst>
            </a:custGeom>
            <a:solidFill>
              <a:srgbClr val="5256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12187236" y="658891"/>
                  </a:moveTo>
                  <a:lnTo>
                    <a:pt x="12182077" y="684434"/>
                  </a:lnTo>
                  <a:lnTo>
                    <a:pt x="12154851" y="724802"/>
                  </a:lnTo>
                  <a:lnTo>
                    <a:pt x="12114481" y="752019"/>
                  </a:lnTo>
                  <a:lnTo>
                    <a:pt x="12088645" y="757237"/>
                  </a:lnTo>
                </a:path>
                <a:path w="12187555" h="757554">
                  <a:moveTo>
                    <a:pt x="103409" y="757237"/>
                  </a:moveTo>
                  <a:lnTo>
                    <a:pt x="77565" y="752019"/>
                  </a:lnTo>
                  <a:lnTo>
                    <a:pt x="37197" y="724802"/>
                  </a:lnTo>
                  <a:lnTo>
                    <a:pt x="9980" y="684434"/>
                  </a:lnTo>
                  <a:lnTo>
                    <a:pt x="0" y="635000"/>
                  </a:lnTo>
                  <a:lnTo>
                    <a:pt x="0" y="127000"/>
                  </a:lnTo>
                  <a:lnTo>
                    <a:pt x="9980" y="77565"/>
                  </a:lnTo>
                  <a:lnTo>
                    <a:pt x="37197" y="37196"/>
                  </a:lnTo>
                  <a:lnTo>
                    <a:pt x="77565" y="9980"/>
                  </a:lnTo>
                  <a:lnTo>
                    <a:pt x="126999" y="0"/>
                  </a:lnTo>
                  <a:lnTo>
                    <a:pt x="12065062" y="0"/>
                  </a:lnTo>
                  <a:lnTo>
                    <a:pt x="12114481" y="9980"/>
                  </a:lnTo>
                  <a:lnTo>
                    <a:pt x="12154851" y="37196"/>
                  </a:lnTo>
                  <a:lnTo>
                    <a:pt x="12182077" y="77565"/>
                  </a:lnTo>
                  <a:lnTo>
                    <a:pt x="12187236" y="103107"/>
                  </a:lnTo>
                </a:path>
              </a:pathLst>
            </a:custGeom>
            <a:ln w="9525">
              <a:solidFill>
                <a:srgbClr val="5CB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7984" y="803211"/>
            <a:ext cx="8069580" cy="43675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247650">
              <a:lnSpc>
                <a:spcPct val="105000"/>
              </a:lnSpc>
              <a:spcBef>
                <a:spcPts val="35"/>
              </a:spcBef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Medical</a:t>
            </a:r>
            <a:r>
              <a:rPr sz="1550" spc="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Research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Team</a:t>
            </a:r>
            <a:r>
              <a:rPr sz="155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receives</a:t>
            </a:r>
            <a:r>
              <a:rPr sz="155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5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global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health</a:t>
            </a:r>
            <a:r>
              <a:rPr sz="155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statistics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file</a:t>
            </a:r>
            <a:r>
              <a:rPr sz="1550" spc="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containing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disease</a:t>
            </a:r>
            <a:r>
              <a:rPr sz="155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155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333333"/>
                </a:solidFill>
                <a:latin typeface="Calibri"/>
                <a:cs typeface="Calibri"/>
              </a:rPr>
              <a:t>all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countries.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Each</a:t>
            </a:r>
            <a:r>
              <a:rPr sz="155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country's</a:t>
            </a:r>
            <a:r>
              <a:rPr sz="155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Health</a:t>
            </a:r>
            <a:r>
              <a:rPr sz="155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Minister</a:t>
            </a:r>
            <a:r>
              <a:rPr sz="155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should</a:t>
            </a:r>
            <a:r>
              <a:rPr sz="1550" spc="1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have</a:t>
            </a:r>
            <a:r>
              <a:rPr sz="1550" spc="1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access</a:t>
            </a:r>
            <a:r>
              <a:rPr sz="155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only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their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respective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country's</a:t>
            </a:r>
            <a:r>
              <a:rPr sz="155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medical</a:t>
            </a:r>
            <a:r>
              <a:rPr sz="1550" spc="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data.</a:t>
            </a:r>
            <a:endParaRPr sz="1550">
              <a:latin typeface="Calibri"/>
              <a:cs typeface="Calibri"/>
            </a:endParaRPr>
          </a:p>
          <a:p>
            <a:pPr marL="12700" marR="328295">
              <a:lnSpc>
                <a:spcPct val="100899"/>
              </a:lnSpc>
              <a:spcBef>
                <a:spcPts val="75"/>
              </a:spcBef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Additionally,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they</a:t>
            </a:r>
            <a:r>
              <a:rPr sz="1550" spc="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need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1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ability</a:t>
            </a:r>
            <a:r>
              <a:rPr sz="15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analyze</a:t>
            </a:r>
            <a:r>
              <a:rPr sz="1550" spc="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diseases</a:t>
            </a:r>
            <a:r>
              <a:rPr sz="155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which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no</a:t>
            </a:r>
            <a:r>
              <a:rPr sz="1550" spc="1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treatment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or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vaccination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333333"/>
                </a:solidFill>
                <a:latin typeface="Calibri"/>
                <a:cs typeface="Calibri"/>
              </a:rPr>
              <a:t>is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currently</a:t>
            </a:r>
            <a:r>
              <a:rPr sz="1550" spc="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available.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50" b="1" spc="-10" dirty="0">
                <a:solidFill>
                  <a:srgbClr val="1F5C95"/>
                </a:solidFill>
                <a:latin typeface="Calibri"/>
                <a:cs typeface="Calibri"/>
              </a:rPr>
              <a:t>Challenges</a:t>
            </a:r>
            <a:endParaRPr sz="1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1550" spc="7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currently</a:t>
            </a:r>
            <a:r>
              <a:rPr sz="15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provided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as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single</a:t>
            </a:r>
            <a:r>
              <a:rPr sz="1550" spc="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file</a:t>
            </a:r>
            <a:r>
              <a:rPr sz="1550" spc="1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containing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over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1</a:t>
            </a:r>
            <a:r>
              <a:rPr sz="155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million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records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for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all</a:t>
            </a:r>
            <a:r>
              <a:rPr sz="15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countries.</a:t>
            </a:r>
            <a:endParaRPr sz="1550">
              <a:latin typeface="Calibri"/>
              <a:cs typeface="Calibri"/>
            </a:endParaRPr>
          </a:p>
          <a:p>
            <a:pPr marL="298450" marR="645160" indent="-286385">
              <a:lnSpc>
                <a:spcPts val="1950"/>
              </a:lnSpc>
              <a:spcBef>
                <a:spcPts val="5"/>
              </a:spcBef>
              <a:buChar char="•"/>
              <a:tabLst>
                <a:tab pos="298450" algn="l"/>
              </a:tabLst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Due</a:t>
            </a:r>
            <a:r>
              <a:rPr sz="155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confidential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nature</a:t>
            </a:r>
            <a:r>
              <a:rPr sz="15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55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data,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it</a:t>
            </a:r>
            <a:r>
              <a:rPr sz="155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5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not</a:t>
            </a:r>
            <a:r>
              <a:rPr sz="155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feasible</a:t>
            </a:r>
            <a:r>
              <a:rPr sz="15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share</a:t>
            </a:r>
            <a:r>
              <a:rPr sz="15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the</a:t>
            </a:r>
            <a:r>
              <a:rPr sz="15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entire</a:t>
            </a:r>
            <a:r>
              <a:rPr sz="155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file</a:t>
            </a:r>
            <a:r>
              <a:rPr sz="15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20" dirty="0">
                <a:solidFill>
                  <a:srgbClr val="333333"/>
                </a:solidFill>
                <a:latin typeface="Calibri"/>
                <a:cs typeface="Calibri"/>
              </a:rPr>
              <a:t>with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everyone.</a:t>
            </a:r>
            <a:endParaRPr sz="1550">
              <a:latin typeface="Calibri"/>
              <a:cs typeface="Calibri"/>
            </a:endParaRPr>
          </a:p>
          <a:p>
            <a:pPr marL="298450" indent="-285750">
              <a:lnSpc>
                <a:spcPts val="1830"/>
              </a:lnSpc>
              <a:spcBef>
                <a:spcPts val="15"/>
              </a:spcBef>
              <a:buChar char="•"/>
              <a:tabLst>
                <a:tab pos="298450" algn="l"/>
              </a:tabLst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Analysing</a:t>
            </a:r>
            <a:r>
              <a:rPr sz="155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such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large</a:t>
            </a:r>
            <a:r>
              <a:rPr sz="1550" spc="5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CSV</a:t>
            </a:r>
            <a:r>
              <a:rPr sz="155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file</a:t>
            </a:r>
            <a:r>
              <a:rPr sz="1550" spc="1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extract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meaningful</a:t>
            </a:r>
            <a:r>
              <a:rPr sz="1550" spc="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insights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is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complex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inefficient.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ts val="2190"/>
              </a:lnSpc>
            </a:pPr>
            <a:r>
              <a:rPr sz="1850" spc="-50" dirty="0">
                <a:latin typeface="Calibri"/>
                <a:cs typeface="Calibri"/>
              </a:rPr>
              <a:t>•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50" b="1" spc="-10" dirty="0">
                <a:solidFill>
                  <a:srgbClr val="1F5C95"/>
                </a:solidFill>
                <a:latin typeface="Calibri"/>
                <a:cs typeface="Calibri"/>
              </a:rPr>
              <a:t>Objective</a:t>
            </a:r>
            <a:endParaRPr sz="1850">
              <a:latin typeface="Calibri"/>
              <a:cs typeface="Calibri"/>
            </a:endParaRPr>
          </a:p>
          <a:p>
            <a:pPr marL="12700" marR="651510">
              <a:lnSpc>
                <a:spcPts val="1950"/>
              </a:lnSpc>
              <a:spcBef>
                <a:spcPts val="25"/>
              </a:spcBef>
            </a:pP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Develop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robust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analytics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solution</a:t>
            </a:r>
            <a:r>
              <a:rPr sz="1550" spc="9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to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securely</a:t>
            </a:r>
            <a:r>
              <a:rPr sz="1550" spc="1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manage</a:t>
            </a:r>
            <a:r>
              <a:rPr sz="1550" spc="14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550" spc="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filter</a:t>
            </a:r>
            <a:r>
              <a:rPr sz="1550" spc="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this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data,</a:t>
            </a:r>
            <a:r>
              <a:rPr sz="1550" spc="7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ensuring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restricted</a:t>
            </a:r>
            <a:r>
              <a:rPr sz="155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access</a:t>
            </a:r>
            <a:r>
              <a:rPr sz="15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and</a:t>
            </a:r>
            <a:r>
              <a:rPr sz="155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enabling</a:t>
            </a:r>
            <a:r>
              <a:rPr sz="1550" spc="1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efficient</a:t>
            </a:r>
            <a:r>
              <a:rPr sz="155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analysis</a:t>
            </a:r>
            <a:r>
              <a:rPr sz="1550" spc="10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of</a:t>
            </a:r>
            <a:r>
              <a:rPr sz="1550" spc="8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diseases</a:t>
            </a:r>
            <a:r>
              <a:rPr sz="1550" spc="9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without</a:t>
            </a:r>
            <a:r>
              <a:rPr sz="155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available</a:t>
            </a:r>
            <a:r>
              <a:rPr sz="1550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dirty="0">
                <a:solidFill>
                  <a:srgbClr val="333333"/>
                </a:solidFill>
                <a:latin typeface="Calibri"/>
                <a:cs typeface="Calibri"/>
              </a:rPr>
              <a:t>treatment</a:t>
            </a:r>
            <a:r>
              <a:rPr sz="155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550" spc="-25" dirty="0">
                <a:solidFill>
                  <a:srgbClr val="333333"/>
                </a:solidFill>
                <a:latin typeface="Calibri"/>
                <a:cs typeface="Calibri"/>
              </a:rPr>
              <a:t>or </a:t>
            </a:r>
            <a:r>
              <a:rPr sz="1550" spc="-10" dirty="0">
                <a:solidFill>
                  <a:srgbClr val="333333"/>
                </a:solidFill>
                <a:latin typeface="Calibri"/>
                <a:cs typeface="Calibri"/>
              </a:rPr>
              <a:t>vaccination.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16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559" rIns="0" bIns="0" rtlCol="0">
            <a:spAutoFit/>
          </a:bodyPr>
          <a:lstStyle/>
          <a:p>
            <a:pPr marL="528320">
              <a:lnSpc>
                <a:spcPct val="100000"/>
              </a:lnSpc>
              <a:spcBef>
                <a:spcPts val="130"/>
              </a:spcBef>
            </a:pPr>
            <a:r>
              <a:rPr sz="3950" spc="-195" dirty="0">
                <a:solidFill>
                  <a:srgbClr val="FFFFFF"/>
                </a:solidFill>
                <a:latin typeface="Trebuchet MS"/>
                <a:cs typeface="Trebuchet MS"/>
              </a:rPr>
              <a:t>Architecture</a:t>
            </a:r>
            <a:endParaRPr sz="39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3550" y="1962150"/>
            <a:ext cx="87249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144" y="5696267"/>
            <a:ext cx="37407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spc="-330" dirty="0">
                <a:solidFill>
                  <a:srgbClr val="FFFFFF"/>
                </a:solidFill>
                <a:latin typeface="Trebuchet MS"/>
                <a:cs typeface="Trebuchet MS"/>
              </a:rPr>
              <a:t>ELT</a:t>
            </a:r>
            <a:r>
              <a:rPr sz="3950" b="1" spc="-4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50" b="1" spc="-7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950" b="1" spc="-40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950" b="1" spc="-150" dirty="0">
                <a:solidFill>
                  <a:srgbClr val="FFFFFF"/>
                </a:solidFill>
                <a:latin typeface="Trebuchet MS"/>
                <a:cs typeface="Trebuchet MS"/>
              </a:rPr>
              <a:t>Pipeline</a:t>
            </a:r>
            <a:endParaRPr sz="395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23978"/>
            <a:ext cx="8324850" cy="52433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Looker</a:t>
            </a:r>
            <a:r>
              <a:rPr spc="-80" dirty="0"/>
              <a:t> </a:t>
            </a:r>
            <a:r>
              <a:rPr dirty="0"/>
              <a:t>Studio</a:t>
            </a:r>
            <a:r>
              <a:rPr spc="-75" dirty="0"/>
              <a:t> </a:t>
            </a:r>
            <a:r>
              <a:rPr spc="-10" dirty="0"/>
              <a:t>Dashboard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6096000"/>
            <a:ext cx="12197080" cy="767080"/>
            <a:chOff x="0" y="6096000"/>
            <a:chExt cx="12197080" cy="767080"/>
          </a:xfrm>
        </p:grpSpPr>
        <p:sp>
          <p:nvSpPr>
            <p:cNvPr id="4" name="object 4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12065062" y="0"/>
                  </a:moveTo>
                  <a:lnTo>
                    <a:pt x="126999" y="0"/>
                  </a:lnTo>
                  <a:lnTo>
                    <a:pt x="77565" y="9980"/>
                  </a:lnTo>
                  <a:lnTo>
                    <a:pt x="37197" y="37196"/>
                  </a:lnTo>
                  <a:lnTo>
                    <a:pt x="9980" y="77565"/>
                  </a:lnTo>
                  <a:lnTo>
                    <a:pt x="0" y="127000"/>
                  </a:lnTo>
                  <a:lnTo>
                    <a:pt x="0" y="635000"/>
                  </a:lnTo>
                  <a:lnTo>
                    <a:pt x="9980" y="684434"/>
                  </a:lnTo>
                  <a:lnTo>
                    <a:pt x="37197" y="724802"/>
                  </a:lnTo>
                  <a:lnTo>
                    <a:pt x="77565" y="752019"/>
                  </a:lnTo>
                  <a:lnTo>
                    <a:pt x="103409" y="757237"/>
                  </a:lnTo>
                  <a:lnTo>
                    <a:pt x="12088645" y="757237"/>
                  </a:lnTo>
                  <a:lnTo>
                    <a:pt x="12114481" y="752019"/>
                  </a:lnTo>
                  <a:lnTo>
                    <a:pt x="12154851" y="724802"/>
                  </a:lnTo>
                  <a:lnTo>
                    <a:pt x="12182077" y="684434"/>
                  </a:lnTo>
                  <a:lnTo>
                    <a:pt x="12187236" y="658891"/>
                  </a:lnTo>
                  <a:lnTo>
                    <a:pt x="12187236" y="103107"/>
                  </a:lnTo>
                  <a:lnTo>
                    <a:pt x="12182077" y="77565"/>
                  </a:lnTo>
                  <a:lnTo>
                    <a:pt x="12154851" y="37196"/>
                  </a:lnTo>
                  <a:lnTo>
                    <a:pt x="12114481" y="9980"/>
                  </a:lnTo>
                  <a:lnTo>
                    <a:pt x="12065062" y="0"/>
                  </a:lnTo>
                  <a:close/>
                </a:path>
              </a:pathLst>
            </a:custGeom>
            <a:solidFill>
              <a:srgbClr val="5256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3" y="6100762"/>
              <a:ext cx="12187555" cy="757555"/>
            </a:xfrm>
            <a:custGeom>
              <a:avLst/>
              <a:gdLst/>
              <a:ahLst/>
              <a:cxnLst/>
              <a:rect l="l" t="t" r="r" b="b"/>
              <a:pathLst>
                <a:path w="12187555" h="757554">
                  <a:moveTo>
                    <a:pt x="12187236" y="658891"/>
                  </a:moveTo>
                  <a:lnTo>
                    <a:pt x="12182077" y="684434"/>
                  </a:lnTo>
                  <a:lnTo>
                    <a:pt x="12154851" y="724802"/>
                  </a:lnTo>
                  <a:lnTo>
                    <a:pt x="12114481" y="752019"/>
                  </a:lnTo>
                  <a:lnTo>
                    <a:pt x="12088645" y="757237"/>
                  </a:lnTo>
                </a:path>
                <a:path w="12187555" h="757554">
                  <a:moveTo>
                    <a:pt x="103409" y="757237"/>
                  </a:moveTo>
                  <a:lnTo>
                    <a:pt x="77565" y="752019"/>
                  </a:lnTo>
                  <a:lnTo>
                    <a:pt x="37197" y="724802"/>
                  </a:lnTo>
                  <a:lnTo>
                    <a:pt x="9980" y="684434"/>
                  </a:lnTo>
                  <a:lnTo>
                    <a:pt x="0" y="635000"/>
                  </a:lnTo>
                  <a:lnTo>
                    <a:pt x="0" y="127000"/>
                  </a:lnTo>
                  <a:lnTo>
                    <a:pt x="9980" y="77565"/>
                  </a:lnTo>
                  <a:lnTo>
                    <a:pt x="37197" y="37196"/>
                  </a:lnTo>
                  <a:lnTo>
                    <a:pt x="77565" y="9980"/>
                  </a:lnTo>
                  <a:lnTo>
                    <a:pt x="126999" y="0"/>
                  </a:lnTo>
                  <a:lnTo>
                    <a:pt x="12065062" y="0"/>
                  </a:lnTo>
                  <a:lnTo>
                    <a:pt x="12114481" y="9980"/>
                  </a:lnTo>
                  <a:lnTo>
                    <a:pt x="12154851" y="37196"/>
                  </a:lnTo>
                  <a:lnTo>
                    <a:pt x="12182077" y="77565"/>
                  </a:lnTo>
                  <a:lnTo>
                    <a:pt x="12187236" y="103107"/>
                  </a:lnTo>
                </a:path>
              </a:pathLst>
            </a:custGeom>
            <a:ln w="9525">
              <a:solidFill>
                <a:srgbClr val="5CB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C:\Users\arawa\OneDrive\Desktop\Projects\AirflowOnVM\elt-with-gcp-airflow\Images\LookerStudio.png"/>
          <p:cNvPicPr>
            <a:picLocks noChangeAspect="1" noChangeArrowheads="1"/>
          </p:cNvPicPr>
          <p:nvPr/>
        </p:nvPicPr>
        <p:blipFill>
          <a:blip r:embed="rId2"/>
          <a:srcRect l="18717" t="19322" r="18770"/>
          <a:stretch>
            <a:fillRect/>
          </a:stretch>
        </p:blipFill>
        <p:spPr bwMode="auto">
          <a:xfrm>
            <a:off x="3657600" y="228600"/>
            <a:ext cx="8153400" cy="5579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172</Words>
  <Application>Microsoft Office PowerPoint</Application>
  <PresentationFormat>Custom</PresentationFormat>
  <Paragraphs>20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Data Engineering Project</vt:lpstr>
      <vt:lpstr>Slide 2</vt:lpstr>
      <vt:lpstr>Requirements</vt:lpstr>
      <vt:lpstr>Architecture</vt:lpstr>
      <vt:lpstr>Slide 5</vt:lpstr>
      <vt:lpstr>Looker Studio Dashboard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Project</dc:title>
  <cp:lastModifiedBy>Abhishek Awasarmal</cp:lastModifiedBy>
  <cp:revision>1</cp:revision>
  <dcterms:created xsi:type="dcterms:W3CDTF">2025-03-15T12:41:01Z</dcterms:created>
  <dcterms:modified xsi:type="dcterms:W3CDTF">2025-03-15T12:43:22Z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2024-12-10T00:00:00Z</vt:filetime>
  </property>
  <property fmtid="{D5CDD505-2E9C-101B-9397-08002B2CF9AE}" pid="3" name="LastSaved">
    <vt:filetime>2025-03-15T00:00:00Z</vt:filetime>
  </property>
</Properties>
</file>