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56" r:id="rId2"/>
    <p:sldId id="257" r:id="rId3"/>
    <p:sldId id="277" r:id="rId4"/>
    <p:sldId id="278" r:id="rId5"/>
    <p:sldId id="279" r:id="rId6"/>
    <p:sldId id="286" r:id="rId7"/>
    <p:sldId id="280" r:id="rId8"/>
    <p:sldId id="281" r:id="rId9"/>
    <p:sldId id="282" r:id="rId10"/>
    <p:sldId id="283" r:id="rId11"/>
    <p:sldId id="285" r:id="rId12"/>
    <p:sldId id="258" r:id="rId13"/>
    <p:sldId id="265" r:id="rId14"/>
    <p:sldId id="260" r:id="rId15"/>
    <p:sldId id="266" r:id="rId16"/>
    <p:sldId id="267" r:id="rId17"/>
    <p:sldId id="287" r:id="rId18"/>
    <p:sldId id="288" r:id="rId19"/>
    <p:sldId id="289" r:id="rId20"/>
    <p:sldId id="296" r:id="rId21"/>
    <p:sldId id="268" r:id="rId22"/>
    <p:sldId id="292" r:id="rId23"/>
    <p:sldId id="293" r:id="rId24"/>
    <p:sldId id="294" r:id="rId25"/>
    <p:sldId id="295" r:id="rId26"/>
    <p:sldId id="269" r:id="rId27"/>
    <p:sldId id="297" r:id="rId28"/>
    <p:sldId id="298" r:id="rId29"/>
    <p:sldId id="299" r:id="rId30"/>
    <p:sldId id="272" r:id="rId31"/>
    <p:sldId id="290" r:id="rId32"/>
    <p:sldId id="270" r:id="rId33"/>
    <p:sldId id="273" r:id="rId34"/>
    <p:sldId id="274" r:id="rId35"/>
    <p:sldId id="275" r:id="rId36"/>
    <p:sldId id="291" r:id="rId3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03" autoAdjust="0"/>
    <p:restoredTop sz="87634" autoAdjust="0"/>
  </p:normalViewPr>
  <p:slideViewPr>
    <p:cSldViewPr>
      <p:cViewPr varScale="1">
        <p:scale>
          <a:sx n="85" d="100"/>
          <a:sy n="85" d="100"/>
        </p:scale>
        <p:origin x="-834" y="-84"/>
      </p:cViewPr>
      <p:guideLst>
        <p:guide orient="horz" pos="1620"/>
        <p:guide pos="2880"/>
      </p:guideLst>
    </p:cSldViewPr>
  </p:slideViewPr>
  <p:outlineViewPr>
    <p:cViewPr>
      <p:scale>
        <a:sx n="33" d="100"/>
        <a:sy n="33" d="100"/>
      </p:scale>
      <p:origin x="0" y="70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26/10/2012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32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26/10/2012</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26/10/2012</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26/10/2012</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26/10/2012</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26/10/2012</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26/10/2012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26/10/2012</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26/10/2012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26/10/2012</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26/10/2012</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Steganography"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Ancient_Greek" TargetMode="External"/><Relationship Id="rId2" Type="http://schemas.openxmlformats.org/officeDocument/2006/relationships/hyperlink" Target="http://en.wikipedia.org/wiki/Security_through_obscurity"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The_Histories_of_Herodotus" TargetMode="External"/><Relationship Id="rId2" Type="http://schemas.openxmlformats.org/officeDocument/2006/relationships/hyperlink" Target="http://en.wikipedia.org/wiki/Herodotus" TargetMode="External"/><Relationship Id="rId1" Type="http://schemas.openxmlformats.org/officeDocument/2006/relationships/slideLayout" Target="../slideLayouts/slideLayout4.xml"/><Relationship Id="rId5" Type="http://schemas.openxmlformats.org/officeDocument/2006/relationships/hyperlink" Target="http://en.wikipedia.org/wiki/Wax_tablet" TargetMode="External"/><Relationship Id="rId4" Type="http://schemas.openxmlformats.org/officeDocument/2006/relationships/hyperlink" Target="http://en.wikipedia.org/wiki/Demaratu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Invisible_ink" TargetMode="External"/><Relationship Id="rId2" Type="http://schemas.openxmlformats.org/officeDocument/2006/relationships/hyperlink" Target="http://en.wikipedia.org/wiki/Wax_tablet" TargetMode="External"/><Relationship Id="rId1" Type="http://schemas.openxmlformats.org/officeDocument/2006/relationships/slideLayout" Target="../slideLayouts/slideLayout4.xml"/><Relationship Id="rId6" Type="http://schemas.openxmlformats.org/officeDocument/2006/relationships/hyperlink" Target="http://en.wikipedia.org/wiki/Postage_stamp" TargetMode="External"/><Relationship Id="rId5" Type="http://schemas.openxmlformats.org/officeDocument/2006/relationships/hyperlink" Target="http://en.wikipedia.org/wiki/Yarn" TargetMode="External"/><Relationship Id="rId4" Type="http://schemas.openxmlformats.org/officeDocument/2006/relationships/hyperlink" Target="http://en.wikipedia.org/wiki/Morse_cod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Chaffing_and_winnowing" TargetMode="External"/><Relationship Id="rId2" Type="http://schemas.openxmlformats.org/officeDocument/2006/relationships/hyperlink" Target="http://en.wikipedia.org/wiki/Image_nois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descr="394714_472414452776967_1813951151_n (1).jpg"/>
          <p:cNvPicPr>
            <a:picLocks noChangeAspect="1"/>
          </p:cNvPicPr>
          <p:nvPr/>
        </p:nvPicPr>
        <p:blipFill>
          <a:blip r:embed="rId3"/>
          <a:stretch>
            <a:fillRect/>
          </a:stretch>
        </p:blipFill>
        <p:spPr>
          <a:xfrm>
            <a:off x="1371600" y="0"/>
            <a:ext cx="5334000" cy="5143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Steganography V/s Cryptography</a:t>
            </a:r>
            <a:endParaRPr lang="en-US" dirty="0"/>
          </a:p>
        </p:txBody>
      </p:sp>
      <p:sp>
        <p:nvSpPr>
          <p:cNvPr id="5" name="Text Box 3"/>
          <p:cNvSpPr txBox="1">
            <a:spLocks noChangeArrowheads="1"/>
          </p:cNvSpPr>
          <p:nvPr/>
        </p:nvSpPr>
        <p:spPr bwMode="auto">
          <a:xfrm>
            <a:off x="1143000" y="1357313"/>
            <a:ext cx="7772400" cy="400110"/>
          </a:xfrm>
          <a:prstGeom prst="rect">
            <a:avLst/>
          </a:prstGeom>
          <a:noFill/>
          <a:ln w="9525">
            <a:noFill/>
            <a:miter lim="800000"/>
            <a:headEnd/>
            <a:tailEnd/>
          </a:ln>
          <a:effectLst/>
        </p:spPr>
        <p:txBody>
          <a:bodyPr>
            <a:spAutoFit/>
          </a:bodyPr>
          <a:lstStyle/>
          <a:p>
            <a:pPr eaLnBrk="1" hangingPunct="1">
              <a:spcBef>
                <a:spcPct val="50000"/>
              </a:spcBef>
            </a:pPr>
            <a:endParaRPr lang="en-US" sz="2000" dirty="0"/>
          </a:p>
        </p:txBody>
      </p:sp>
      <p:sp>
        <p:nvSpPr>
          <p:cNvPr id="307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nvGraphicFramePr>
        <p:xfrm>
          <a:off x="304800" y="1352549"/>
          <a:ext cx="8382000" cy="3707338"/>
        </p:xfrm>
        <a:graphic>
          <a:graphicData uri="http://schemas.openxmlformats.org/drawingml/2006/table">
            <a:tbl>
              <a:tblPr>
                <a:tableStyleId>{69CF1AB2-1976-4502-BF36-3FF5EA218861}</a:tableStyleId>
              </a:tblPr>
              <a:tblGrid>
                <a:gridCol w="4122296"/>
                <a:gridCol w="4259704"/>
              </a:tblGrid>
              <a:tr h="533401">
                <a:tc>
                  <a:txBody>
                    <a:bodyPr/>
                    <a:lstStyle/>
                    <a:p>
                      <a:pPr marL="0" marR="0" algn="ctr">
                        <a:lnSpc>
                          <a:spcPct val="115000"/>
                        </a:lnSpc>
                        <a:spcBef>
                          <a:spcPts val="0"/>
                        </a:spcBef>
                        <a:spcAft>
                          <a:spcPts val="0"/>
                        </a:spcAft>
                      </a:pPr>
                      <a:r>
                        <a:rPr lang="en-US" sz="2000" dirty="0"/>
                        <a:t>Steganography</a:t>
                      </a:r>
                      <a:endParaRPr lang="en-US" sz="2000" b="1" dirty="0">
                        <a:solidFill>
                          <a:schemeClr val="tx1"/>
                        </a:solidFill>
                        <a:latin typeface="Calibri"/>
                        <a:ea typeface="Calibri"/>
                        <a:cs typeface="Times New Roman"/>
                      </a:endParaRPr>
                    </a:p>
                  </a:txBody>
                  <a:tcPr marL="59961" marR="59961" marT="0" marB="0"/>
                </a:tc>
                <a:tc>
                  <a:txBody>
                    <a:bodyPr/>
                    <a:lstStyle/>
                    <a:p>
                      <a:pPr marL="0" marR="0" algn="ctr">
                        <a:lnSpc>
                          <a:spcPct val="115000"/>
                        </a:lnSpc>
                        <a:spcBef>
                          <a:spcPts val="0"/>
                        </a:spcBef>
                        <a:spcAft>
                          <a:spcPts val="0"/>
                        </a:spcAft>
                      </a:pPr>
                      <a:r>
                        <a:rPr lang="en-US" sz="2000" dirty="0"/>
                        <a:t>Cryptography</a:t>
                      </a:r>
                      <a:endParaRPr lang="en-US" sz="2000" b="1" dirty="0">
                        <a:solidFill>
                          <a:schemeClr val="tx1"/>
                        </a:solidFill>
                        <a:latin typeface="Calibri"/>
                        <a:ea typeface="Calibri"/>
                        <a:cs typeface="Times New Roman"/>
                      </a:endParaRPr>
                    </a:p>
                  </a:txBody>
                  <a:tcPr marL="59961" marR="59961" marT="0" marB="0"/>
                </a:tc>
              </a:tr>
              <a:tr h="283256">
                <a:tc>
                  <a:txBody>
                    <a:bodyPr/>
                    <a:lstStyle/>
                    <a:p>
                      <a:pPr marL="0" marR="0" algn="ctr">
                        <a:lnSpc>
                          <a:spcPct val="115000"/>
                        </a:lnSpc>
                        <a:spcBef>
                          <a:spcPts val="0"/>
                        </a:spcBef>
                        <a:spcAft>
                          <a:spcPts val="0"/>
                        </a:spcAft>
                      </a:pPr>
                      <a:r>
                        <a:rPr lang="en-US" sz="1500" b="1" dirty="0"/>
                        <a:t>Unknown message passing</a:t>
                      </a:r>
                      <a:endParaRPr lang="en-US" sz="1500" b="1" dirty="0">
                        <a:solidFill>
                          <a:schemeClr val="tx1"/>
                        </a:solidFill>
                        <a:latin typeface="Calibri"/>
                        <a:ea typeface="Calibri"/>
                        <a:cs typeface="Times New Roman"/>
                      </a:endParaRPr>
                    </a:p>
                  </a:txBody>
                  <a:tcPr marL="59961" marR="59961" marT="0" marB="0"/>
                </a:tc>
                <a:tc>
                  <a:txBody>
                    <a:bodyPr/>
                    <a:lstStyle/>
                    <a:p>
                      <a:pPr marL="0" marR="0" algn="ctr">
                        <a:lnSpc>
                          <a:spcPct val="115000"/>
                        </a:lnSpc>
                        <a:spcBef>
                          <a:spcPts val="0"/>
                        </a:spcBef>
                        <a:spcAft>
                          <a:spcPts val="0"/>
                        </a:spcAft>
                      </a:pPr>
                      <a:r>
                        <a:rPr lang="en-US" sz="1500" b="1"/>
                        <a:t>Known message passing</a:t>
                      </a:r>
                      <a:endParaRPr lang="en-US" sz="1500" b="1">
                        <a:solidFill>
                          <a:schemeClr val="tx1"/>
                        </a:solidFill>
                        <a:latin typeface="Calibri"/>
                        <a:ea typeface="Calibri"/>
                        <a:cs typeface="Times New Roman"/>
                      </a:endParaRPr>
                    </a:p>
                  </a:txBody>
                  <a:tcPr marL="59961" marR="59961" marT="0" marB="0"/>
                </a:tc>
              </a:tr>
              <a:tr h="566511">
                <a:tc>
                  <a:txBody>
                    <a:bodyPr/>
                    <a:lstStyle/>
                    <a:p>
                      <a:pPr marL="0" marR="0" algn="ctr">
                        <a:lnSpc>
                          <a:spcPct val="115000"/>
                        </a:lnSpc>
                        <a:spcBef>
                          <a:spcPts val="0"/>
                        </a:spcBef>
                        <a:spcAft>
                          <a:spcPts val="0"/>
                        </a:spcAft>
                      </a:pPr>
                      <a:r>
                        <a:rPr lang="en-US" sz="1500" b="1" dirty="0"/>
                        <a:t>Steganography prevents discovery of the very existence of communication</a:t>
                      </a:r>
                      <a:endParaRPr lang="en-US" sz="1500" b="1" dirty="0">
                        <a:solidFill>
                          <a:schemeClr val="tx1"/>
                        </a:solidFill>
                        <a:latin typeface="Calibri"/>
                        <a:ea typeface="Calibri"/>
                        <a:cs typeface="Times New Roman"/>
                      </a:endParaRPr>
                    </a:p>
                  </a:txBody>
                  <a:tcPr marL="59961" marR="59961" marT="0" marB="0"/>
                </a:tc>
                <a:tc>
                  <a:txBody>
                    <a:bodyPr/>
                    <a:lstStyle/>
                    <a:p>
                      <a:pPr marL="0" marR="0" algn="ctr">
                        <a:lnSpc>
                          <a:spcPct val="115000"/>
                        </a:lnSpc>
                        <a:spcBef>
                          <a:spcPts val="0"/>
                        </a:spcBef>
                        <a:spcAft>
                          <a:spcPts val="0"/>
                        </a:spcAft>
                      </a:pPr>
                      <a:r>
                        <a:rPr lang="en-US" sz="1500" b="1"/>
                        <a:t>Encryption prevents an unauthorized party from discovering the contents of a communication</a:t>
                      </a:r>
                      <a:endParaRPr lang="en-US" sz="1500" b="1">
                        <a:solidFill>
                          <a:schemeClr val="tx1"/>
                        </a:solidFill>
                        <a:latin typeface="Calibri"/>
                        <a:ea typeface="Calibri"/>
                        <a:cs typeface="Times New Roman"/>
                      </a:endParaRPr>
                    </a:p>
                  </a:txBody>
                  <a:tcPr marL="59961" marR="59961" marT="0" marB="0"/>
                </a:tc>
              </a:tr>
              <a:tr h="479917">
                <a:tc>
                  <a:txBody>
                    <a:bodyPr/>
                    <a:lstStyle/>
                    <a:p>
                      <a:pPr marL="0" marR="0" algn="ctr">
                        <a:lnSpc>
                          <a:spcPct val="115000"/>
                        </a:lnSpc>
                        <a:spcBef>
                          <a:spcPts val="0"/>
                        </a:spcBef>
                        <a:spcAft>
                          <a:spcPts val="0"/>
                        </a:spcAft>
                      </a:pPr>
                      <a:r>
                        <a:rPr lang="en-US" sz="1500" b="1" dirty="0"/>
                        <a:t>Little known technology</a:t>
                      </a:r>
                      <a:endParaRPr lang="en-US" sz="1500" b="1" dirty="0">
                        <a:solidFill>
                          <a:schemeClr val="tx1"/>
                        </a:solidFill>
                        <a:latin typeface="Calibri"/>
                        <a:ea typeface="Calibri"/>
                        <a:cs typeface="Times New Roman"/>
                      </a:endParaRPr>
                    </a:p>
                  </a:txBody>
                  <a:tcPr marL="59961" marR="59961" marT="0" marB="0"/>
                </a:tc>
                <a:tc>
                  <a:txBody>
                    <a:bodyPr/>
                    <a:lstStyle/>
                    <a:p>
                      <a:pPr marL="0" marR="0" algn="ctr">
                        <a:lnSpc>
                          <a:spcPct val="115000"/>
                        </a:lnSpc>
                        <a:spcBef>
                          <a:spcPts val="0"/>
                        </a:spcBef>
                        <a:spcAft>
                          <a:spcPts val="0"/>
                        </a:spcAft>
                      </a:pPr>
                      <a:r>
                        <a:rPr lang="en-US" sz="1500" b="1" dirty="0"/>
                        <a:t>Common technology</a:t>
                      </a:r>
                      <a:endParaRPr lang="en-US" sz="1500" b="1" dirty="0">
                        <a:solidFill>
                          <a:schemeClr val="tx1"/>
                        </a:solidFill>
                        <a:latin typeface="Calibri"/>
                        <a:ea typeface="Calibri"/>
                        <a:cs typeface="Times New Roman"/>
                      </a:endParaRPr>
                    </a:p>
                  </a:txBody>
                  <a:tcPr marL="59961" marR="59961" marT="0" marB="0"/>
                </a:tc>
              </a:tr>
              <a:tr h="346716">
                <a:tc>
                  <a:txBody>
                    <a:bodyPr/>
                    <a:lstStyle/>
                    <a:p>
                      <a:pPr marL="0" marR="0" algn="ctr">
                        <a:lnSpc>
                          <a:spcPct val="115000"/>
                        </a:lnSpc>
                        <a:spcBef>
                          <a:spcPts val="0"/>
                        </a:spcBef>
                        <a:spcAft>
                          <a:spcPts val="0"/>
                        </a:spcAft>
                      </a:pPr>
                      <a:r>
                        <a:rPr lang="en-US" sz="1500" b="1" dirty="0"/>
                        <a:t>Technology still being develop for certain formats</a:t>
                      </a:r>
                      <a:endParaRPr lang="en-US" sz="1500" b="1" dirty="0">
                        <a:solidFill>
                          <a:schemeClr val="tx1"/>
                        </a:solidFill>
                        <a:latin typeface="Calibri"/>
                        <a:ea typeface="Calibri"/>
                        <a:cs typeface="Times New Roman"/>
                      </a:endParaRPr>
                    </a:p>
                  </a:txBody>
                  <a:tcPr marL="59961" marR="59961" marT="0" marB="0"/>
                </a:tc>
                <a:tc>
                  <a:txBody>
                    <a:bodyPr/>
                    <a:lstStyle/>
                    <a:p>
                      <a:pPr marL="0" marR="0" algn="ctr">
                        <a:lnSpc>
                          <a:spcPct val="115000"/>
                        </a:lnSpc>
                        <a:spcBef>
                          <a:spcPts val="0"/>
                        </a:spcBef>
                        <a:spcAft>
                          <a:spcPts val="0"/>
                        </a:spcAft>
                      </a:pPr>
                      <a:r>
                        <a:rPr lang="en-US" sz="1500" b="1" dirty="0"/>
                        <a:t>Most of algorithm known by all</a:t>
                      </a:r>
                      <a:endParaRPr lang="en-US" sz="1500" b="1" dirty="0">
                        <a:solidFill>
                          <a:schemeClr val="tx1"/>
                        </a:solidFill>
                        <a:latin typeface="Calibri"/>
                        <a:ea typeface="Calibri"/>
                        <a:cs typeface="Times New Roman"/>
                      </a:endParaRPr>
                    </a:p>
                  </a:txBody>
                  <a:tcPr marL="59961" marR="59961" marT="0" marB="0"/>
                </a:tc>
              </a:tr>
              <a:tr h="652338">
                <a:tc>
                  <a:txBody>
                    <a:bodyPr/>
                    <a:lstStyle/>
                    <a:p>
                      <a:pPr marL="0" marR="0" algn="ctr">
                        <a:lnSpc>
                          <a:spcPct val="115000"/>
                        </a:lnSpc>
                        <a:spcBef>
                          <a:spcPts val="0"/>
                        </a:spcBef>
                        <a:spcAft>
                          <a:spcPts val="0"/>
                        </a:spcAft>
                      </a:pPr>
                      <a:endParaRPr lang="en-US" sz="1500" b="1" dirty="0"/>
                    </a:p>
                    <a:p>
                      <a:pPr marL="0" marR="0" algn="ctr">
                        <a:lnSpc>
                          <a:spcPct val="115000"/>
                        </a:lnSpc>
                        <a:spcBef>
                          <a:spcPts val="0"/>
                        </a:spcBef>
                        <a:spcAft>
                          <a:spcPts val="0"/>
                        </a:spcAft>
                      </a:pPr>
                      <a:r>
                        <a:rPr lang="en-US" sz="1500" b="1" dirty="0"/>
                        <a:t>Once detected message is known</a:t>
                      </a:r>
                      <a:endParaRPr lang="en-US" sz="1500" b="1" dirty="0">
                        <a:solidFill>
                          <a:schemeClr val="tx1"/>
                        </a:solidFill>
                        <a:latin typeface="Calibri"/>
                        <a:ea typeface="Calibri"/>
                        <a:cs typeface="Times New Roman"/>
                      </a:endParaRPr>
                    </a:p>
                  </a:txBody>
                  <a:tcPr marL="59961" marR="59961" marT="0" marB="0"/>
                </a:tc>
                <a:tc>
                  <a:txBody>
                    <a:bodyPr/>
                    <a:lstStyle/>
                    <a:p>
                      <a:pPr marL="0" marR="0" algn="ctr">
                        <a:lnSpc>
                          <a:spcPct val="115000"/>
                        </a:lnSpc>
                        <a:spcBef>
                          <a:spcPts val="0"/>
                        </a:spcBef>
                        <a:spcAft>
                          <a:spcPts val="0"/>
                        </a:spcAft>
                      </a:pPr>
                      <a:r>
                        <a:rPr lang="en-US" sz="1500" b="1" dirty="0"/>
                        <a:t>Strong current algorithm are resistant to attacks ,larger expensive computing power is required for cracking</a:t>
                      </a:r>
                      <a:endParaRPr lang="en-US" sz="1500" b="1" dirty="0">
                        <a:solidFill>
                          <a:schemeClr val="tx1"/>
                        </a:solidFill>
                        <a:latin typeface="Calibri"/>
                        <a:ea typeface="Calibri"/>
                        <a:cs typeface="Times New Roman"/>
                      </a:endParaRPr>
                    </a:p>
                  </a:txBody>
                  <a:tcPr marL="59961" marR="59961" marT="0" marB="0"/>
                </a:tc>
              </a:tr>
              <a:tr h="708867">
                <a:tc>
                  <a:txBody>
                    <a:bodyPr/>
                    <a:lstStyle/>
                    <a:p>
                      <a:pPr marL="0" marR="0" algn="ctr">
                        <a:lnSpc>
                          <a:spcPct val="115000"/>
                        </a:lnSpc>
                        <a:spcBef>
                          <a:spcPts val="0"/>
                        </a:spcBef>
                        <a:spcAft>
                          <a:spcPts val="0"/>
                        </a:spcAft>
                      </a:pPr>
                      <a:r>
                        <a:rPr lang="en-US" sz="1500" b="1"/>
                        <a:t>Steganography does not alter the structure of the secret message</a:t>
                      </a:r>
                      <a:endParaRPr lang="en-US" sz="1500" b="1">
                        <a:solidFill>
                          <a:schemeClr val="tx1"/>
                        </a:solidFill>
                        <a:latin typeface="Calibri"/>
                        <a:ea typeface="Calibri"/>
                        <a:cs typeface="Times New Roman"/>
                      </a:endParaRPr>
                    </a:p>
                  </a:txBody>
                  <a:tcPr marL="59961" marR="59961" marT="0" marB="0"/>
                </a:tc>
                <a:tc>
                  <a:txBody>
                    <a:bodyPr/>
                    <a:lstStyle/>
                    <a:p>
                      <a:pPr marL="0" marR="0" algn="ctr">
                        <a:lnSpc>
                          <a:spcPct val="115000"/>
                        </a:lnSpc>
                        <a:spcBef>
                          <a:spcPts val="0"/>
                        </a:spcBef>
                        <a:spcAft>
                          <a:spcPts val="0"/>
                        </a:spcAft>
                      </a:pPr>
                      <a:r>
                        <a:rPr lang="en-US" sz="1500" b="1" dirty="0"/>
                        <a:t>Cryptography alter the structure of the secret message</a:t>
                      </a:r>
                      <a:endParaRPr lang="en-US" sz="1500" b="1" dirty="0">
                        <a:solidFill>
                          <a:schemeClr val="tx1"/>
                        </a:solidFill>
                        <a:latin typeface="Calibri"/>
                        <a:ea typeface="Calibri"/>
                        <a:cs typeface="Times New Roman"/>
                      </a:endParaRPr>
                    </a:p>
                  </a:txBody>
                  <a:tcPr marL="59961" marR="59961"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Combined Crypto- Steganography</a:t>
            </a:r>
            <a:endParaRPr lang="en-US" dirty="0"/>
          </a:p>
        </p:txBody>
      </p:sp>
      <p:pic>
        <p:nvPicPr>
          <p:cNvPr id="54275" name="Picture 3"/>
          <p:cNvPicPr>
            <a:picLocks noChangeAspect="1" noChangeArrowheads="1"/>
          </p:cNvPicPr>
          <p:nvPr/>
        </p:nvPicPr>
        <p:blipFill>
          <a:blip r:embed="rId2"/>
          <a:srcRect/>
          <a:stretch>
            <a:fillRect/>
          </a:stretch>
        </p:blipFill>
        <p:spPr bwMode="auto">
          <a:xfrm>
            <a:off x="3276600" y="1657350"/>
            <a:ext cx="5867400" cy="2833687"/>
          </a:xfrm>
          <a:prstGeom prst="rect">
            <a:avLst/>
          </a:prstGeom>
          <a:noFill/>
          <a:ln w="9525">
            <a:noFill/>
            <a:miter lim="800000"/>
            <a:headEnd/>
            <a:tailEnd/>
          </a:ln>
          <a:effectLst/>
        </p:spPr>
      </p:pic>
      <p:sp>
        <p:nvSpPr>
          <p:cNvPr id="8" name="AutoShape 6"/>
          <p:cNvSpPr>
            <a:spLocks noChangeArrowheads="1"/>
          </p:cNvSpPr>
          <p:nvPr/>
        </p:nvSpPr>
        <p:spPr bwMode="gray">
          <a:xfrm>
            <a:off x="152400" y="1657350"/>
            <a:ext cx="2514600" cy="574675"/>
          </a:xfrm>
          <a:prstGeom prst="roundRect">
            <a:avLst>
              <a:gd name="adj" fmla="val 50000"/>
            </a:avLst>
          </a:prstGeom>
          <a:gradFill rotWithShape="1">
            <a:gsLst>
              <a:gs pos="0">
                <a:srgbClr val="03D4A8"/>
              </a:gs>
              <a:gs pos="25000">
                <a:srgbClr val="21D6E0"/>
              </a:gs>
              <a:gs pos="75000">
                <a:srgbClr val="0087E6"/>
              </a:gs>
              <a:gs pos="100000">
                <a:srgbClr val="005CBF"/>
              </a:gs>
            </a:gsLst>
            <a:lin ang="0" scaled="0"/>
          </a:gradFill>
          <a:ln w="38100" algn="ctr">
            <a:solidFill>
              <a:schemeClr val="bg1"/>
            </a:solidFill>
            <a:round/>
            <a:headEnd/>
            <a:tailEnd/>
          </a:ln>
          <a:effectLst>
            <a:outerShdw dist="63500" dir="3187806" algn="ctr" rotWithShape="0">
              <a:srgbClr val="001D3A"/>
            </a:outerShdw>
          </a:effectLst>
        </p:spPr>
        <p:txBody>
          <a:bodyPr wrap="none" anchor="ctr"/>
          <a:lstStyle/>
          <a:p>
            <a:pPr eaLnBrk="0" hangingPunct="0"/>
            <a:r>
              <a:rPr lang="en-US" sz="2000" b="0" dirty="0" smtClean="0">
                <a:solidFill>
                  <a:schemeClr val="tx2"/>
                </a:solidFill>
                <a:effectLst>
                  <a:outerShdw blurRad="38100" dist="38100" dir="2700000" algn="tl">
                    <a:srgbClr val="000000"/>
                  </a:outerShdw>
                </a:effectLst>
                <a:latin typeface="Verdana" pitchFamily="34" charset="0"/>
              </a:rPr>
              <a:t>       Invisible</a:t>
            </a:r>
            <a:endParaRPr lang="en-US" sz="2000" b="0" dirty="0">
              <a:solidFill>
                <a:schemeClr val="tx2"/>
              </a:solidFill>
              <a:effectLst>
                <a:outerShdw blurRad="38100" dist="38100" dir="2700000" algn="tl">
                  <a:srgbClr val="000000"/>
                </a:outerShdw>
              </a:effectLst>
              <a:latin typeface="Verdana" pitchFamily="34" charset="0"/>
            </a:endParaRPr>
          </a:p>
        </p:txBody>
      </p:sp>
      <p:sp>
        <p:nvSpPr>
          <p:cNvPr id="9" name="AutoShape 5"/>
          <p:cNvSpPr>
            <a:spLocks noChangeArrowheads="1"/>
          </p:cNvSpPr>
          <p:nvPr/>
        </p:nvSpPr>
        <p:spPr bwMode="gray">
          <a:xfrm>
            <a:off x="381000" y="2343150"/>
            <a:ext cx="2209800" cy="1752600"/>
          </a:xfrm>
          <a:prstGeom prst="upArrow">
            <a:avLst>
              <a:gd name="adj1" fmla="val 57824"/>
              <a:gd name="adj2" fmla="val 54398"/>
            </a:avLst>
          </a:prstGeom>
          <a:gradFill rotWithShape="1">
            <a:gsLst>
              <a:gs pos="0">
                <a:schemeClr val="accent1"/>
              </a:gs>
              <a:gs pos="100000">
                <a:schemeClr val="accent1">
                  <a:gamma/>
                  <a:tint val="0"/>
                  <a:invGamma/>
                </a:schemeClr>
              </a:gs>
            </a:gsLst>
            <a:lin ang="5400000" scaled="1"/>
          </a:gradFill>
          <a:ln w="9525" algn="ctr">
            <a:noFill/>
            <a:miter lim="800000"/>
            <a:headEnd/>
            <a:tailEnd/>
          </a:ln>
          <a:effectLst/>
        </p:spPr>
        <p:txBody>
          <a:bodyPr wrap="none" anchor="ctr"/>
          <a:lstStyle/>
          <a:p>
            <a:endParaRPr lang="en-US"/>
          </a:p>
        </p:txBody>
      </p:sp>
      <p:sp>
        <p:nvSpPr>
          <p:cNvPr id="10" name="Text Box 7"/>
          <p:cNvSpPr txBox="1">
            <a:spLocks noChangeArrowheads="1"/>
          </p:cNvSpPr>
          <p:nvPr/>
        </p:nvSpPr>
        <p:spPr bwMode="gray">
          <a:xfrm>
            <a:off x="990600" y="2800350"/>
            <a:ext cx="931863" cy="396875"/>
          </a:xfrm>
          <a:prstGeom prst="rect">
            <a:avLst/>
          </a:prstGeom>
          <a:noFill/>
          <a:ln w="9525" algn="ctr">
            <a:noFill/>
            <a:miter lim="800000"/>
            <a:headEnd/>
            <a:tailEnd/>
          </a:ln>
          <a:effectLst/>
        </p:spPr>
        <p:txBody>
          <a:bodyPr wrap="none">
            <a:spAutoFit/>
          </a:bodyPr>
          <a:lstStyle/>
          <a:p>
            <a:pPr eaLnBrk="0" hangingPunct="0"/>
            <a:r>
              <a:rPr lang="en-US" sz="2000" dirty="0">
                <a:solidFill>
                  <a:schemeClr val="bg1"/>
                </a:solidFill>
              </a:rPr>
              <a:t>Merge</a:t>
            </a:r>
          </a:p>
        </p:txBody>
      </p:sp>
      <p:grpSp>
        <p:nvGrpSpPr>
          <p:cNvPr id="11" name="Group 16"/>
          <p:cNvGrpSpPr>
            <a:grpSpLocks/>
          </p:cNvGrpSpPr>
          <p:nvPr/>
        </p:nvGrpSpPr>
        <p:grpSpPr bwMode="auto">
          <a:xfrm>
            <a:off x="0" y="3409950"/>
            <a:ext cx="1524000" cy="1295400"/>
            <a:chOff x="2016" y="1920"/>
            <a:chExt cx="1680" cy="1680"/>
          </a:xfrm>
        </p:grpSpPr>
        <p:sp>
          <p:nvSpPr>
            <p:cNvPr id="12" name="Oval 17"/>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endParaRPr lang="en-US"/>
            </a:p>
          </p:txBody>
        </p:sp>
        <p:sp>
          <p:nvSpPr>
            <p:cNvPr id="13" name="Freeform 18"/>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endParaRPr lang="en-US"/>
            </a:p>
          </p:txBody>
        </p:sp>
      </p:grpSp>
      <p:grpSp>
        <p:nvGrpSpPr>
          <p:cNvPr id="14" name="Group 22"/>
          <p:cNvGrpSpPr>
            <a:grpSpLocks/>
          </p:cNvGrpSpPr>
          <p:nvPr/>
        </p:nvGrpSpPr>
        <p:grpSpPr bwMode="auto">
          <a:xfrm>
            <a:off x="1524000" y="3409950"/>
            <a:ext cx="1524000" cy="1295400"/>
            <a:chOff x="2016" y="1920"/>
            <a:chExt cx="1680" cy="1680"/>
          </a:xfrm>
        </p:grpSpPr>
        <p:sp>
          <p:nvSpPr>
            <p:cNvPr id="15" name="Oval 23"/>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endParaRPr lang="en-US"/>
            </a:p>
          </p:txBody>
        </p:sp>
        <p:sp>
          <p:nvSpPr>
            <p:cNvPr id="16" name="Freeform 24"/>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endParaRPr lang="en-US"/>
            </a:p>
          </p:txBody>
        </p:sp>
      </p:grpSp>
      <p:sp>
        <p:nvSpPr>
          <p:cNvPr id="17" name="Rectangle 16"/>
          <p:cNvSpPr/>
          <p:nvPr/>
        </p:nvSpPr>
        <p:spPr>
          <a:xfrm>
            <a:off x="152400" y="3867150"/>
            <a:ext cx="1447800" cy="307777"/>
          </a:xfrm>
          <a:prstGeom prst="rect">
            <a:avLst/>
          </a:prstGeom>
        </p:spPr>
        <p:txBody>
          <a:bodyPr wrap="square">
            <a:spAutoFit/>
          </a:bodyPr>
          <a:lstStyle/>
          <a:p>
            <a:r>
              <a:rPr lang="en-US" sz="1400" b="1" dirty="0" smtClean="0"/>
              <a:t>Steganography</a:t>
            </a:r>
            <a:endParaRPr lang="en-US" sz="1400" b="1" dirty="0"/>
          </a:p>
        </p:txBody>
      </p:sp>
      <p:sp>
        <p:nvSpPr>
          <p:cNvPr id="18" name="Rectangle 17"/>
          <p:cNvSpPr/>
          <p:nvPr/>
        </p:nvSpPr>
        <p:spPr>
          <a:xfrm>
            <a:off x="1752600" y="3867150"/>
            <a:ext cx="1124026" cy="369332"/>
          </a:xfrm>
          <a:prstGeom prst="rect">
            <a:avLst/>
          </a:prstGeom>
        </p:spPr>
        <p:txBody>
          <a:bodyPr wrap="none">
            <a:spAutoFit/>
          </a:bodyPr>
          <a:lstStyle/>
          <a:p>
            <a:r>
              <a:rPr lang="en-US" dirty="0" smtClean="0"/>
              <a:t>Encryption</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algn="ctr"/>
            <a:r>
              <a:rPr lang="en-US" dirty="0" smtClean="0"/>
              <a:t>Evolution</a:t>
            </a:r>
            <a:endParaRPr lang="en-US" dirty="0"/>
          </a:p>
        </p:txBody>
      </p:sp>
      <p:pic>
        <p:nvPicPr>
          <p:cNvPr id="4" name="Picture 2"/>
          <p:cNvPicPr>
            <a:picLocks noGrp="1" noChangeAspect="1" noChangeArrowheads="1"/>
          </p:cNvPicPr>
          <p:nvPr>
            <p:ph sz="quarter" idx="13"/>
          </p:nvPr>
        </p:nvPicPr>
        <p:blipFill>
          <a:blip r:embed="rId3"/>
          <a:srcRect/>
          <a:stretch>
            <a:fillRect/>
          </a:stretch>
        </p:blipFill>
        <p:spPr>
          <a:xfrm>
            <a:off x="1219200" y="1733550"/>
            <a:ext cx="5791200" cy="3200400"/>
          </a:xfrm>
        </p:spPr>
      </p:pic>
      <p:sp>
        <p:nvSpPr>
          <p:cNvPr id="5" name="Rectangle 4"/>
          <p:cNvSpPr>
            <a:spLocks noChangeArrowheads="1"/>
          </p:cNvSpPr>
          <p:nvPr/>
        </p:nvSpPr>
        <p:spPr bwMode="auto">
          <a:xfrm>
            <a:off x="1828800" y="2343150"/>
            <a:ext cx="2057400" cy="461963"/>
          </a:xfrm>
          <a:prstGeom prst="rect">
            <a:avLst/>
          </a:prstGeom>
          <a:noFill/>
          <a:ln w="9525">
            <a:noFill/>
            <a:miter lim="800000"/>
            <a:headEnd/>
            <a:tailEnd/>
          </a:ln>
        </p:spPr>
        <p:txBody>
          <a:bodyPr>
            <a:spAutoFit/>
          </a:bodyPr>
          <a:lstStyle/>
          <a:p>
            <a:r>
              <a:rPr lang="en-US" sz="2400" b="1" dirty="0">
                <a:latin typeface="Perpetua" pitchFamily="18" charset="0"/>
              </a:rPr>
              <a:t>Cryptography</a:t>
            </a:r>
          </a:p>
        </p:txBody>
      </p:sp>
      <p:sp>
        <p:nvSpPr>
          <p:cNvPr id="6" name="Rectangle 5"/>
          <p:cNvSpPr>
            <a:spLocks noChangeArrowheads="1"/>
          </p:cNvSpPr>
          <p:nvPr/>
        </p:nvSpPr>
        <p:spPr bwMode="auto">
          <a:xfrm>
            <a:off x="2362200" y="4171950"/>
            <a:ext cx="2057400" cy="461963"/>
          </a:xfrm>
          <a:prstGeom prst="rect">
            <a:avLst/>
          </a:prstGeom>
          <a:noFill/>
          <a:ln w="9525">
            <a:noFill/>
            <a:miter lim="800000"/>
            <a:headEnd/>
            <a:tailEnd/>
          </a:ln>
        </p:spPr>
        <p:txBody>
          <a:bodyPr>
            <a:spAutoFit/>
          </a:bodyPr>
          <a:lstStyle/>
          <a:p>
            <a:r>
              <a:rPr lang="en-US" sz="2400" b="1" dirty="0">
                <a:latin typeface="Perpetua" pitchFamily="18" charset="0"/>
              </a:rPr>
              <a:t>Watermarking</a:t>
            </a:r>
          </a:p>
        </p:txBody>
      </p:sp>
      <p:sp>
        <p:nvSpPr>
          <p:cNvPr id="7" name="Rectangle 6"/>
          <p:cNvSpPr>
            <a:spLocks noChangeArrowheads="1"/>
          </p:cNvSpPr>
          <p:nvPr/>
        </p:nvSpPr>
        <p:spPr bwMode="auto">
          <a:xfrm>
            <a:off x="6400800" y="2876550"/>
            <a:ext cx="2286000" cy="461963"/>
          </a:xfrm>
          <a:prstGeom prst="rect">
            <a:avLst/>
          </a:prstGeom>
          <a:noFill/>
          <a:ln w="9525">
            <a:noFill/>
            <a:miter lim="800000"/>
            <a:headEnd/>
            <a:tailEnd/>
          </a:ln>
        </p:spPr>
        <p:txBody>
          <a:bodyPr>
            <a:spAutoFit/>
          </a:bodyPr>
          <a:lstStyle/>
          <a:p>
            <a:r>
              <a:rPr lang="en-US" sz="2400" b="1" dirty="0">
                <a:latin typeface="Perpetua" pitchFamily="18" charset="0"/>
              </a:rPr>
              <a:t>Steganography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algn="ctr"/>
            <a:r>
              <a:rPr lang="en-US" dirty="0" smtClean="0"/>
              <a:t>Basic Steganography Model</a:t>
            </a:r>
            <a:endParaRPr lang="en-US" dirty="0"/>
          </a:p>
        </p:txBody>
      </p:sp>
      <p:pic>
        <p:nvPicPr>
          <p:cNvPr id="6" name="Picture 5" descr="C:\Dokumenty\Gruska\Hotovo\Data\13\01.jpg"/>
          <p:cNvPicPr>
            <a:picLocks noChangeAspect="1" noChangeArrowheads="1"/>
          </p:cNvPicPr>
          <p:nvPr/>
        </p:nvPicPr>
        <p:blipFill>
          <a:blip r:embed="rId3"/>
          <a:srcRect/>
          <a:stretch>
            <a:fillRect/>
          </a:stretch>
        </p:blipFill>
        <p:spPr bwMode="auto">
          <a:xfrm>
            <a:off x="1676400" y="1276350"/>
            <a:ext cx="5721350" cy="37147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extLst/>
          </a:lstStyle>
          <a:p>
            <a:pPr algn="ctr"/>
            <a:r>
              <a:rPr lang="en-US" dirty="0" smtClean="0"/>
              <a:t>Steganography Terms</a:t>
            </a:r>
            <a:endParaRPr lang="en-US" dirty="0"/>
          </a:p>
        </p:txBody>
      </p:sp>
      <p:sp>
        <p:nvSpPr>
          <p:cNvPr id="5" name="Content Placeholder 4"/>
          <p:cNvSpPr>
            <a:spLocks noGrp="1"/>
          </p:cNvSpPr>
          <p:nvPr>
            <p:ph sz="quarter" idx="13"/>
          </p:nvPr>
        </p:nvSpPr>
        <p:spPr>
          <a:xfrm>
            <a:off x="228600" y="1428750"/>
            <a:ext cx="8534400" cy="3200400"/>
          </a:xfrm>
        </p:spPr>
        <p:txBody>
          <a:bodyPr>
            <a:normAutofit fontScale="70000" lnSpcReduction="20000"/>
          </a:bodyPr>
          <a:lstStyle/>
          <a:p>
            <a:r>
              <a:rPr lang="en-US" sz="3200" b="1" dirty="0" smtClean="0"/>
              <a:t>Carrier or Cover File </a:t>
            </a:r>
            <a:r>
              <a:rPr lang="en-US" sz="3200" dirty="0" smtClean="0"/>
              <a:t>- A Original message or a file in which hidden information will be stored inside of it .</a:t>
            </a:r>
          </a:p>
          <a:p>
            <a:endParaRPr lang="en-US" sz="3200" dirty="0" smtClean="0"/>
          </a:p>
          <a:p>
            <a:r>
              <a:rPr lang="en-US" sz="3200" b="1" dirty="0" smtClean="0"/>
              <a:t>Stego-Medium </a:t>
            </a:r>
            <a:r>
              <a:rPr lang="en-US" sz="3200" dirty="0" smtClean="0"/>
              <a:t>- The medium in which the information is hidden.</a:t>
            </a:r>
          </a:p>
          <a:p>
            <a:endParaRPr lang="en-US" sz="3200" dirty="0" smtClean="0"/>
          </a:p>
          <a:p>
            <a:r>
              <a:rPr lang="en-US" sz="3200" b="1" dirty="0" smtClean="0"/>
              <a:t>Embedded or Payload </a:t>
            </a:r>
            <a:r>
              <a:rPr lang="en-US" sz="3200" dirty="0" smtClean="0"/>
              <a:t>- The information which is to be hidden or concealed.</a:t>
            </a:r>
          </a:p>
          <a:p>
            <a:endParaRPr lang="en-US" sz="3200" dirty="0" smtClean="0"/>
          </a:p>
          <a:p>
            <a:r>
              <a:rPr lang="en-US" sz="3200" b="1" dirty="0" smtClean="0"/>
              <a:t>Steganalysis</a:t>
            </a:r>
            <a:r>
              <a:rPr lang="en-US" sz="3200" dirty="0" smtClean="0"/>
              <a:t> - The process of detecting hidden information inside a file.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extLst/>
          </a:lstStyle>
          <a:p>
            <a:pPr algn="ctr"/>
            <a:r>
              <a:rPr lang="en-US" dirty="0" smtClean="0"/>
              <a:t>Types Of Stegosystems </a:t>
            </a:r>
            <a:endParaRPr lang="en-US" dirty="0"/>
          </a:p>
        </p:txBody>
      </p:sp>
      <p:sp>
        <p:nvSpPr>
          <p:cNvPr id="4" name="Content Placeholder 3"/>
          <p:cNvSpPr>
            <a:spLocks noGrp="1"/>
          </p:cNvSpPr>
          <p:nvPr>
            <p:ph sz="quarter" idx="13"/>
          </p:nvPr>
        </p:nvSpPr>
        <p:spPr>
          <a:xfrm>
            <a:off x="304800" y="1428750"/>
            <a:ext cx="8839200" cy="3200400"/>
          </a:xfrm>
        </p:spPr>
        <p:txBody>
          <a:bodyPr>
            <a:normAutofit/>
          </a:bodyPr>
          <a:lstStyle/>
          <a:p>
            <a:pPr marL="0" indent="0">
              <a:tabLst>
                <a:tab pos="381000" algn="l"/>
              </a:tabLst>
            </a:pPr>
            <a:r>
              <a:rPr lang="en-US" b="1" dirty="0" smtClean="0"/>
              <a:t>There are three basic types of stegosystems</a:t>
            </a:r>
          </a:p>
          <a:p>
            <a:pPr marL="320040" lvl="1" indent="0">
              <a:buClr>
                <a:srgbClr val="FF0000"/>
              </a:buClr>
              <a:tabLst>
                <a:tab pos="381000" algn="l"/>
              </a:tabLst>
            </a:pPr>
            <a:endParaRPr lang="en-US" b="1" dirty="0" smtClean="0">
              <a:solidFill>
                <a:schemeClr val="accent1"/>
              </a:solidFill>
            </a:endParaRPr>
          </a:p>
          <a:p>
            <a:pPr marL="320040" lvl="1" indent="0">
              <a:buClr>
                <a:srgbClr val="FF0000"/>
              </a:buClr>
              <a:tabLst>
                <a:tab pos="381000" algn="l"/>
              </a:tabLst>
            </a:pPr>
            <a:r>
              <a:rPr lang="en-US" sz="3000" b="1" dirty="0" smtClean="0">
                <a:solidFill>
                  <a:schemeClr val="accent1"/>
                </a:solidFill>
              </a:rPr>
              <a:t>Pure stegosystems - no key is used.</a:t>
            </a:r>
          </a:p>
          <a:p>
            <a:pPr marL="320040" lvl="1" indent="0">
              <a:buClr>
                <a:srgbClr val="FF0000"/>
              </a:buClr>
              <a:tabLst>
                <a:tab pos="381000" algn="l"/>
              </a:tabLst>
            </a:pPr>
            <a:r>
              <a:rPr lang="en-US" sz="3000" b="1" dirty="0" smtClean="0">
                <a:solidFill>
                  <a:schemeClr val="accent1"/>
                </a:solidFill>
              </a:rPr>
              <a:t> Secret-key stegosystems - secret key is used.</a:t>
            </a:r>
          </a:p>
          <a:p>
            <a:pPr marL="320040" lvl="1" indent="0">
              <a:buClr>
                <a:srgbClr val="FF0000"/>
              </a:buClr>
              <a:tabLst>
                <a:tab pos="381000" algn="l"/>
              </a:tabLst>
            </a:pPr>
            <a:r>
              <a:rPr lang="en-US" sz="3000" b="1" dirty="0" smtClean="0">
                <a:solidFill>
                  <a:schemeClr val="accent1"/>
                </a:solidFill>
              </a:rPr>
              <a:t>Public-key stegosystems - public key is used</a:t>
            </a:r>
            <a:endParaRPr lang="cs-CZ" sz="3000" b="1" dirty="0" smtClean="0">
              <a:solidFill>
                <a:schemeClr val="accent1"/>
              </a:solidFill>
            </a:endParaRPr>
          </a:p>
          <a:p>
            <a:pPr marL="0" indent="0">
              <a:buClr>
                <a:srgbClr val="FF0000"/>
              </a:buClr>
              <a:buNone/>
              <a:tabLst>
                <a:tab pos="381000" algn="l"/>
              </a:tabLst>
            </a:pPr>
            <a:r>
              <a:rPr lang="cs-CZ" sz="3000" dirty="0" smtClean="0">
                <a:solidFill>
                  <a:srgbClr val="FF0000"/>
                </a:solidFill>
              </a:rPr>
              <a:t>	</a:t>
            </a:r>
          </a:p>
          <a:p>
            <a:pPr marL="320040" lvl="1" indent="0">
              <a:buNone/>
              <a:tabLst>
                <a:tab pos="381000" algn="l"/>
              </a:tabLst>
            </a:pPr>
            <a:endParaRPr lang="cs-CZ"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extLst/>
          </a:lstStyle>
          <a:p>
            <a:pPr algn="ctr"/>
            <a:r>
              <a:rPr lang="en-US" dirty="0" smtClean="0"/>
              <a:t>Text Steganography </a:t>
            </a:r>
            <a:endParaRPr lang="en-US" dirty="0"/>
          </a:p>
        </p:txBody>
      </p:sp>
      <p:sp>
        <p:nvSpPr>
          <p:cNvPr id="4" name="Content Placeholder 3"/>
          <p:cNvSpPr>
            <a:spLocks noGrp="1"/>
          </p:cNvSpPr>
          <p:nvPr>
            <p:ph sz="quarter" idx="13"/>
          </p:nvPr>
        </p:nvSpPr>
        <p:spPr>
          <a:xfrm>
            <a:off x="0" y="1428750"/>
            <a:ext cx="9144000" cy="3714750"/>
          </a:xfrm>
        </p:spPr>
        <p:txBody>
          <a:bodyPr>
            <a:normAutofit lnSpcReduction="10000"/>
          </a:bodyPr>
          <a:lstStyle/>
          <a:p>
            <a:pPr algn="just"/>
            <a:r>
              <a:rPr lang="en-US" sz="2000" dirty="0" smtClean="0"/>
              <a:t>Text steganography can be applied in the digital makeup format such as PDF, digital watermark or information hiding</a:t>
            </a:r>
          </a:p>
          <a:p>
            <a:pPr algn="just"/>
            <a:r>
              <a:rPr lang="en-US" sz="2000" dirty="0" smtClean="0"/>
              <a:t>It is more difficult to realize the information hiding based on text. The simplest method of information hiding is to select the cover first, adopt given rules to add the </a:t>
            </a:r>
            <a:r>
              <a:rPr lang="en-US" sz="2000" dirty="0" err="1" smtClean="0"/>
              <a:t>phraseological</a:t>
            </a:r>
            <a:r>
              <a:rPr lang="en-US" sz="2000" dirty="0" smtClean="0"/>
              <a:t> or spelling mistakes, or replace with synonymy words. </a:t>
            </a:r>
          </a:p>
          <a:p>
            <a:pPr algn="just"/>
            <a:r>
              <a:rPr lang="en-US" sz="2000" dirty="0" err="1" smtClean="0"/>
              <a:t>E.g</a:t>
            </a:r>
            <a:r>
              <a:rPr lang="en-US" sz="2000" dirty="0" smtClean="0"/>
              <a:t> 1] </a:t>
            </a:r>
            <a:r>
              <a:rPr lang="en-US" sz="2000" dirty="0" err="1" smtClean="0"/>
              <a:t>Textto</a:t>
            </a:r>
            <a:r>
              <a:rPr lang="en-US" sz="2000" dirty="0" smtClean="0"/>
              <a:t> setups some sentence structure in advance, fills in the empty location by arranged words,</a:t>
            </a:r>
          </a:p>
          <a:p>
            <a:pPr algn="just">
              <a:buNone/>
            </a:pPr>
            <a:r>
              <a:rPr lang="en-US" sz="2000" dirty="0" smtClean="0"/>
              <a:t>     </a:t>
            </a:r>
            <a:r>
              <a:rPr lang="en-US" sz="2000" dirty="0" smtClean="0"/>
              <a:t>and </a:t>
            </a:r>
            <a:r>
              <a:rPr lang="en-US" sz="2000" dirty="0" smtClean="0"/>
              <a:t>then the text doesn’t have </a:t>
            </a:r>
            <a:r>
              <a:rPr lang="en-US" sz="2000" dirty="0" err="1" smtClean="0"/>
              <a:t>phraseological</a:t>
            </a:r>
            <a:r>
              <a:rPr lang="en-US" sz="2000" dirty="0" smtClean="0"/>
              <a:t> mistakes, but have some word changes or morphology mistakes.</a:t>
            </a:r>
          </a:p>
          <a:p>
            <a:pPr algn="just">
              <a:buNone/>
            </a:pPr>
            <a:r>
              <a:rPr lang="en-US" sz="2000" dirty="0" smtClean="0"/>
              <a:t>    </a:t>
            </a:r>
            <a:r>
              <a:rPr lang="en-US" sz="2000" dirty="0" smtClean="0"/>
              <a:t>2</a:t>
            </a:r>
            <a:r>
              <a:rPr lang="en-US" sz="2000" dirty="0" smtClean="0"/>
              <a:t>] </a:t>
            </a:r>
            <a:r>
              <a:rPr lang="en-US" sz="2000" dirty="0" err="1" smtClean="0"/>
              <a:t>TextHide</a:t>
            </a:r>
            <a:r>
              <a:rPr lang="en-US" sz="2000" dirty="0" smtClean="0"/>
              <a:t> hides </a:t>
            </a:r>
            <a:r>
              <a:rPr lang="en-US" sz="2000" dirty="0" smtClean="0"/>
              <a:t>the information in the manner of text overwriting and words’ </a:t>
            </a:r>
            <a:r>
              <a:rPr lang="en-US" sz="2000" dirty="0" smtClean="0"/>
              <a:t>selection</a:t>
            </a:r>
            <a:r>
              <a:rPr lang="en-US" sz="2000" dirty="0" smtClean="0"/>
              <a:t>.</a:t>
            </a:r>
          </a:p>
          <a:p>
            <a:pPr algn="just">
              <a:buNone/>
            </a:pP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Text Steganography Methods </a:t>
            </a:r>
            <a:endParaRPr lang="en-US" dirty="0"/>
          </a:p>
        </p:txBody>
      </p:sp>
      <p:sp>
        <p:nvSpPr>
          <p:cNvPr id="6" name="Content Placeholder 5"/>
          <p:cNvSpPr>
            <a:spLocks noGrp="1"/>
          </p:cNvSpPr>
          <p:nvPr>
            <p:ph sz="quarter" idx="13"/>
          </p:nvPr>
        </p:nvSpPr>
        <p:spPr>
          <a:xfrm>
            <a:off x="0" y="1428750"/>
            <a:ext cx="8991600" cy="3429000"/>
          </a:xfrm>
        </p:spPr>
        <p:txBody>
          <a:bodyPr>
            <a:normAutofit fontScale="92500" lnSpcReduction="10000"/>
          </a:bodyPr>
          <a:lstStyle/>
          <a:p>
            <a:r>
              <a:rPr lang="en-US" dirty="0" smtClean="0"/>
              <a:t>Text Steganography in Markup Languages[HTML]</a:t>
            </a:r>
          </a:p>
          <a:p>
            <a:r>
              <a:rPr lang="en-US" dirty="0" smtClean="0"/>
              <a:t>Text Steganography in Specific characters in words</a:t>
            </a:r>
          </a:p>
          <a:p>
            <a:r>
              <a:rPr lang="en-US" dirty="0" smtClean="0"/>
              <a:t>Line shifting Method</a:t>
            </a:r>
          </a:p>
          <a:p>
            <a:r>
              <a:rPr lang="en-US" dirty="0" smtClean="0"/>
              <a:t>Word shifting</a:t>
            </a:r>
          </a:p>
          <a:p>
            <a:r>
              <a:rPr lang="en-US" dirty="0" smtClean="0"/>
              <a:t>Open spaces</a:t>
            </a:r>
          </a:p>
          <a:p>
            <a:r>
              <a:rPr lang="en-US" dirty="0" smtClean="0"/>
              <a:t>Semantic methods</a:t>
            </a:r>
          </a:p>
          <a:p>
            <a:r>
              <a:rPr lang="en-US" dirty="0" smtClean="0"/>
              <a:t>Character Encoding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Text Steganography</a:t>
            </a:r>
            <a:endParaRPr lang="en-US" dirty="0"/>
          </a:p>
        </p:txBody>
      </p:sp>
      <p:sp>
        <p:nvSpPr>
          <p:cNvPr id="4" name="Content Placeholder 3"/>
          <p:cNvSpPr>
            <a:spLocks noGrp="1"/>
          </p:cNvSpPr>
          <p:nvPr>
            <p:ph sz="quarter" idx="13"/>
          </p:nvPr>
        </p:nvSpPr>
        <p:spPr>
          <a:xfrm>
            <a:off x="152400" y="1428750"/>
            <a:ext cx="8610600" cy="3200400"/>
          </a:xfrm>
        </p:spPr>
        <p:txBody>
          <a:bodyPr>
            <a:normAutofit fontScale="85000" lnSpcReduction="20000"/>
          </a:bodyPr>
          <a:lstStyle/>
          <a:p>
            <a:r>
              <a:rPr lang="en-US" dirty="0" smtClean="0"/>
              <a:t>An example of a message containing cipher </a:t>
            </a:r>
            <a:r>
              <a:rPr lang="en-US" smtClean="0"/>
              <a:t>text </a:t>
            </a:r>
            <a:r>
              <a:rPr lang="en-US" smtClean="0"/>
              <a:t>by </a:t>
            </a:r>
            <a:r>
              <a:rPr lang="en-US" dirty="0" smtClean="0"/>
              <a:t>German Spy in World War II:</a:t>
            </a:r>
          </a:p>
          <a:p>
            <a:pPr algn="just">
              <a:buNone/>
            </a:pPr>
            <a:r>
              <a:rPr lang="en-US" dirty="0" smtClean="0"/>
              <a:t>   “A</a:t>
            </a:r>
            <a:r>
              <a:rPr lang="en-US" b="1" dirty="0" smtClean="0"/>
              <a:t>p</a:t>
            </a:r>
            <a:r>
              <a:rPr lang="en-US" dirty="0" smtClean="0"/>
              <a:t>parently</a:t>
            </a:r>
            <a:r>
              <a:rPr lang="en-US" i="1" dirty="0" smtClean="0"/>
              <a:t> n</a:t>
            </a:r>
            <a:r>
              <a:rPr lang="en-US" b="1" dirty="0" smtClean="0"/>
              <a:t>e</a:t>
            </a:r>
            <a:r>
              <a:rPr lang="en-US" i="1" dirty="0" smtClean="0"/>
              <a:t>utral's p</a:t>
            </a:r>
            <a:r>
              <a:rPr lang="en-US" b="1" dirty="0" smtClean="0"/>
              <a:t>r</a:t>
            </a:r>
            <a:r>
              <a:rPr lang="en-US" i="1" dirty="0" smtClean="0"/>
              <a:t>otest i</a:t>
            </a:r>
            <a:r>
              <a:rPr lang="en-US" b="1" dirty="0" smtClean="0"/>
              <a:t>s</a:t>
            </a:r>
            <a:r>
              <a:rPr lang="en-US" i="1" dirty="0" smtClean="0"/>
              <a:t> t</a:t>
            </a:r>
            <a:r>
              <a:rPr lang="en-US" b="1" dirty="0" smtClean="0"/>
              <a:t>h</a:t>
            </a:r>
            <a:r>
              <a:rPr lang="en-US" i="1" dirty="0" smtClean="0"/>
              <a:t>oroughly d</a:t>
            </a:r>
            <a:r>
              <a:rPr lang="en-US" b="1" dirty="0" smtClean="0"/>
              <a:t>i</a:t>
            </a:r>
            <a:r>
              <a:rPr lang="en-US" i="1" dirty="0" smtClean="0"/>
              <a:t>scounted                    And i</a:t>
            </a:r>
            <a:r>
              <a:rPr lang="en-US" b="1" dirty="0" smtClean="0"/>
              <a:t>g</a:t>
            </a:r>
            <a:r>
              <a:rPr lang="en-US" i="1" dirty="0" smtClean="0"/>
              <a:t>nored.  </a:t>
            </a:r>
            <a:r>
              <a:rPr lang="en-US" i="1" dirty="0" err="1" smtClean="0"/>
              <a:t>I</a:t>
            </a:r>
            <a:r>
              <a:rPr lang="en-US" b="1" dirty="0" err="1" smtClean="0"/>
              <a:t>s</a:t>
            </a:r>
            <a:r>
              <a:rPr lang="en-US" i="1" dirty="0" err="1" smtClean="0"/>
              <a:t>man</a:t>
            </a:r>
            <a:r>
              <a:rPr lang="en-US" i="1" dirty="0" smtClean="0"/>
              <a:t> h</a:t>
            </a:r>
            <a:r>
              <a:rPr lang="en-US" b="1" dirty="0" smtClean="0"/>
              <a:t>a</a:t>
            </a:r>
            <a:r>
              <a:rPr lang="en-US" i="1" dirty="0" smtClean="0"/>
              <a:t>rd h</a:t>
            </a:r>
            <a:r>
              <a:rPr lang="en-US" b="1" dirty="0" smtClean="0"/>
              <a:t>i</a:t>
            </a:r>
            <a:r>
              <a:rPr lang="en-US" i="1" dirty="0" smtClean="0"/>
              <a:t>t.  B</a:t>
            </a:r>
            <a:r>
              <a:rPr lang="en-US" b="1" dirty="0" smtClean="0"/>
              <a:t>l</a:t>
            </a:r>
            <a:r>
              <a:rPr lang="en-US" i="1" dirty="0" smtClean="0"/>
              <a:t>ockade i</a:t>
            </a:r>
            <a:r>
              <a:rPr lang="en-US" b="1" dirty="0" smtClean="0"/>
              <a:t>s</a:t>
            </a:r>
            <a:r>
              <a:rPr lang="en-US" i="1" dirty="0" smtClean="0"/>
              <a:t>sue a</a:t>
            </a:r>
            <a:r>
              <a:rPr lang="en-US" b="1" dirty="0" smtClean="0"/>
              <a:t>f</a:t>
            </a:r>
            <a:r>
              <a:rPr lang="en-US" i="1" dirty="0" smtClean="0"/>
              <a:t>fects                    Pretext f</a:t>
            </a:r>
            <a:r>
              <a:rPr lang="en-US" b="1" dirty="0" smtClean="0"/>
              <a:t>o</a:t>
            </a:r>
            <a:r>
              <a:rPr lang="en-US" i="1" dirty="0" smtClean="0"/>
              <a:t>r e</a:t>
            </a:r>
            <a:r>
              <a:rPr lang="en-US" b="1" dirty="0" smtClean="0"/>
              <a:t>m</a:t>
            </a:r>
            <a:r>
              <a:rPr lang="en-US" i="1" dirty="0" smtClean="0"/>
              <a:t>bargo o</a:t>
            </a:r>
            <a:r>
              <a:rPr lang="en-US" b="1" dirty="0" smtClean="0"/>
              <a:t>n</a:t>
            </a:r>
            <a:r>
              <a:rPr lang="en-US" i="1" dirty="0" smtClean="0"/>
              <a:t> b</a:t>
            </a:r>
            <a:r>
              <a:rPr lang="en-US" b="1" dirty="0" smtClean="0"/>
              <a:t>y</a:t>
            </a:r>
            <a:r>
              <a:rPr lang="en-US" i="1" dirty="0" smtClean="0"/>
              <a:t> p</a:t>
            </a:r>
            <a:r>
              <a:rPr lang="en-US" b="1" dirty="0" smtClean="0"/>
              <a:t>r</a:t>
            </a:r>
            <a:r>
              <a:rPr lang="en-US" i="1" dirty="0" smtClean="0"/>
              <a:t>oducts, e</a:t>
            </a:r>
            <a:r>
              <a:rPr lang="en-US" b="1" dirty="0" smtClean="0"/>
              <a:t>j</a:t>
            </a:r>
            <a:r>
              <a:rPr lang="en-US" i="1" dirty="0" smtClean="0"/>
              <a:t>ecting </a:t>
            </a:r>
            <a:r>
              <a:rPr lang="en-US" i="1" dirty="0" err="1" smtClean="0"/>
              <a:t>s</a:t>
            </a:r>
            <a:r>
              <a:rPr lang="en-US" b="1" dirty="0" err="1" smtClean="0"/>
              <a:t>u</a:t>
            </a:r>
            <a:r>
              <a:rPr lang="en-US" i="1" dirty="0" err="1" smtClean="0"/>
              <a:t>ets</a:t>
            </a:r>
            <a:r>
              <a:rPr lang="en-US" i="1" dirty="0" smtClean="0"/>
              <a:t> a</a:t>
            </a:r>
            <a:r>
              <a:rPr lang="en-US" b="1" dirty="0" smtClean="0"/>
              <a:t>n</a:t>
            </a:r>
            <a:r>
              <a:rPr lang="en-US" i="1" dirty="0" smtClean="0"/>
              <a:t>d                    Veg</a:t>
            </a:r>
            <a:r>
              <a:rPr lang="en-US" b="1" i="1" dirty="0" smtClean="0"/>
              <a:t>e</a:t>
            </a:r>
            <a:r>
              <a:rPr lang="en-US" i="1" dirty="0" smtClean="0"/>
              <a:t>table o</a:t>
            </a:r>
            <a:r>
              <a:rPr lang="en-US" b="1" dirty="0" smtClean="0"/>
              <a:t>i</a:t>
            </a:r>
            <a:r>
              <a:rPr lang="en-US" i="1" dirty="0" smtClean="0"/>
              <a:t>ls</a:t>
            </a:r>
            <a:r>
              <a:rPr lang="en-US" dirty="0" smtClean="0"/>
              <a:t>. ”  </a:t>
            </a:r>
          </a:p>
          <a:p>
            <a:r>
              <a:rPr lang="en-US" dirty="0" smtClean="0"/>
              <a:t>Taking the second letter in each word the following message emerges: </a:t>
            </a:r>
          </a:p>
          <a:p>
            <a:pPr>
              <a:buNone/>
            </a:pPr>
            <a:r>
              <a:rPr lang="en-US" dirty="0" smtClean="0"/>
              <a:t>                           </a:t>
            </a:r>
            <a:r>
              <a:rPr lang="en-US" b="1" dirty="0" smtClean="0"/>
              <a:t>Pershing sails from NY June 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Text Steganography</a:t>
            </a:r>
            <a:endParaRPr lang="en-US" dirty="0"/>
          </a:p>
        </p:txBody>
      </p:sp>
      <p:sp>
        <p:nvSpPr>
          <p:cNvPr id="8" name="Content Placeholder 7"/>
          <p:cNvSpPr>
            <a:spLocks noGrp="1"/>
          </p:cNvSpPr>
          <p:nvPr>
            <p:ph sz="quarter" idx="13"/>
          </p:nvPr>
        </p:nvSpPr>
        <p:spPr/>
        <p:txBody>
          <a:bodyPr/>
          <a:lstStyle/>
          <a:p>
            <a:r>
              <a:rPr lang="en-US" dirty="0" smtClean="0">
                <a:sym typeface="Symbol" pitchFamily="18" charset="2"/>
              </a:rPr>
              <a:t>Minor changes to shapes of characters</a:t>
            </a:r>
            <a:endParaRPr lang="en-US" dirty="0"/>
          </a:p>
        </p:txBody>
      </p:sp>
      <p:pic>
        <p:nvPicPr>
          <p:cNvPr id="9" name="Picture 5" descr="steg1"/>
          <p:cNvPicPr>
            <a:picLocks noChangeAspect="1" noChangeArrowheads="1"/>
          </p:cNvPicPr>
          <p:nvPr/>
        </p:nvPicPr>
        <p:blipFill>
          <a:blip r:embed="rId2"/>
          <a:srcRect/>
          <a:stretch>
            <a:fillRect/>
          </a:stretch>
        </p:blipFill>
        <p:spPr bwMode="auto">
          <a:xfrm>
            <a:off x="4648200" y="2343150"/>
            <a:ext cx="3124200" cy="2216312"/>
          </a:xfrm>
          <a:prstGeom prst="rect">
            <a:avLst/>
          </a:prstGeom>
          <a:noFill/>
          <a:ln w="9525">
            <a:noFill/>
            <a:miter lim="800000"/>
            <a:headEnd/>
            <a:tailEnd/>
          </a:ln>
        </p:spPr>
      </p:pic>
      <p:pic>
        <p:nvPicPr>
          <p:cNvPr id="10" name="Picture 2" descr="steg0"/>
          <p:cNvPicPr>
            <a:picLocks noChangeAspect="1" noChangeArrowheads="1"/>
          </p:cNvPicPr>
          <p:nvPr/>
        </p:nvPicPr>
        <p:blipFill>
          <a:blip r:embed="rId3"/>
          <a:srcRect/>
          <a:stretch>
            <a:fillRect/>
          </a:stretch>
        </p:blipFill>
        <p:spPr bwMode="auto">
          <a:xfrm>
            <a:off x="990600" y="2266950"/>
            <a:ext cx="3352800" cy="2382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algn="ctr"/>
            <a:r>
              <a:rPr lang="en-US" dirty="0" smtClean="0"/>
              <a:t>OverView</a:t>
            </a:r>
            <a:endParaRPr lang="en-US" dirty="0"/>
          </a:p>
        </p:txBody>
      </p:sp>
      <p:sp>
        <p:nvSpPr>
          <p:cNvPr id="3" name="Rectangle 2"/>
          <p:cNvSpPr>
            <a:spLocks noGrp="1"/>
          </p:cNvSpPr>
          <p:nvPr>
            <p:ph sz="quarter" idx="13"/>
          </p:nvPr>
        </p:nvSpPr>
        <p:spPr>
          <a:xfrm>
            <a:off x="762000" y="1352551"/>
            <a:ext cx="7848600" cy="3657599"/>
          </a:xfrm>
        </p:spPr>
        <p:txBody>
          <a:bodyPr>
            <a:normAutofit fontScale="25000" lnSpcReduction="20000"/>
          </a:bodyPr>
          <a:lstStyle>
            <a:extLst/>
          </a:lstStyle>
          <a:p>
            <a:r>
              <a:rPr lang="en-US" sz="9600" dirty="0" smtClean="0"/>
              <a:t>What is Steganography?</a:t>
            </a:r>
          </a:p>
          <a:p>
            <a:r>
              <a:rPr lang="en-US" sz="9600" dirty="0" smtClean="0"/>
              <a:t>History Of Steganography</a:t>
            </a:r>
          </a:p>
          <a:p>
            <a:r>
              <a:rPr lang="en-US" sz="9600" dirty="0" smtClean="0"/>
              <a:t>Physical And Digital techniques</a:t>
            </a:r>
          </a:p>
          <a:p>
            <a:r>
              <a:rPr lang="en-US" sz="9600" dirty="0" smtClean="0"/>
              <a:t>Comparison Of Secret Communication Techniques</a:t>
            </a:r>
          </a:p>
          <a:p>
            <a:r>
              <a:rPr lang="en-US" sz="9600" dirty="0" smtClean="0"/>
              <a:t>Steganography v/s Cryptography</a:t>
            </a:r>
          </a:p>
          <a:p>
            <a:r>
              <a:rPr lang="en-US" sz="9600" dirty="0" smtClean="0"/>
              <a:t>Evolution</a:t>
            </a:r>
          </a:p>
          <a:p>
            <a:r>
              <a:rPr lang="en-US" sz="9600" dirty="0" smtClean="0"/>
              <a:t>Basic Steganography Model</a:t>
            </a:r>
          </a:p>
          <a:p>
            <a:r>
              <a:rPr lang="en-US" sz="9600" dirty="0" smtClean="0"/>
              <a:t>Steganography Terms </a:t>
            </a:r>
          </a:p>
          <a:p>
            <a:r>
              <a:rPr lang="en-US" sz="9600" dirty="0" smtClean="0"/>
              <a:t>Types of </a:t>
            </a:r>
            <a:r>
              <a:rPr lang="en-US" sz="9600" dirty="0" err="1" smtClean="0"/>
              <a:t>StegoSystems</a:t>
            </a:r>
            <a:endParaRPr lang="en-US" sz="9600" dirty="0" smtClean="0"/>
          </a:p>
          <a:p>
            <a:pPr>
              <a:buNone/>
            </a:pPr>
            <a:r>
              <a:rPr lang="en-US" sz="9600" dirty="0" smtClean="0"/>
              <a:t> </a:t>
            </a:r>
          </a:p>
          <a:p>
            <a:pPr>
              <a:buNone/>
            </a:pPr>
            <a:r>
              <a:rPr lang="en-US" dirty="0" smtClean="0"/>
              <a:t>        </a:t>
            </a:r>
          </a:p>
          <a:p>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Text Steganography</a:t>
            </a:r>
            <a:endParaRPr lang="en-US" dirty="0"/>
          </a:p>
        </p:txBody>
      </p:sp>
      <p:pic>
        <p:nvPicPr>
          <p:cNvPr id="4" name="Content Placeholder 3" descr="1.jpg"/>
          <p:cNvPicPr>
            <a:picLocks noGrp="1" noChangeAspect="1"/>
          </p:cNvPicPr>
          <p:nvPr>
            <p:ph sz="quarter" idx="13"/>
          </p:nvPr>
        </p:nvPicPr>
        <p:blipFill>
          <a:blip r:embed="rId2"/>
          <a:stretch>
            <a:fillRect/>
          </a:stretch>
        </p:blipFill>
        <p:spPr>
          <a:xfrm>
            <a:off x="1143000" y="1352550"/>
            <a:ext cx="6705600" cy="3683118"/>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extLst/>
          </a:lstStyle>
          <a:p>
            <a:pPr algn="ctr"/>
            <a:r>
              <a:rPr lang="en-US" dirty="0" smtClean="0"/>
              <a:t>Image Steganography</a:t>
            </a:r>
            <a:endParaRPr lang="en-US" dirty="0"/>
          </a:p>
        </p:txBody>
      </p:sp>
      <p:sp>
        <p:nvSpPr>
          <p:cNvPr id="5" name="Content Placeholder 4"/>
          <p:cNvSpPr>
            <a:spLocks noGrp="1"/>
          </p:cNvSpPr>
          <p:nvPr>
            <p:ph sz="quarter" idx="13"/>
          </p:nvPr>
        </p:nvSpPr>
        <p:spPr>
          <a:xfrm>
            <a:off x="228600" y="1504950"/>
            <a:ext cx="8763000" cy="3200400"/>
          </a:xfrm>
        </p:spPr>
        <p:txBody>
          <a:bodyPr>
            <a:normAutofit/>
          </a:bodyPr>
          <a:lstStyle/>
          <a:p>
            <a:r>
              <a:rPr lang="en-US" sz="1400" dirty="0" smtClean="0"/>
              <a:t>Using image files as hosts for steganographic messages takes advantage of the limited capabilities of the human visual system</a:t>
            </a:r>
          </a:p>
          <a:p>
            <a:r>
              <a:rPr lang="en-US" sz="1400" dirty="0" smtClean="0"/>
              <a:t>Some of the more common method for embedding messages in image files can be categorized into two main groups, image domain methods and transform domain methods</a:t>
            </a:r>
          </a:p>
          <a:p>
            <a:endParaRPr lang="en-US" sz="1400" dirty="0" smtClean="0"/>
          </a:p>
          <a:p>
            <a:endParaRPr lang="en-US" dirty="0"/>
          </a:p>
        </p:txBody>
      </p:sp>
      <p:pic>
        <p:nvPicPr>
          <p:cNvPr id="7" name="Picture 6" descr="imagesteg.jpg"/>
          <p:cNvPicPr>
            <a:picLocks noChangeAspect="1"/>
          </p:cNvPicPr>
          <p:nvPr/>
        </p:nvPicPr>
        <p:blipFill>
          <a:blip r:embed="rId3"/>
          <a:stretch>
            <a:fillRect/>
          </a:stretch>
        </p:blipFill>
        <p:spPr>
          <a:xfrm>
            <a:off x="1752600" y="2495550"/>
            <a:ext cx="5410200" cy="24888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Image And Transform Domain</a:t>
            </a:r>
            <a:endParaRPr lang="en-US" dirty="0"/>
          </a:p>
        </p:txBody>
      </p:sp>
      <p:sp>
        <p:nvSpPr>
          <p:cNvPr id="4" name="Content Placeholder 3"/>
          <p:cNvSpPr>
            <a:spLocks noGrp="1"/>
          </p:cNvSpPr>
          <p:nvPr>
            <p:ph sz="quarter" idx="13"/>
          </p:nvPr>
        </p:nvSpPr>
        <p:spPr>
          <a:xfrm>
            <a:off x="304800" y="1428750"/>
            <a:ext cx="8458200" cy="3352800"/>
          </a:xfrm>
        </p:spPr>
        <p:txBody>
          <a:bodyPr>
            <a:normAutofit fontScale="85000" lnSpcReduction="20000"/>
          </a:bodyPr>
          <a:lstStyle/>
          <a:p>
            <a:r>
              <a:rPr lang="en-US" dirty="0" smtClean="0"/>
              <a:t>Image – also known as spatial – domain techniques embed messages in the intensity of the pixels directly, while for transform – also known as frequency – domain, images are first transformed and then the message is embedded in the image</a:t>
            </a:r>
          </a:p>
          <a:p>
            <a:r>
              <a:rPr lang="en-US" dirty="0" smtClean="0"/>
              <a:t>Image domain techniques encompass bit-wise methods that apply bit insertion and noise manipulation and are sometimes </a:t>
            </a:r>
            <a:r>
              <a:rPr lang="en-US" dirty="0" err="1" smtClean="0"/>
              <a:t>characterised</a:t>
            </a:r>
            <a:r>
              <a:rPr lang="en-US" dirty="0" smtClean="0"/>
              <a:t> as “simple systems”</a:t>
            </a:r>
          </a:p>
          <a:p>
            <a:r>
              <a:rPr lang="en-US" dirty="0" smtClean="0"/>
              <a:t>Steganography in the transform domain involves the manipulation of algorithms and image transforms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LSB [Least Significant bit] Method</a:t>
            </a:r>
            <a:endParaRPr lang="en-US" dirty="0"/>
          </a:p>
        </p:txBody>
      </p:sp>
      <p:sp>
        <p:nvSpPr>
          <p:cNvPr id="4" name="Content Placeholder 3"/>
          <p:cNvSpPr>
            <a:spLocks noGrp="1"/>
          </p:cNvSpPr>
          <p:nvPr>
            <p:ph sz="quarter" idx="13"/>
          </p:nvPr>
        </p:nvSpPr>
        <p:spPr>
          <a:xfrm>
            <a:off x="152400" y="1428750"/>
            <a:ext cx="8839200" cy="3581400"/>
          </a:xfrm>
        </p:spPr>
        <p:txBody>
          <a:bodyPr>
            <a:normAutofit fontScale="77500" lnSpcReduction="20000"/>
          </a:bodyPr>
          <a:lstStyle/>
          <a:p>
            <a:pPr algn="just"/>
            <a:r>
              <a:rPr lang="en-US" dirty="0" smtClean="0"/>
              <a:t>Least significant bit (LSB) insertion is a common, simple approach to embedding information in a cover image</a:t>
            </a:r>
          </a:p>
          <a:p>
            <a:pPr algn="just"/>
            <a:r>
              <a:rPr lang="en-US" dirty="0" smtClean="0"/>
              <a:t>The least significant bit (in other words, the 8th bit) of some or all of the bytes inside an image is changed to a bit of the secret message</a:t>
            </a:r>
          </a:p>
          <a:p>
            <a:pPr algn="just"/>
            <a:r>
              <a:rPr lang="en-US" dirty="0" smtClean="0"/>
              <a:t>When using a 24-bit image, a bit of each of the red, green and blue </a:t>
            </a:r>
            <a:r>
              <a:rPr lang="en-US" dirty="0" err="1" smtClean="0"/>
              <a:t>colour</a:t>
            </a:r>
            <a:r>
              <a:rPr lang="en-US" dirty="0" smtClean="0"/>
              <a:t> components can be used, since they are each represented by a byte. In other words, one can store 3 bits in each pixel. An 800 × 600 pixel image, can thus store a total amount of 1,440,000 bits or 180,000 bytes of embedded data</a:t>
            </a:r>
          </a:p>
          <a:p>
            <a:pPr algn="just"/>
            <a:r>
              <a:rPr lang="en-US" dirty="0" smtClean="0"/>
              <a:t>In its simplest form, LSB makes use of BMP images, since they use lossless compression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LSB Method</a:t>
            </a:r>
            <a:endParaRPr lang="en-US" dirty="0"/>
          </a:p>
        </p:txBody>
      </p:sp>
      <p:sp>
        <p:nvSpPr>
          <p:cNvPr id="4" name="Content Placeholder 3"/>
          <p:cNvSpPr>
            <a:spLocks noGrp="1"/>
          </p:cNvSpPr>
          <p:nvPr>
            <p:ph sz="quarter" idx="13"/>
          </p:nvPr>
        </p:nvSpPr>
        <p:spPr>
          <a:xfrm>
            <a:off x="381000" y="1428750"/>
            <a:ext cx="8610600" cy="3200400"/>
          </a:xfrm>
        </p:spPr>
        <p:txBody>
          <a:bodyPr>
            <a:normAutofit fontScale="70000" lnSpcReduction="20000"/>
          </a:bodyPr>
          <a:lstStyle/>
          <a:p>
            <a:r>
              <a:rPr lang="en-US" dirty="0" smtClean="0"/>
              <a:t>A grid for 3 pixels of a 24-bit image can be as follows:</a:t>
            </a:r>
          </a:p>
          <a:p>
            <a:pPr algn="ctr">
              <a:buNone/>
            </a:pPr>
            <a:r>
              <a:rPr lang="en-US" dirty="0" smtClean="0"/>
              <a:t>(00101101   00011100   11011100)</a:t>
            </a:r>
          </a:p>
          <a:p>
            <a:pPr algn="ctr">
              <a:buNone/>
            </a:pPr>
            <a:r>
              <a:rPr lang="en-US" dirty="0" smtClean="0"/>
              <a:t>(10100110   11000100   00001100)</a:t>
            </a:r>
          </a:p>
          <a:p>
            <a:pPr algn="ctr">
              <a:buNone/>
            </a:pPr>
            <a:r>
              <a:rPr lang="en-US" dirty="0" smtClean="0"/>
              <a:t>(11010010   10101101   01100011)</a:t>
            </a:r>
          </a:p>
          <a:p>
            <a:r>
              <a:rPr lang="en-US" dirty="0" smtClean="0"/>
              <a:t>When the number 200, which binary representation is 11001000, is embedded into the least significant bits of this part of the image, the resulting grid is as follows:</a:t>
            </a:r>
          </a:p>
          <a:p>
            <a:pPr algn="ctr">
              <a:buNone/>
            </a:pPr>
            <a:r>
              <a:rPr lang="en-US" dirty="0" smtClean="0"/>
              <a:t>(0010110</a:t>
            </a:r>
            <a:r>
              <a:rPr lang="en-US" b="1" dirty="0" smtClean="0"/>
              <a:t>1   </a:t>
            </a:r>
            <a:r>
              <a:rPr lang="en-US" dirty="0" smtClean="0"/>
              <a:t>0001110</a:t>
            </a:r>
            <a:r>
              <a:rPr lang="en-US" b="1" dirty="0" smtClean="0"/>
              <a:t>1   </a:t>
            </a:r>
            <a:r>
              <a:rPr lang="en-US" dirty="0" smtClean="0"/>
              <a:t>1101110</a:t>
            </a:r>
            <a:r>
              <a:rPr lang="en-US" b="1" dirty="0" smtClean="0"/>
              <a:t>0)</a:t>
            </a:r>
          </a:p>
          <a:p>
            <a:pPr algn="ctr">
              <a:buNone/>
            </a:pPr>
            <a:r>
              <a:rPr lang="en-US" dirty="0" smtClean="0"/>
              <a:t>(1010011</a:t>
            </a:r>
            <a:r>
              <a:rPr lang="en-US" b="1" dirty="0" smtClean="0"/>
              <a:t>0   </a:t>
            </a:r>
            <a:r>
              <a:rPr lang="en-US" dirty="0" smtClean="0"/>
              <a:t>1100010</a:t>
            </a:r>
            <a:r>
              <a:rPr lang="en-US" b="1" dirty="0" smtClean="0"/>
              <a:t>1   </a:t>
            </a:r>
            <a:r>
              <a:rPr lang="en-US" dirty="0" smtClean="0"/>
              <a:t>0000110</a:t>
            </a:r>
            <a:r>
              <a:rPr lang="en-US" b="1" dirty="0" smtClean="0"/>
              <a:t>0)</a:t>
            </a:r>
          </a:p>
          <a:p>
            <a:pPr algn="ctr">
              <a:buNone/>
            </a:pPr>
            <a:r>
              <a:rPr lang="en-US" dirty="0" smtClean="0"/>
              <a:t>(1101001</a:t>
            </a:r>
            <a:r>
              <a:rPr lang="en-US" b="1" dirty="0" smtClean="0"/>
              <a:t>0   </a:t>
            </a:r>
            <a:r>
              <a:rPr lang="en-US" dirty="0" smtClean="0"/>
              <a:t>1010110</a:t>
            </a:r>
            <a:r>
              <a:rPr lang="en-US" b="1" dirty="0" smtClean="0"/>
              <a:t>0   </a:t>
            </a:r>
            <a:r>
              <a:rPr lang="en-US" dirty="0" smtClean="0"/>
              <a:t>01100011</a:t>
            </a:r>
            <a:r>
              <a:rPr lang="en-US" b="1"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Image Steganography</a:t>
            </a:r>
            <a:endParaRPr lang="en-US" dirty="0"/>
          </a:p>
        </p:txBody>
      </p:sp>
      <p:sp>
        <p:nvSpPr>
          <p:cNvPr id="7" name="Content Placeholder 6"/>
          <p:cNvSpPr>
            <a:spLocks noGrp="1"/>
          </p:cNvSpPr>
          <p:nvPr>
            <p:ph sz="quarter" idx="13"/>
          </p:nvPr>
        </p:nvSpPr>
        <p:spPr/>
        <p:txBody>
          <a:bodyPr/>
          <a:lstStyle/>
          <a:p>
            <a:pPr algn="just">
              <a:buNone/>
            </a:pPr>
            <a:r>
              <a:rPr lang="en-US" dirty="0" smtClean="0"/>
              <a:t> </a:t>
            </a:r>
            <a:endParaRPr lang="en-US" sz="1500" dirty="0"/>
          </a:p>
        </p:txBody>
      </p:sp>
      <p:sp>
        <p:nvSpPr>
          <p:cNvPr id="8" name="Content Placeholder 7"/>
          <p:cNvSpPr>
            <a:spLocks noGrp="1"/>
          </p:cNvSpPr>
          <p:nvPr>
            <p:ph sz="quarter" idx="14"/>
          </p:nvPr>
        </p:nvSpPr>
        <p:spPr>
          <a:xfrm>
            <a:off x="228600" y="1352549"/>
            <a:ext cx="8502501" cy="3268625"/>
          </a:xfrm>
        </p:spPr>
        <p:txBody>
          <a:bodyPr anchor="t"/>
          <a:lstStyle/>
          <a:p>
            <a:pPr>
              <a:spcBef>
                <a:spcPts val="0"/>
              </a:spcBef>
              <a:buNone/>
            </a:pPr>
            <a:r>
              <a:rPr lang="en-US" b="1" dirty="0" smtClean="0"/>
              <a:t> Original      Stego 		    Original     Stego </a:t>
            </a:r>
          </a:p>
          <a:p>
            <a:pPr>
              <a:spcBef>
                <a:spcPts val="0"/>
              </a:spcBef>
              <a:buNone/>
            </a:pPr>
            <a:r>
              <a:rPr lang="en-US" b="1" dirty="0" smtClean="0"/>
              <a:t>  Image        </a:t>
            </a:r>
            <a:r>
              <a:rPr lang="en-US" b="1" dirty="0" err="1" smtClean="0"/>
              <a:t>Image</a:t>
            </a:r>
            <a:r>
              <a:rPr lang="en-US" b="1" dirty="0" smtClean="0"/>
              <a:t>  	              </a:t>
            </a:r>
            <a:r>
              <a:rPr lang="en-US" b="1" dirty="0" err="1" smtClean="0"/>
              <a:t>Image</a:t>
            </a:r>
            <a:r>
              <a:rPr lang="en-US" b="1" dirty="0" smtClean="0"/>
              <a:t>      </a:t>
            </a:r>
            <a:r>
              <a:rPr lang="en-US" b="1" dirty="0" err="1" smtClean="0"/>
              <a:t>Image</a:t>
            </a:r>
            <a:endParaRPr lang="en-US" b="1" dirty="0"/>
          </a:p>
        </p:txBody>
      </p:sp>
      <p:pic>
        <p:nvPicPr>
          <p:cNvPr id="9" name="Picture 2"/>
          <p:cNvPicPr>
            <a:picLocks noChangeAspect="1" noChangeArrowheads="1"/>
          </p:cNvPicPr>
          <p:nvPr/>
        </p:nvPicPr>
        <p:blipFill>
          <a:blip r:embed="rId3"/>
          <a:srcRect/>
          <a:stretch>
            <a:fillRect/>
          </a:stretch>
        </p:blipFill>
        <p:spPr bwMode="auto">
          <a:xfrm>
            <a:off x="304801" y="2419350"/>
            <a:ext cx="1474258" cy="1600200"/>
          </a:xfrm>
          <a:prstGeom prst="rect">
            <a:avLst/>
          </a:prstGeom>
          <a:noFill/>
          <a:ln w="9525">
            <a:noFill/>
            <a:miter lim="800000"/>
            <a:headEnd/>
            <a:tailEnd/>
          </a:ln>
          <a:effectLst/>
        </p:spPr>
      </p:pic>
      <p:pic>
        <p:nvPicPr>
          <p:cNvPr id="10" name="Picture 6"/>
          <p:cNvPicPr>
            <a:picLocks noChangeAspect="1" noChangeArrowheads="1"/>
          </p:cNvPicPr>
          <p:nvPr/>
        </p:nvPicPr>
        <p:blipFill>
          <a:blip r:embed="rId3"/>
          <a:srcRect/>
          <a:stretch>
            <a:fillRect/>
          </a:stretch>
        </p:blipFill>
        <p:spPr bwMode="auto">
          <a:xfrm>
            <a:off x="2057400" y="2419350"/>
            <a:ext cx="1474258"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Audio Steganography</a:t>
            </a:r>
            <a:endParaRPr lang="en-US" dirty="0"/>
          </a:p>
        </p:txBody>
      </p:sp>
      <p:sp>
        <p:nvSpPr>
          <p:cNvPr id="6" name="Content Placeholder 5"/>
          <p:cNvSpPr>
            <a:spLocks noGrp="1"/>
          </p:cNvSpPr>
          <p:nvPr>
            <p:ph sz="quarter" idx="13"/>
          </p:nvPr>
        </p:nvSpPr>
        <p:spPr>
          <a:xfrm>
            <a:off x="0" y="1428750"/>
            <a:ext cx="9144000" cy="3200400"/>
          </a:xfrm>
        </p:spPr>
        <p:txBody>
          <a:bodyPr/>
          <a:lstStyle/>
          <a:p>
            <a:r>
              <a:rPr lang="en-US" dirty="0" smtClean="0"/>
              <a:t>Embedding secret messages into digital sound is known as </a:t>
            </a:r>
          </a:p>
          <a:p>
            <a:pPr>
              <a:buNone/>
            </a:pPr>
            <a:r>
              <a:rPr lang="en-US" dirty="0" smtClean="0"/>
              <a:t>    audio </a:t>
            </a:r>
            <a:r>
              <a:rPr lang="en-US" dirty="0" smtClean="0"/>
              <a:t>Steganography. </a:t>
            </a:r>
            <a:endParaRPr lang="en-US" dirty="0" smtClean="0"/>
          </a:p>
          <a:p>
            <a:r>
              <a:rPr lang="en-US" dirty="0" smtClean="0"/>
              <a:t>Audio </a:t>
            </a:r>
            <a:r>
              <a:rPr lang="en-US" dirty="0" smtClean="0"/>
              <a:t>Steganography </a:t>
            </a:r>
            <a:r>
              <a:rPr lang="en-US" dirty="0" smtClean="0"/>
              <a:t>methods can embed messages in WAV, AU, </a:t>
            </a:r>
            <a:r>
              <a:rPr lang="en-US" dirty="0" smtClean="0"/>
              <a:t>and </a:t>
            </a:r>
            <a:r>
              <a:rPr lang="en-US" dirty="0" smtClean="0"/>
              <a:t>even MP3 sound files</a:t>
            </a:r>
            <a:r>
              <a:rPr lang="en-US" dirty="0" smtClean="0"/>
              <a:t>.</a:t>
            </a:r>
          </a:p>
          <a:p>
            <a:r>
              <a:rPr lang="en-US" dirty="0" smtClean="0"/>
              <a:t>The properties of the human auditory system (HAS) are </a:t>
            </a:r>
            <a:r>
              <a:rPr lang="en-US" dirty="0" smtClean="0"/>
              <a:t>exploited </a:t>
            </a:r>
            <a:r>
              <a:rPr lang="en-US" dirty="0" smtClean="0"/>
              <a:t>in the process of audio </a:t>
            </a:r>
            <a:r>
              <a:rPr lang="en-US" dirty="0" smtClean="0"/>
              <a:t>Steganography</a:t>
            </a:r>
          </a:p>
          <a:p>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Audio Steganography	</a:t>
            </a:r>
            <a:endParaRPr lang="en-US" dirty="0"/>
          </a:p>
        </p:txBody>
      </p:sp>
      <p:sp>
        <p:nvSpPr>
          <p:cNvPr id="4" name="Content Placeholder 3"/>
          <p:cNvSpPr>
            <a:spLocks noGrp="1"/>
          </p:cNvSpPr>
          <p:nvPr>
            <p:ph sz="quarter" idx="13"/>
          </p:nvPr>
        </p:nvSpPr>
        <p:spPr>
          <a:xfrm>
            <a:off x="228600" y="1428750"/>
            <a:ext cx="8763000" cy="3200400"/>
          </a:xfrm>
        </p:spPr>
        <p:txBody>
          <a:bodyPr>
            <a:normAutofit/>
          </a:bodyPr>
          <a:lstStyle/>
          <a:p>
            <a:r>
              <a:rPr lang="en-US" dirty="0" smtClean="0"/>
              <a:t>To embed data secretly onto digital audio file there are few </a:t>
            </a:r>
            <a:r>
              <a:rPr lang="en-US" dirty="0" smtClean="0"/>
              <a:t>techniques </a:t>
            </a:r>
            <a:r>
              <a:rPr lang="en-US" dirty="0" smtClean="0"/>
              <a:t>introduced </a:t>
            </a:r>
            <a:r>
              <a:rPr lang="en-US" dirty="0" smtClean="0"/>
              <a:t>:</a:t>
            </a:r>
            <a:endParaRPr lang="en-US" dirty="0" smtClean="0"/>
          </a:p>
          <a:p>
            <a:pPr lvl="1"/>
            <a:r>
              <a:rPr lang="en-US" dirty="0" smtClean="0"/>
              <a:t>LSB </a:t>
            </a:r>
            <a:r>
              <a:rPr lang="en-US" dirty="0" smtClean="0"/>
              <a:t>Coding</a:t>
            </a:r>
          </a:p>
          <a:p>
            <a:pPr lvl="1"/>
            <a:r>
              <a:rPr lang="en-US" dirty="0" smtClean="0"/>
              <a:t>Phase </a:t>
            </a:r>
            <a:r>
              <a:rPr lang="en-US" dirty="0" smtClean="0"/>
              <a:t>Coding</a:t>
            </a:r>
          </a:p>
          <a:p>
            <a:pPr lvl="1"/>
            <a:r>
              <a:rPr lang="en-US" dirty="0" smtClean="0"/>
              <a:t>Parity </a:t>
            </a:r>
            <a:r>
              <a:rPr lang="en-US" dirty="0" smtClean="0"/>
              <a:t>Coding</a:t>
            </a:r>
          </a:p>
          <a:p>
            <a:pPr lvl="1"/>
            <a:r>
              <a:rPr lang="en-US" dirty="0" smtClean="0"/>
              <a:t>Spread </a:t>
            </a:r>
            <a:r>
              <a:rPr lang="en-US" dirty="0" smtClean="0"/>
              <a:t>Spectrum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Flowchart Of Audio Steganography</a:t>
            </a:r>
            <a:endParaRPr lang="en-US" dirty="0"/>
          </a:p>
        </p:txBody>
      </p:sp>
      <p:pic>
        <p:nvPicPr>
          <p:cNvPr id="1026" name="Picture 2"/>
          <p:cNvPicPr>
            <a:picLocks noGrp="1" noChangeAspect="1" noChangeArrowheads="1"/>
          </p:cNvPicPr>
          <p:nvPr>
            <p:ph sz="quarter" idx="13"/>
          </p:nvPr>
        </p:nvPicPr>
        <p:blipFill>
          <a:blip r:embed="rId2"/>
          <a:srcRect/>
          <a:stretch>
            <a:fillRect/>
          </a:stretch>
        </p:blipFill>
        <p:spPr bwMode="auto">
          <a:xfrm>
            <a:off x="457200" y="1352550"/>
            <a:ext cx="8229600" cy="3638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LSB Method</a:t>
            </a:r>
            <a:endParaRPr lang="en-US" dirty="0"/>
          </a:p>
        </p:txBody>
      </p:sp>
      <p:sp>
        <p:nvSpPr>
          <p:cNvPr id="6" name="Content Placeholder 5"/>
          <p:cNvSpPr>
            <a:spLocks noGrp="1"/>
          </p:cNvSpPr>
          <p:nvPr>
            <p:ph sz="quarter" idx="13"/>
          </p:nvPr>
        </p:nvSpPr>
        <p:spPr>
          <a:xfrm>
            <a:off x="152400" y="1428750"/>
            <a:ext cx="3657600" cy="3505200"/>
          </a:xfrm>
        </p:spPr>
        <p:txBody>
          <a:bodyPr>
            <a:normAutofit fontScale="55000" lnSpcReduction="20000"/>
          </a:bodyPr>
          <a:lstStyle/>
          <a:p>
            <a:pPr algn="just"/>
            <a:r>
              <a:rPr lang="en-US" dirty="0" smtClean="0"/>
              <a:t>The </a:t>
            </a:r>
            <a:r>
              <a:rPr lang="en-US" dirty="0" smtClean="0"/>
              <a:t>message 'HEY' is encoded in a 16-bit CD quality sample using the LSB </a:t>
            </a:r>
            <a:r>
              <a:rPr lang="en-US" dirty="0" smtClean="0"/>
              <a:t>method</a:t>
            </a:r>
            <a:r>
              <a:rPr lang="en-US" dirty="0" smtClean="0"/>
              <a:t>. </a:t>
            </a:r>
            <a:endParaRPr lang="en-US" dirty="0" smtClean="0"/>
          </a:p>
          <a:p>
            <a:pPr algn="just"/>
            <a:r>
              <a:rPr lang="en-US" dirty="0" smtClean="0"/>
              <a:t>Here </a:t>
            </a:r>
            <a:r>
              <a:rPr lang="en-US" dirty="0" smtClean="0"/>
              <a:t>the secret information is ‘HEY’ and the cover file is audio file. HEY is to be </a:t>
            </a:r>
            <a:r>
              <a:rPr lang="en-US" dirty="0" smtClean="0"/>
              <a:t>embedded </a:t>
            </a:r>
            <a:r>
              <a:rPr lang="en-US" dirty="0" smtClean="0"/>
              <a:t>inside the audio file. First the secret information ‘HEY’ and the audio file are </a:t>
            </a:r>
            <a:r>
              <a:rPr lang="en-US" dirty="0" smtClean="0"/>
              <a:t>converted </a:t>
            </a:r>
            <a:r>
              <a:rPr lang="en-US" dirty="0" smtClean="0"/>
              <a:t>into bit stream. </a:t>
            </a:r>
            <a:endParaRPr lang="en-US" dirty="0" smtClean="0"/>
          </a:p>
          <a:p>
            <a:pPr algn="just"/>
            <a:r>
              <a:rPr lang="en-US" dirty="0" smtClean="0"/>
              <a:t>The </a:t>
            </a:r>
            <a:r>
              <a:rPr lang="en-US" dirty="0" smtClean="0"/>
              <a:t>least significant column of the audio file is replaced by the bit </a:t>
            </a:r>
            <a:r>
              <a:rPr lang="en-US" dirty="0" smtClean="0"/>
              <a:t>stream </a:t>
            </a:r>
            <a:r>
              <a:rPr lang="en-US" dirty="0" smtClean="0"/>
              <a:t>of </a:t>
            </a:r>
            <a:r>
              <a:rPr lang="en-US" dirty="0" err="1" smtClean="0"/>
              <a:t>sectet</a:t>
            </a:r>
            <a:r>
              <a:rPr lang="en-US" dirty="0" smtClean="0"/>
              <a:t> information ‘HEY’. The resulting file after embedding secret information ‘HEY’ </a:t>
            </a:r>
            <a:r>
              <a:rPr lang="en-US" dirty="0" smtClean="0"/>
              <a:t>is </a:t>
            </a:r>
            <a:r>
              <a:rPr lang="en-US" dirty="0" smtClean="0"/>
              <a:t>called Stego-file.</a:t>
            </a:r>
            <a:endParaRPr lang="en-US" dirty="0"/>
          </a:p>
        </p:txBody>
      </p:sp>
      <p:pic>
        <p:nvPicPr>
          <p:cNvPr id="7" name="Picture 2"/>
          <p:cNvPicPr>
            <a:picLocks noChangeAspect="1" noChangeArrowheads="1"/>
          </p:cNvPicPr>
          <p:nvPr/>
        </p:nvPicPr>
        <p:blipFill>
          <a:blip r:embed="rId2"/>
          <a:srcRect/>
          <a:stretch>
            <a:fillRect/>
          </a:stretch>
        </p:blipFill>
        <p:spPr bwMode="auto">
          <a:xfrm>
            <a:off x="4267200" y="1276350"/>
            <a:ext cx="44958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3" name="Content Placeholder 2"/>
          <p:cNvSpPr>
            <a:spLocks noGrp="1"/>
          </p:cNvSpPr>
          <p:nvPr>
            <p:ph sz="quarter" idx="13"/>
          </p:nvPr>
        </p:nvSpPr>
        <p:spPr>
          <a:xfrm>
            <a:off x="533400" y="1352550"/>
            <a:ext cx="8305800" cy="4038600"/>
          </a:xfrm>
        </p:spPr>
        <p:txBody>
          <a:bodyPr>
            <a:normAutofit fontScale="55000" lnSpcReduction="20000"/>
          </a:bodyPr>
          <a:lstStyle/>
          <a:p>
            <a:r>
              <a:rPr lang="en-US" sz="5100" dirty="0" smtClean="0"/>
              <a:t>Types Of Steganography</a:t>
            </a:r>
          </a:p>
          <a:p>
            <a:pPr lvl="1"/>
            <a:r>
              <a:rPr lang="en-US" sz="3400" dirty="0" smtClean="0"/>
              <a:t>Text Steganography</a:t>
            </a:r>
          </a:p>
          <a:p>
            <a:pPr lvl="1"/>
            <a:r>
              <a:rPr lang="en-US" sz="3400" dirty="0" smtClean="0"/>
              <a:t>Image Steganography</a:t>
            </a:r>
          </a:p>
          <a:p>
            <a:pPr lvl="1"/>
            <a:r>
              <a:rPr lang="en-US" sz="3400" dirty="0" smtClean="0"/>
              <a:t>Audio Steganography</a:t>
            </a:r>
          </a:p>
          <a:p>
            <a:r>
              <a:rPr lang="en-US" sz="5100" dirty="0" smtClean="0"/>
              <a:t>Applications </a:t>
            </a:r>
          </a:p>
          <a:p>
            <a:r>
              <a:rPr lang="en-US" sz="5100" dirty="0" smtClean="0"/>
              <a:t>Advantages v/s Disadvantages</a:t>
            </a:r>
          </a:p>
          <a:p>
            <a:r>
              <a:rPr lang="en-US" sz="5100" dirty="0" smtClean="0"/>
              <a:t>Future Scope</a:t>
            </a:r>
          </a:p>
          <a:p>
            <a:r>
              <a:rPr lang="en-US" sz="5100" dirty="0" smtClean="0"/>
              <a:t>Conclusion </a:t>
            </a:r>
          </a:p>
          <a:p>
            <a:r>
              <a:rPr lang="en-US" sz="5100" dirty="0" smtClean="0"/>
              <a:t>References </a:t>
            </a:r>
          </a:p>
          <a:p>
            <a:pPr>
              <a:buNone/>
            </a:pPr>
            <a:endParaRPr lang="en-US" sz="2400" dirty="0" smtClean="0"/>
          </a:p>
          <a:p>
            <a:pPr lvl="2">
              <a:buNone/>
            </a:pPr>
            <a:r>
              <a:rPr lang="en-US" sz="2400" dirty="0" smtClean="0"/>
              <a:t> </a:t>
            </a:r>
          </a:p>
          <a:p>
            <a:pPr lvl="2"/>
            <a:endParaRPr lang="en-US" sz="1800" dirty="0" smtClean="0"/>
          </a:p>
          <a:p>
            <a:pPr lvl="2">
              <a:buNone/>
            </a:pPr>
            <a:endParaRPr lang="en-US"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Applications </a:t>
            </a:r>
            <a:endParaRPr lang="en-US" dirty="0"/>
          </a:p>
        </p:txBody>
      </p:sp>
      <p:sp>
        <p:nvSpPr>
          <p:cNvPr id="5" name="Content Placeholder 4"/>
          <p:cNvSpPr>
            <a:spLocks noGrp="1"/>
          </p:cNvSpPr>
          <p:nvPr>
            <p:ph sz="quarter" idx="13"/>
          </p:nvPr>
        </p:nvSpPr>
        <p:spPr>
          <a:xfrm>
            <a:off x="0" y="1428750"/>
            <a:ext cx="8763000" cy="3505200"/>
          </a:xfrm>
        </p:spPr>
        <p:txBody>
          <a:bodyPr>
            <a:normAutofit fontScale="92500" lnSpcReduction="10000"/>
          </a:bodyPr>
          <a:lstStyle/>
          <a:p>
            <a:r>
              <a:rPr lang="en-US" b="1" dirty="0" smtClean="0"/>
              <a:t> Confidential communication and secret data storing</a:t>
            </a:r>
          </a:p>
          <a:p>
            <a:pPr marL="320040" lvl="1">
              <a:lnSpc>
                <a:spcPct val="150000"/>
              </a:lnSpc>
              <a:spcBef>
                <a:spcPts val="0"/>
              </a:spcBef>
              <a:tabLst>
                <a:tab pos="520700" algn="l"/>
              </a:tabLst>
            </a:pPr>
            <a:r>
              <a:rPr lang="en-US" dirty="0" smtClean="0">
                <a:latin typeface="Times New Roman"/>
                <a:ea typeface="Times New Roman"/>
              </a:rPr>
              <a:t> </a:t>
            </a:r>
            <a:r>
              <a:rPr lang="en-US" sz="1600" dirty="0" smtClean="0">
                <a:latin typeface="Times New Roman"/>
                <a:ea typeface="Times New Roman"/>
              </a:rPr>
              <a:t>Steganography provides us with:</a:t>
            </a:r>
          </a:p>
          <a:p>
            <a:pPr marL="594360" lvl="2">
              <a:lnSpc>
                <a:spcPct val="150000"/>
              </a:lnSpc>
              <a:spcBef>
                <a:spcPts val="0"/>
              </a:spcBef>
              <a:tabLst>
                <a:tab pos="520700" algn="l"/>
              </a:tabLst>
            </a:pPr>
            <a:r>
              <a:rPr lang="en-US" sz="1600" dirty="0" smtClean="0">
                <a:latin typeface="Times New Roman"/>
                <a:ea typeface="Times New Roman"/>
              </a:rPr>
              <a:t>Potential capability to hide the existence of confidential data</a:t>
            </a:r>
          </a:p>
          <a:p>
            <a:pPr marL="594360" lvl="2">
              <a:lnSpc>
                <a:spcPct val="150000"/>
              </a:lnSpc>
              <a:spcBef>
                <a:spcPts val="0"/>
              </a:spcBef>
              <a:tabLst>
                <a:tab pos="520700" algn="l"/>
              </a:tabLst>
            </a:pPr>
            <a:r>
              <a:rPr lang="en-US" sz="1600" dirty="0" smtClean="0">
                <a:latin typeface="Times New Roman"/>
                <a:ea typeface="Times New Roman"/>
              </a:rPr>
              <a:t>Hardness of detecting the hidden (i.e., embedded) data</a:t>
            </a:r>
          </a:p>
          <a:p>
            <a:pPr marL="594360" lvl="2">
              <a:lnSpc>
                <a:spcPct val="150000"/>
              </a:lnSpc>
              <a:spcBef>
                <a:spcPts val="0"/>
              </a:spcBef>
              <a:tabLst>
                <a:tab pos="520700" algn="l"/>
              </a:tabLst>
            </a:pPr>
            <a:r>
              <a:rPr lang="en-US" sz="1600" dirty="0" smtClean="0">
                <a:latin typeface="Times New Roman"/>
                <a:ea typeface="Times New Roman"/>
              </a:rPr>
              <a:t>Strengthening of the secrecy of the encrypted data</a:t>
            </a:r>
          </a:p>
          <a:p>
            <a:r>
              <a:rPr lang="en-US" b="1" dirty="0" smtClean="0"/>
              <a:t>Protection of data alteration</a:t>
            </a:r>
          </a:p>
          <a:p>
            <a:r>
              <a:rPr lang="en-US" b="1" dirty="0" smtClean="0"/>
              <a:t>Access control system for digital content distribution</a:t>
            </a:r>
          </a:p>
          <a:p>
            <a:r>
              <a:rPr lang="en-US" b="1" dirty="0" smtClean="0"/>
              <a:t>Media Database systems</a:t>
            </a:r>
          </a:p>
          <a:p>
            <a:pPr marL="594360" lvl="2">
              <a:lnSpc>
                <a:spcPct val="150000"/>
              </a:lnSpc>
              <a:spcBef>
                <a:spcPts val="0"/>
              </a:spcBef>
              <a:buNone/>
              <a:tabLst>
                <a:tab pos="520700" algn="l"/>
              </a:tabLst>
            </a:pP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a:t>
            </a:r>
            <a:endParaRPr lang="en-US" dirty="0"/>
          </a:p>
        </p:txBody>
      </p:sp>
      <p:sp>
        <p:nvSpPr>
          <p:cNvPr id="4" name="Content Placeholder 3"/>
          <p:cNvSpPr>
            <a:spLocks noGrp="1"/>
          </p:cNvSpPr>
          <p:nvPr>
            <p:ph sz="quarter" idx="13"/>
          </p:nvPr>
        </p:nvSpPr>
        <p:spPr>
          <a:xfrm>
            <a:off x="228600" y="1428750"/>
            <a:ext cx="8763000" cy="3200400"/>
          </a:xfrm>
        </p:spPr>
        <p:txBody>
          <a:bodyPr/>
          <a:lstStyle/>
          <a:p>
            <a:r>
              <a:rPr lang="en-US" b="1" dirty="0" smtClean="0"/>
              <a:t>Usage in modern printers</a:t>
            </a:r>
          </a:p>
          <a:p>
            <a:r>
              <a:rPr lang="en-US" b="1" dirty="0" smtClean="0"/>
              <a:t>Alleged use by terrorists</a:t>
            </a:r>
          </a:p>
          <a:p>
            <a:r>
              <a:rPr lang="en-US" b="1" dirty="0" smtClean="0"/>
              <a:t>Alleged use by intelligence services</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Steganography Tools </a:t>
            </a:r>
            <a:endParaRPr lang="en-US" dirty="0"/>
          </a:p>
        </p:txBody>
      </p:sp>
      <p:sp>
        <p:nvSpPr>
          <p:cNvPr id="5" name="Content Placeholder 4"/>
          <p:cNvSpPr>
            <a:spLocks noGrp="1"/>
          </p:cNvSpPr>
          <p:nvPr>
            <p:ph sz="quarter" idx="13"/>
          </p:nvPr>
        </p:nvSpPr>
        <p:spPr>
          <a:xfrm>
            <a:off x="228600" y="1428750"/>
            <a:ext cx="8915400" cy="3505200"/>
          </a:xfrm>
        </p:spPr>
        <p:txBody>
          <a:bodyPr>
            <a:normAutofit lnSpcReduction="10000"/>
          </a:bodyPr>
          <a:lstStyle/>
          <a:p>
            <a:pPr lvl="0"/>
            <a:r>
              <a:rPr lang="en-US" dirty="0" smtClean="0"/>
              <a:t>Steganos </a:t>
            </a:r>
          </a:p>
          <a:p>
            <a:pPr lvl="0"/>
            <a:r>
              <a:rPr lang="en-US" dirty="0" smtClean="0"/>
              <a:t>S-Tools (GIF, JPEG)</a:t>
            </a:r>
          </a:p>
          <a:p>
            <a:pPr lvl="0"/>
            <a:r>
              <a:rPr lang="en-US" dirty="0" smtClean="0"/>
              <a:t>StegHide (WAV, BMP)</a:t>
            </a:r>
          </a:p>
          <a:p>
            <a:pPr lvl="0"/>
            <a:r>
              <a:rPr lang="en-US" dirty="0" smtClean="0"/>
              <a:t>Invisible Secrets (JPEG)</a:t>
            </a:r>
          </a:p>
          <a:p>
            <a:pPr lvl="0"/>
            <a:r>
              <a:rPr lang="en-US" dirty="0" smtClean="0"/>
              <a:t>JPHide </a:t>
            </a:r>
          </a:p>
          <a:p>
            <a:pPr lvl="0"/>
            <a:r>
              <a:rPr lang="en-US" dirty="0" smtClean="0"/>
              <a:t>Camouflage</a:t>
            </a:r>
          </a:p>
          <a:p>
            <a:pPr lvl="0"/>
            <a:r>
              <a:rPr lang="en-US" dirty="0" smtClean="0"/>
              <a:t>Hiderman </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sz="quarter" idx="13"/>
          </p:nvPr>
        </p:nvSpPr>
        <p:spPr>
          <a:xfrm>
            <a:off x="0" y="1352550"/>
            <a:ext cx="8763000" cy="3790950"/>
          </a:xfrm>
        </p:spPr>
        <p:txBody>
          <a:bodyPr>
            <a:normAutofit fontScale="47500" lnSpcReduction="20000"/>
          </a:bodyPr>
          <a:lstStyle/>
          <a:p>
            <a:pPr algn="just"/>
            <a:r>
              <a:rPr lang="en-US" sz="4200" dirty="0" smtClean="0"/>
              <a:t>Steganography, though is still a fairly new idea. There are constant advancements in the computer field, suggesting advancements in the field of steganography as well. It is likely that there will soon be more efficient and more advanced techniques for Steganalysis. A hopeful advancement is the improved sensitivity to small messages. Knowing how difficult it is to detect the presence of a fairly large text file within an image, imagine how difficult it is to detect even one or two sentences embedded in an image! It is like finding a microscopic needle in the ultimate haystack.</a:t>
            </a:r>
          </a:p>
          <a:p>
            <a:pPr algn="just"/>
            <a:r>
              <a:rPr lang="en-US" sz="4200" dirty="0" smtClean="0"/>
              <a:t> What is scary is that such a small file of only one or two sentences may be all that is needed to commence a terrorist attack. In the future, it is hoped that the technique of Steganalysis will advance such that it will become much easier to detect even small messages within an image.</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sz="quarter" idx="13"/>
          </p:nvPr>
        </p:nvSpPr>
        <p:spPr>
          <a:xfrm>
            <a:off x="228600" y="1428750"/>
            <a:ext cx="8686800" cy="3276600"/>
          </a:xfrm>
        </p:spPr>
        <p:txBody>
          <a:bodyPr>
            <a:noAutofit/>
          </a:bodyPr>
          <a:lstStyle/>
          <a:p>
            <a:pPr algn="just"/>
            <a:r>
              <a:rPr lang="en-US" sz="1700" dirty="0" smtClean="0"/>
              <a:t>Interest in the use of steganography in our current digital age can be attributed to both the desire of individuals to hide communication through a medium rife with potential listeners, or in the case of digital watermarking, the absolute necessity of maintaining control over one’s ownership and the integrity of data as it passes through this medium.  This increased interest is evidenced in the sheer number of available tools to provide easy steganographic techniques to the end user, as well as the proliferation of research and press on the topic.</a:t>
            </a:r>
          </a:p>
          <a:p>
            <a:pPr algn="just"/>
            <a:r>
              <a:rPr lang="en-US" sz="1700" dirty="0" smtClean="0"/>
              <a:t>The intent of this presentation was to cover some of the more common methods of data hiding using widespread file formats and easily available tools as an introduction ,to the primary concepts of steganography.   These discussions should serve as a starting point to the exploration of more complex steganographic techniques involving, for example, the use of network packets and unused hard disk space as cover medium, or the more complex methodologies used on our standard image and audio files.</a:t>
            </a:r>
            <a:endParaRPr lang="en-US" sz="17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algn="ctr"/>
            <a:r>
              <a:rPr lang="en-US" dirty="0" smtClean="0"/>
              <a:t>References </a:t>
            </a:r>
            <a:endParaRPr lang="en-US" dirty="0"/>
          </a:p>
        </p:txBody>
      </p:sp>
      <p:sp>
        <p:nvSpPr>
          <p:cNvPr id="16" name="Content Placeholder 15"/>
          <p:cNvSpPr>
            <a:spLocks noGrp="1"/>
          </p:cNvSpPr>
          <p:nvPr>
            <p:ph sz="quarter" idx="13"/>
          </p:nvPr>
        </p:nvSpPr>
        <p:spPr>
          <a:xfrm>
            <a:off x="609600" y="1352550"/>
            <a:ext cx="8534400" cy="3790949"/>
          </a:xfrm>
        </p:spPr>
        <p:txBody>
          <a:bodyPr>
            <a:normAutofit/>
          </a:bodyPr>
          <a:lstStyle/>
          <a:p>
            <a:pPr algn="just"/>
            <a:r>
              <a:rPr lang="en-US" sz="1800" dirty="0" smtClean="0">
                <a:hlinkClick r:id="rId3"/>
              </a:rPr>
              <a:t>http://en.wikipedia.org/wiki/Steganography</a:t>
            </a:r>
            <a:endParaRPr lang="en-US" sz="1800" dirty="0" smtClean="0"/>
          </a:p>
          <a:p>
            <a:pPr algn="just"/>
            <a:r>
              <a:rPr lang="en-US" sz="1800" b="1" dirty="0" smtClean="0"/>
              <a:t>S. William</a:t>
            </a:r>
            <a:r>
              <a:rPr lang="en-US" sz="1800" dirty="0" smtClean="0"/>
              <a:t>, Cryptography and Network Security: Principles and Practice, 2</a:t>
            </a:r>
            <a:r>
              <a:rPr lang="en-US" sz="1800" baseline="30000" dirty="0" smtClean="0"/>
              <a:t>nd</a:t>
            </a:r>
            <a:r>
              <a:rPr lang="en-US" sz="1800" dirty="0" smtClean="0"/>
              <a:t> edition, Prentice-Hall, Inc., 1999 pp 23-50</a:t>
            </a:r>
          </a:p>
          <a:p>
            <a:pPr algn="just"/>
            <a:r>
              <a:rPr lang="en-US" sz="1800" b="1" dirty="0" smtClean="0"/>
              <a:t>Bandyopadhyay, S.K</a:t>
            </a:r>
            <a:r>
              <a:rPr lang="en-US" sz="1800" dirty="0" smtClean="0"/>
              <a:t>., 2010. An Alternative Approach of Steganography Using  Reference Image. </a:t>
            </a:r>
          </a:p>
          <a:p>
            <a:pPr algn="just"/>
            <a:r>
              <a:rPr lang="en-US" sz="1800" b="1" dirty="0" smtClean="0"/>
              <a:t>Bloom,J</a:t>
            </a:r>
            <a:r>
              <a:rPr lang="en-US" sz="1800" dirty="0" smtClean="0"/>
              <a:t>. A. et al., 2008. Digital watermarking and Steganography. 2nd edition</a:t>
            </a:r>
          </a:p>
          <a:p>
            <a:pPr algn="just"/>
            <a:r>
              <a:rPr lang="en-US" sz="1800" b="1" dirty="0" smtClean="0"/>
              <a:t>A. Westfield</a:t>
            </a:r>
            <a:r>
              <a:rPr lang="en-US" sz="1800" dirty="0" smtClean="0"/>
              <a:t>. "F5 - A Steganographic Algorithm: High Capacity Despite Better Steganalysis", Lecture Notes in Computer Science, vol. 2137, pp. 289-302, 2001.</a:t>
            </a:r>
          </a:p>
          <a:p>
            <a:pPr algn="just"/>
            <a:r>
              <a:rPr lang="en-US" sz="1800" dirty="0" smtClean="0"/>
              <a:t>Hide &amp; Seek: An Introduction to Steganography: </a:t>
            </a:r>
            <a:r>
              <a:rPr lang="en-US" sz="1800" b="1" dirty="0" smtClean="0"/>
              <a:t>Niles Provos</a:t>
            </a:r>
            <a:r>
              <a:rPr lang="en-US" sz="1800" dirty="0" smtClean="0"/>
              <a:t> and </a:t>
            </a:r>
            <a:r>
              <a:rPr lang="en-US" sz="1800" b="1" dirty="0" smtClean="0"/>
              <a:t>Peter  Honey</a:t>
            </a:r>
            <a:r>
              <a:rPr lang="en-US" sz="1800" dirty="0" smtClean="0"/>
              <a:t> </a:t>
            </a:r>
            <a:r>
              <a:rPr lang="en-US" sz="1800" b="1" dirty="0" smtClean="0"/>
              <a:t>man</a:t>
            </a:r>
          </a:p>
          <a:p>
            <a:pPr algn="just"/>
            <a:r>
              <a:rPr lang="en-US" sz="1800" b="1" dirty="0" err="1" smtClean="0"/>
              <a:t>Artz</a:t>
            </a:r>
            <a:r>
              <a:rPr lang="en-US" sz="1800" b="1" dirty="0" smtClean="0"/>
              <a:t>, D.,</a:t>
            </a:r>
            <a:r>
              <a:rPr lang="en-US" sz="1800" dirty="0" smtClean="0"/>
              <a:t> “Digital Steganography: Hiding Data within Data”, </a:t>
            </a:r>
            <a:r>
              <a:rPr lang="en-US" sz="1800" i="1" dirty="0" smtClean="0"/>
              <a:t>IEEE Internet Computing Journal</a:t>
            </a:r>
            <a:r>
              <a:rPr lang="en-US" sz="1800" dirty="0" smtClean="0"/>
              <a:t>, June 2001</a:t>
            </a:r>
          </a:p>
          <a:p>
            <a:endParaRPr lang="en-U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7347" name="Picture 3" descr="K:\SteganoPPT\276528.jpg"/>
          <p:cNvPicPr>
            <a:picLocks noChangeAspect="1" noChangeArrowheads="1"/>
          </p:cNvPicPr>
          <p:nvPr/>
        </p:nvPicPr>
        <p:blipFill>
          <a:blip r:embed="rId2"/>
          <a:srcRect/>
          <a:stretch>
            <a:fillRect/>
          </a:stretch>
        </p:blipFill>
        <p:spPr bwMode="auto">
          <a:xfrm>
            <a:off x="2328863" y="119063"/>
            <a:ext cx="4486275" cy="49053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0550"/>
            <a:ext cx="8153400" cy="1005840"/>
          </a:xfrm>
        </p:spPr>
        <p:txBody>
          <a:bodyPr>
            <a:normAutofit fontScale="90000"/>
          </a:bodyPr>
          <a:lstStyle/>
          <a:p>
            <a:pPr algn="ctr"/>
            <a:r>
              <a:rPr lang="en-US" sz="4400" dirty="0" smtClean="0"/>
              <a:t>What is Steganography?</a:t>
            </a:r>
            <a:br>
              <a:rPr lang="en-US" sz="4400" dirty="0" smtClean="0"/>
            </a:br>
            <a:endParaRPr lang="en-US" dirty="0"/>
          </a:p>
        </p:txBody>
      </p:sp>
      <p:sp>
        <p:nvSpPr>
          <p:cNvPr id="3" name="Content Placeholder 2"/>
          <p:cNvSpPr>
            <a:spLocks noGrp="1"/>
          </p:cNvSpPr>
          <p:nvPr>
            <p:ph sz="quarter" idx="13"/>
          </p:nvPr>
        </p:nvSpPr>
        <p:spPr>
          <a:xfrm>
            <a:off x="0" y="1352550"/>
            <a:ext cx="9144000" cy="3790949"/>
          </a:xfrm>
        </p:spPr>
        <p:txBody>
          <a:bodyPr>
            <a:normAutofit/>
          </a:bodyPr>
          <a:lstStyle/>
          <a:p>
            <a:pPr algn="just"/>
            <a:r>
              <a:rPr lang="en-US" sz="2600" b="1" dirty="0" smtClean="0"/>
              <a:t>Steganography</a:t>
            </a:r>
            <a:r>
              <a:rPr lang="en-US" sz="2400" dirty="0" smtClean="0"/>
              <a:t> is the art and science of writing hidden messages in such a way that no one, apart from the sender and intended recipient, suspects the existence of the message, a form of </a:t>
            </a:r>
            <a:r>
              <a:rPr lang="en-US" sz="2400" dirty="0" smtClean="0">
                <a:hlinkClick r:id="rId2" tooltip="Security through obscurity"/>
              </a:rPr>
              <a:t>security through obscurity</a:t>
            </a:r>
            <a:r>
              <a:rPr lang="en-US" sz="2400" dirty="0" smtClean="0"/>
              <a:t>.</a:t>
            </a:r>
          </a:p>
          <a:p>
            <a:pPr algn="just"/>
            <a:r>
              <a:rPr lang="en-US" sz="2400" dirty="0" smtClean="0"/>
              <a:t>The word </a:t>
            </a:r>
            <a:r>
              <a:rPr lang="en-US" sz="2400" i="1" dirty="0" smtClean="0"/>
              <a:t>steganography</a:t>
            </a:r>
            <a:r>
              <a:rPr lang="en-US" sz="2400" dirty="0" smtClean="0"/>
              <a:t> is of </a:t>
            </a:r>
            <a:r>
              <a:rPr lang="en-US" sz="2400" dirty="0" smtClean="0">
                <a:hlinkClick r:id="rId3" tooltip="Ancient Greek"/>
              </a:rPr>
              <a:t>Greek</a:t>
            </a:r>
            <a:r>
              <a:rPr lang="en-US" sz="2400" dirty="0" smtClean="0"/>
              <a:t> origin and means "concealed writing" from the Greek words </a:t>
            </a:r>
            <a:r>
              <a:rPr lang="en-US" sz="2400" i="1" dirty="0" smtClean="0"/>
              <a:t>steganos</a:t>
            </a:r>
            <a:r>
              <a:rPr lang="en-US" sz="2400" dirty="0" smtClean="0"/>
              <a:t> meaning "covered or protected", and </a:t>
            </a:r>
            <a:r>
              <a:rPr lang="en-US" sz="2400" i="1" dirty="0" smtClean="0"/>
              <a:t>graphein </a:t>
            </a:r>
            <a:r>
              <a:rPr lang="en-US" sz="2400" dirty="0" smtClean="0"/>
              <a:t>meaning "writing".</a:t>
            </a:r>
          </a:p>
          <a:p>
            <a:pPr algn="just"/>
            <a:r>
              <a:rPr lang="en-US" sz="2400" b="1" dirty="0" smtClean="0"/>
              <a:t>“Steganography means hiding one piece of data within another”.</a:t>
            </a:r>
          </a:p>
          <a:p>
            <a:pPr algn="just"/>
            <a:endParaRPr lang="en-US" sz="2200" dirty="0" smtClean="0"/>
          </a:p>
          <a:p>
            <a:pPr algn="just"/>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5" name="Content Placeholder 2"/>
          <p:cNvSpPr>
            <a:spLocks noGrp="1"/>
          </p:cNvSpPr>
          <p:nvPr>
            <p:ph sz="quarter" idx="13"/>
          </p:nvPr>
        </p:nvSpPr>
        <p:spPr>
          <a:xfrm>
            <a:off x="609600" y="1352550"/>
            <a:ext cx="8229600" cy="3268663"/>
          </a:xfrm>
        </p:spPr>
        <p:txBody>
          <a:bodyPr>
            <a:normAutofit fontScale="77500" lnSpcReduction="20000"/>
          </a:bodyPr>
          <a:lstStyle/>
          <a:p>
            <a:pPr algn="ctr">
              <a:buNone/>
            </a:pPr>
            <a:r>
              <a:rPr lang="en-US" sz="3600" b="1" i="1" dirty="0" smtClean="0"/>
              <a:t>Since everyone can read, encoding text</a:t>
            </a:r>
          </a:p>
          <a:p>
            <a:pPr algn="ctr">
              <a:buNone/>
            </a:pPr>
            <a:r>
              <a:rPr lang="en-US" sz="3600" b="1" i="1" dirty="0" smtClean="0"/>
              <a:t>in neutral sentences is doubtfully effective</a:t>
            </a:r>
          </a:p>
          <a:p>
            <a:pPr>
              <a:buNone/>
            </a:pPr>
            <a:endParaRPr lang="en-US" sz="3600" b="1" i="1" dirty="0" smtClean="0"/>
          </a:p>
          <a:p>
            <a:pPr algn="ctr">
              <a:buNone/>
            </a:pPr>
            <a:r>
              <a:rPr lang="en-US" sz="3600" b="1" i="1" dirty="0" smtClean="0">
                <a:solidFill>
                  <a:srgbClr val="C00000"/>
                </a:solidFill>
              </a:rPr>
              <a:t>S</a:t>
            </a:r>
            <a:r>
              <a:rPr lang="en-US" sz="3600" i="1" dirty="0" smtClean="0"/>
              <a:t>ince </a:t>
            </a:r>
            <a:r>
              <a:rPr lang="en-US" sz="3600" b="1" i="1" dirty="0" smtClean="0">
                <a:solidFill>
                  <a:srgbClr val="C00000"/>
                </a:solidFill>
              </a:rPr>
              <a:t>E</a:t>
            </a:r>
            <a:r>
              <a:rPr lang="en-US" sz="3600" i="1" dirty="0" smtClean="0"/>
              <a:t>veryone </a:t>
            </a:r>
            <a:r>
              <a:rPr lang="en-US" sz="3600" b="1" i="1" dirty="0" smtClean="0">
                <a:solidFill>
                  <a:srgbClr val="C00000"/>
                </a:solidFill>
              </a:rPr>
              <a:t>C</a:t>
            </a:r>
            <a:r>
              <a:rPr lang="en-US" sz="3600" i="1" dirty="0" smtClean="0"/>
              <a:t>an </a:t>
            </a:r>
            <a:r>
              <a:rPr lang="en-US" sz="3600" b="1" i="1" dirty="0" smtClean="0">
                <a:solidFill>
                  <a:srgbClr val="C00000"/>
                </a:solidFill>
              </a:rPr>
              <a:t>R</a:t>
            </a:r>
            <a:r>
              <a:rPr lang="en-US" sz="3600" i="1" dirty="0" smtClean="0"/>
              <a:t>ead, </a:t>
            </a:r>
            <a:r>
              <a:rPr lang="en-US" sz="3600" b="1" i="1" dirty="0" smtClean="0">
                <a:solidFill>
                  <a:srgbClr val="C00000"/>
                </a:solidFill>
              </a:rPr>
              <a:t>E</a:t>
            </a:r>
            <a:r>
              <a:rPr lang="en-US" sz="3600" i="1" dirty="0" smtClean="0"/>
              <a:t>ncoding </a:t>
            </a:r>
            <a:r>
              <a:rPr lang="en-US" sz="3600" b="1" i="1" dirty="0" smtClean="0">
                <a:solidFill>
                  <a:srgbClr val="C00000"/>
                </a:solidFill>
              </a:rPr>
              <a:t>T</a:t>
            </a:r>
            <a:r>
              <a:rPr lang="en-US" sz="3600" i="1" dirty="0" smtClean="0"/>
              <a:t>ext</a:t>
            </a:r>
          </a:p>
          <a:p>
            <a:pPr algn="ctr">
              <a:buNone/>
            </a:pPr>
            <a:r>
              <a:rPr lang="en-US" sz="3600" b="1" i="1" dirty="0" smtClean="0">
                <a:solidFill>
                  <a:srgbClr val="C00000"/>
                </a:solidFill>
              </a:rPr>
              <a:t>I</a:t>
            </a:r>
            <a:r>
              <a:rPr lang="en-US" sz="3600" i="1" dirty="0" smtClean="0"/>
              <a:t>n </a:t>
            </a:r>
            <a:r>
              <a:rPr lang="en-US" sz="3600" b="1" i="1" dirty="0" smtClean="0">
                <a:solidFill>
                  <a:srgbClr val="C00000"/>
                </a:solidFill>
              </a:rPr>
              <a:t>N</a:t>
            </a:r>
            <a:r>
              <a:rPr lang="en-US" sz="3600" i="1" dirty="0" smtClean="0"/>
              <a:t>eutral </a:t>
            </a:r>
            <a:r>
              <a:rPr lang="en-US" sz="3600" b="1" i="1" dirty="0" smtClean="0">
                <a:solidFill>
                  <a:srgbClr val="C00000"/>
                </a:solidFill>
              </a:rPr>
              <a:t>S</a:t>
            </a:r>
            <a:r>
              <a:rPr lang="en-US" sz="3600" i="1" dirty="0" smtClean="0"/>
              <a:t>entences </a:t>
            </a:r>
            <a:r>
              <a:rPr lang="en-US" sz="3600" b="1" i="1" dirty="0" smtClean="0">
                <a:solidFill>
                  <a:srgbClr val="C00000"/>
                </a:solidFill>
              </a:rPr>
              <a:t>I</a:t>
            </a:r>
            <a:r>
              <a:rPr lang="en-US" sz="3600" i="1" dirty="0" smtClean="0"/>
              <a:t>s </a:t>
            </a:r>
            <a:r>
              <a:rPr lang="en-US" sz="3600" b="1" i="1" dirty="0" smtClean="0">
                <a:solidFill>
                  <a:srgbClr val="C00000"/>
                </a:solidFill>
              </a:rPr>
              <a:t>D</a:t>
            </a:r>
            <a:r>
              <a:rPr lang="en-US" sz="3600" i="1" dirty="0" smtClean="0"/>
              <a:t>oubtfully </a:t>
            </a:r>
            <a:r>
              <a:rPr lang="en-US" sz="3600" b="1" i="1" dirty="0" smtClean="0">
                <a:solidFill>
                  <a:srgbClr val="C00000"/>
                </a:solidFill>
              </a:rPr>
              <a:t>E</a:t>
            </a:r>
            <a:r>
              <a:rPr lang="en-US" sz="3600" i="1" dirty="0" smtClean="0"/>
              <a:t>ffective</a:t>
            </a:r>
          </a:p>
          <a:p>
            <a:pPr>
              <a:buNone/>
            </a:pPr>
            <a:r>
              <a:rPr lang="en-US" sz="3600" dirty="0" smtClean="0"/>
              <a:t>			  </a:t>
            </a:r>
          </a:p>
          <a:p>
            <a:pPr>
              <a:buNone/>
            </a:pPr>
            <a:r>
              <a:rPr lang="en-US" sz="3600" dirty="0" smtClean="0">
                <a:solidFill>
                  <a:srgbClr val="FF0000"/>
                </a:solidFill>
              </a:rPr>
              <a:t>           		  </a:t>
            </a:r>
            <a:r>
              <a:rPr lang="en-US" sz="4400" b="1" dirty="0" smtClean="0">
                <a:solidFill>
                  <a:srgbClr val="FF0000"/>
                </a:solidFill>
              </a:rPr>
              <a:t>‘</a:t>
            </a:r>
            <a:r>
              <a:rPr lang="en-US" sz="4400" b="1" i="1" dirty="0" smtClean="0">
                <a:solidFill>
                  <a:srgbClr val="FF0000"/>
                </a:solidFill>
              </a:rPr>
              <a:t>Secret inside’</a:t>
            </a:r>
            <a:endParaRPr lang="en-US" sz="4400" b="1"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Steganography</a:t>
            </a:r>
            <a:endParaRPr lang="en-US" dirty="0"/>
          </a:p>
        </p:txBody>
      </p:sp>
      <p:sp>
        <p:nvSpPr>
          <p:cNvPr id="3" name="Content Placeholder 2"/>
          <p:cNvSpPr>
            <a:spLocks noGrp="1"/>
          </p:cNvSpPr>
          <p:nvPr>
            <p:ph sz="quarter" idx="13"/>
          </p:nvPr>
        </p:nvSpPr>
        <p:spPr>
          <a:xfrm>
            <a:off x="0" y="1428750"/>
            <a:ext cx="9144000" cy="3581400"/>
          </a:xfrm>
        </p:spPr>
        <p:txBody>
          <a:bodyPr>
            <a:normAutofit fontScale="77500" lnSpcReduction="20000"/>
          </a:bodyPr>
          <a:lstStyle/>
          <a:p>
            <a:pPr algn="just"/>
            <a:r>
              <a:rPr lang="en-US" sz="2400" dirty="0" smtClean="0"/>
              <a:t>The first recorded uses of steganography can be traced back to 440 BC when </a:t>
            </a:r>
            <a:r>
              <a:rPr lang="en-US" sz="2400" dirty="0" smtClean="0">
                <a:hlinkClick r:id="rId2" tooltip="Herodotus"/>
              </a:rPr>
              <a:t>Herodotus</a:t>
            </a:r>
            <a:r>
              <a:rPr lang="en-US" sz="2400" dirty="0" smtClean="0"/>
              <a:t> mentions two examples of steganography in his </a:t>
            </a:r>
            <a:r>
              <a:rPr lang="en-US" sz="2400" i="1" dirty="0" smtClean="0">
                <a:hlinkClick r:id="rId3" tooltip="The Histories of Herodotus"/>
              </a:rPr>
              <a:t>Histories</a:t>
            </a:r>
            <a:r>
              <a:rPr lang="en-US" sz="2400" i="1" dirty="0" smtClean="0"/>
              <a:t>.</a:t>
            </a:r>
            <a:endParaRPr lang="en-US" sz="2400" baseline="30000" dirty="0" smtClean="0"/>
          </a:p>
          <a:p>
            <a:pPr algn="just"/>
            <a:r>
              <a:rPr lang="en-US" sz="2400" dirty="0" err="1" smtClean="0">
                <a:hlinkClick r:id="rId4" tooltip="Demaratus"/>
              </a:rPr>
              <a:t>Demaratus</a:t>
            </a:r>
            <a:r>
              <a:rPr lang="en-US" sz="2400" dirty="0" smtClean="0"/>
              <a:t> sent a warning about a forthcoming attack to Greece by writing it directly on the wooden backing of a wax tablet before applying its beeswax surface. </a:t>
            </a:r>
          </a:p>
          <a:p>
            <a:pPr algn="just"/>
            <a:r>
              <a:rPr lang="en-US" sz="2400" dirty="0" smtClean="0">
                <a:hlinkClick r:id="rId5" tooltip="Wax tablet"/>
              </a:rPr>
              <a:t>Wax tablets</a:t>
            </a:r>
            <a:r>
              <a:rPr lang="en-US" sz="2400" dirty="0" smtClean="0"/>
              <a:t> were in common use then as reusable writing surfaces, sometimes used for shorthand.</a:t>
            </a:r>
          </a:p>
          <a:p>
            <a:pPr algn="just"/>
            <a:r>
              <a:rPr lang="en-US" sz="2400" dirty="0" smtClean="0"/>
              <a:t>Ancient Chinese wrote messages on fine silk, which was then crunched into a tiny ball and covered in wax. The messenger  then swallowed the ball of wax.</a:t>
            </a:r>
          </a:p>
          <a:p>
            <a:pPr algn="just"/>
            <a:r>
              <a:rPr lang="en-US" sz="2400" dirty="0" smtClean="0">
                <a:solidFill>
                  <a:srgbClr val="000099"/>
                </a:solidFill>
              </a:rPr>
              <a:t>Special “inks” were important steganographic tools even during Second World War.</a:t>
            </a:r>
          </a:p>
          <a:p>
            <a:pPr algn="just"/>
            <a:r>
              <a:rPr lang="en-US" sz="2400" dirty="0" smtClean="0"/>
              <a:t>During Second World War a technique was developed to shrink photographically a page of text into a dot less than one millimeter in diameter, and then hide this microdot in an apparently innocuous letter. (The first microdot has been spotted by FBI in 1941.)</a:t>
            </a:r>
          </a:p>
          <a:p>
            <a:pPr algn="just"/>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Techniques </a:t>
            </a:r>
            <a:endParaRPr lang="en-US" dirty="0"/>
          </a:p>
        </p:txBody>
      </p:sp>
      <p:sp>
        <p:nvSpPr>
          <p:cNvPr id="3" name="Content Placeholder 2"/>
          <p:cNvSpPr>
            <a:spLocks noGrp="1"/>
          </p:cNvSpPr>
          <p:nvPr>
            <p:ph sz="quarter" idx="13"/>
          </p:nvPr>
        </p:nvSpPr>
        <p:spPr>
          <a:xfrm>
            <a:off x="609600" y="1352550"/>
            <a:ext cx="8229600" cy="3581399"/>
          </a:xfrm>
        </p:spPr>
        <p:txBody>
          <a:bodyPr>
            <a:normAutofit lnSpcReduction="10000"/>
          </a:bodyPr>
          <a:lstStyle/>
          <a:p>
            <a:r>
              <a:rPr lang="en-US" dirty="0" smtClean="0"/>
              <a:t>Physical Techniques </a:t>
            </a:r>
          </a:p>
          <a:p>
            <a:pPr lvl="1"/>
            <a:r>
              <a:rPr lang="en-US" dirty="0" smtClean="0"/>
              <a:t>Hidden messages within </a:t>
            </a:r>
            <a:r>
              <a:rPr lang="en-US" dirty="0" smtClean="0">
                <a:hlinkClick r:id="rId2" tooltip="Wax tablet"/>
              </a:rPr>
              <a:t>wax tablets</a:t>
            </a:r>
            <a:endParaRPr lang="en-US" dirty="0" smtClean="0"/>
          </a:p>
          <a:p>
            <a:pPr lvl="1"/>
            <a:r>
              <a:rPr lang="en-US" dirty="0" smtClean="0"/>
              <a:t>Hidden messages on messenger's body</a:t>
            </a:r>
          </a:p>
          <a:p>
            <a:pPr lvl="1"/>
            <a:r>
              <a:rPr lang="en-US" dirty="0" smtClean="0"/>
              <a:t>Hidden messages on paper written in </a:t>
            </a:r>
            <a:r>
              <a:rPr lang="en-US" dirty="0" smtClean="0">
                <a:hlinkClick r:id="rId3" tooltip="Invisible ink"/>
              </a:rPr>
              <a:t>secret inks</a:t>
            </a:r>
            <a:endParaRPr lang="en-US" dirty="0" smtClean="0"/>
          </a:p>
          <a:p>
            <a:pPr lvl="1"/>
            <a:r>
              <a:rPr lang="en-US" dirty="0" smtClean="0"/>
              <a:t>Messages written in </a:t>
            </a:r>
            <a:r>
              <a:rPr lang="en-US" dirty="0" smtClean="0">
                <a:hlinkClick r:id="rId4" tooltip="Morse code"/>
              </a:rPr>
              <a:t>Morse code</a:t>
            </a:r>
            <a:r>
              <a:rPr lang="en-US" dirty="0" smtClean="0"/>
              <a:t> on knitting </a:t>
            </a:r>
            <a:r>
              <a:rPr lang="en-US" dirty="0" smtClean="0">
                <a:hlinkClick r:id="rId5" tooltip="Yarn"/>
              </a:rPr>
              <a:t>yarn</a:t>
            </a:r>
            <a:r>
              <a:rPr lang="en-US" dirty="0" smtClean="0"/>
              <a:t> and then knitted into a piece of clothing worn by a courier</a:t>
            </a:r>
          </a:p>
          <a:p>
            <a:pPr lvl="1"/>
            <a:r>
              <a:rPr lang="en-US" dirty="0" smtClean="0"/>
              <a:t>Messages written on envelopes in the area covered by </a:t>
            </a:r>
            <a:r>
              <a:rPr lang="en-US" dirty="0" smtClean="0">
                <a:hlinkClick r:id="rId6" tooltip="Postage stamp"/>
              </a:rPr>
              <a:t>postage stamps</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Digital Techniques</a:t>
            </a:r>
            <a:endParaRPr lang="en-US" dirty="0"/>
          </a:p>
        </p:txBody>
      </p:sp>
      <p:sp>
        <p:nvSpPr>
          <p:cNvPr id="3" name="Content Placeholder 2"/>
          <p:cNvSpPr>
            <a:spLocks noGrp="1"/>
          </p:cNvSpPr>
          <p:nvPr>
            <p:ph sz="quarter" idx="13"/>
          </p:nvPr>
        </p:nvSpPr>
        <p:spPr>
          <a:xfrm>
            <a:off x="609600" y="1352550"/>
            <a:ext cx="8534400" cy="3505199"/>
          </a:xfrm>
        </p:spPr>
        <p:txBody>
          <a:bodyPr>
            <a:normAutofit/>
          </a:bodyPr>
          <a:lstStyle/>
          <a:p>
            <a:r>
              <a:rPr lang="en-US" dirty="0" smtClean="0"/>
              <a:t>Digital Techniques</a:t>
            </a:r>
          </a:p>
          <a:p>
            <a:pPr lvl="1"/>
            <a:r>
              <a:rPr lang="en-US" dirty="0" smtClean="0"/>
              <a:t>Concealing messages within the lowest bits of </a:t>
            </a:r>
            <a:r>
              <a:rPr lang="en-US" dirty="0" smtClean="0">
                <a:hlinkClick r:id="rId2" tooltip="Image noise"/>
              </a:rPr>
              <a:t>noisy</a:t>
            </a:r>
            <a:r>
              <a:rPr lang="en-US" dirty="0" smtClean="0"/>
              <a:t> images or sound files.</a:t>
            </a:r>
          </a:p>
          <a:p>
            <a:pPr lvl="1"/>
            <a:r>
              <a:rPr lang="en-US" u="sng" dirty="0" smtClean="0">
                <a:hlinkClick r:id="rId3" tooltip="Chaffing and winnowing"/>
              </a:rPr>
              <a:t>Chaffing and winnowing</a:t>
            </a:r>
            <a:r>
              <a:rPr lang="en-US" dirty="0" smtClean="0"/>
              <a:t>.</a:t>
            </a:r>
          </a:p>
          <a:p>
            <a:pPr lvl="1"/>
            <a:r>
              <a:rPr lang="en-US" dirty="0" smtClean="0"/>
              <a:t>Modifying the echo of a sound file (Echo Steganography)</a:t>
            </a:r>
          </a:p>
          <a:p>
            <a:pPr lvl="1"/>
            <a:r>
              <a:rPr lang="en-US" dirty="0" smtClean="0"/>
              <a:t>Including data in ignored sections of a file, such as after the logical end of the carrier file.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19150"/>
            <a:ext cx="8153400" cy="1005840"/>
          </a:xfrm>
        </p:spPr>
        <p:txBody>
          <a:bodyPr>
            <a:normAutofit fontScale="90000"/>
          </a:bodyPr>
          <a:lstStyle/>
          <a:p>
            <a:pPr algn="ctr"/>
            <a:r>
              <a:rPr lang="en-US" sz="4400" dirty="0" smtClean="0"/>
              <a:t>Comparison Of Secret Communication Techniques</a:t>
            </a:r>
            <a:br>
              <a:rPr lang="en-US" sz="4400" dirty="0" smtClean="0"/>
            </a:br>
            <a:endParaRPr lang="en-US" dirty="0"/>
          </a:p>
        </p:txBody>
      </p:sp>
      <p:pic>
        <p:nvPicPr>
          <p:cNvPr id="3" name="Content Placeholder 2"/>
          <p:cNvPicPr>
            <a:picLocks noGrp="1" noChangeAspect="1" noChangeArrowheads="1"/>
          </p:cNvPicPr>
          <p:nvPr>
            <p:ph sz="quarter" idx="13"/>
          </p:nvPr>
        </p:nvPicPr>
        <p:blipFill>
          <a:blip r:embed="rId3"/>
          <a:srcRect/>
          <a:stretch>
            <a:fillRect/>
          </a:stretch>
        </p:blipFill>
        <p:spPr bwMode="auto">
          <a:xfrm>
            <a:off x="381000" y="1581150"/>
            <a:ext cx="8077199"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1653</Words>
  <Application>Microsoft Office PowerPoint</Application>
  <PresentationFormat>On-screen Show (16:9)</PresentationFormat>
  <Paragraphs>215</Paragraphs>
  <Slides>36</Slides>
  <Notes>16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WidescreenPresentation</vt:lpstr>
      <vt:lpstr>Slide 1</vt:lpstr>
      <vt:lpstr>OverView</vt:lpstr>
      <vt:lpstr>OverView</vt:lpstr>
      <vt:lpstr>What is Steganography? </vt:lpstr>
      <vt:lpstr>Example</vt:lpstr>
      <vt:lpstr>History Of Steganography</vt:lpstr>
      <vt:lpstr>Physical Techniques </vt:lpstr>
      <vt:lpstr>Digital Techniques</vt:lpstr>
      <vt:lpstr>Comparison Of Secret Communication Techniques </vt:lpstr>
      <vt:lpstr>Steganography V/s Cryptography</vt:lpstr>
      <vt:lpstr>Combined Crypto- Steganography</vt:lpstr>
      <vt:lpstr>Evolution</vt:lpstr>
      <vt:lpstr>Basic Steganography Model</vt:lpstr>
      <vt:lpstr>Steganography Terms</vt:lpstr>
      <vt:lpstr>Types Of Stegosystems </vt:lpstr>
      <vt:lpstr>Text Steganography </vt:lpstr>
      <vt:lpstr>Text Steganography Methods </vt:lpstr>
      <vt:lpstr>Examples of Text Steganography</vt:lpstr>
      <vt:lpstr>Examples of Text Steganography</vt:lpstr>
      <vt:lpstr>Examples of Text Steganography</vt:lpstr>
      <vt:lpstr>Image Steganography</vt:lpstr>
      <vt:lpstr>Image And Transform Domain</vt:lpstr>
      <vt:lpstr>LSB [Least Significant bit] Method</vt:lpstr>
      <vt:lpstr>Example Of LSB Method</vt:lpstr>
      <vt:lpstr>Example Of Image Steganography</vt:lpstr>
      <vt:lpstr>Audio Steganography</vt:lpstr>
      <vt:lpstr>Audio Steganography </vt:lpstr>
      <vt:lpstr>Flowchart Of Audio Steganography</vt:lpstr>
      <vt:lpstr>Example of LSB Method</vt:lpstr>
      <vt:lpstr>Applications </vt:lpstr>
      <vt:lpstr>Applications</vt:lpstr>
      <vt:lpstr>Steganography Tools </vt:lpstr>
      <vt:lpstr>Future Scope</vt:lpstr>
      <vt:lpstr>Conclusion</vt:lpstr>
      <vt:lpstr>References </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2012-04-07T12:27:12Z</dcterms:created>
  <dcterms:modified xsi:type="dcterms:W3CDTF">2012-10-26T18:14:14Z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