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Roboto Slab"/>
      <p:regular r:id="rId65"/>
      <p:bold r:id="rId66"/>
    </p:embeddedFont>
    <p:embeddedFont>
      <p:font typeface="Robot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806EBD-7B07-4074-BDE9-01D3FA589AAA}">
  <a:tblStyle styleId="{D3806EBD-7B07-4074-BDE9-01D3FA589AA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Slab-bold.fntdata"/><Relationship Id="rId21" Type="http://schemas.openxmlformats.org/officeDocument/2006/relationships/slide" Target="slides/slide16.xml"/><Relationship Id="rId65" Type="http://schemas.openxmlformats.org/officeDocument/2006/relationships/font" Target="fonts/RobotoSlab-regular.fntdata"/><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github.com/aswanthkumarks/javascript_localstorage_tutorial/blob/master/dimensions.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hyperlink" Target="http://www.tutorialsteacher.com/codeeditor?cid=jquery-91" TargetMode="External"/><Relationship Id="rId4" Type="http://schemas.openxmlformats.org/officeDocument/2006/relationships/hyperlink" Target="http://www.tutorialsteacher.com/codeeditor?cid=jquery-92" TargetMode="External"/><Relationship Id="rId5" Type="http://schemas.openxmlformats.org/officeDocument/2006/relationships/hyperlink" Target="http://www.tutorialsteacher.com/codeeditor?cid=jquery-93" TargetMode="External"/><Relationship Id="rId6" Type="http://schemas.openxmlformats.org/officeDocument/2006/relationships/hyperlink" Target="http://www.tutorialsteacher.com/codeeditor?cid=jquery-94" TargetMode="External"/><Relationship Id="rId7" Type="http://schemas.openxmlformats.org/officeDocument/2006/relationships/hyperlink" Target="http://www.tutorialsteacher.com/codeeditor?cid=jquery-9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rthuid/jQueryEventGam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www.tutorialsteacher.com/codeeditor?cid=jquery-901" TargetMode="Externa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descr="logo-jquery.png" id="63" name="Shape 63"/>
          <p:cNvPicPr preferRelativeResize="0"/>
          <p:nvPr/>
        </p:nvPicPr>
        <p:blipFill>
          <a:blip r:embed="rId3">
            <a:alphaModFix/>
          </a:blip>
          <a:stretch>
            <a:fillRect/>
          </a:stretch>
        </p:blipFill>
        <p:spPr>
          <a:xfrm>
            <a:off x="3191325" y="2143425"/>
            <a:ext cx="2314575" cy="628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Example - Selector parameter</a:t>
            </a:r>
          </a:p>
        </p:txBody>
      </p:sp>
      <p:sp>
        <p:nvSpPr>
          <p:cNvPr id="117" name="Shape 11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jQuery('div') </a:t>
            </a:r>
          </a:p>
          <a:p>
            <a:pPr lvl="0">
              <a:spcBef>
                <a:spcPts val="0"/>
              </a:spcBef>
              <a:buNone/>
            </a:pPr>
            <a:r>
              <a:rPr lang="en">
                <a:solidFill>
                  <a:srgbClr val="E6B8AF"/>
                </a:solidFill>
              </a:rPr>
              <a:t>//Or </a:t>
            </a:r>
          </a:p>
          <a:p>
            <a:pPr lvl="0">
              <a:spcBef>
                <a:spcPts val="0"/>
              </a:spcBef>
              <a:buNone/>
            </a:pPr>
            <a:r>
              <a:rPr lang="en"/>
              <a:t>window.jQuery('div') </a:t>
            </a:r>
          </a:p>
          <a:p>
            <a:pPr lvl="0">
              <a:spcBef>
                <a:spcPts val="0"/>
              </a:spcBef>
              <a:buNone/>
            </a:pPr>
            <a:r>
              <a:rPr lang="en">
                <a:solidFill>
                  <a:srgbClr val="E6B8AF"/>
                </a:solidFill>
              </a:rPr>
              <a:t>//Or </a:t>
            </a:r>
          </a:p>
          <a:p>
            <a:pPr lvl="0">
              <a:spcBef>
                <a:spcPts val="0"/>
              </a:spcBef>
              <a:buNone/>
            </a:pPr>
            <a:r>
              <a:rPr lang="en"/>
              <a:t>$('div') </a:t>
            </a:r>
          </a:p>
          <a:p>
            <a:pPr lvl="0">
              <a:spcBef>
                <a:spcPts val="0"/>
              </a:spcBef>
              <a:buNone/>
            </a:pPr>
            <a:r>
              <a:rPr lang="en">
                <a:solidFill>
                  <a:srgbClr val="E6B8AF"/>
                </a:solidFill>
              </a:rPr>
              <a:t>//Or </a:t>
            </a:r>
          </a:p>
          <a:p>
            <a:pPr lvl="0" rtl="0">
              <a:spcBef>
                <a:spcPts val="0"/>
              </a:spcBef>
              <a:buNone/>
            </a:pPr>
            <a:r>
              <a:rPr lang="en"/>
              <a:t>window.$('div')</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Where to write jQuery code</a:t>
            </a:r>
          </a:p>
        </p:txBody>
      </p:sp>
      <p:sp>
        <p:nvSpPr>
          <p:cNvPr id="123" name="Shape 12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Typically, jQuery interacts with the DOM elements and performs some operation on them. Therefore, we need to detect when the DOM (Document Object Model) is loaded fully, so that the jQuery code starts interacting with DOM without any error.</a:t>
            </a:r>
          </a:p>
          <a:p>
            <a:pPr indent="-228600" lvl="0" marL="457200">
              <a:spcBef>
                <a:spcPts val="0"/>
              </a:spcBef>
            </a:pPr>
            <a:r>
              <a:rPr lang="en"/>
              <a:t>For example, we want to write "Hello World!" to div tag in our web page. The first step is to check when the DOM is loaded fully so that we can find the div element and write "Hello World" to it. If we try to write it before DOM loads, jQuery may not find the div element because it might not be constructed at that time (if you write jQuery script in the &lt;head&gt; tag).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ready() function</a:t>
            </a:r>
          </a:p>
        </p:txBody>
      </p:sp>
      <p:sp>
        <p:nvSpPr>
          <p:cNvPr id="129" name="Shape 12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jQuery API includes built-in function ready(), which detects whether a particular element is </a:t>
            </a:r>
            <a:r>
              <a:rPr b="1" lang="en"/>
              <a:t>ready (loaded) or not</a:t>
            </a:r>
            <a:r>
              <a:rPr lang="en"/>
              <a:t>. Here, we need to check whether a document object is loaded or not using ready() function because document loads entire DOM hierarchy. When the document loads successfully we can be sure that all DOM elements have also loaded successfully.</a:t>
            </a:r>
          </a:p>
          <a:p>
            <a:pPr indent="-228600" lvl="0" marL="457200">
              <a:spcBef>
                <a:spcPts val="0"/>
              </a:spcBef>
            </a:pPr>
            <a:r>
              <a:rPr lang="en"/>
              <a:t>Ex : $(document).ready();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document ready function</a:t>
            </a:r>
          </a:p>
        </p:txBody>
      </p:sp>
      <p:sp>
        <p:nvSpPr>
          <p:cNvPr id="135" name="Shape 13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$(document).ready(function() {</a:t>
            </a:r>
          </a:p>
          <a:p>
            <a:pPr indent="457200" lvl="0">
              <a:spcBef>
                <a:spcPts val="0"/>
              </a:spcBef>
              <a:buNone/>
            </a:pPr>
            <a:r>
              <a:rPr lang="en"/>
              <a:t> </a:t>
            </a:r>
            <a:r>
              <a:rPr lang="en">
                <a:solidFill>
                  <a:srgbClr val="E6B8AF"/>
                </a:solidFill>
              </a:rPr>
              <a:t>// DOM is loaded by now... </a:t>
            </a:r>
          </a:p>
          <a:p>
            <a:pPr indent="457200" lvl="0">
              <a:spcBef>
                <a:spcPts val="0"/>
              </a:spcBef>
              <a:buNone/>
            </a:pPr>
            <a:r>
              <a:rPr lang="en">
                <a:solidFill>
                  <a:srgbClr val="E6B8AF"/>
                </a:solidFill>
              </a:rPr>
              <a:t>// Write jQuery code here... </a:t>
            </a:r>
          </a:p>
          <a:p>
            <a:pPr lvl="0">
              <a:spcBef>
                <a:spcPts val="0"/>
              </a:spcBef>
              <a:buNone/>
            </a:pPr>
            <a:r>
              <a:rPr lang="en"/>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87900" y="610425"/>
            <a:ext cx="8368200" cy="686100"/>
          </a:xfrm>
          <a:prstGeom prst="rect">
            <a:avLst/>
          </a:prstGeom>
        </p:spPr>
        <p:txBody>
          <a:bodyPr anchorCtr="0" anchor="b" bIns="91425" lIns="91425" rIns="91425" tIns="91425">
            <a:noAutofit/>
          </a:bodyPr>
          <a:lstStyle/>
          <a:p>
            <a:pPr lvl="0">
              <a:spcBef>
                <a:spcPts val="0"/>
              </a:spcBef>
              <a:buNone/>
            </a:pPr>
            <a:r>
              <a:rPr lang="en"/>
              <a:t>Difference between window.onload and $(document).ready</a:t>
            </a:r>
          </a:p>
        </p:txBody>
      </p:sp>
      <p:sp>
        <p:nvSpPr>
          <p:cNvPr id="141" name="Shape 141"/>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The </a:t>
            </a:r>
            <a:r>
              <a:rPr b="1" lang="en"/>
              <a:t>$(document).ready()</a:t>
            </a:r>
            <a:r>
              <a:rPr lang="en"/>
              <a:t> function determines when the full DOM hierarchy is loaded whereas </a:t>
            </a:r>
            <a:r>
              <a:rPr b="1" lang="en"/>
              <a:t>window.onload </a:t>
            </a:r>
            <a:r>
              <a:rPr lang="en"/>
              <a:t>event is raised when entire window is loaded including DOM, images, css and other required resources. The DOM loads before entire window loads.</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window.onload and $(document).ready</a:t>
            </a:r>
          </a:p>
        </p:txBody>
      </p:sp>
      <p:sp>
        <p:nvSpPr>
          <p:cNvPr id="147" name="Shape 14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solidFill>
                  <a:srgbClr val="E6B8AF"/>
                </a:solidFill>
              </a:rPr>
              <a:t>window.onload = function () {</a:t>
            </a:r>
          </a:p>
          <a:p>
            <a:pPr lvl="0">
              <a:spcBef>
                <a:spcPts val="0"/>
              </a:spcBef>
              <a:buNone/>
            </a:pPr>
            <a:r>
              <a:rPr lang="en">
                <a:solidFill>
                  <a:srgbClr val="E6B8AF"/>
                </a:solidFill>
              </a:rPr>
              <a:t>    alert('window loaded');</a:t>
            </a:r>
          </a:p>
          <a:p>
            <a:pPr lvl="0">
              <a:spcBef>
                <a:spcPts val="0"/>
              </a:spcBef>
              <a:buNone/>
            </a:pPr>
            <a:r>
              <a:rPr lang="en">
                <a:solidFill>
                  <a:srgbClr val="E6B8AF"/>
                </a:solidFill>
              </a:rPr>
              <a:t>};</a:t>
            </a:r>
          </a:p>
          <a:p>
            <a:pPr lvl="0">
              <a:spcBef>
                <a:spcPts val="0"/>
              </a:spcBef>
              <a:buNone/>
            </a:pPr>
            <a:r>
              <a:rPr lang="en">
                <a:solidFill>
                  <a:srgbClr val="E6B8AF"/>
                </a:solidFill>
              </a:rPr>
              <a:t>$(document).ready(function () {</a:t>
            </a:r>
          </a:p>
          <a:p>
            <a:pPr lvl="0">
              <a:spcBef>
                <a:spcPts val="0"/>
              </a:spcBef>
              <a:buNone/>
            </a:pPr>
            <a:r>
              <a:rPr lang="en">
                <a:solidFill>
                  <a:srgbClr val="E6B8AF"/>
                </a:solidFill>
              </a:rPr>
              <a:t>    alert('document loaded');</a:t>
            </a:r>
          </a:p>
          <a:p>
            <a:pPr lvl="0">
              <a:spcBef>
                <a:spcPts val="0"/>
              </a:spcBef>
              <a:buNone/>
            </a:pPr>
            <a:r>
              <a:rPr lang="en">
                <a:solidFill>
                  <a:srgbClr val="E6B8AF"/>
                </a:solidFill>
              </a:rPr>
              <a:t>}); </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Workshop 2</a:t>
            </a:r>
          </a:p>
        </p:txBody>
      </p:sp>
      <p:sp>
        <p:nvSpPr>
          <p:cNvPr id="153" name="Shape 15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a:spcBef>
                <a:spcPts val="0"/>
              </a:spcBef>
            </a:pPr>
            <a:r>
              <a:rPr lang="en"/>
              <a:t>Implement</a:t>
            </a:r>
            <a:r>
              <a:rPr lang="en"/>
              <a:t> the </a:t>
            </a:r>
            <a:r>
              <a:rPr lang="en"/>
              <a:t> workshop 1 using jQuery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Selectors</a:t>
            </a:r>
          </a:p>
        </p:txBody>
      </p:sp>
      <p:sp>
        <p:nvSpPr>
          <p:cNvPr id="159" name="Shape 15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solidFill>
                  <a:srgbClr val="FFFFFF"/>
                </a:solidFill>
              </a:rPr>
              <a:t>Syntax: </a:t>
            </a:r>
          </a:p>
          <a:p>
            <a:pPr lvl="0">
              <a:spcBef>
                <a:spcPts val="0"/>
              </a:spcBef>
              <a:buNone/>
            </a:pPr>
            <a:r>
              <a:rPr lang="en">
                <a:solidFill>
                  <a:srgbClr val="E6B8AF"/>
                </a:solidFill>
              </a:rPr>
              <a:t>$(selector expression, context) </a:t>
            </a:r>
          </a:p>
          <a:p>
            <a:pPr lvl="0">
              <a:spcBef>
                <a:spcPts val="0"/>
              </a:spcBef>
              <a:buNone/>
            </a:pPr>
            <a:r>
              <a:rPr lang="en">
                <a:solidFill>
                  <a:srgbClr val="E6B8AF"/>
                </a:solidFill>
              </a:rPr>
              <a:t>jQuery(selector expression, context)</a:t>
            </a:r>
          </a:p>
          <a:p>
            <a:pPr indent="-228600" lvl="0" marL="457200" rtl="0">
              <a:spcBef>
                <a:spcPts val="0"/>
              </a:spcBef>
              <a:buClr>
                <a:srgbClr val="FFFFFF"/>
              </a:buClr>
            </a:pPr>
            <a:r>
              <a:rPr lang="en">
                <a:solidFill>
                  <a:srgbClr val="FFFFFF"/>
                </a:solidFill>
              </a:rPr>
              <a:t>Select elements by name : </a:t>
            </a:r>
            <a:r>
              <a:rPr lang="en">
                <a:solidFill>
                  <a:srgbClr val="E6B8AF"/>
                </a:solidFill>
              </a:rPr>
              <a:t>$('div').yourFunction()</a:t>
            </a:r>
          </a:p>
          <a:p>
            <a:pPr indent="-228600" lvl="0" marL="457200" rtl="0">
              <a:spcBef>
                <a:spcPts val="0"/>
              </a:spcBef>
              <a:buClr>
                <a:srgbClr val="FFFFFF"/>
              </a:buClr>
            </a:pPr>
            <a:r>
              <a:rPr lang="en">
                <a:solidFill>
                  <a:srgbClr val="FFFFFF"/>
                </a:solidFill>
              </a:rPr>
              <a:t>Example: Select element by #Id : </a:t>
            </a:r>
            <a:r>
              <a:rPr lang="en">
                <a:solidFill>
                  <a:srgbClr val="E6B8AF"/>
                </a:solidFill>
              </a:rPr>
              <a:t>$('#idName').yourFunction()</a:t>
            </a:r>
          </a:p>
          <a:p>
            <a:pPr indent="-228600" lvl="0" marL="457200" rtl="0">
              <a:spcBef>
                <a:spcPts val="0"/>
              </a:spcBef>
              <a:buClr>
                <a:srgbClr val="FFFFFF"/>
              </a:buClr>
            </a:pPr>
            <a:r>
              <a:rPr lang="en">
                <a:solidFill>
                  <a:srgbClr val="FFFFFF"/>
                </a:solidFill>
              </a:rPr>
              <a:t>Example: Select elements by attribute : </a:t>
            </a:r>
            <a:r>
              <a:rPr lang="en">
                <a:solidFill>
                  <a:srgbClr val="E6B8AF"/>
                </a:solidFill>
              </a:rPr>
              <a:t>$('[class]').append('This element has class attribute');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nvSpPr>
        <p:spPr>
          <a:xfrm>
            <a:off x="368850" y="266400"/>
            <a:ext cx="8442900" cy="4651800"/>
          </a:xfrm>
          <a:prstGeom prst="rect">
            <a:avLst/>
          </a:prstGeom>
          <a:noFill/>
          <a:ln>
            <a:noFill/>
          </a:ln>
        </p:spPr>
        <p:txBody>
          <a:bodyPr anchorCtr="0" anchor="t" bIns="91425" lIns="91425" rIns="91425" tIns="91425">
            <a:noAutofit/>
          </a:bodyPr>
          <a:lstStyle/>
          <a:p>
            <a:pPr indent="-342900" lvl="0" marL="457200" rtl="0">
              <a:spcBef>
                <a:spcPts val="0"/>
              </a:spcBef>
              <a:buClr>
                <a:srgbClr val="F3F3F3"/>
              </a:buClr>
              <a:buSzPct val="100000"/>
              <a:buChar char="●"/>
            </a:pPr>
            <a:r>
              <a:rPr lang="en" sz="1800">
                <a:solidFill>
                  <a:srgbClr val="F3F3F3"/>
                </a:solidFill>
              </a:rPr>
              <a:t>Example: Select element by attribute value : </a:t>
            </a:r>
          </a:p>
          <a:p>
            <a:pPr indent="-342900" lvl="1" marL="914400" rtl="0">
              <a:spcBef>
                <a:spcPts val="0"/>
              </a:spcBef>
              <a:buClr>
                <a:srgbClr val="F3F3F3"/>
              </a:buClr>
              <a:buSzPct val="100000"/>
              <a:buChar char="○"/>
            </a:pPr>
            <a:r>
              <a:rPr lang="en" sz="1800">
                <a:solidFill>
                  <a:srgbClr val="E6B8AF"/>
                </a:solidFill>
              </a:rPr>
              <a:t>$('[title="sample"]').append('This element includes title="sample" attribute');</a:t>
            </a:r>
          </a:p>
          <a:p>
            <a:pPr lvl="0" rtl="0">
              <a:spcBef>
                <a:spcPts val="0"/>
              </a:spcBef>
              <a:buNone/>
            </a:pPr>
            <a:r>
              <a:t/>
            </a:r>
            <a:endParaRPr sz="1800">
              <a:solidFill>
                <a:srgbClr val="F3F3F3"/>
              </a:solidFill>
            </a:endParaRPr>
          </a:p>
          <a:p>
            <a:pPr lvl="0">
              <a:spcBef>
                <a:spcPts val="0"/>
              </a:spcBef>
              <a:buNone/>
            </a:pPr>
            <a:r>
              <a:t/>
            </a:r>
            <a:endParaRPr sz="1800">
              <a:solidFill>
                <a:srgbClr val="F3F3F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Selector Patterns</a:t>
            </a:r>
          </a:p>
        </p:txBody>
      </p:sp>
      <p:graphicFrame>
        <p:nvGraphicFramePr>
          <p:cNvPr id="170" name="Shape 170"/>
          <p:cNvGraphicFramePr/>
          <p:nvPr/>
        </p:nvGraphicFramePr>
        <p:xfrm>
          <a:off x="474350" y="1416850"/>
          <a:ext cx="3000000" cy="3000000"/>
        </p:xfrm>
        <a:graphic>
          <a:graphicData uri="http://schemas.openxmlformats.org/drawingml/2006/table">
            <a:tbl>
              <a:tblPr>
                <a:noFill/>
                <a:tableStyleId>{D3806EBD-7B07-4074-BDE9-01D3FA589AAA}</a:tableStyleId>
              </a:tblPr>
              <a:tblGrid>
                <a:gridCol w="2204675"/>
                <a:gridCol w="2047575"/>
                <a:gridCol w="3980650"/>
              </a:tblGrid>
              <a:tr h="393325">
                <a:tc>
                  <a:txBody>
                    <a:bodyPr>
                      <a:noAutofit/>
                    </a:bodyPr>
                    <a:lstStyle/>
                    <a:p>
                      <a:pPr lvl="0">
                        <a:spcBef>
                          <a:spcPts val="0"/>
                        </a:spcBef>
                        <a:buNone/>
                      </a:pPr>
                      <a:r>
                        <a:rPr b="1" lang="en" sz="1000">
                          <a:solidFill>
                            <a:srgbClr val="FFFFFF"/>
                          </a:solidFill>
                        </a:rPr>
                        <a:t>Category </a:t>
                      </a:r>
                    </a:p>
                  </a:txBody>
                  <a:tcPr marT="91425" marB="91425" marR="91425" marL="91425"/>
                </a:tc>
                <a:tc>
                  <a:txBody>
                    <a:bodyPr>
                      <a:noAutofit/>
                    </a:bodyPr>
                    <a:lstStyle/>
                    <a:p>
                      <a:pPr lvl="0">
                        <a:spcBef>
                          <a:spcPts val="0"/>
                        </a:spcBef>
                        <a:buNone/>
                      </a:pPr>
                      <a:r>
                        <a:rPr b="1" lang="en" sz="1000">
                          <a:solidFill>
                            <a:srgbClr val="FFFFFF"/>
                          </a:solidFill>
                        </a:rPr>
                        <a:t>Selector </a:t>
                      </a:r>
                    </a:p>
                  </a:txBody>
                  <a:tcPr marT="91425" marB="91425" marR="91425" marL="91425"/>
                </a:tc>
                <a:tc>
                  <a:txBody>
                    <a:bodyPr>
                      <a:noAutofit/>
                    </a:bodyPr>
                    <a:lstStyle/>
                    <a:p>
                      <a:pPr lvl="0">
                        <a:spcBef>
                          <a:spcPts val="0"/>
                        </a:spcBef>
                        <a:buNone/>
                      </a:pPr>
                      <a:r>
                        <a:rPr b="1" lang="en" sz="1000">
                          <a:solidFill>
                            <a:srgbClr val="FFFFFF"/>
                          </a:solidFill>
                        </a:rPr>
                        <a:t>Description</a:t>
                      </a:r>
                    </a:p>
                  </a:txBody>
                  <a:tcPr marT="91425" marB="91425" marR="91425" marL="91425"/>
                </a:tc>
              </a:tr>
              <a:tr h="358025">
                <a:tc>
                  <a:txBody>
                    <a:bodyPr>
                      <a:noAutofit/>
                    </a:bodyPr>
                    <a:lstStyle/>
                    <a:p>
                      <a:pPr lvl="0" rtl="0">
                        <a:spcBef>
                          <a:spcPts val="0"/>
                        </a:spcBef>
                        <a:buNone/>
                      </a:pPr>
                      <a:r>
                        <a:rPr lang="en" sz="1000">
                          <a:solidFill>
                            <a:srgbClr val="FFFFFF"/>
                          </a:solidFill>
                        </a:rPr>
                        <a:t>Find by Element</a:t>
                      </a:r>
                    </a:p>
                  </a:txBody>
                  <a:tcPr marT="91425" marB="91425" marR="91425" marL="91425"/>
                </a:tc>
                <a:tc>
                  <a:txBody>
                    <a:bodyPr>
                      <a:noAutofit/>
                    </a:bodyPr>
                    <a:lstStyle/>
                    <a:p>
                      <a:pPr lvl="0">
                        <a:spcBef>
                          <a:spcPts val="0"/>
                        </a:spcBef>
                        <a:buNone/>
                      </a:pPr>
                      <a:r>
                        <a:rPr lang="en" sz="1000">
                          <a:solidFill>
                            <a:srgbClr val="FFFFFF"/>
                          </a:solidFill>
                        </a:rPr>
                        <a:t>$('p') </a:t>
                      </a:r>
                    </a:p>
                  </a:txBody>
                  <a:tcPr marT="91425" marB="91425" marR="91425" marL="91425"/>
                </a:tc>
                <a:tc>
                  <a:txBody>
                    <a:bodyPr>
                      <a:noAutofit/>
                    </a:bodyPr>
                    <a:lstStyle/>
                    <a:p>
                      <a:pPr lvl="0" rtl="0">
                        <a:spcBef>
                          <a:spcPts val="0"/>
                        </a:spcBef>
                        <a:buNone/>
                      </a:pPr>
                      <a:r>
                        <a:rPr lang="en" sz="1000">
                          <a:solidFill>
                            <a:srgbClr val="FFFFFF"/>
                          </a:solidFill>
                        </a:rPr>
                        <a:t>Find all &lt;p&gt; elements</a:t>
                      </a:r>
                    </a:p>
                  </a:txBody>
                  <a:tcPr marT="91425" marB="91425" marR="91425" marL="91425"/>
                </a:tc>
              </a:tr>
              <a:tr h="358025">
                <a:tc>
                  <a:txBody>
                    <a:bodyPr>
                      <a:noAutofit/>
                    </a:bodyPr>
                    <a:lstStyle/>
                    <a:p>
                      <a:pPr lvl="0">
                        <a:spcBef>
                          <a:spcPts val="0"/>
                        </a:spcBef>
                        <a:buNone/>
                      </a:pPr>
                      <a:r>
                        <a:t/>
                      </a:r>
                      <a:endParaRPr sz="1000">
                        <a:solidFill>
                          <a:srgbClr val="FFFFFF"/>
                        </a:solidFill>
                      </a:endParaRPr>
                    </a:p>
                  </a:txBody>
                  <a:tcPr marT="91425" marB="91425" marR="91425" marL="91425"/>
                </a:tc>
                <a:tc>
                  <a:txBody>
                    <a:bodyPr>
                      <a:noAutofit/>
                    </a:bodyPr>
                    <a:lstStyle/>
                    <a:p>
                      <a:pPr lvl="0">
                        <a:spcBef>
                          <a:spcPts val="0"/>
                        </a:spcBef>
                        <a:buNone/>
                      </a:pPr>
                      <a:r>
                        <a:rPr lang="en" sz="1000">
                          <a:solidFill>
                            <a:srgbClr val="FFFFFF"/>
                          </a:solidFill>
                        </a:rPr>
                        <a:t>$('p, div, code')</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&lt;p&gt;,&lt;div&gt; and &lt;code&gt; elements</a:t>
                      </a:r>
                    </a:p>
                  </a:txBody>
                  <a:tcPr marT="91425" marB="91425" marR="91425" marL="91425"/>
                </a:tc>
              </a:tr>
              <a:tr h="358025">
                <a:tc>
                  <a:txBody>
                    <a:bodyPr>
                      <a:noAutofit/>
                    </a:bodyPr>
                    <a:lstStyle/>
                    <a:p>
                      <a:pPr lvl="0" rtl="0">
                        <a:lnSpc>
                          <a:spcPct val="142000"/>
                        </a:lnSpc>
                        <a:spcBef>
                          <a:spcPts val="0"/>
                        </a:spcBef>
                        <a:buNone/>
                      </a:pPr>
                      <a:r>
                        <a:rPr lang="en" sz="1000">
                          <a:solidFill>
                            <a:srgbClr val="FFFFFF"/>
                          </a:solidFill>
                        </a:rPr>
                        <a:t>Find Descendant Elements</a:t>
                      </a:r>
                    </a:p>
                  </a:txBody>
                  <a:tcPr marT="91425" marB="91425" marR="91425" marL="91425"/>
                </a:tc>
                <a:tc>
                  <a:txBody>
                    <a:bodyPr>
                      <a:noAutofit/>
                    </a:bodyPr>
                    <a:lstStyle/>
                    <a:p>
                      <a:pPr lvl="0" rtl="0">
                        <a:lnSpc>
                          <a:spcPct val="142000"/>
                        </a:lnSpc>
                        <a:spcBef>
                          <a:spcPts val="0"/>
                        </a:spcBef>
                        <a:buNone/>
                      </a:pPr>
                      <a:r>
                        <a:rPr lang="en" sz="1000">
                          <a:solidFill>
                            <a:srgbClr val="FFFFFF"/>
                          </a:solidFill>
                        </a:rPr>
                        <a:t>$('div p')</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&lt;p&gt; elements which are descendants of &lt;div&gt;</a:t>
                      </a:r>
                    </a:p>
                  </a:txBody>
                  <a:tcPr marT="91425" marB="91425" marR="91425" marL="91425"/>
                </a:tc>
              </a:tr>
              <a:tr h="358025">
                <a:tc>
                  <a:txBody>
                    <a:bodyPr>
                      <a:noAutofit/>
                    </a:bodyPr>
                    <a:lstStyle/>
                    <a:p>
                      <a:pPr lvl="0">
                        <a:spcBef>
                          <a:spcPts val="0"/>
                        </a:spcBef>
                        <a:buNone/>
                      </a:pPr>
                      <a:r>
                        <a:t/>
                      </a:r>
                      <a:endParaRPr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 &gt; p')</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&lt;p&gt; which is child of &lt;div&gt;</a:t>
                      </a:r>
                    </a:p>
                  </a:txBody>
                  <a:tcPr marT="91425" marB="91425" marR="91425" marL="91425"/>
                </a:tc>
              </a:tr>
              <a:tr h="358025">
                <a:tc>
                  <a:txBody>
                    <a:bodyPr>
                      <a:noAutofit/>
                    </a:bodyPr>
                    <a:lstStyle/>
                    <a:p>
                      <a:pPr lvl="0">
                        <a:spcBef>
                          <a:spcPts val="0"/>
                        </a:spcBef>
                        <a:buNone/>
                      </a:pPr>
                      <a:r>
                        <a:t/>
                      </a:r>
                      <a:endParaRPr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elements</a:t>
                      </a:r>
                    </a:p>
                  </a:txBody>
                  <a:tcPr marT="91425" marB="91425" marR="91425" marL="91425"/>
                </a:tc>
              </a:tr>
              <a:tr h="358025">
                <a:tc>
                  <a:txBody>
                    <a:bodyPr>
                      <a:noAutofit/>
                    </a:bodyPr>
                    <a:lstStyle/>
                    <a:p>
                      <a:pPr lvl="0" rtl="0">
                        <a:lnSpc>
                          <a:spcPct val="142000"/>
                        </a:lnSpc>
                        <a:spcBef>
                          <a:spcPts val="0"/>
                        </a:spcBef>
                        <a:buNone/>
                      </a:pPr>
                      <a:r>
                        <a:rPr lang="en" sz="1000">
                          <a:solidFill>
                            <a:srgbClr val="FFFFFF"/>
                          </a:solidFill>
                        </a:rPr>
                        <a:t>Find by Id</a:t>
                      </a:r>
                    </a:p>
                  </a:txBody>
                  <a:tcPr marT="91425" marB="91425" marR="91425" marL="91425"/>
                </a:tc>
                <a:tc>
                  <a:txBody>
                    <a:bodyPr>
                      <a:noAutofit/>
                    </a:bodyPr>
                    <a:lstStyle/>
                    <a:p>
                      <a:pPr lvl="0" rtl="0">
                        <a:lnSpc>
                          <a:spcPct val="142000"/>
                        </a:lnSpc>
                        <a:spcBef>
                          <a:spcPts val="0"/>
                        </a:spcBef>
                        <a:buNone/>
                      </a:pPr>
                      <a:r>
                        <a:rPr lang="en" sz="1000">
                          <a:solidFill>
                            <a:srgbClr val="FFFFFF"/>
                          </a:solidFill>
                        </a:rPr>
                        <a:t>$('#myDiv')</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element whose id is </a:t>
                      </a:r>
                      <a:r>
                        <a:rPr i="1" lang="en" sz="1000">
                          <a:solidFill>
                            <a:srgbClr val="FFFFFF"/>
                          </a:solidFill>
                        </a:rPr>
                        <a:t>myDiv</a:t>
                      </a:r>
                    </a:p>
                  </a:txBody>
                  <a:tcPr marT="91425" marB="91425" marR="91425" marL="91425"/>
                </a:tc>
              </a:tr>
              <a:tr h="358025">
                <a:tc>
                  <a:txBody>
                    <a:bodyPr>
                      <a:noAutofit/>
                    </a:bodyPr>
                    <a:lstStyle/>
                    <a:p>
                      <a:pPr lvl="0">
                        <a:spcBef>
                          <a:spcPts val="0"/>
                        </a:spcBef>
                        <a:buNone/>
                      </a:pPr>
                      <a:r>
                        <a:t/>
                      </a:r>
                      <a:endParaRPr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$('p#myPrg')</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&lt;p&gt; element whose Id is </a:t>
                      </a:r>
                      <a:r>
                        <a:rPr i="1" lang="en" sz="1000">
                          <a:solidFill>
                            <a:srgbClr val="FFFFFF"/>
                          </a:solidFill>
                        </a:rPr>
                        <a:t>myPrg</a:t>
                      </a:r>
                    </a:p>
                  </a:txBody>
                  <a:tcPr marT="91425" marB="91425" marR="91425" marL="91425"/>
                </a:tc>
              </a:tr>
              <a:tr h="358025">
                <a:tc>
                  <a:txBody>
                    <a:bodyPr>
                      <a:noAutofit/>
                    </a:bodyPr>
                    <a:lstStyle/>
                    <a:p>
                      <a:pPr lvl="0">
                        <a:spcBef>
                          <a:spcPts val="0"/>
                        </a:spcBef>
                        <a:buNone/>
                      </a:pPr>
                      <a:r>
                        <a:t/>
                      </a:r>
                      <a:endParaRPr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$('#myDiv1, #myDiv2')</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multiple elements by id separated by comma.</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What is jQuery?</a:t>
            </a:r>
          </a:p>
        </p:txBody>
      </p:sp>
      <p:sp>
        <p:nvSpPr>
          <p:cNvPr id="69" name="Shape 6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sz="2400"/>
              <a:t>jQuery is a fast, small and feature-rich JavaScript library included in a single .js file.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graphicFrame>
        <p:nvGraphicFramePr>
          <p:cNvPr id="175" name="Shape 175"/>
          <p:cNvGraphicFramePr/>
          <p:nvPr/>
        </p:nvGraphicFramePr>
        <p:xfrm>
          <a:off x="469225" y="366000"/>
          <a:ext cx="3000000" cy="3000000"/>
        </p:xfrm>
        <a:graphic>
          <a:graphicData uri="http://schemas.openxmlformats.org/drawingml/2006/table">
            <a:tbl>
              <a:tblPr>
                <a:noFill/>
                <a:tableStyleId>{D3806EBD-7B07-4074-BDE9-01D3FA589AAA}</a:tableStyleId>
              </a:tblPr>
              <a:tblGrid>
                <a:gridCol w="2238825"/>
                <a:gridCol w="2047575"/>
                <a:gridCol w="3980650"/>
              </a:tblGrid>
              <a:tr h="393325">
                <a:tc>
                  <a:txBody>
                    <a:bodyPr>
                      <a:noAutofit/>
                    </a:bodyPr>
                    <a:lstStyle/>
                    <a:p>
                      <a:pPr lvl="0" rtl="0">
                        <a:spcBef>
                          <a:spcPts val="0"/>
                        </a:spcBef>
                        <a:buNone/>
                      </a:pPr>
                      <a:r>
                        <a:rPr b="1" lang="en" sz="1000">
                          <a:solidFill>
                            <a:srgbClr val="FFFFFF"/>
                          </a:solidFill>
                        </a:rPr>
                        <a:t>Category </a:t>
                      </a:r>
                    </a:p>
                  </a:txBody>
                  <a:tcPr marT="91425" marB="91425" marR="91425" marL="91425"/>
                </a:tc>
                <a:tc>
                  <a:txBody>
                    <a:bodyPr>
                      <a:noAutofit/>
                    </a:bodyPr>
                    <a:lstStyle/>
                    <a:p>
                      <a:pPr lvl="0" rtl="0">
                        <a:spcBef>
                          <a:spcPts val="0"/>
                        </a:spcBef>
                        <a:buNone/>
                      </a:pPr>
                      <a:r>
                        <a:rPr b="1" lang="en" sz="1000">
                          <a:solidFill>
                            <a:srgbClr val="FFFFFF"/>
                          </a:solidFill>
                        </a:rPr>
                        <a:t>Selector </a:t>
                      </a:r>
                    </a:p>
                  </a:txBody>
                  <a:tcPr marT="91425" marB="91425" marR="91425" marL="91425"/>
                </a:tc>
                <a:tc>
                  <a:txBody>
                    <a:bodyPr>
                      <a:noAutofit/>
                    </a:bodyPr>
                    <a:lstStyle/>
                    <a:p>
                      <a:pPr lvl="0" rtl="0">
                        <a:spcBef>
                          <a:spcPts val="0"/>
                        </a:spcBef>
                        <a:buNone/>
                      </a:pPr>
                      <a:r>
                        <a:rPr b="1" lang="en" sz="1000">
                          <a:solidFill>
                            <a:srgbClr val="FFFFFF"/>
                          </a:solidFill>
                        </a:rPr>
                        <a:t>Description</a:t>
                      </a:r>
                    </a:p>
                  </a:txBody>
                  <a:tcPr marT="91425" marB="91425" marR="91425" marL="91425"/>
                </a:tc>
              </a:tr>
              <a:tr h="393325">
                <a:tc>
                  <a:txBody>
                    <a:bodyPr>
                      <a:noAutofit/>
                    </a:bodyPr>
                    <a:lstStyle/>
                    <a:p>
                      <a:pPr lvl="0" rtl="0">
                        <a:lnSpc>
                          <a:spcPct val="142000"/>
                        </a:lnSpc>
                        <a:spcBef>
                          <a:spcPts val="0"/>
                        </a:spcBef>
                        <a:buNone/>
                      </a:pPr>
                      <a:r>
                        <a:rPr lang="en" sz="1000">
                          <a:solidFill>
                            <a:srgbClr val="FFFFFF"/>
                          </a:solidFill>
                        </a:rPr>
                        <a:t>Find by CSS Class</a:t>
                      </a:r>
                    </a:p>
                  </a:txBody>
                  <a:tcPr marT="91425" marB="91425" marR="91425" marL="91425"/>
                </a:tc>
                <a:tc>
                  <a:txBody>
                    <a:bodyPr>
                      <a:noAutofit/>
                    </a:bodyPr>
                    <a:lstStyle/>
                    <a:p>
                      <a:pPr lvl="0" rtl="0">
                        <a:lnSpc>
                          <a:spcPct val="142000"/>
                        </a:lnSpc>
                        <a:spcBef>
                          <a:spcPts val="0"/>
                        </a:spcBef>
                        <a:buNone/>
                      </a:pPr>
                      <a:r>
                        <a:rPr lang="en" sz="1000">
                          <a:solidFill>
                            <a:srgbClr val="FFFFFF"/>
                          </a:solidFill>
                        </a:rPr>
                        <a:t>$('.myCSSClass')</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the elements with </a:t>
                      </a:r>
                      <a:r>
                        <a:rPr i="1" lang="en" sz="1000">
                          <a:solidFill>
                            <a:srgbClr val="FFFFFF"/>
                          </a:solidFill>
                        </a:rPr>
                        <a:t>class=myCSSClass</a:t>
                      </a:r>
                      <a:r>
                        <a:rPr lang="en" sz="1000">
                          <a:solidFill>
                            <a:srgbClr val="FFFFFF"/>
                          </a:solidFill>
                        </a:rPr>
                        <a:t>.</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$('.myCSSClass1, .myCSSClass2 ')</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Finds all elements whose class attribute is set to </a:t>
                      </a:r>
                      <a:r>
                        <a:rPr i="1" lang="en" sz="1000">
                          <a:solidFill>
                            <a:srgbClr val="FFFFFF"/>
                          </a:solidFill>
                        </a:rPr>
                        <a:t>myCSSClass1</a:t>
                      </a:r>
                      <a:r>
                        <a:rPr lang="en" sz="1000">
                          <a:solidFill>
                            <a:srgbClr val="FFFFFF"/>
                          </a:solidFill>
                        </a:rPr>
                        <a:t> or </a:t>
                      </a:r>
                      <a:r>
                        <a:rPr i="1" lang="en" sz="1000">
                          <a:solidFill>
                            <a:srgbClr val="FFFFFF"/>
                          </a:solidFill>
                        </a:rPr>
                        <a:t>myCSSClass2</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$('div.myCSSClass')</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Finds all &lt;div&gt; elements with </a:t>
                      </a:r>
                      <a:r>
                        <a:rPr i="1" lang="en" sz="1000">
                          <a:solidFill>
                            <a:srgbClr val="FFFFFF"/>
                          </a:solidFill>
                        </a:rPr>
                        <a:t>class=myCSSClass</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$('p:first-child')</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&lt;p&gt; elements, which is the first child of its parent element. (parent element can be anything)</a:t>
                      </a:r>
                    </a:p>
                  </a:txBody>
                  <a:tcPr marT="91425" marB="91425" marR="91425" marL="91425"/>
                </a:tc>
              </a:tr>
              <a:tr h="393325">
                <a:tc>
                  <a:txBody>
                    <a:bodyPr>
                      <a:noAutofit/>
                    </a:bodyPr>
                    <a:lstStyle/>
                    <a:p>
                      <a:pPr lvl="0" rtl="0">
                        <a:lnSpc>
                          <a:spcPct val="142000"/>
                        </a:lnSpc>
                        <a:spcBef>
                          <a:spcPts val="0"/>
                        </a:spcBef>
                        <a:buNone/>
                      </a:pPr>
                      <a:r>
                        <a:rPr lang="en" sz="1000">
                          <a:solidFill>
                            <a:srgbClr val="FFFFFF"/>
                          </a:solidFill>
                        </a:rPr>
                        <a:t>Find by Attributes</a:t>
                      </a:r>
                    </a:p>
                  </a:txBody>
                  <a:tcPr marT="91425" marB="91425" marR="91425" marL="91425"/>
                </a:tc>
                <a:tc>
                  <a:txBody>
                    <a:bodyPr>
                      <a:noAutofit/>
                    </a:bodyPr>
                    <a:lstStyle/>
                    <a:p>
                      <a:pPr lvl="0" rtl="0">
                        <a:lnSpc>
                          <a:spcPct val="142000"/>
                        </a:lnSpc>
                        <a:spcBef>
                          <a:spcPts val="0"/>
                        </a:spcBef>
                        <a:buNone/>
                      </a:pPr>
                      <a:r>
                        <a:rPr lang="en" sz="1000">
                          <a:solidFill>
                            <a:srgbClr val="FFFFFF"/>
                          </a:solidFill>
                        </a:rPr>
                        <a:t>$('[class]')</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the elements with the </a:t>
                      </a:r>
                      <a:r>
                        <a:rPr i="1" lang="en" sz="1000">
                          <a:solidFill>
                            <a:srgbClr val="FFFFFF"/>
                          </a:solidFill>
                        </a:rPr>
                        <a:t>class </a:t>
                      </a:r>
                      <a:r>
                        <a:rPr lang="en" sz="1000">
                          <a:solidFill>
                            <a:srgbClr val="FFFFFF"/>
                          </a:solidFill>
                        </a:rPr>
                        <a:t>attribute(whatever the value).</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$('div[class]')</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the &lt;div&gt; elements that have a </a:t>
                      </a:r>
                      <a:r>
                        <a:rPr i="1" lang="en" sz="1000">
                          <a:solidFill>
                            <a:srgbClr val="FFFFFF"/>
                          </a:solidFill>
                        </a:rPr>
                        <a:t>class</a:t>
                      </a:r>
                      <a:r>
                        <a:rPr lang="en" sz="1000">
                          <a:solidFill>
                            <a:srgbClr val="FFFFFF"/>
                          </a:solidFill>
                        </a:rPr>
                        <a:t> attribute(whatever the value).</a:t>
                      </a:r>
                    </a:p>
                  </a:txBody>
                  <a:tcPr marT="91425" marB="91425" marR="91425" marL="91425"/>
                </a:tc>
              </a:tr>
              <a:tr h="393325">
                <a:tc>
                  <a:txBody>
                    <a:bodyPr>
                      <a:noAutofit/>
                    </a:bodyPr>
                    <a:lstStyle/>
                    <a:p>
                      <a:pPr lvl="0" rtl="0">
                        <a:lnSpc>
                          <a:spcPct val="142000"/>
                        </a:lnSpc>
                        <a:spcBef>
                          <a:spcPts val="0"/>
                        </a:spcBef>
                        <a:buNone/>
                      </a:pPr>
                      <a:r>
                        <a:rPr lang="en" sz="1000">
                          <a:solidFill>
                            <a:srgbClr val="FFFFFF"/>
                          </a:solidFill>
                        </a:rPr>
                        <a:t>Find by containing value of attribute</a:t>
                      </a:r>
                    </a:p>
                  </a:txBody>
                  <a:tcPr marT="91425" marB="91425" marR="91425" marL="91425"/>
                </a:tc>
                <a:tc>
                  <a:txBody>
                    <a:bodyPr>
                      <a:noAutofit/>
                    </a:bodyPr>
                    <a:lstStyle/>
                    <a:p>
                      <a:pPr lvl="0" rtl="0">
                        <a:lnSpc>
                          <a:spcPct val="142000"/>
                        </a:lnSpc>
                        <a:spcBef>
                          <a:spcPts val="0"/>
                        </a:spcBef>
                        <a:buNone/>
                      </a:pPr>
                      <a:r>
                        <a:rPr lang="en" sz="1000">
                          <a:solidFill>
                            <a:srgbClr val="FFFFFF"/>
                          </a:solidFill>
                        </a:rPr>
                        <a:t>$('div[class=myCls]')</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the &lt;div&gt; elements whose class attributes are equal to </a:t>
                      </a:r>
                      <a:r>
                        <a:rPr i="1" lang="en" sz="1000">
                          <a:solidFill>
                            <a:srgbClr val="FFFFFF"/>
                          </a:solidFill>
                        </a:rPr>
                        <a:t>myCls</a:t>
                      </a:r>
                      <a:r>
                        <a:rPr lang="en" sz="1000">
                          <a:solidFill>
                            <a:srgbClr val="FFFFFF"/>
                          </a:solidFill>
                        </a:rPr>
                        <a:t>.</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$('div[class *="myCls"]')</a:t>
                      </a:r>
                    </a:p>
                  </a:txBody>
                  <a:tcPr marT="91425" marB="91425" marR="91425" marL="91425"/>
                </a:tc>
                <a:tc>
                  <a:txBody>
                    <a:bodyPr>
                      <a:noAutofit/>
                    </a:bodyPr>
                    <a:lstStyle/>
                    <a:p>
                      <a:pPr lvl="0" rtl="0">
                        <a:lnSpc>
                          <a:spcPct val="142000"/>
                        </a:lnSpc>
                        <a:spcBef>
                          <a:spcPts val="0"/>
                        </a:spcBef>
                        <a:buNone/>
                      </a:pPr>
                      <a:r>
                        <a:rPr lang="en" sz="1000">
                          <a:solidFill>
                            <a:srgbClr val="FFFFFF"/>
                          </a:solidFill>
                        </a:rPr>
                        <a:t>Selects &lt;div&gt; elements whose class attributes contain </a:t>
                      </a:r>
                      <a:r>
                        <a:rPr i="1" lang="en" sz="1000">
                          <a:solidFill>
                            <a:srgbClr val="FFFFFF"/>
                          </a:solidFill>
                        </a:rPr>
                        <a:t>myCls</a:t>
                      </a:r>
                      <a:r>
                        <a:rPr lang="en" sz="1000">
                          <a:solidFill>
                            <a:srgbClr val="FFFFFF"/>
                          </a:solidFill>
                        </a:rPr>
                        <a:t>.</a:t>
                      </a: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graphicFrame>
        <p:nvGraphicFramePr>
          <p:cNvPr id="180" name="Shape 180"/>
          <p:cNvGraphicFramePr/>
          <p:nvPr/>
        </p:nvGraphicFramePr>
        <p:xfrm>
          <a:off x="469225" y="366000"/>
          <a:ext cx="3000000" cy="3000000"/>
        </p:xfrm>
        <a:graphic>
          <a:graphicData uri="http://schemas.openxmlformats.org/drawingml/2006/table">
            <a:tbl>
              <a:tblPr>
                <a:noFill/>
                <a:tableStyleId>{D3806EBD-7B07-4074-BDE9-01D3FA589AAA}</a:tableStyleId>
              </a:tblPr>
              <a:tblGrid>
                <a:gridCol w="1958775"/>
                <a:gridCol w="2327625"/>
                <a:gridCol w="3980650"/>
              </a:tblGrid>
              <a:tr h="393325">
                <a:tc>
                  <a:txBody>
                    <a:bodyPr>
                      <a:noAutofit/>
                    </a:bodyPr>
                    <a:lstStyle/>
                    <a:p>
                      <a:pPr lvl="0" rtl="0">
                        <a:spcBef>
                          <a:spcPts val="0"/>
                        </a:spcBef>
                        <a:buNone/>
                      </a:pPr>
                      <a:r>
                        <a:rPr b="1" lang="en" sz="1000">
                          <a:solidFill>
                            <a:srgbClr val="FFFFFF"/>
                          </a:solidFill>
                        </a:rPr>
                        <a:t>Category </a:t>
                      </a:r>
                    </a:p>
                  </a:txBody>
                  <a:tcPr marT="91425" marB="91425" marR="91425" marL="91425"/>
                </a:tc>
                <a:tc>
                  <a:txBody>
                    <a:bodyPr>
                      <a:noAutofit/>
                    </a:bodyPr>
                    <a:lstStyle/>
                    <a:p>
                      <a:pPr lvl="0" rtl="0">
                        <a:spcBef>
                          <a:spcPts val="0"/>
                        </a:spcBef>
                        <a:buNone/>
                      </a:pPr>
                      <a:r>
                        <a:rPr b="1" lang="en" sz="1000">
                          <a:solidFill>
                            <a:srgbClr val="FFFFFF"/>
                          </a:solidFill>
                        </a:rPr>
                        <a:t>Selector </a:t>
                      </a:r>
                    </a:p>
                  </a:txBody>
                  <a:tcPr marT="91425" marB="91425" marR="91425" marL="91425"/>
                </a:tc>
                <a:tc>
                  <a:txBody>
                    <a:bodyPr>
                      <a:noAutofit/>
                    </a:bodyPr>
                    <a:lstStyle/>
                    <a:p>
                      <a:pPr lvl="0" rtl="0">
                        <a:spcBef>
                          <a:spcPts val="0"/>
                        </a:spcBef>
                        <a:buNone/>
                      </a:pPr>
                      <a:r>
                        <a:rPr b="1" lang="en" sz="1000">
                          <a:solidFill>
                            <a:srgbClr val="FFFFFF"/>
                          </a:solidFill>
                        </a:rPr>
                        <a:t>Description</a:t>
                      </a:r>
                    </a:p>
                  </a:txBody>
                  <a:tcPr marT="91425" marB="91425" marR="91425" marL="91425"/>
                </a:tc>
              </a:tr>
              <a:tr h="393325">
                <a:tc>
                  <a:txBody>
                    <a:bodyPr>
                      <a:noAutofit/>
                    </a:bodyPr>
                    <a:lstStyle/>
                    <a:p>
                      <a:pPr lvl="0" rtl="0">
                        <a:lnSpc>
                          <a:spcPct val="142000"/>
                        </a:lnSpc>
                        <a:spcBef>
                          <a:spcPts val="0"/>
                        </a:spcBef>
                        <a:buNone/>
                      </a:pPr>
                      <a:r>
                        <a:t/>
                      </a:r>
                      <a:endParaRPr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$('div[class~=myCls]') </a:t>
                      </a:r>
                    </a:p>
                  </a:txBody>
                  <a:tcPr marT="91425" marB="91425" marR="91425" marL="91425"/>
                </a:tc>
                <a:tc>
                  <a:txBody>
                    <a:bodyPr>
                      <a:noAutofit/>
                    </a:bodyPr>
                    <a:lstStyle/>
                    <a:p>
                      <a:pPr lvl="0" rtl="0">
                        <a:lnSpc>
                          <a:spcPct val="142000"/>
                        </a:lnSpc>
                        <a:spcBef>
                          <a:spcPts val="0"/>
                        </a:spcBef>
                        <a:buNone/>
                      </a:pPr>
                      <a:r>
                        <a:rPr lang="en" sz="1000">
                          <a:solidFill>
                            <a:srgbClr val="FFFFFF"/>
                          </a:solidFill>
                        </a:rPr>
                        <a:t>Selects div elements whose class attributes contain </a:t>
                      </a:r>
                      <a:r>
                        <a:rPr i="1" lang="en" sz="1000">
                          <a:solidFill>
                            <a:srgbClr val="FFFFFF"/>
                          </a:solidFill>
                        </a:rPr>
                        <a:t>myCls</a:t>
                      </a:r>
                      <a:r>
                        <a:rPr lang="en" sz="1000">
                          <a:solidFill>
                            <a:srgbClr val="FFFFFF"/>
                          </a:solidFill>
                        </a:rPr>
                        <a:t>, delimited by spaces.</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$('div[class$=myCls]')</a:t>
                      </a:r>
                    </a:p>
                    <a:p>
                      <a:pPr lvl="0" rtl="0">
                        <a:spcBef>
                          <a:spcPts val="0"/>
                        </a:spcBef>
                        <a:buNone/>
                      </a:pPr>
                      <a:r>
                        <a:t/>
                      </a:r>
                      <a:endParaRPr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Selects &lt;div&gt; elements whose class attributes value </a:t>
                      </a:r>
                      <a:r>
                        <a:rPr b="1" lang="en" sz="1000">
                          <a:solidFill>
                            <a:srgbClr val="FFFFFF"/>
                          </a:solidFill>
                        </a:rPr>
                        <a:t>ends</a:t>
                      </a:r>
                      <a:r>
                        <a:rPr lang="en" sz="1000">
                          <a:solidFill>
                            <a:srgbClr val="FFFFFF"/>
                          </a:solidFill>
                        </a:rPr>
                        <a:t> </a:t>
                      </a:r>
                      <a:r>
                        <a:rPr b="1" lang="en" sz="1000">
                          <a:solidFill>
                            <a:srgbClr val="FFFFFF"/>
                          </a:solidFill>
                        </a:rPr>
                        <a:t>with</a:t>
                      </a:r>
                      <a:r>
                        <a:rPr lang="en" sz="1000">
                          <a:solidFill>
                            <a:srgbClr val="FFFFFF"/>
                          </a:solidFill>
                        </a:rPr>
                        <a:t> </a:t>
                      </a:r>
                      <a:r>
                        <a:rPr i="1" lang="en" sz="1000">
                          <a:solidFill>
                            <a:srgbClr val="FFFFFF"/>
                          </a:solidFill>
                        </a:rPr>
                        <a:t>myCls</a:t>
                      </a:r>
                      <a:r>
                        <a:rPr lang="en" sz="1000">
                          <a:solidFill>
                            <a:srgbClr val="FFFFFF"/>
                          </a:solidFill>
                        </a:rPr>
                        <a:t>. The comparison is case sensitive.</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$('div[class!=myCls]')</a:t>
                      </a:r>
                    </a:p>
                  </a:txBody>
                  <a:tcPr marT="91425" marB="91425" marR="91425" marL="91425"/>
                </a:tc>
                <a:tc>
                  <a:txBody>
                    <a:bodyPr>
                      <a:noAutofit/>
                    </a:bodyPr>
                    <a:lstStyle/>
                    <a:p>
                      <a:pPr lvl="0" rtl="0">
                        <a:lnSpc>
                          <a:spcPct val="142000"/>
                        </a:lnSpc>
                        <a:spcBef>
                          <a:spcPts val="0"/>
                        </a:spcBef>
                        <a:buNone/>
                      </a:pPr>
                      <a:r>
                        <a:rPr lang="en" sz="1000">
                          <a:solidFill>
                            <a:srgbClr val="FFFFFF"/>
                          </a:solidFill>
                        </a:rPr>
                        <a:t>Selects &lt;div&gt; elements which does </a:t>
                      </a:r>
                      <a:r>
                        <a:rPr b="1" lang="en" sz="1000">
                          <a:solidFill>
                            <a:srgbClr val="FFFFFF"/>
                          </a:solidFill>
                        </a:rPr>
                        <a:t>not have</a:t>
                      </a:r>
                      <a:r>
                        <a:rPr lang="en" sz="1000">
                          <a:solidFill>
                            <a:srgbClr val="FFFFFF"/>
                          </a:solidFill>
                        </a:rPr>
                        <a:t> </a:t>
                      </a:r>
                      <a:r>
                        <a:rPr i="1" lang="en" sz="1000">
                          <a:solidFill>
                            <a:srgbClr val="FFFFFF"/>
                          </a:solidFill>
                        </a:rPr>
                        <a:t>class</a:t>
                      </a:r>
                      <a:r>
                        <a:rPr lang="en" sz="1000">
                          <a:solidFill>
                            <a:srgbClr val="FFFFFF"/>
                          </a:solidFill>
                        </a:rPr>
                        <a:t> attribute or value does </a:t>
                      </a:r>
                      <a:r>
                        <a:rPr b="1" lang="en" sz="1000">
                          <a:solidFill>
                            <a:srgbClr val="FFFFFF"/>
                          </a:solidFill>
                        </a:rPr>
                        <a:t>not equal</a:t>
                      </a:r>
                      <a:r>
                        <a:rPr lang="en" sz="1000">
                          <a:solidFill>
                            <a:srgbClr val="FFFFFF"/>
                          </a:solidFill>
                        </a:rPr>
                        <a:t> to myCls.</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$('div[class^=myCls]')</a:t>
                      </a:r>
                    </a:p>
                  </a:txBody>
                  <a:tcPr marT="91425" marB="91425" marR="91425" marL="91425"/>
                </a:tc>
                <a:tc>
                  <a:txBody>
                    <a:bodyPr>
                      <a:noAutofit/>
                    </a:bodyPr>
                    <a:lstStyle/>
                    <a:p>
                      <a:pPr lvl="0" rtl="0">
                        <a:lnSpc>
                          <a:spcPct val="142000"/>
                        </a:lnSpc>
                        <a:spcBef>
                          <a:spcPts val="0"/>
                        </a:spcBef>
                        <a:buNone/>
                      </a:pPr>
                      <a:r>
                        <a:rPr lang="en" sz="1000">
                          <a:solidFill>
                            <a:srgbClr val="FFFFFF"/>
                          </a:solidFill>
                        </a:rPr>
                        <a:t>Selects &lt;div&gt; elements whose </a:t>
                      </a:r>
                      <a:r>
                        <a:rPr i="1" lang="en" sz="1000">
                          <a:solidFill>
                            <a:srgbClr val="FFFFFF"/>
                          </a:solidFill>
                        </a:rPr>
                        <a:t>class </a:t>
                      </a:r>
                      <a:r>
                        <a:rPr lang="en" sz="1000">
                          <a:solidFill>
                            <a:srgbClr val="FFFFFF"/>
                          </a:solidFill>
                        </a:rPr>
                        <a:t>attribute value starts with myCls.</a:t>
                      </a:r>
                    </a:p>
                  </a:txBody>
                  <a:tcPr marT="91425" marB="91425" marR="91425" marL="91425"/>
                </a:tc>
              </a:tr>
              <a:tr h="393325">
                <a:tc>
                  <a:txBody>
                    <a:bodyPr>
                      <a:noAutofit/>
                    </a:bodyPr>
                    <a:lstStyle/>
                    <a:p>
                      <a:pPr lvl="0" rtl="0">
                        <a:spcBef>
                          <a:spcPts val="0"/>
                        </a:spcBef>
                        <a:buNone/>
                      </a:pPr>
                      <a:r>
                        <a:t/>
                      </a:r>
                      <a:endParaRPr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$('div:contains("tutorialsteacher")'</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&lt;div&gt; elements that contains the text </a:t>
                      </a:r>
                      <a:r>
                        <a:rPr i="1" lang="en" sz="1000">
                          <a:solidFill>
                            <a:srgbClr val="FFFFFF"/>
                          </a:solidFill>
                        </a:rPr>
                        <a:t>'tutorialsteacher'</a:t>
                      </a:r>
                    </a:p>
                  </a:txBody>
                  <a:tcPr marT="91425" marB="91425" marR="91425" marL="91425"/>
                </a:tc>
              </a:tr>
              <a:tr h="393325">
                <a:tc>
                  <a:txBody>
                    <a:bodyPr>
                      <a:noAutofit/>
                    </a:bodyPr>
                    <a:lstStyle/>
                    <a:p>
                      <a:pPr lvl="0" rtl="0">
                        <a:lnSpc>
                          <a:spcPct val="142000"/>
                        </a:lnSpc>
                        <a:spcBef>
                          <a:spcPts val="0"/>
                        </a:spcBef>
                        <a:buNone/>
                      </a:pPr>
                      <a:r>
                        <a:rPr lang="en" sz="1000">
                          <a:solidFill>
                            <a:srgbClr val="FFFFFF"/>
                          </a:solidFill>
                        </a:rPr>
                        <a:t>Find by Input type</a:t>
                      </a:r>
                    </a:p>
                  </a:txBody>
                  <a:tcPr marT="91425" marB="91425" marR="91425" marL="91425"/>
                </a:tc>
                <a:tc>
                  <a:txBody>
                    <a:bodyPr>
                      <a:noAutofit/>
                    </a:bodyPr>
                    <a:lstStyle/>
                    <a:p>
                      <a:pPr lvl="0" rtl="0">
                        <a:lnSpc>
                          <a:spcPct val="142000"/>
                        </a:lnSpc>
                        <a:spcBef>
                          <a:spcPts val="0"/>
                        </a:spcBef>
                        <a:buNone/>
                      </a:pPr>
                      <a:r>
                        <a:rPr lang="en" sz="1000">
                          <a:solidFill>
                            <a:srgbClr val="FFFFFF"/>
                          </a:solidFill>
                        </a:rPr>
                        <a:t>$(":button")</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input whose type is button.</a:t>
                      </a:r>
                    </a:p>
                  </a:txBody>
                  <a:tcPr marT="91425" marB="91425" marR="91425" marL="91425"/>
                </a:tc>
              </a:tr>
              <a:tr h="393325">
                <a:tc>
                  <a:txBody>
                    <a:bodyPr>
                      <a:noAutofit/>
                    </a:bodyPr>
                    <a:lstStyle/>
                    <a:p>
                      <a:pPr lvl="0" rtl="0">
                        <a:lnSpc>
                          <a:spcPct val="142000"/>
                        </a:lnSpc>
                        <a:spcBef>
                          <a:spcPts val="0"/>
                        </a:spcBef>
                        <a:buNone/>
                      </a:pPr>
                      <a:r>
                        <a:rPr lang="en" sz="1000">
                          <a:solidFill>
                            <a:srgbClr val="FFFFFF"/>
                          </a:solidFill>
                        </a:rPr>
                        <a:t>Even-Odd rows</a:t>
                      </a:r>
                    </a:p>
                  </a:txBody>
                  <a:tcPr marT="91425" marB="91425" marR="91425" marL="91425"/>
                </a:tc>
                <a:tc>
                  <a:txBody>
                    <a:bodyPr>
                      <a:noAutofit/>
                    </a:bodyPr>
                    <a:lstStyle/>
                    <a:p>
                      <a:pPr lvl="0" rtl="0">
                        <a:lnSpc>
                          <a:spcPct val="142000"/>
                        </a:lnSpc>
                        <a:spcBef>
                          <a:spcPts val="0"/>
                        </a:spcBef>
                        <a:buNone/>
                      </a:pPr>
                      <a:r>
                        <a:rPr lang="en" sz="1000">
                          <a:solidFill>
                            <a:srgbClr val="FFFFFF"/>
                          </a:solidFill>
                        </a:rPr>
                        <a:t>$('tr:odd')</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odd rows. (1,3,5,7..)</a:t>
                      </a:r>
                    </a:p>
                  </a:txBody>
                  <a:tcPr marT="91425" marB="91425" marR="91425" marL="91425"/>
                </a:tc>
              </a:tr>
              <a:tr h="393325">
                <a:tc>
                  <a:txBody>
                    <a:bodyPr>
                      <a:noAutofit/>
                    </a:bodyPr>
                    <a:lstStyle/>
                    <a:p>
                      <a:pPr lvl="0" rtl="0">
                        <a:spcBef>
                          <a:spcPts val="0"/>
                        </a:spcBef>
                        <a:buNone/>
                      </a:pPr>
                      <a:r>
                        <a:t/>
                      </a:r>
                      <a:endParaRPr b="1" sz="1000">
                        <a:solidFill>
                          <a:srgbClr val="FFFFFF"/>
                        </a:solidFill>
                      </a:endParaRPr>
                    </a:p>
                  </a:txBody>
                  <a:tcPr marT="91425" marB="91425" marR="91425" marL="91425"/>
                </a:tc>
                <a:tc>
                  <a:txBody>
                    <a:bodyPr>
                      <a:noAutofit/>
                    </a:bodyPr>
                    <a:lstStyle/>
                    <a:p>
                      <a:pPr lvl="0" rtl="0">
                        <a:lnSpc>
                          <a:spcPct val="142000"/>
                        </a:lnSpc>
                        <a:spcBef>
                          <a:spcPts val="0"/>
                        </a:spcBef>
                        <a:buNone/>
                      </a:pPr>
                      <a:r>
                        <a:rPr lang="en" sz="1000">
                          <a:solidFill>
                            <a:srgbClr val="FFFFFF"/>
                          </a:solidFill>
                        </a:rPr>
                        <a:t>$('tr:even')</a:t>
                      </a:r>
                    </a:p>
                  </a:txBody>
                  <a:tcPr marT="91425" marB="91425" marR="91425" marL="91425"/>
                </a:tc>
                <a:tc>
                  <a:txBody>
                    <a:bodyPr>
                      <a:noAutofit/>
                    </a:bodyPr>
                    <a:lstStyle/>
                    <a:p>
                      <a:pPr lvl="0" rtl="0">
                        <a:lnSpc>
                          <a:spcPct val="142000"/>
                        </a:lnSpc>
                        <a:spcBef>
                          <a:spcPts val="0"/>
                        </a:spcBef>
                        <a:buNone/>
                      </a:pPr>
                      <a:r>
                        <a:rPr lang="en" sz="1000">
                          <a:solidFill>
                            <a:srgbClr val="FFFFFF"/>
                          </a:solidFill>
                        </a:rPr>
                        <a:t>Find all even rows.(0,2,4,6..)</a:t>
                      </a: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Points to Remember</a:t>
            </a:r>
          </a:p>
        </p:txBody>
      </p:sp>
      <p:sp>
        <p:nvSpPr>
          <p:cNvPr id="186" name="Shape 18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jQuery selectors enables you to find DOM elements in the web page. </a:t>
            </a:r>
          </a:p>
          <a:p>
            <a:pPr indent="-228600" lvl="0" marL="457200" rtl="0">
              <a:spcBef>
                <a:spcPts val="0"/>
              </a:spcBef>
            </a:pPr>
            <a:r>
              <a:rPr lang="en"/>
              <a:t>jQuery uses css selector expression patterns along with its own patterns. </a:t>
            </a:r>
          </a:p>
          <a:p>
            <a:pPr indent="-228600" lvl="0" marL="457200" rtl="0">
              <a:spcBef>
                <a:spcPts val="0"/>
              </a:spcBef>
            </a:pPr>
            <a:r>
              <a:rPr lang="en"/>
              <a:t>Syntax: $('selector expression','context'). context is an optional parameter. </a:t>
            </a:r>
          </a:p>
          <a:p>
            <a:pPr indent="-228600" lvl="0" marL="457200">
              <a:spcBef>
                <a:spcPts val="0"/>
              </a:spcBef>
            </a:pPr>
            <a:r>
              <a:rPr lang="en"/>
              <a:t>jQuery includes various selector patterns e.g element name, #id, attributes, descendant elements, css class, input types etc.</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3000"/>
              <a:t>Workshop 3</a:t>
            </a:r>
          </a:p>
        </p:txBody>
      </p:sp>
      <p:sp>
        <p:nvSpPr>
          <p:cNvPr id="192" name="Shape 19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Create the previous workshop application as a single page app</a:t>
            </a:r>
          </a:p>
          <a:p>
            <a:pPr indent="-228600" lvl="0" marL="457200" rtl="0">
              <a:spcBef>
                <a:spcPts val="0"/>
              </a:spcBef>
            </a:pPr>
            <a:r>
              <a:rPr lang="en"/>
              <a:t>Provide a left navigation with link</a:t>
            </a:r>
          </a:p>
          <a:p>
            <a:pPr indent="-228600" lvl="1" marL="914400" rtl="0">
              <a:spcBef>
                <a:spcPts val="0"/>
              </a:spcBef>
            </a:pPr>
            <a:r>
              <a:rPr lang="en"/>
              <a:t>Register</a:t>
            </a:r>
          </a:p>
          <a:p>
            <a:pPr indent="-228600" lvl="1" marL="914400" rtl="0">
              <a:spcBef>
                <a:spcPts val="0"/>
              </a:spcBef>
            </a:pPr>
            <a:r>
              <a:rPr lang="en"/>
              <a:t>Login</a:t>
            </a:r>
          </a:p>
          <a:p>
            <a:pPr indent="-228600" lvl="1" marL="914400" rtl="0">
              <a:spcBef>
                <a:spcPts val="0"/>
              </a:spcBef>
            </a:pPr>
            <a:r>
              <a:rPr lang="en"/>
              <a:t>Profile</a:t>
            </a:r>
          </a:p>
          <a:p>
            <a:pPr indent="-228600" lvl="1" marL="914400" rtl="0">
              <a:spcBef>
                <a:spcPts val="0"/>
              </a:spcBef>
            </a:pPr>
            <a:r>
              <a:rPr lang="en"/>
              <a:t>Logout</a:t>
            </a:r>
          </a:p>
          <a:p>
            <a:pPr indent="-228600" lvl="0" marL="457200" rtl="0">
              <a:spcBef>
                <a:spcPts val="0"/>
              </a:spcBef>
            </a:pPr>
            <a:r>
              <a:rPr lang="en"/>
              <a:t>Each link click should show the corresponding section</a:t>
            </a:r>
          </a:p>
          <a:p>
            <a:pPr indent="-228600" lvl="0" marL="457200" rtl="0">
              <a:spcBef>
                <a:spcPts val="0"/>
              </a:spcBef>
            </a:pPr>
            <a:r>
              <a:rPr lang="en"/>
              <a:t>Left navigation link should be provided in a &lt;UL&gt; &lt;LI&gt; tags.</a:t>
            </a:r>
          </a:p>
          <a:p>
            <a:pPr indent="-228600" lvl="0" marL="457200" rtl="0">
              <a:spcBef>
                <a:spcPts val="0"/>
              </a:spcBef>
            </a:pPr>
            <a:r>
              <a:rPr lang="en"/>
              <a:t>Use </a:t>
            </a:r>
            <a:r>
              <a:rPr lang="en">
                <a:solidFill>
                  <a:srgbClr val="DD7E6B"/>
                </a:solidFill>
              </a:rPr>
              <a:t>addClass</a:t>
            </a:r>
            <a:r>
              <a:rPr lang="en"/>
              <a:t> and </a:t>
            </a:r>
            <a:r>
              <a:rPr lang="en">
                <a:solidFill>
                  <a:srgbClr val="DD7E6B"/>
                </a:solidFill>
              </a:rPr>
              <a:t>removeClass</a:t>
            </a:r>
            <a:r>
              <a:rPr lang="en"/>
              <a:t> to show and hide different sections</a:t>
            </a:r>
          </a:p>
          <a:p>
            <a:pPr indent="-228600" lvl="0" marL="457200" rtl="0">
              <a:spcBef>
                <a:spcPts val="0"/>
              </a:spcBef>
            </a:pPr>
            <a:r>
              <a:rPr lang="en"/>
              <a:t>Use </a:t>
            </a:r>
            <a:r>
              <a:rPr lang="en">
                <a:solidFill>
                  <a:srgbClr val="DD7E6B"/>
                </a:solidFill>
                <a:latin typeface="Arial"/>
                <a:ea typeface="Arial"/>
                <a:cs typeface="Arial"/>
                <a:sym typeface="Arial"/>
              </a:rPr>
              <a:t>[type="text"]</a:t>
            </a:r>
            <a:r>
              <a:rPr lang="en">
                <a:solidFill>
                  <a:srgbClr val="DD7E6B"/>
                </a:solidFill>
              </a:rPr>
              <a:t> </a:t>
            </a:r>
            <a:r>
              <a:rPr lang="en"/>
              <a:t>selector to validate all textbox inside login, register, edit page. Make sure </a:t>
            </a:r>
            <a:r>
              <a:rPr lang="en"/>
              <a:t>it's</a:t>
            </a:r>
            <a:r>
              <a:rPr lang="en"/>
              <a:t> not empty.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a:t>
            </a:r>
            <a:r>
              <a:rPr lang="en"/>
              <a:t>xamples</a:t>
            </a:r>
          </a:p>
        </p:txBody>
      </p:sp>
      <p:sp>
        <p:nvSpPr>
          <p:cNvPr id="198" name="Shape 19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$(‘#yourLiName’).click(function(){</a:t>
            </a:r>
          </a:p>
          <a:p>
            <a:pPr lvl="0">
              <a:spcBef>
                <a:spcPts val="0"/>
              </a:spcBef>
              <a:buNone/>
            </a:pPr>
            <a:r>
              <a:rPr lang="en"/>
              <a:t>	$(this).addClass(‘active’);</a:t>
            </a:r>
          </a:p>
          <a:p>
            <a:pPr lvl="0">
              <a:spcBef>
                <a:spcPts val="0"/>
              </a:spcBef>
              <a:buNone/>
            </a:pPr>
            <a:r>
              <a:rPr lang="en"/>
              <a:t>	</a:t>
            </a:r>
            <a:r>
              <a:rPr lang="en">
                <a:solidFill>
                  <a:srgbClr val="E6B8AF"/>
                </a:solidFill>
              </a:rPr>
              <a:t>//need to remove active class from all siblings(li) using css selector.</a:t>
            </a:r>
          </a:p>
          <a:p>
            <a:pPr lvl="0">
              <a:spcBef>
                <a:spcPts val="0"/>
              </a:spcBef>
              <a:buNone/>
            </a:pPr>
            <a:r>
              <a:rPr lang="en"/>
              <a:t>	$(‘#contentSection1’).show();</a:t>
            </a:r>
          </a:p>
          <a:p>
            <a:pPr lvl="0">
              <a:spcBef>
                <a:spcPts val="0"/>
              </a:spcBef>
              <a:buNone/>
            </a:pPr>
            <a:r>
              <a:rPr lang="en"/>
              <a:t>	$(‘#contentSection2’).hide();</a:t>
            </a:r>
          </a:p>
          <a:p>
            <a:pPr lvl="0">
              <a:spcBef>
                <a:spcPts val="0"/>
              </a:spcBef>
              <a:buNone/>
            </a:pPr>
            <a:r>
              <a:rPr lang="en"/>
              <a:t>	$(‘#contentSection3’).hide();</a:t>
            </a:r>
          </a:p>
          <a:p>
            <a:pPr lvl="0">
              <a:spcBef>
                <a:spcPts val="0"/>
              </a:spcBef>
              <a:buNone/>
            </a:pPr>
            <a:r>
              <a:rPr lang="en"/>
              <a:t>});</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ctrTitle"/>
          </p:nvPr>
        </p:nvSpPr>
        <p:spPr>
          <a:xfrm>
            <a:off x="1682676" y="1331875"/>
            <a:ext cx="5783400" cy="1457399"/>
          </a:xfrm>
          <a:prstGeom prst="rect">
            <a:avLst/>
          </a:prstGeom>
        </p:spPr>
        <p:txBody>
          <a:bodyPr anchorCtr="0" anchor="b" bIns="91425" lIns="91425" rIns="91425" tIns="91425">
            <a:noAutofit/>
          </a:bodyPr>
          <a:lstStyle/>
          <a:p>
            <a:pPr lvl="0">
              <a:spcBef>
                <a:spcPts val="0"/>
              </a:spcBef>
              <a:buNone/>
            </a:pPr>
            <a:r>
              <a:rPr lang="en"/>
              <a:t>jQuery Methods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387900" y="197400"/>
            <a:ext cx="8368200" cy="4605600"/>
          </a:xfrm>
          <a:prstGeom prst="rect">
            <a:avLst/>
          </a:prstGeom>
        </p:spPr>
        <p:txBody>
          <a:bodyPr anchorCtr="0" anchor="t" bIns="91425" lIns="91425" rIns="91425" tIns="91425">
            <a:noAutofit/>
          </a:bodyPr>
          <a:lstStyle/>
          <a:p>
            <a:pPr indent="-228600" lvl="0" marL="457200" rtl="0">
              <a:spcBef>
                <a:spcPts val="0"/>
              </a:spcBef>
            </a:pPr>
            <a:r>
              <a:rPr lang="en"/>
              <a:t>jQuery methods of jQuery object which is returned by jQuery selector.</a:t>
            </a:r>
          </a:p>
          <a:p>
            <a:pPr indent="-228600" lvl="0" marL="457200" rtl="0">
              <a:spcBef>
                <a:spcPts val="0"/>
              </a:spcBef>
            </a:pPr>
            <a:r>
              <a:rPr lang="en"/>
              <a:t>jQuery provides various methods for different tasks e.g. manipulate DOM, events, ajax etc.</a:t>
            </a:r>
          </a:p>
          <a:p>
            <a:pPr indent="-228600" lvl="0" marL="457200" rtl="0">
              <a:spcBef>
                <a:spcPts val="0"/>
              </a:spcBef>
            </a:pPr>
            <a:r>
              <a:rPr lang="en"/>
              <a:t>Different categories of methods.</a:t>
            </a:r>
          </a:p>
          <a:p>
            <a:pPr indent="-228600" lvl="1" marL="914400" rtl="0">
              <a:spcBef>
                <a:spcPts val="0"/>
              </a:spcBef>
            </a:pPr>
            <a:r>
              <a:rPr lang="en"/>
              <a:t>DOM Manipulation</a:t>
            </a:r>
          </a:p>
          <a:p>
            <a:pPr indent="-228600" lvl="2" marL="1371600" rtl="0">
              <a:spcBef>
                <a:spcPts val="0"/>
              </a:spcBef>
            </a:pPr>
            <a:r>
              <a:rPr lang="en"/>
              <a:t>after(), append(), attr(), before()</a:t>
            </a:r>
          </a:p>
          <a:p>
            <a:pPr indent="-228600" lvl="1" marL="914400" rtl="0">
              <a:spcBef>
                <a:spcPts val="0"/>
              </a:spcBef>
            </a:pPr>
            <a:r>
              <a:rPr lang="en"/>
              <a:t>Traversing</a:t>
            </a:r>
          </a:p>
          <a:p>
            <a:pPr indent="-228600" lvl="2" marL="1371600" rtl="0">
              <a:spcBef>
                <a:spcPts val="0"/>
              </a:spcBef>
            </a:pPr>
            <a:r>
              <a:rPr lang="en"/>
              <a:t>children(), closest(), each(), first(), next(), filter(), parent(), siblings()</a:t>
            </a:r>
          </a:p>
          <a:p>
            <a:pPr indent="-228600" lvl="1" marL="914400" rtl="0">
              <a:spcBef>
                <a:spcPts val="0"/>
              </a:spcBef>
            </a:pPr>
            <a:r>
              <a:rPr lang="en"/>
              <a:t>CSS</a:t>
            </a:r>
          </a:p>
          <a:p>
            <a:pPr indent="-228600" lvl="2" marL="1371600" rtl="0">
              <a:spcBef>
                <a:spcPts val="0"/>
              </a:spcBef>
            </a:pPr>
            <a:r>
              <a:rPr lang="en"/>
              <a:t>addClass(),  css(),  hasClass(),  removeClass(), toggleClass() </a:t>
            </a:r>
          </a:p>
          <a:p>
            <a:pPr indent="-228600" lvl="1" marL="914400" rtl="0">
              <a:spcBef>
                <a:spcPts val="0"/>
              </a:spcBef>
            </a:pPr>
            <a:r>
              <a:rPr lang="en"/>
              <a:t>Attributes</a:t>
            </a:r>
          </a:p>
          <a:p>
            <a:pPr indent="-228600" lvl="2" marL="1371600" rtl="0">
              <a:spcBef>
                <a:spcPts val="0"/>
              </a:spcBef>
            </a:pPr>
            <a:r>
              <a:rPr lang="en"/>
              <a:t>attr(), html(), removeAttr(),  prop(), val() </a:t>
            </a:r>
          </a:p>
          <a:p>
            <a:pPr indent="-228600" lvl="1" marL="914400" rtl="0">
              <a:spcBef>
                <a:spcPts val="0"/>
              </a:spcBef>
            </a:pPr>
            <a:r>
              <a:rPr lang="en"/>
              <a:t>Events</a:t>
            </a:r>
          </a:p>
          <a:p>
            <a:pPr indent="-228600" lvl="2" marL="1371600" rtl="0">
              <a:spcBef>
                <a:spcPts val="0"/>
              </a:spcBef>
            </a:pPr>
            <a:r>
              <a:rPr lang="en"/>
              <a:t>bind(),  blur(),  change(),  click(),  dblclick(), focus(), keyup(), keydown()</a:t>
            </a:r>
          </a:p>
          <a:p>
            <a:pPr indent="-228600" lvl="1" marL="914400" rtl="0">
              <a:spcBef>
                <a:spcPts val="0"/>
              </a:spcBef>
            </a:pPr>
            <a:r>
              <a:rPr lang="en"/>
              <a:t>Effects</a:t>
            </a:r>
          </a:p>
          <a:p>
            <a:pPr indent="-228600" lvl="2" marL="1371600" rtl="0">
              <a:spcBef>
                <a:spcPts val="0"/>
              </a:spcBef>
            </a:pPr>
            <a:r>
              <a:rPr lang="en"/>
              <a:t>animate(), fadeIn(), fadeOut(), hide(), show(), stop()</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nvSpPr>
        <p:spPr>
          <a:xfrm>
            <a:off x="550150" y="227050"/>
            <a:ext cx="8208600" cy="462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14" name="Shape 214"/>
          <p:cNvSpPr txBox="1"/>
          <p:nvPr>
            <p:ph idx="1" type="body"/>
          </p:nvPr>
        </p:nvSpPr>
        <p:spPr>
          <a:xfrm>
            <a:off x="387900" y="227050"/>
            <a:ext cx="8368200" cy="4628400"/>
          </a:xfrm>
          <a:prstGeom prst="rect">
            <a:avLst/>
          </a:prstGeom>
        </p:spPr>
        <p:txBody>
          <a:bodyPr anchorCtr="0" anchor="t" bIns="91425" lIns="91425" rIns="91425" tIns="91425">
            <a:noAutofit/>
          </a:bodyPr>
          <a:lstStyle/>
          <a:p>
            <a:pPr indent="-228600" lvl="0" marL="457200" rtl="0">
              <a:spcBef>
                <a:spcPts val="0"/>
              </a:spcBef>
            </a:pPr>
            <a:r>
              <a:rPr lang="en"/>
              <a:t>Dimensions</a:t>
            </a:r>
          </a:p>
          <a:p>
            <a:pPr indent="-228600" lvl="1" marL="914400" rtl="0">
              <a:spcBef>
                <a:spcPts val="0"/>
              </a:spcBef>
            </a:pPr>
            <a:r>
              <a:rPr lang="en"/>
              <a:t>height(), width(), innerHeight(), innerWidth()</a:t>
            </a:r>
          </a:p>
          <a:p>
            <a:pPr indent="-228600" lvl="0" marL="457200" rtl="0">
              <a:spcBef>
                <a:spcPts val="0"/>
              </a:spcBef>
            </a:pPr>
            <a:r>
              <a:rPr lang="en"/>
              <a:t>Forms</a:t>
            </a:r>
          </a:p>
          <a:p>
            <a:pPr indent="-228600" lvl="1" marL="914400" rtl="0">
              <a:spcBef>
                <a:spcPts val="0"/>
              </a:spcBef>
            </a:pPr>
            <a:r>
              <a:rPr lang="en"/>
              <a:t>blur(), change(), val(), submit()</a:t>
            </a:r>
          </a:p>
          <a:p>
            <a:pPr indent="-228600" lvl="0" marL="457200" rtl="0">
              <a:spcBef>
                <a:spcPts val="0"/>
              </a:spcBef>
            </a:pPr>
            <a:r>
              <a:rPr lang="en"/>
              <a:t>Ajax</a:t>
            </a:r>
          </a:p>
          <a:p>
            <a:pPr indent="-228600" lvl="1" marL="914400" rtl="0">
              <a:spcBef>
                <a:spcPts val="0"/>
              </a:spcBef>
            </a:pPr>
            <a:r>
              <a:rPr lang="en"/>
              <a:t>get(), getJson(), post(), load()</a:t>
            </a:r>
          </a:p>
          <a:p>
            <a:pPr indent="-228600" lvl="0" marL="457200" rtl="0">
              <a:spcBef>
                <a:spcPts val="0"/>
              </a:spcBef>
            </a:pPr>
            <a:r>
              <a:rPr lang="en"/>
              <a:t>Core</a:t>
            </a:r>
          </a:p>
          <a:p>
            <a:pPr indent="-228600" lvl="1" marL="914400" rtl="0">
              <a:spcBef>
                <a:spcPts val="0"/>
              </a:spcBef>
            </a:pPr>
            <a:r>
              <a:rPr lang="en"/>
              <a:t>jQuery(), holdReady(), when()</a:t>
            </a:r>
          </a:p>
          <a:p>
            <a:pPr indent="-228600" lvl="0" marL="457200" rtl="0">
              <a:spcBef>
                <a:spcPts val="0"/>
              </a:spcBef>
            </a:pPr>
            <a:r>
              <a:rPr lang="en"/>
              <a:t>Data</a:t>
            </a:r>
          </a:p>
          <a:p>
            <a:pPr indent="-228600" lvl="1" marL="914400" rtl="0">
              <a:spcBef>
                <a:spcPts val="0"/>
              </a:spcBef>
            </a:pPr>
            <a:r>
              <a:rPr lang="en"/>
              <a:t>data(),  removeData(), queue(),  dequeue(), clearQueue()</a:t>
            </a:r>
          </a:p>
          <a:p>
            <a:pPr indent="-228600" lvl="0" marL="457200" rtl="0">
              <a:spcBef>
                <a:spcPts val="0"/>
              </a:spcBef>
            </a:pPr>
            <a:r>
              <a:rPr lang="en"/>
              <a:t>Miscellaneous</a:t>
            </a:r>
          </a:p>
          <a:p>
            <a:pPr indent="-228600" lvl="1" marL="914400" rtl="0">
              <a:spcBef>
                <a:spcPts val="0"/>
              </a:spcBef>
            </a:pPr>
            <a:r>
              <a:rPr lang="en"/>
              <a:t>each(), index(), get(), toArray()</a:t>
            </a:r>
          </a:p>
          <a:p>
            <a:pPr indent="-228600" lvl="0" marL="457200" rtl="0">
              <a:spcBef>
                <a:spcPts val="0"/>
              </a:spcBef>
            </a:pPr>
            <a:r>
              <a:rPr lang="en"/>
              <a:t>Utilities</a:t>
            </a:r>
          </a:p>
          <a:p>
            <a:pPr indent="-228600" lvl="1" marL="914400" rtl="0">
              <a:spcBef>
                <a:spcPts val="0"/>
              </a:spcBef>
            </a:pPr>
            <a:r>
              <a:rPr lang="en"/>
              <a:t>inArray(),  isArray(), isFunction(), isNumeric(), isWindow(), isXmlDoc()</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87900" y="274650"/>
            <a:ext cx="8368200" cy="686100"/>
          </a:xfrm>
          <a:prstGeom prst="rect">
            <a:avLst/>
          </a:prstGeom>
        </p:spPr>
        <p:txBody>
          <a:bodyPr anchorCtr="0" anchor="b" bIns="91425" lIns="91425" rIns="91425" tIns="91425">
            <a:noAutofit/>
          </a:bodyPr>
          <a:lstStyle/>
          <a:p>
            <a:pPr lvl="0">
              <a:spcBef>
                <a:spcPts val="0"/>
              </a:spcBef>
              <a:buNone/>
            </a:pPr>
            <a:r>
              <a:rPr lang="en"/>
              <a:t>DOM Manipulation Methods</a:t>
            </a:r>
          </a:p>
        </p:txBody>
      </p:sp>
      <p:sp>
        <p:nvSpPr>
          <p:cNvPr id="220" name="Shape 220"/>
          <p:cNvSpPr txBox="1"/>
          <p:nvPr>
            <p:ph idx="1" type="body"/>
          </p:nvPr>
        </p:nvSpPr>
        <p:spPr>
          <a:xfrm>
            <a:off x="387900" y="960749"/>
            <a:ext cx="8368200" cy="3955800"/>
          </a:xfrm>
          <a:prstGeom prst="rect">
            <a:avLst/>
          </a:prstGeom>
        </p:spPr>
        <p:txBody>
          <a:bodyPr anchorCtr="0" anchor="t" bIns="91425" lIns="91425" rIns="91425" tIns="91425">
            <a:noAutofit/>
          </a:bodyPr>
          <a:lstStyle/>
          <a:p>
            <a:pPr indent="-228600" lvl="0" marL="457200" rtl="0">
              <a:spcBef>
                <a:spcPts val="0"/>
              </a:spcBef>
            </a:pPr>
            <a:r>
              <a:rPr lang="en">
                <a:solidFill>
                  <a:srgbClr val="CC4125"/>
                </a:solidFill>
              </a:rPr>
              <a:t>append() </a:t>
            </a:r>
            <a:r>
              <a:rPr lang="en"/>
              <a:t>: Inserts content to the end of element(s) which is specified by a selector.</a:t>
            </a:r>
          </a:p>
          <a:p>
            <a:pPr indent="-228600" lvl="0" marL="457200" rtl="0">
              <a:spcBef>
                <a:spcPts val="0"/>
              </a:spcBef>
            </a:pPr>
            <a:r>
              <a:rPr lang="en">
                <a:solidFill>
                  <a:srgbClr val="CC4125"/>
                </a:solidFill>
              </a:rPr>
              <a:t>before()</a:t>
            </a:r>
            <a:r>
              <a:rPr lang="en"/>
              <a:t> : Inserts content (new or existing DOM elements) before an element(s) which is specified by a selector.</a:t>
            </a:r>
          </a:p>
          <a:p>
            <a:pPr indent="-228600" lvl="0" marL="457200" rtl="0">
              <a:spcBef>
                <a:spcPts val="0"/>
              </a:spcBef>
            </a:pPr>
            <a:r>
              <a:rPr lang="en">
                <a:solidFill>
                  <a:srgbClr val="CC4125"/>
                </a:solidFill>
              </a:rPr>
              <a:t>after()</a:t>
            </a:r>
            <a:r>
              <a:rPr lang="en"/>
              <a:t> : Inserts content (new or existing DOM elements) after an element(s) which is specified by a selector.</a:t>
            </a:r>
          </a:p>
          <a:p>
            <a:pPr indent="-228600" lvl="0" marL="457200" rtl="0">
              <a:spcBef>
                <a:spcPts val="0"/>
              </a:spcBef>
            </a:pPr>
            <a:r>
              <a:rPr lang="en">
                <a:solidFill>
                  <a:srgbClr val="CC4125"/>
                </a:solidFill>
              </a:rPr>
              <a:t>prepend()</a:t>
            </a:r>
            <a:r>
              <a:rPr lang="en"/>
              <a:t> : Insert content at the beginning of an element(s) specified by a selector.</a:t>
            </a:r>
          </a:p>
          <a:p>
            <a:pPr indent="-228600" lvl="0" marL="457200" rtl="0">
              <a:spcBef>
                <a:spcPts val="0"/>
              </a:spcBef>
            </a:pPr>
            <a:r>
              <a:rPr lang="en">
                <a:solidFill>
                  <a:srgbClr val="CC4125"/>
                </a:solidFill>
              </a:rPr>
              <a:t>remove()	</a:t>
            </a:r>
            <a:r>
              <a:rPr lang="en"/>
              <a:t> : Removes element(s) from DOM which is specified by selector.</a:t>
            </a:r>
          </a:p>
          <a:p>
            <a:pPr indent="-228600" lvl="0" marL="457200" rtl="0">
              <a:spcBef>
                <a:spcPts val="0"/>
              </a:spcBef>
            </a:pPr>
            <a:r>
              <a:rPr lang="en">
                <a:solidFill>
                  <a:srgbClr val="CC4125"/>
                </a:solidFill>
              </a:rPr>
              <a:t>replaceAll()</a:t>
            </a:r>
            <a:r>
              <a:rPr lang="en"/>
              <a:t> : Replace target element(s) with specified element.</a:t>
            </a:r>
          </a:p>
          <a:p>
            <a:pPr indent="-228600" lvl="0" marL="457200">
              <a:spcBef>
                <a:spcPts val="0"/>
              </a:spcBef>
            </a:pPr>
            <a:r>
              <a:rPr lang="en">
                <a:solidFill>
                  <a:srgbClr val="CC4125"/>
                </a:solidFill>
              </a:rPr>
              <a:t>wrap()</a:t>
            </a:r>
            <a:r>
              <a:rPr lang="en"/>
              <a:t> : Wrap an HTML structure around each element which is specified by selector.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descr="manipulation-methods.png" id="225" name="Shape 225"/>
          <p:cNvPicPr preferRelativeResize="0"/>
          <p:nvPr/>
        </p:nvPicPr>
        <p:blipFill>
          <a:blip r:embed="rId3">
            <a:alphaModFix/>
          </a:blip>
          <a:stretch>
            <a:fillRect/>
          </a:stretch>
        </p:blipFill>
        <p:spPr>
          <a:xfrm>
            <a:off x="0" y="609600"/>
            <a:ext cx="9143999" cy="385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features</a:t>
            </a:r>
          </a:p>
        </p:txBody>
      </p:sp>
      <p:sp>
        <p:nvSpPr>
          <p:cNvPr id="75" name="Shape 7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b="1" lang="en"/>
              <a:t>DOM Selection</a:t>
            </a:r>
            <a:r>
              <a:rPr lang="en"/>
              <a:t>: jQuery provides Selectors to retrieve DOM element based on different criteria like tag name, id, css class name, attribute name, value, nth child in hierarchy etc.</a:t>
            </a:r>
          </a:p>
          <a:p>
            <a:pPr indent="-228600" lvl="0" marL="457200" rtl="0">
              <a:spcBef>
                <a:spcPts val="0"/>
              </a:spcBef>
            </a:pPr>
            <a:r>
              <a:rPr b="1" lang="en"/>
              <a:t>DOM Manipulation</a:t>
            </a:r>
            <a:r>
              <a:rPr lang="en"/>
              <a:t>: You can manipulate DOM elements using various built-in jQuery functions. For example, adding or removing elements, modifying html content, css class etc.</a:t>
            </a:r>
          </a:p>
          <a:p>
            <a:pPr indent="-228600" lvl="0" marL="457200" rtl="0">
              <a:spcBef>
                <a:spcPts val="0"/>
              </a:spcBef>
            </a:pPr>
            <a:r>
              <a:rPr b="1" lang="en"/>
              <a:t>Special Effects</a:t>
            </a:r>
            <a:r>
              <a:rPr lang="en"/>
              <a:t>: You can apply special effects to DOM elements like show or hide elements, fade-in or fade-out of visibility, sliding effect, animation etc.</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Manipulate HTML Attributes</a:t>
            </a:r>
          </a:p>
        </p:txBody>
      </p:sp>
      <p:sp>
        <p:nvSpPr>
          <p:cNvPr id="231" name="Shape 23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solidFill>
                  <a:srgbClr val="CC4125"/>
                </a:solidFill>
              </a:rPr>
              <a:t>attr()</a:t>
            </a:r>
            <a:r>
              <a:rPr lang="en"/>
              <a:t> : Get or set the value of specified attribute of the target element(s).</a:t>
            </a:r>
          </a:p>
          <a:p>
            <a:pPr indent="-228600" lvl="0" marL="457200" rtl="0">
              <a:spcBef>
                <a:spcPts val="0"/>
              </a:spcBef>
            </a:pPr>
            <a:r>
              <a:rPr lang="en">
                <a:solidFill>
                  <a:srgbClr val="CC4125"/>
                </a:solidFill>
              </a:rPr>
              <a:t>prop()</a:t>
            </a:r>
            <a:r>
              <a:rPr lang="en"/>
              <a:t> : Get or set the value of specified property of the target element(s).</a:t>
            </a:r>
          </a:p>
          <a:p>
            <a:pPr indent="-228600" lvl="0" marL="457200" rtl="0">
              <a:spcBef>
                <a:spcPts val="0"/>
              </a:spcBef>
            </a:pPr>
            <a:r>
              <a:rPr lang="en">
                <a:solidFill>
                  <a:srgbClr val="CC4125"/>
                </a:solidFill>
              </a:rPr>
              <a:t>html()</a:t>
            </a:r>
            <a:r>
              <a:rPr lang="en"/>
              <a:t> : Get or set html content to the specified target element(s).</a:t>
            </a:r>
          </a:p>
          <a:p>
            <a:pPr indent="-228600" lvl="0" marL="457200" rtl="0">
              <a:spcBef>
                <a:spcPts val="0"/>
              </a:spcBef>
            </a:pPr>
            <a:r>
              <a:rPr lang="en">
                <a:solidFill>
                  <a:srgbClr val="CC4125"/>
                </a:solidFill>
              </a:rPr>
              <a:t>text()</a:t>
            </a:r>
            <a:r>
              <a:rPr lang="en"/>
              <a:t> : Get or set text for the specified target element(s).</a:t>
            </a:r>
          </a:p>
          <a:p>
            <a:pPr indent="-228600" lvl="0" marL="457200" rtl="0">
              <a:spcBef>
                <a:spcPts val="0"/>
              </a:spcBef>
            </a:pPr>
            <a:r>
              <a:rPr lang="en">
                <a:solidFill>
                  <a:srgbClr val="CC4125"/>
                </a:solidFill>
              </a:rPr>
              <a:t>val()</a:t>
            </a:r>
            <a:r>
              <a:rPr lang="en"/>
              <a:t> : Get or set value property of the specified target element.</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jquery-access-methods.png" id="236" name="Shape 236"/>
          <p:cNvPicPr preferRelativeResize="0"/>
          <p:nvPr/>
        </p:nvPicPr>
        <p:blipFill>
          <a:blip r:embed="rId3">
            <a:alphaModFix/>
          </a:blip>
          <a:stretch>
            <a:fillRect/>
          </a:stretch>
        </p:blipFill>
        <p:spPr>
          <a:xfrm>
            <a:off x="138299" y="0"/>
            <a:ext cx="8905537"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Workshop 4</a:t>
            </a:r>
          </a:p>
        </p:txBody>
      </p:sp>
      <p:sp>
        <p:nvSpPr>
          <p:cNvPr id="242" name="Shape 24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Implement</a:t>
            </a:r>
            <a:r>
              <a:rPr lang="en"/>
              <a:t> previous workshop with dom manipulation and attribute manipulation</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Example on Login navigation link Click</a:t>
            </a:r>
          </a:p>
        </p:txBody>
      </p:sp>
      <p:sp>
        <p:nvSpPr>
          <p:cNvPr id="248" name="Shape 24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$(‘#loginBtn’).click(function() {</a:t>
            </a:r>
          </a:p>
          <a:p>
            <a:pPr lvl="0">
              <a:spcBef>
                <a:spcPts val="0"/>
              </a:spcBef>
              <a:buNone/>
            </a:pPr>
            <a:r>
              <a:rPr lang="en"/>
              <a:t>	$(‘#wrapper’).html(“”);</a:t>
            </a:r>
          </a:p>
          <a:p>
            <a:pPr lvl="0">
              <a:spcBef>
                <a:spcPts val="0"/>
              </a:spcBef>
              <a:buNone/>
            </a:pPr>
            <a:r>
              <a:rPr lang="en"/>
              <a:t>	Var username = $(‘&lt;input/&gt;’);</a:t>
            </a:r>
          </a:p>
          <a:p>
            <a:pPr lvl="0">
              <a:spcBef>
                <a:spcPts val="0"/>
              </a:spcBef>
              <a:buNone/>
            </a:pPr>
            <a:r>
              <a:rPr lang="en"/>
              <a:t>	$(‘#wrapper’).append(username);</a:t>
            </a:r>
          </a:p>
          <a:p>
            <a:pPr lvl="0">
              <a:spcBef>
                <a:spcPts val="0"/>
              </a:spcBef>
              <a:buNone/>
            </a:pPr>
            <a:r>
              <a:rPr lang="en"/>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Manipulate DOM Element's Dimensions</a:t>
            </a:r>
          </a:p>
        </p:txBody>
      </p:sp>
      <p:sp>
        <p:nvSpPr>
          <p:cNvPr id="254" name="Shape 254"/>
          <p:cNvSpPr txBox="1"/>
          <p:nvPr>
            <p:ph idx="1" type="body"/>
          </p:nvPr>
        </p:nvSpPr>
        <p:spPr>
          <a:xfrm>
            <a:off x="387900" y="1261224"/>
            <a:ext cx="8368200" cy="3078900"/>
          </a:xfrm>
          <a:prstGeom prst="rect">
            <a:avLst/>
          </a:prstGeom>
        </p:spPr>
        <p:txBody>
          <a:bodyPr anchorCtr="0" anchor="t" bIns="91425" lIns="91425" rIns="91425" tIns="91425">
            <a:noAutofit/>
          </a:bodyPr>
          <a:lstStyle/>
          <a:p>
            <a:pPr indent="-228600" lvl="0" marL="457200" rtl="0">
              <a:spcBef>
                <a:spcPts val="0"/>
              </a:spcBef>
            </a:pPr>
            <a:r>
              <a:rPr lang="en">
                <a:solidFill>
                  <a:srgbClr val="CC4125"/>
                </a:solidFill>
              </a:rPr>
              <a:t>height()</a:t>
            </a:r>
            <a:r>
              <a:rPr lang="en"/>
              <a:t> : Get or set height of the specified element(s).</a:t>
            </a:r>
          </a:p>
          <a:p>
            <a:pPr indent="-228600" lvl="0" marL="457200" rtl="0">
              <a:spcBef>
                <a:spcPts val="0"/>
              </a:spcBef>
            </a:pPr>
            <a:r>
              <a:rPr lang="en">
                <a:solidFill>
                  <a:srgbClr val="CC4125"/>
                </a:solidFill>
              </a:rPr>
              <a:t>innerHeight()</a:t>
            </a:r>
            <a:r>
              <a:rPr lang="en"/>
              <a:t>: Get or set inner height (padding + element's height) of the specified element(s).</a:t>
            </a:r>
          </a:p>
          <a:p>
            <a:pPr indent="-228600" lvl="0" marL="457200" rtl="0">
              <a:spcBef>
                <a:spcPts val="0"/>
              </a:spcBef>
            </a:pPr>
            <a:r>
              <a:rPr lang="en">
                <a:solidFill>
                  <a:srgbClr val="CC4125"/>
                </a:solidFill>
              </a:rPr>
              <a:t>outerHeight()	</a:t>
            </a:r>
            <a:r>
              <a:rPr lang="en"/>
              <a:t> : Get or set outer height (border + padding + element's height) of the specified element(s).</a:t>
            </a:r>
          </a:p>
          <a:p>
            <a:pPr indent="-228600" lvl="0" marL="457200" rtl="0">
              <a:spcBef>
                <a:spcPts val="0"/>
              </a:spcBef>
            </a:pPr>
            <a:r>
              <a:rPr lang="en">
                <a:solidFill>
                  <a:srgbClr val="CC4125"/>
                </a:solidFill>
              </a:rPr>
              <a:t>offset()</a:t>
            </a:r>
            <a:r>
              <a:rPr lang="en"/>
              <a:t> : Get or set left and top coordinates of the specified element(s).</a:t>
            </a:r>
          </a:p>
          <a:p>
            <a:pPr indent="-228600" lvl="0" marL="457200" rtl="0">
              <a:spcBef>
                <a:spcPts val="0"/>
              </a:spcBef>
            </a:pPr>
            <a:r>
              <a:rPr lang="en">
                <a:solidFill>
                  <a:srgbClr val="CC4125"/>
                </a:solidFill>
              </a:rPr>
              <a:t>position()</a:t>
            </a:r>
            <a:r>
              <a:rPr lang="en"/>
              <a:t> : Get the current coordinates of the specified element(s).</a:t>
            </a:r>
          </a:p>
          <a:p>
            <a:pPr indent="-228600" lvl="0" marL="457200" rtl="0">
              <a:spcBef>
                <a:spcPts val="0"/>
              </a:spcBef>
            </a:pPr>
            <a:r>
              <a:rPr lang="en">
                <a:solidFill>
                  <a:srgbClr val="CC4125"/>
                </a:solidFill>
              </a:rPr>
              <a:t>width()</a:t>
            </a:r>
            <a:r>
              <a:rPr lang="en"/>
              <a:t> : Get or set the width of the specified element(s).</a:t>
            </a:r>
          </a:p>
          <a:p>
            <a:pPr indent="-228600" lvl="0" marL="457200" rtl="0">
              <a:spcBef>
                <a:spcPts val="0"/>
              </a:spcBef>
            </a:pPr>
            <a:r>
              <a:rPr lang="en">
                <a:solidFill>
                  <a:srgbClr val="CC4125"/>
                </a:solidFill>
              </a:rPr>
              <a:t>innerWidth() </a:t>
            </a:r>
            <a:r>
              <a:rPr lang="en"/>
              <a:t>: Get or set the inner width (padding + element's width) of the specified element(s).</a:t>
            </a:r>
          </a:p>
          <a:p>
            <a:pPr indent="-228600" lvl="0" marL="457200" rtl="0">
              <a:spcBef>
                <a:spcPts val="0"/>
              </a:spcBef>
            </a:pPr>
            <a:r>
              <a:rPr lang="en">
                <a:solidFill>
                  <a:srgbClr val="CC4125"/>
                </a:solidFill>
              </a:rPr>
              <a:t>outerWidth()</a:t>
            </a:r>
            <a:r>
              <a:rPr lang="en"/>
              <a:t> : Get or set outer width (border + padding + element's width) of the specified element(s).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descr="jquery-dom-dimension.png" id="259" name="Shape 259"/>
          <p:cNvPicPr preferRelativeResize="0"/>
          <p:nvPr/>
        </p:nvPicPr>
        <p:blipFill>
          <a:blip r:embed="rId3">
            <a:alphaModFix/>
          </a:blip>
          <a:stretch>
            <a:fillRect/>
          </a:stretch>
        </p:blipFill>
        <p:spPr>
          <a:xfrm>
            <a:off x="847725" y="76200"/>
            <a:ext cx="7273066" cy="4991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Traversing DOM Elements</a:t>
            </a:r>
          </a:p>
        </p:txBody>
      </p:sp>
      <p:sp>
        <p:nvSpPr>
          <p:cNvPr id="265" name="Shape 26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solidFill>
                  <a:srgbClr val="CC4125"/>
                </a:solidFill>
              </a:rPr>
              <a:t>children()</a:t>
            </a:r>
            <a:r>
              <a:rPr lang="en"/>
              <a:t> : Get all the child elements of the specified element(s)</a:t>
            </a:r>
          </a:p>
          <a:p>
            <a:pPr indent="-228600" lvl="0" marL="457200" rtl="0">
              <a:spcBef>
                <a:spcPts val="0"/>
              </a:spcBef>
            </a:pPr>
            <a:r>
              <a:rPr lang="en">
                <a:solidFill>
                  <a:srgbClr val="CC4125"/>
                </a:solidFill>
              </a:rPr>
              <a:t>each()</a:t>
            </a:r>
            <a:r>
              <a:rPr lang="en"/>
              <a:t> : Iterate over specified elements and execute specified call back function for each element.</a:t>
            </a:r>
          </a:p>
          <a:p>
            <a:pPr indent="-228600" lvl="0" marL="457200" rtl="0">
              <a:spcBef>
                <a:spcPts val="0"/>
              </a:spcBef>
            </a:pPr>
            <a:r>
              <a:rPr lang="en">
                <a:solidFill>
                  <a:srgbClr val="CC4125"/>
                </a:solidFill>
              </a:rPr>
              <a:t>find()</a:t>
            </a:r>
            <a:r>
              <a:rPr lang="en"/>
              <a:t> : Get all the specified child elements of each specified element(s).</a:t>
            </a:r>
          </a:p>
          <a:p>
            <a:pPr indent="-228600" lvl="0" marL="457200" rtl="0">
              <a:spcBef>
                <a:spcPts val="0"/>
              </a:spcBef>
            </a:pPr>
            <a:r>
              <a:rPr lang="en">
                <a:solidFill>
                  <a:srgbClr val="CC4125"/>
                </a:solidFill>
              </a:rPr>
              <a:t>first()</a:t>
            </a:r>
            <a:r>
              <a:rPr lang="en"/>
              <a:t> : Get the first occurrence of the specified element.</a:t>
            </a:r>
          </a:p>
          <a:p>
            <a:pPr indent="-228600" lvl="0" marL="457200" rtl="0">
              <a:spcBef>
                <a:spcPts val="0"/>
              </a:spcBef>
            </a:pPr>
            <a:r>
              <a:rPr lang="en">
                <a:solidFill>
                  <a:srgbClr val="CC4125"/>
                </a:solidFill>
              </a:rPr>
              <a:t>next()</a:t>
            </a:r>
            <a:r>
              <a:rPr lang="en"/>
              <a:t> : Get the immediately following sibling of the specified element.</a:t>
            </a:r>
          </a:p>
          <a:p>
            <a:pPr indent="-228600" lvl="0" marL="457200" rtl="0">
              <a:spcBef>
                <a:spcPts val="0"/>
              </a:spcBef>
            </a:pPr>
            <a:r>
              <a:rPr lang="en">
                <a:solidFill>
                  <a:srgbClr val="CC4125"/>
                </a:solidFill>
              </a:rPr>
              <a:t>parent()</a:t>
            </a:r>
            <a:r>
              <a:rPr lang="en"/>
              <a:t> : Get the parent of the specified element(s).</a:t>
            </a:r>
          </a:p>
          <a:p>
            <a:pPr indent="-228600" lvl="0" marL="457200" rtl="0">
              <a:spcBef>
                <a:spcPts val="0"/>
              </a:spcBef>
            </a:pPr>
            <a:r>
              <a:rPr lang="en">
                <a:solidFill>
                  <a:srgbClr val="CC4125"/>
                </a:solidFill>
              </a:rPr>
              <a:t>prev()</a:t>
            </a:r>
            <a:r>
              <a:rPr lang="en"/>
              <a:t> : Get the immediately preceding sibling of the specified element.</a:t>
            </a:r>
          </a:p>
          <a:p>
            <a:pPr indent="-228600" lvl="0" marL="457200" rtl="0">
              <a:spcBef>
                <a:spcPts val="0"/>
              </a:spcBef>
            </a:pPr>
            <a:r>
              <a:rPr lang="en">
                <a:solidFill>
                  <a:srgbClr val="CC4125"/>
                </a:solidFill>
              </a:rPr>
              <a:t>siblings()</a:t>
            </a:r>
            <a:r>
              <a:rPr lang="en"/>
              <a:t> : Get the siblings of each specified element(s)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descr="jq-traversing-methods.png" id="270" name="Shape 270"/>
          <p:cNvPicPr preferRelativeResize="0"/>
          <p:nvPr/>
        </p:nvPicPr>
        <p:blipFill>
          <a:blip r:embed="rId3">
            <a:alphaModFix/>
          </a:blip>
          <a:stretch>
            <a:fillRect/>
          </a:stretch>
        </p:blipFill>
        <p:spPr>
          <a:xfrm>
            <a:off x="914400" y="76200"/>
            <a:ext cx="7368882" cy="4991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Workshop 5</a:t>
            </a:r>
          </a:p>
        </p:txBody>
      </p:sp>
      <p:sp>
        <p:nvSpPr>
          <p:cNvPr id="276" name="Shape 27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Create an app as shown in the demo with m</a:t>
            </a:r>
            <a:r>
              <a:rPr lang="en"/>
              <a:t>anipulate DOM Element's Dimensions</a:t>
            </a:r>
            <a:r>
              <a:rPr lang="en"/>
              <a:t> and jQuery traversing</a:t>
            </a:r>
          </a:p>
          <a:p>
            <a:pPr lvl="0">
              <a:spcBef>
                <a:spcPts val="0"/>
              </a:spcBef>
              <a:buNone/>
            </a:pPr>
            <a:r>
              <a:rPr lang="en"/>
              <a:t>Eg: </a:t>
            </a:r>
            <a:r>
              <a:rPr lang="en" u="sng">
                <a:solidFill>
                  <a:schemeClr val="hlink"/>
                </a:solidFill>
                <a:hlinkClick r:id="rId3"/>
              </a:rPr>
              <a:t>Dimensions and Traversing Demo</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CSS Manipulation using jQuery:</a:t>
            </a:r>
          </a:p>
        </p:txBody>
      </p:sp>
      <p:sp>
        <p:nvSpPr>
          <p:cNvPr id="282" name="Shape 28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solidFill>
                  <a:srgbClr val="E6B8AF"/>
                </a:solidFill>
              </a:rPr>
              <a:t>css();</a:t>
            </a:r>
            <a:r>
              <a:rPr lang="en"/>
              <a:t>  Get or set style properties to the specified element(s).</a:t>
            </a:r>
          </a:p>
          <a:p>
            <a:pPr indent="-228600" lvl="0" marL="457200" rtl="0">
              <a:spcBef>
                <a:spcPts val="0"/>
              </a:spcBef>
            </a:pPr>
            <a:r>
              <a:rPr lang="en">
                <a:solidFill>
                  <a:srgbClr val="E6B8AF"/>
                </a:solidFill>
              </a:rPr>
              <a:t>addClass();</a:t>
            </a:r>
            <a:r>
              <a:rPr lang="en"/>
              <a:t> Add one or more class to the specified element(s).</a:t>
            </a:r>
          </a:p>
          <a:p>
            <a:pPr indent="-228600" lvl="0" marL="457200" rtl="0">
              <a:spcBef>
                <a:spcPts val="0"/>
              </a:spcBef>
            </a:pPr>
            <a:r>
              <a:rPr lang="en">
                <a:solidFill>
                  <a:srgbClr val="E6B8AF"/>
                </a:solidFill>
              </a:rPr>
              <a:t>hasClass();</a:t>
            </a:r>
            <a:r>
              <a:rPr lang="en"/>
              <a:t> Determine whether any of the specified elements are assigned the given CSS class.</a:t>
            </a:r>
          </a:p>
          <a:p>
            <a:pPr indent="-228600" lvl="0" marL="457200" rtl="0">
              <a:spcBef>
                <a:spcPts val="0"/>
              </a:spcBef>
            </a:pPr>
            <a:r>
              <a:rPr lang="en">
                <a:solidFill>
                  <a:srgbClr val="E6B8AF"/>
                </a:solidFill>
              </a:rPr>
              <a:t>removeClass();</a:t>
            </a:r>
            <a:r>
              <a:rPr lang="en"/>
              <a:t> Remove a single class, multiple classes, or all classes from the specified element(s).</a:t>
            </a:r>
          </a:p>
          <a:p>
            <a:pPr indent="-228600" lvl="0" marL="457200" rtl="0">
              <a:spcBef>
                <a:spcPts val="0"/>
              </a:spcBef>
            </a:pPr>
            <a:r>
              <a:rPr lang="en">
                <a:solidFill>
                  <a:srgbClr val="E6B8AF"/>
                </a:solidFill>
              </a:rPr>
              <a:t>toggleClass();</a:t>
            </a:r>
            <a:r>
              <a:rPr lang="en"/>
              <a:t> Toggles between adding/removing classes to the specified elements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Features Cont..</a:t>
            </a:r>
          </a:p>
        </p:txBody>
      </p:sp>
      <p:sp>
        <p:nvSpPr>
          <p:cNvPr id="81" name="Shape 8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b="1" lang="en"/>
              <a:t>Events</a:t>
            </a:r>
            <a:r>
              <a:rPr lang="en"/>
              <a:t>: jQuery library includes functions which are equivalent to DOM events like click, dblclick, mouseenter, mouseleave, blur, keyup, keydown etc. These functions automatically handle cross-browser issues.</a:t>
            </a:r>
          </a:p>
          <a:p>
            <a:pPr indent="-228600" lvl="0" marL="457200" rtl="0">
              <a:spcBef>
                <a:spcPts val="0"/>
              </a:spcBef>
            </a:pPr>
            <a:r>
              <a:rPr b="1" lang="en"/>
              <a:t>Ajax</a:t>
            </a:r>
            <a:r>
              <a:rPr lang="en"/>
              <a:t>: jQuery also includes easy to use AJAX functions to load data from servers without reloading whole page.</a:t>
            </a:r>
          </a:p>
          <a:p>
            <a:pPr indent="-228600" lvl="0" marL="457200" rtl="0">
              <a:spcBef>
                <a:spcPts val="0"/>
              </a:spcBef>
            </a:pPr>
            <a:r>
              <a:rPr b="1" lang="en"/>
              <a:t>Cross-browser support</a:t>
            </a:r>
            <a:r>
              <a:rPr lang="en"/>
              <a:t>: jQuery library automatically handles cross-browser issues, so the user does not have to worry about it. jQuery supports IE 6.0+, FF 2.0+, Safari 3.0+, Chrome and Opera 9.0+.</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Shape 287"/>
          <p:cNvPicPr preferRelativeResize="0"/>
          <p:nvPr/>
        </p:nvPicPr>
        <p:blipFill>
          <a:blip r:embed="rId3">
            <a:alphaModFix/>
          </a:blip>
          <a:stretch>
            <a:fillRect/>
          </a:stretch>
        </p:blipFill>
        <p:spPr>
          <a:xfrm>
            <a:off x="471325" y="562350"/>
            <a:ext cx="8299274" cy="2437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Animation:</a:t>
            </a:r>
          </a:p>
        </p:txBody>
      </p:sp>
      <p:sp>
        <p:nvSpPr>
          <p:cNvPr id="293" name="Shape 293"/>
          <p:cNvSpPr txBox="1"/>
          <p:nvPr>
            <p:ph idx="1" type="body"/>
          </p:nvPr>
        </p:nvSpPr>
        <p:spPr>
          <a:xfrm>
            <a:off x="387900" y="1482999"/>
            <a:ext cx="8368200" cy="3078900"/>
          </a:xfrm>
          <a:prstGeom prst="rect">
            <a:avLst/>
          </a:prstGeom>
        </p:spPr>
        <p:txBody>
          <a:bodyPr anchorCtr="0" anchor="t" bIns="91425" lIns="91425" rIns="91425" tIns="91425">
            <a:noAutofit/>
          </a:bodyPr>
          <a:lstStyle/>
          <a:p>
            <a:pPr lvl="0">
              <a:spcBef>
                <a:spcPts val="0"/>
              </a:spcBef>
              <a:buNone/>
            </a:pPr>
            <a:r>
              <a:rPr lang="en">
                <a:solidFill>
                  <a:srgbClr val="E6B8AF"/>
                </a:solidFill>
              </a:rPr>
              <a:t>animate();</a:t>
            </a:r>
            <a:r>
              <a:rPr lang="en"/>
              <a:t>	Perform custom animation using element's style properties.</a:t>
            </a:r>
          </a:p>
          <a:p>
            <a:pPr lvl="0">
              <a:spcBef>
                <a:spcPts val="0"/>
              </a:spcBef>
              <a:buNone/>
            </a:pPr>
            <a:r>
              <a:rPr lang="en">
                <a:solidFill>
                  <a:srgbClr val="E6B8AF"/>
                </a:solidFill>
              </a:rPr>
              <a:t>queue();</a:t>
            </a:r>
            <a:r>
              <a:rPr lang="en"/>
              <a:t>	Show or manipulate the queue of functions to be executed on the specified element.</a:t>
            </a:r>
          </a:p>
          <a:p>
            <a:pPr lvl="0">
              <a:spcBef>
                <a:spcPts val="0"/>
              </a:spcBef>
              <a:buNone/>
            </a:pPr>
            <a:r>
              <a:rPr lang="en">
                <a:solidFill>
                  <a:srgbClr val="E6B8AF"/>
                </a:solidFill>
              </a:rPr>
              <a:t>stop();</a:t>
            </a:r>
            <a:r>
              <a:rPr lang="en"/>
              <a:t>	Stop currently running animations on the specified element(s).</a:t>
            </a:r>
          </a:p>
          <a:p>
            <a:pPr lvl="0">
              <a:spcBef>
                <a:spcPts val="0"/>
              </a:spcBef>
              <a:buNone/>
            </a:pPr>
            <a:r>
              <a:rPr lang="en">
                <a:solidFill>
                  <a:srgbClr val="E6B8AF"/>
                </a:solidFill>
              </a:rPr>
              <a:t>fadeIn();</a:t>
            </a:r>
            <a:r>
              <a:rPr lang="en"/>
              <a:t>	Display specified element(s) by fading them to opaque.</a:t>
            </a:r>
          </a:p>
          <a:p>
            <a:pPr lvl="0">
              <a:spcBef>
                <a:spcPts val="0"/>
              </a:spcBef>
              <a:buNone/>
            </a:pPr>
            <a:r>
              <a:rPr lang="en">
                <a:solidFill>
                  <a:srgbClr val="E6B8AF"/>
                </a:solidFill>
              </a:rPr>
              <a:t>fadeOut();</a:t>
            </a:r>
            <a:r>
              <a:rPr lang="en"/>
              <a:t>	Hides specified element(s) by fading them to transparent.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Animation:</a:t>
            </a:r>
          </a:p>
        </p:txBody>
      </p:sp>
      <p:sp>
        <p:nvSpPr>
          <p:cNvPr id="299" name="Shape 29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solidFill>
                  <a:srgbClr val="E6B8AF"/>
                </a:solidFill>
              </a:rPr>
              <a:t>fadeTo();</a:t>
            </a:r>
            <a:r>
              <a:rPr lang="en"/>
              <a:t>  Adjust the opacity of the specified element(s)</a:t>
            </a:r>
          </a:p>
          <a:p>
            <a:pPr lvl="0">
              <a:spcBef>
                <a:spcPts val="0"/>
              </a:spcBef>
              <a:buNone/>
            </a:pPr>
            <a:r>
              <a:rPr lang="en">
                <a:solidFill>
                  <a:srgbClr val="E6B8AF"/>
                </a:solidFill>
              </a:rPr>
              <a:t>fadeToggle();</a:t>
            </a:r>
            <a:r>
              <a:rPr lang="en"/>
              <a:t>  Display or hide the specified element(s) by animating their opacity.</a:t>
            </a:r>
          </a:p>
          <a:p>
            <a:pPr lvl="0">
              <a:spcBef>
                <a:spcPts val="0"/>
              </a:spcBef>
              <a:buNone/>
            </a:pPr>
            <a:r>
              <a:rPr lang="en">
                <a:solidFill>
                  <a:srgbClr val="E6B8AF"/>
                </a:solidFill>
              </a:rPr>
              <a:t>hide();</a:t>
            </a:r>
            <a:r>
              <a:rPr lang="en"/>
              <a:t>  Hide specified element(s).</a:t>
            </a:r>
          </a:p>
          <a:p>
            <a:pPr lvl="0">
              <a:spcBef>
                <a:spcPts val="0"/>
              </a:spcBef>
              <a:buNone/>
            </a:pPr>
            <a:r>
              <a:rPr lang="en">
                <a:solidFill>
                  <a:srgbClr val="E6B8AF"/>
                </a:solidFill>
              </a:rPr>
              <a:t>show();</a:t>
            </a:r>
            <a:r>
              <a:rPr lang="en"/>
              <a:t>  Display specified element(s).</a:t>
            </a:r>
          </a:p>
          <a:p>
            <a:pPr lvl="0">
              <a:spcBef>
                <a:spcPts val="0"/>
              </a:spcBef>
              <a:buNone/>
            </a:pPr>
            <a:r>
              <a:rPr lang="en">
                <a:solidFill>
                  <a:srgbClr val="E6B8AF"/>
                </a:solidFill>
              </a:rPr>
              <a:t>toggle();</a:t>
            </a:r>
            <a:r>
              <a:rPr lang="en"/>
              <a:t>  Display hidden element(s) or hide visible element(s).</a:t>
            </a:r>
          </a:p>
          <a:p>
            <a:pPr lvl="0">
              <a:spcBef>
                <a:spcPts val="0"/>
              </a:spcBef>
              <a:buNone/>
            </a:pPr>
            <a:r>
              <a:rPr lang="en">
                <a:solidFill>
                  <a:srgbClr val="E6B8AF"/>
                </a:solidFill>
              </a:rPr>
              <a:t>slideUp();</a:t>
            </a:r>
            <a:r>
              <a:rPr lang="en"/>
              <a:t>  Hide specified element(s) with sliding up motion.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Animation:</a:t>
            </a:r>
          </a:p>
        </p:txBody>
      </p:sp>
      <p:sp>
        <p:nvSpPr>
          <p:cNvPr id="305" name="Shape 30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solidFill>
                  <a:srgbClr val="E6B8AF"/>
                </a:solidFill>
              </a:rPr>
              <a:t>slideDown();</a:t>
            </a:r>
            <a:r>
              <a:rPr lang="en"/>
              <a:t>  Display specified element(s) with sliding down motion.</a:t>
            </a:r>
          </a:p>
          <a:p>
            <a:pPr lvl="0">
              <a:spcBef>
                <a:spcPts val="0"/>
              </a:spcBef>
              <a:buNone/>
            </a:pPr>
            <a:r>
              <a:rPr lang="en">
                <a:solidFill>
                  <a:srgbClr val="E6B8AF"/>
                </a:solidFill>
              </a:rPr>
              <a:t>slideToggle();</a:t>
            </a:r>
            <a:r>
              <a:rPr lang="en"/>
              <a:t>  Display or hide specified element(s) with sliding motion.</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descr="jQuery Special Effect Methods" id="310" name="Shape 310"/>
          <p:cNvPicPr preferRelativeResize="0"/>
          <p:nvPr/>
        </p:nvPicPr>
        <p:blipFill>
          <a:blip r:embed="rId3">
            <a:alphaModFix/>
          </a:blip>
          <a:stretch>
            <a:fillRect/>
          </a:stretch>
        </p:blipFill>
        <p:spPr>
          <a:xfrm>
            <a:off x="2349750" y="150275"/>
            <a:ext cx="4781550" cy="4829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Workshop 6</a:t>
            </a:r>
          </a:p>
        </p:txBody>
      </p:sp>
      <p:sp>
        <p:nvSpPr>
          <p:cNvPr id="316" name="Shape 31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Create a dropdown using animation </a:t>
            </a:r>
            <a:r>
              <a:rPr lang="en"/>
              <a:t>method</a:t>
            </a:r>
            <a:r>
              <a:rPr lang="en"/>
              <a:t>  </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Events:</a:t>
            </a:r>
          </a:p>
        </p:txBody>
      </p:sp>
      <p:sp>
        <p:nvSpPr>
          <p:cNvPr id="322" name="Shape 32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Form events</a:t>
            </a:r>
          </a:p>
          <a:p>
            <a:pPr indent="-228600" lvl="0" marL="457200" rtl="0">
              <a:spcBef>
                <a:spcPts val="0"/>
              </a:spcBef>
            </a:pPr>
            <a:r>
              <a:rPr lang="en"/>
              <a:t>blur	</a:t>
            </a:r>
          </a:p>
          <a:p>
            <a:pPr indent="-228600" lvl="0" marL="457200" rtl="0">
              <a:spcBef>
                <a:spcPts val="0"/>
              </a:spcBef>
            </a:pPr>
            <a:r>
              <a:rPr lang="en"/>
              <a:t>Change</a:t>
            </a:r>
          </a:p>
          <a:p>
            <a:pPr indent="-228600" lvl="0" marL="457200" rtl="0">
              <a:spcBef>
                <a:spcPts val="0"/>
              </a:spcBef>
            </a:pPr>
            <a:r>
              <a:rPr lang="en"/>
              <a:t>Focus</a:t>
            </a:r>
          </a:p>
          <a:p>
            <a:pPr indent="-228600" lvl="0" marL="457200" rtl="0">
              <a:spcBef>
                <a:spcPts val="0"/>
              </a:spcBef>
            </a:pPr>
            <a:r>
              <a:rPr lang="en"/>
              <a:t>Focusin</a:t>
            </a:r>
          </a:p>
          <a:p>
            <a:pPr indent="-228600" lvl="0" marL="457200" rtl="0">
              <a:spcBef>
                <a:spcPts val="0"/>
              </a:spcBef>
            </a:pPr>
            <a:r>
              <a:rPr lang="en"/>
              <a:t>Select</a:t>
            </a:r>
          </a:p>
          <a:p>
            <a:pPr indent="-228600" lvl="0" marL="457200" rtl="0">
              <a:spcBef>
                <a:spcPts val="0"/>
              </a:spcBef>
            </a:pPr>
            <a:r>
              <a:rPr lang="en"/>
              <a:t>submit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Events:</a:t>
            </a:r>
          </a:p>
        </p:txBody>
      </p:sp>
      <p:sp>
        <p:nvSpPr>
          <p:cNvPr id="328" name="Shape 32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Keyboard events</a:t>
            </a:r>
          </a:p>
          <a:p>
            <a:pPr indent="-228600" lvl="0" marL="457200" rtl="0">
              <a:spcBef>
                <a:spcPts val="0"/>
              </a:spcBef>
            </a:pPr>
            <a:r>
              <a:rPr lang="en"/>
              <a:t>keydown	</a:t>
            </a:r>
          </a:p>
          <a:p>
            <a:pPr indent="-228600" lvl="0" marL="457200" rtl="0">
              <a:spcBef>
                <a:spcPts val="0"/>
              </a:spcBef>
            </a:pPr>
            <a:r>
              <a:rPr lang="en"/>
              <a:t>keypress	</a:t>
            </a:r>
          </a:p>
          <a:p>
            <a:pPr indent="-228600" lvl="0" marL="457200" rtl="0">
              <a:spcBef>
                <a:spcPts val="0"/>
              </a:spcBef>
            </a:pPr>
            <a:r>
              <a:rPr lang="en"/>
              <a:t>Keyup</a:t>
            </a:r>
          </a:p>
          <a:p>
            <a:pPr lvl="0" rtl="0">
              <a:spcBef>
                <a:spcPts val="0"/>
              </a:spcBef>
              <a:buNone/>
            </a:pPr>
            <a:r>
              <a:t/>
            </a:r>
            <a:endParaRP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Events:</a:t>
            </a:r>
          </a:p>
        </p:txBody>
      </p:sp>
      <p:sp>
        <p:nvSpPr>
          <p:cNvPr id="334" name="Shape 334"/>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Mouse events</a:t>
            </a:r>
          </a:p>
          <a:p>
            <a:pPr indent="-228600" lvl="0" marL="457200" rtl="0">
              <a:spcBef>
                <a:spcPts val="0"/>
              </a:spcBef>
            </a:pPr>
            <a:r>
              <a:rPr lang="en"/>
              <a:t>Click</a:t>
            </a:r>
          </a:p>
          <a:p>
            <a:pPr indent="-228600" lvl="0" marL="457200" rtl="0">
              <a:spcBef>
                <a:spcPts val="0"/>
              </a:spcBef>
            </a:pPr>
            <a:r>
              <a:rPr lang="en"/>
              <a:t>dblclick</a:t>
            </a:r>
          </a:p>
          <a:p>
            <a:pPr indent="-228600" lvl="0" marL="457200" rtl="0">
              <a:spcBef>
                <a:spcPts val="0"/>
              </a:spcBef>
            </a:pPr>
            <a:r>
              <a:rPr lang="en"/>
              <a:t>focusout	</a:t>
            </a:r>
          </a:p>
          <a:p>
            <a:pPr indent="-228600" lvl="0" marL="457200" rtl="0">
              <a:spcBef>
                <a:spcPts val="0"/>
              </a:spcBef>
            </a:pPr>
            <a:r>
              <a:rPr lang="en"/>
              <a:t>Hover</a:t>
            </a:r>
          </a:p>
          <a:p>
            <a:pPr indent="-228600" lvl="0" marL="457200" rtl="0">
              <a:spcBef>
                <a:spcPts val="0"/>
              </a:spcBef>
            </a:pPr>
            <a:r>
              <a:rPr lang="en"/>
              <a:t>Mousedown</a:t>
            </a:r>
          </a:p>
          <a:p>
            <a:pPr indent="-228600" lvl="0" marL="457200" rtl="0">
              <a:spcBef>
                <a:spcPts val="0"/>
              </a:spcBef>
            </a:pPr>
            <a:r>
              <a:rPr lang="en"/>
              <a:t>Mouseenter</a:t>
            </a:r>
          </a:p>
          <a:p>
            <a:pPr indent="-228600" lvl="0" marL="457200" rtl="0">
              <a:spcBef>
                <a:spcPts val="0"/>
              </a:spcBef>
            </a:pPr>
            <a:r>
              <a:rPr lang="en"/>
              <a:t>Mouseleave</a:t>
            </a:r>
          </a:p>
          <a:p>
            <a:pPr indent="-228600" lvl="0" marL="457200" rtl="0">
              <a:spcBef>
                <a:spcPts val="0"/>
              </a:spcBef>
            </a:pPr>
            <a:r>
              <a:rPr lang="en"/>
              <a:t>Mousemove</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Events:</a:t>
            </a:r>
          </a:p>
        </p:txBody>
      </p:sp>
      <p:sp>
        <p:nvSpPr>
          <p:cNvPr id="340" name="Shape 34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M</a:t>
            </a:r>
            <a:r>
              <a:rPr lang="en"/>
              <a:t>ouseout</a:t>
            </a:r>
          </a:p>
          <a:p>
            <a:pPr indent="-228600" lvl="0" marL="457200" rtl="0">
              <a:spcBef>
                <a:spcPts val="0"/>
              </a:spcBef>
            </a:pPr>
            <a:r>
              <a:rPr lang="en"/>
              <a:t>Mouseover</a:t>
            </a:r>
          </a:p>
          <a:p>
            <a:pPr indent="-228600" lvl="0" marL="457200" rtl="0">
              <a:spcBef>
                <a:spcPts val="0"/>
              </a:spcBef>
            </a:pPr>
            <a:r>
              <a:rPr lang="en"/>
              <a:t>Mouseup</a:t>
            </a:r>
          </a:p>
          <a:p>
            <a:pPr lvl="0">
              <a:spcBef>
                <a:spcPts val="0"/>
              </a:spcBef>
              <a:buNone/>
            </a:pPr>
            <a:r>
              <a:rPr lang="en"/>
              <a:t>Browser events</a:t>
            </a:r>
          </a:p>
          <a:p>
            <a:pPr indent="-228600" lvl="0" marL="457200" rtl="0">
              <a:spcBef>
                <a:spcPts val="0"/>
              </a:spcBef>
            </a:pPr>
            <a:r>
              <a:rPr lang="en"/>
              <a:t>Error</a:t>
            </a:r>
          </a:p>
          <a:p>
            <a:pPr indent="-228600" lvl="0" marL="457200" rtl="0">
              <a:spcBef>
                <a:spcPts val="0"/>
              </a:spcBef>
            </a:pPr>
            <a:r>
              <a:rPr lang="en"/>
              <a:t>Resize</a:t>
            </a:r>
          </a:p>
          <a:p>
            <a:pPr indent="-228600" lvl="0" marL="457200" rtl="0">
              <a:spcBef>
                <a:spcPts val="0"/>
              </a:spcBef>
            </a:pPr>
            <a:r>
              <a:rPr lang="en"/>
              <a:t>Scroll</a:t>
            </a:r>
          </a:p>
          <a:p>
            <a:pPr lvl="0" rt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Advantages of jQuery</a:t>
            </a:r>
          </a:p>
        </p:txBody>
      </p:sp>
      <p:sp>
        <p:nvSpPr>
          <p:cNvPr id="87" name="Shape 8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b="1" lang="en"/>
              <a:t>Easy to learn</a:t>
            </a:r>
            <a:r>
              <a:rPr lang="en"/>
              <a:t>: jQuery is easy to learn because it supports same JavaScript style coding.</a:t>
            </a:r>
          </a:p>
          <a:p>
            <a:pPr indent="-228600" lvl="0" marL="457200" rtl="0">
              <a:spcBef>
                <a:spcPts val="0"/>
              </a:spcBef>
            </a:pPr>
            <a:r>
              <a:rPr b="1" lang="en"/>
              <a:t>Write less do more</a:t>
            </a:r>
            <a:r>
              <a:rPr lang="en"/>
              <a:t>: jQuery provides a rich set of features that increase developers' productivity by writing less and readable code.</a:t>
            </a:r>
          </a:p>
          <a:p>
            <a:pPr indent="-228600" lvl="0" marL="457200" rtl="0">
              <a:spcBef>
                <a:spcPts val="0"/>
              </a:spcBef>
            </a:pPr>
            <a:r>
              <a:rPr b="1" lang="en"/>
              <a:t>Excellent API Documentation</a:t>
            </a:r>
            <a:r>
              <a:rPr lang="en"/>
              <a:t>: jQuery provides excellent online API documentation.</a:t>
            </a:r>
          </a:p>
          <a:p>
            <a:pPr indent="-228600" lvl="0" marL="457200" rtl="0">
              <a:spcBef>
                <a:spcPts val="0"/>
              </a:spcBef>
            </a:pPr>
            <a:r>
              <a:rPr b="1" lang="en"/>
              <a:t>Cross-browser support</a:t>
            </a:r>
            <a:r>
              <a:rPr lang="en"/>
              <a:t>: jQuery provides excellent cross-browser support without writing extra code.</a:t>
            </a:r>
          </a:p>
          <a:p>
            <a:pPr lvl="0" rtl="0">
              <a:spcBef>
                <a:spcPts val="0"/>
              </a:spcBef>
              <a:buNone/>
            </a:pPr>
            <a:r>
              <a:t/>
            </a:r>
            <a:endParaRP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Events:</a:t>
            </a:r>
          </a:p>
        </p:txBody>
      </p:sp>
      <p:sp>
        <p:nvSpPr>
          <p:cNvPr id="346" name="Shape 34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Document loading</a:t>
            </a:r>
          </a:p>
          <a:p>
            <a:pPr indent="-228600" lvl="0" marL="457200" rtl="0">
              <a:spcBef>
                <a:spcPts val="0"/>
              </a:spcBef>
            </a:pPr>
            <a:r>
              <a:rPr lang="en"/>
              <a:t>Load</a:t>
            </a:r>
          </a:p>
          <a:p>
            <a:pPr indent="-228600" lvl="0" marL="457200" rtl="0">
              <a:spcBef>
                <a:spcPts val="0"/>
              </a:spcBef>
            </a:pPr>
            <a:r>
              <a:rPr lang="en"/>
              <a:t>Ready</a:t>
            </a:r>
          </a:p>
          <a:p>
            <a:pPr indent="-228600" lvl="0" marL="457200" rtl="0">
              <a:spcBef>
                <a:spcPts val="0"/>
              </a:spcBef>
            </a:pPr>
            <a:r>
              <a:rPr lang="en"/>
              <a:t>Unload</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nvSpPr>
        <p:spPr>
          <a:xfrm>
            <a:off x="362025" y="280050"/>
            <a:ext cx="8442600" cy="4508400"/>
          </a:xfrm>
          <a:prstGeom prst="rect">
            <a:avLst/>
          </a:prstGeom>
          <a:noFill/>
          <a:ln>
            <a:noFill/>
          </a:ln>
        </p:spPr>
        <p:txBody>
          <a:bodyPr anchorCtr="0" anchor="t" bIns="91425" lIns="91425" rIns="91425" tIns="91425">
            <a:noAutofit/>
          </a:bodyPr>
          <a:lstStyle/>
          <a:p>
            <a:pPr lvl="0">
              <a:spcBef>
                <a:spcPts val="0"/>
              </a:spcBef>
              <a:buNone/>
            </a:pPr>
            <a:r>
              <a:rPr b="1" lang="en">
                <a:solidFill>
                  <a:srgbClr val="FFFFFF"/>
                </a:solidFill>
              </a:rPr>
              <a:t>Event handling</a:t>
            </a:r>
          </a:p>
          <a:p>
            <a:pPr lvl="0">
              <a:spcBef>
                <a:spcPts val="0"/>
              </a:spcBef>
              <a:buNone/>
            </a:pPr>
            <a:r>
              <a:t/>
            </a:r>
            <a:endParaRPr b="1">
              <a:solidFill>
                <a:srgbClr val="FFFFFF"/>
              </a:solidFill>
            </a:endParaRPr>
          </a:p>
          <a:p>
            <a:pPr lvl="0">
              <a:spcBef>
                <a:spcPts val="0"/>
              </a:spcBef>
              <a:buNone/>
            </a:pPr>
            <a:r>
              <a:rPr lang="en" u="sng">
                <a:solidFill>
                  <a:schemeClr val="hlink"/>
                </a:solidFill>
                <a:hlinkClick r:id="rId3"/>
              </a:rPr>
              <a:t>Demo</a:t>
            </a:r>
          </a:p>
          <a:p>
            <a:pPr lvl="0">
              <a:spcBef>
                <a:spcPts val="0"/>
              </a:spcBef>
              <a:buNone/>
            </a:pPr>
            <a:r>
              <a:t/>
            </a:r>
            <a:endParaRPr b="1">
              <a:solidFill>
                <a:srgbClr val="FFFFFF"/>
              </a:solidFill>
            </a:endParaRPr>
          </a:p>
          <a:p>
            <a:pPr lvl="0">
              <a:spcBef>
                <a:spcPts val="0"/>
              </a:spcBef>
              <a:buNone/>
            </a:pPr>
            <a:r>
              <a:rPr b="1" lang="en">
                <a:solidFill>
                  <a:srgbClr val="FFFFFF"/>
                </a:solidFill>
              </a:rPr>
              <a:t>Event Object</a:t>
            </a:r>
          </a:p>
          <a:p>
            <a:pPr lvl="0">
              <a:spcBef>
                <a:spcPts val="0"/>
              </a:spcBef>
              <a:buNone/>
            </a:pPr>
            <a:r>
              <a:t/>
            </a:r>
            <a:endParaRPr b="1">
              <a:solidFill>
                <a:srgbClr val="FFFFFF"/>
              </a:solidFill>
            </a:endParaRPr>
          </a:p>
          <a:p>
            <a:pPr lvl="0">
              <a:spcBef>
                <a:spcPts val="0"/>
              </a:spcBef>
              <a:buNone/>
            </a:pPr>
            <a:r>
              <a:rPr lang="en" u="sng">
                <a:solidFill>
                  <a:schemeClr val="hlink"/>
                </a:solidFill>
                <a:hlinkClick r:id="rId4"/>
              </a:rPr>
              <a:t>Demo</a:t>
            </a:r>
          </a:p>
          <a:p>
            <a:pPr lvl="0">
              <a:spcBef>
                <a:spcPts val="0"/>
              </a:spcBef>
              <a:buNone/>
            </a:pPr>
            <a:r>
              <a:t/>
            </a:r>
            <a:endParaRPr>
              <a:solidFill>
                <a:srgbClr val="FFFFFF"/>
              </a:solidFill>
            </a:endParaRPr>
          </a:p>
          <a:p>
            <a:pPr lvl="0">
              <a:spcBef>
                <a:spcPts val="0"/>
              </a:spcBef>
              <a:buNone/>
            </a:pPr>
            <a:r>
              <a:rPr i="1" lang="en">
                <a:solidFill>
                  <a:srgbClr val="E6B8AF"/>
                </a:solidFill>
              </a:rPr>
              <a:t>this</a:t>
            </a:r>
            <a:r>
              <a:rPr b="1" lang="en">
                <a:solidFill>
                  <a:srgbClr val="FFFFFF"/>
                </a:solidFill>
              </a:rPr>
              <a:t> keyword in event handler</a:t>
            </a:r>
          </a:p>
          <a:p>
            <a:pPr lvl="0">
              <a:spcBef>
                <a:spcPts val="0"/>
              </a:spcBef>
              <a:buNone/>
            </a:pPr>
            <a:r>
              <a:t/>
            </a:r>
            <a:endParaRPr b="1">
              <a:solidFill>
                <a:srgbClr val="FFFFFF"/>
              </a:solidFill>
            </a:endParaRPr>
          </a:p>
          <a:p>
            <a:pPr lvl="0">
              <a:spcBef>
                <a:spcPts val="0"/>
              </a:spcBef>
              <a:buNone/>
            </a:pPr>
            <a:r>
              <a:rPr lang="en" u="sng">
                <a:solidFill>
                  <a:schemeClr val="hlink"/>
                </a:solidFill>
                <a:hlinkClick r:id="rId5"/>
              </a:rPr>
              <a:t>Demo</a:t>
            </a:r>
          </a:p>
          <a:p>
            <a:pPr lvl="0">
              <a:spcBef>
                <a:spcPts val="0"/>
              </a:spcBef>
              <a:buNone/>
            </a:pPr>
            <a:r>
              <a:t/>
            </a:r>
            <a:endParaRPr>
              <a:solidFill>
                <a:srgbClr val="FFFFFF"/>
              </a:solidFill>
            </a:endParaRPr>
          </a:p>
          <a:p>
            <a:pPr lvl="0">
              <a:spcBef>
                <a:spcPts val="0"/>
              </a:spcBef>
              <a:buNone/>
            </a:pPr>
            <a:r>
              <a:rPr b="1" lang="en">
                <a:solidFill>
                  <a:srgbClr val="FFFFFF"/>
                </a:solidFill>
              </a:rPr>
              <a:t>Hover events</a:t>
            </a:r>
          </a:p>
          <a:p>
            <a:pPr lvl="0">
              <a:spcBef>
                <a:spcPts val="0"/>
              </a:spcBef>
              <a:buNone/>
            </a:pPr>
            <a:r>
              <a:t/>
            </a:r>
            <a:endParaRPr b="1">
              <a:solidFill>
                <a:srgbClr val="FFFFFF"/>
              </a:solidFill>
            </a:endParaRPr>
          </a:p>
          <a:p>
            <a:pPr lvl="0">
              <a:spcBef>
                <a:spcPts val="0"/>
              </a:spcBef>
              <a:buNone/>
            </a:pPr>
            <a:r>
              <a:rPr lang="en" u="sng">
                <a:solidFill>
                  <a:schemeClr val="hlink"/>
                </a:solidFill>
                <a:hlinkClick r:id="rId6"/>
              </a:rPr>
              <a:t>Demo 1</a:t>
            </a:r>
          </a:p>
          <a:p>
            <a:pPr lvl="0">
              <a:spcBef>
                <a:spcPts val="0"/>
              </a:spcBef>
              <a:buNone/>
            </a:pPr>
            <a:r>
              <a:rPr lang="en" u="sng">
                <a:solidFill>
                  <a:schemeClr val="hlink"/>
                </a:solidFill>
                <a:hlinkClick r:id="rId7"/>
              </a:rPr>
              <a:t>Demo 2</a:t>
            </a:r>
          </a:p>
          <a:p>
            <a:pPr lvl="0">
              <a:spcBef>
                <a:spcPts val="0"/>
              </a:spcBef>
              <a:buNone/>
            </a:pPr>
            <a:r>
              <a:t/>
            </a:r>
            <a:endParaRPr>
              <a:solidFill>
                <a:srgbClr val="FFFFFF"/>
              </a:solidFill>
            </a:endParaRPr>
          </a:p>
          <a:p>
            <a:pPr lvl="0">
              <a:spcBef>
                <a:spcPts val="0"/>
              </a:spcBef>
              <a:buNone/>
            </a:pPr>
            <a:r>
              <a:t/>
            </a:r>
            <a:endParaRPr b="1">
              <a:solidFill>
                <a:srgbClr val="FFFFFF"/>
              </a:solidFill>
            </a:endParaRPr>
          </a:p>
          <a:p>
            <a:pPr lvl="0">
              <a:spcBef>
                <a:spcPts val="0"/>
              </a:spcBef>
              <a:buNone/>
            </a:pPr>
            <a:r>
              <a:t/>
            </a:r>
            <a:endParaRPr>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Workshop 7</a:t>
            </a:r>
          </a:p>
        </p:txBody>
      </p:sp>
      <p:sp>
        <p:nvSpPr>
          <p:cNvPr id="357" name="Shape 35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buNone/>
            </a:pPr>
            <a:r>
              <a:rPr lang="en"/>
              <a:t>Create an app as shown in the demo with CSS Manipulation and jQuery Animation</a:t>
            </a:r>
          </a:p>
          <a:p>
            <a:pPr lvl="0">
              <a:spcBef>
                <a:spcPts val="0"/>
              </a:spcBef>
              <a:buNone/>
            </a:pPr>
            <a:r>
              <a:rPr lang="en"/>
              <a:t>Eg: </a:t>
            </a:r>
            <a:r>
              <a:rPr lang="en" u="sng">
                <a:solidFill>
                  <a:schemeClr val="hlink"/>
                </a:solidFill>
                <a:hlinkClick r:id="rId3"/>
              </a:rPr>
              <a:t>jQuery Event Game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Event Binding using on():</a:t>
            </a:r>
          </a:p>
        </p:txBody>
      </p:sp>
      <p:sp>
        <p:nvSpPr>
          <p:cNvPr id="363" name="Shape 36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364" name="Shape 364"/>
          <p:cNvPicPr preferRelativeResize="0"/>
          <p:nvPr/>
        </p:nvPicPr>
        <p:blipFill>
          <a:blip r:embed="rId3">
            <a:alphaModFix/>
          </a:blip>
          <a:stretch>
            <a:fillRect/>
          </a:stretch>
        </p:blipFill>
        <p:spPr>
          <a:xfrm>
            <a:off x="388212" y="1529400"/>
            <a:ext cx="8367574" cy="2153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Shape 369"/>
          <p:cNvPicPr preferRelativeResize="0"/>
          <p:nvPr/>
        </p:nvPicPr>
        <p:blipFill>
          <a:blip r:embed="rId3">
            <a:alphaModFix/>
          </a:blip>
          <a:stretch>
            <a:fillRect/>
          </a:stretch>
        </p:blipFill>
        <p:spPr>
          <a:xfrm>
            <a:off x="402999" y="591325"/>
            <a:ext cx="8387924" cy="29353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Binding multiple events:</a:t>
            </a:r>
          </a:p>
        </p:txBody>
      </p:sp>
      <p:sp>
        <p:nvSpPr>
          <p:cNvPr id="375" name="Shape 37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376" name="Shape 376"/>
          <p:cNvPicPr preferRelativeResize="0"/>
          <p:nvPr/>
        </p:nvPicPr>
        <p:blipFill>
          <a:blip r:embed="rId3">
            <a:alphaModFix/>
          </a:blip>
          <a:stretch>
            <a:fillRect/>
          </a:stretch>
        </p:blipFill>
        <p:spPr>
          <a:xfrm>
            <a:off x="382525" y="1409800"/>
            <a:ext cx="8368900" cy="2126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Specify named function as event handler:</a:t>
            </a:r>
          </a:p>
        </p:txBody>
      </p:sp>
      <p:sp>
        <p:nvSpPr>
          <p:cNvPr id="382" name="Shape 38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383" name="Shape 383"/>
          <p:cNvPicPr preferRelativeResize="0"/>
          <p:nvPr/>
        </p:nvPicPr>
        <p:blipFill>
          <a:blip r:embed="rId3">
            <a:alphaModFix/>
          </a:blip>
          <a:stretch>
            <a:fillRect/>
          </a:stretch>
        </p:blipFill>
        <p:spPr>
          <a:xfrm>
            <a:off x="387900" y="1230024"/>
            <a:ext cx="8368198" cy="245578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Event bubbling:</a:t>
            </a:r>
          </a:p>
        </p:txBody>
      </p:sp>
      <p:sp>
        <p:nvSpPr>
          <p:cNvPr id="389" name="Shape 389"/>
          <p:cNvSpPr txBox="1"/>
          <p:nvPr>
            <p:ph idx="1" type="body"/>
          </p:nvPr>
        </p:nvSpPr>
        <p:spPr>
          <a:xfrm>
            <a:off x="387900" y="3852499"/>
            <a:ext cx="8368200" cy="7161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Demo</a:t>
            </a:r>
          </a:p>
        </p:txBody>
      </p:sp>
      <p:pic>
        <p:nvPicPr>
          <p:cNvPr id="390" name="Shape 390"/>
          <p:cNvPicPr preferRelativeResize="0"/>
          <p:nvPr/>
        </p:nvPicPr>
        <p:blipFill>
          <a:blip r:embed="rId4">
            <a:alphaModFix/>
          </a:blip>
          <a:stretch>
            <a:fillRect/>
          </a:stretch>
        </p:blipFill>
        <p:spPr>
          <a:xfrm>
            <a:off x="387900" y="1216149"/>
            <a:ext cx="8368200" cy="248118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Workshop 7</a:t>
            </a:r>
          </a:p>
        </p:txBody>
      </p:sp>
      <p:sp>
        <p:nvSpPr>
          <p:cNvPr id="396" name="Shape 39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80750" y="1764950"/>
            <a:ext cx="8222100" cy="907500"/>
          </a:xfrm>
          <a:prstGeom prst="rect">
            <a:avLst/>
          </a:prstGeom>
        </p:spPr>
        <p:txBody>
          <a:bodyPr anchorCtr="0" anchor="b" bIns="91425" lIns="91425" rIns="91425" tIns="91425">
            <a:noAutofit/>
          </a:bodyPr>
          <a:lstStyle/>
          <a:p>
            <a:pPr lvl="0" rtl="0">
              <a:spcBef>
                <a:spcPts val="0"/>
              </a:spcBef>
              <a:buNone/>
            </a:pPr>
            <a:r>
              <a:rPr lang="en"/>
              <a:t>END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Setup Development Environment for jQuery</a:t>
            </a:r>
          </a:p>
        </p:txBody>
      </p:sp>
      <p:sp>
        <p:nvSpPr>
          <p:cNvPr id="93" name="Shape 9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U</a:t>
            </a:r>
            <a:r>
              <a:rPr lang="en"/>
              <a:t>se any JavaScript editor to write jQuery code</a:t>
            </a:r>
          </a:p>
          <a:p>
            <a:pPr indent="-228600" lvl="0" marL="457200" rtl="0">
              <a:spcBef>
                <a:spcPts val="0"/>
              </a:spcBef>
            </a:pPr>
            <a:r>
              <a:rPr lang="en"/>
              <a:t>Download jQuery library / Using CDN</a:t>
            </a:r>
          </a:p>
          <a:p>
            <a:pPr indent="-228600" lvl="0" marL="457200" rtl="0">
              <a:spcBef>
                <a:spcPts val="0"/>
              </a:spcBef>
            </a:pPr>
            <a:r>
              <a:rPr lang="en"/>
              <a:t>Reference jQuery in web page</a:t>
            </a:r>
          </a:p>
          <a:p>
            <a:pPr indent="-228600" lvl="0" marL="457200" rtl="0">
              <a:spcBef>
                <a:spcPts val="0"/>
              </a:spcBef>
            </a:pPr>
            <a:r>
              <a:rPr lang="en"/>
              <a:t>Fallback to loading jQuery from a local path if the CDN is unavailable</a:t>
            </a:r>
          </a:p>
          <a:p>
            <a:pPr indent="-342900" lvl="1" marL="914400" rtl="0">
              <a:spcBef>
                <a:spcPts val="0"/>
              </a:spcBef>
              <a:buSzPct val="100000"/>
            </a:pPr>
            <a:r>
              <a:rPr i="1" lang="en" sz="1800"/>
              <a:t>(window.jQuery || document.write('&lt;script src="~/scripts/jquery-2.1.3.min.js"&gt;&lt;/script&gt;'));</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Workshop 1</a:t>
            </a:r>
          </a:p>
        </p:txBody>
      </p:sp>
      <p:sp>
        <p:nvSpPr>
          <p:cNvPr id="99" name="Shape 9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Create a registration form which includes “Email, Name, Password, Confirm Password”</a:t>
            </a:r>
          </a:p>
          <a:p>
            <a:pPr indent="-228600" lvl="0" marL="457200" rtl="0">
              <a:spcBef>
                <a:spcPts val="0"/>
              </a:spcBef>
            </a:pPr>
            <a:r>
              <a:rPr lang="en"/>
              <a:t>Save the registration details in</a:t>
            </a:r>
            <a:r>
              <a:rPr lang="en"/>
              <a:t> Local Storage(Make sure email id is unique)</a:t>
            </a:r>
            <a:r>
              <a:rPr lang="en"/>
              <a:t>.</a:t>
            </a:r>
          </a:p>
          <a:p>
            <a:pPr indent="-228600" lvl="0" marL="457200" rtl="0">
              <a:spcBef>
                <a:spcPts val="0"/>
              </a:spcBef>
            </a:pPr>
            <a:r>
              <a:rPr lang="en"/>
              <a:t>Create a login page with field email address and password.</a:t>
            </a:r>
          </a:p>
          <a:p>
            <a:pPr indent="-228600" lvl="0" marL="457200" rtl="0">
              <a:spcBef>
                <a:spcPts val="0"/>
              </a:spcBef>
            </a:pPr>
            <a:r>
              <a:rPr lang="en"/>
              <a:t>After successful login go to profile view page which shows Email and Name of current user.</a:t>
            </a:r>
          </a:p>
          <a:p>
            <a:pPr indent="-228600" lvl="0" marL="457200" rtl="0">
              <a:spcBef>
                <a:spcPts val="0"/>
              </a:spcBef>
            </a:pPr>
            <a:r>
              <a:rPr lang="en"/>
              <a:t>Provide an edit button in profile page, on button click show edit field for name and email.</a:t>
            </a:r>
          </a:p>
          <a:p>
            <a:pPr indent="-228600" lvl="0" marL="457200">
              <a:spcBef>
                <a:spcPts val="0"/>
              </a:spcBef>
            </a:pPr>
            <a:r>
              <a:rPr lang="en"/>
              <a:t>On Save Update the local storage with new value.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l">
              <a:spcBef>
                <a:spcPts val="0"/>
              </a:spcBef>
              <a:buNone/>
            </a:pPr>
            <a:r>
              <a:rPr lang="en"/>
              <a:t>Start using jQuery</a:t>
            </a:r>
          </a:p>
        </p:txBody>
      </p:sp>
      <p:sp>
        <p:nvSpPr>
          <p:cNvPr id="105" name="Shape 105"/>
          <p:cNvSpPr txBox="1"/>
          <p:nvPr>
            <p:ph idx="1" type="body"/>
          </p:nvPr>
        </p:nvSpPr>
        <p:spPr>
          <a:xfrm>
            <a:off x="387900" y="1489824"/>
            <a:ext cx="8368200" cy="743700"/>
          </a:xfrm>
          <a:prstGeom prst="rect">
            <a:avLst/>
          </a:prstGeom>
        </p:spPr>
        <p:txBody>
          <a:bodyPr anchorCtr="0" anchor="t" bIns="91425" lIns="91425" rIns="91425" tIns="91425">
            <a:noAutofit/>
          </a:bodyPr>
          <a:lstStyle/>
          <a:p>
            <a:pPr lvl="0">
              <a:spcBef>
                <a:spcPts val="0"/>
              </a:spcBef>
              <a:buNone/>
            </a:pPr>
            <a:r>
              <a:rPr lang="en"/>
              <a:t>After setting up the environment and including reference of jQuery library in your web page, it's time to use jQuery.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jQuery() function</a:t>
            </a:r>
          </a:p>
        </p:txBody>
      </p:sp>
      <p:sp>
        <p:nvSpPr>
          <p:cNvPr id="111" name="Shape 11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When you open your web page in a browser and load jQuery library successfully, it adds a global function named jQuery().</a:t>
            </a:r>
          </a:p>
          <a:p>
            <a:pPr indent="-228600" lvl="0" marL="457200" rtl="0">
              <a:spcBef>
                <a:spcPts val="0"/>
              </a:spcBef>
            </a:pPr>
            <a:r>
              <a:rPr lang="en"/>
              <a:t>$ is an alias of jQuery function, so you can also use </a:t>
            </a:r>
            <a:r>
              <a:rPr b="1" lang="en"/>
              <a:t>$()</a:t>
            </a:r>
            <a:r>
              <a:rPr lang="en"/>
              <a:t> as a short form of </a:t>
            </a:r>
            <a:r>
              <a:rPr b="1" lang="en"/>
              <a:t>jQuery().</a:t>
            </a:r>
          </a:p>
          <a:p>
            <a:pPr indent="-228600" lvl="0" marL="457200">
              <a:spcBef>
                <a:spcPts val="0"/>
              </a:spcBef>
            </a:pPr>
            <a:r>
              <a:rPr lang="en"/>
              <a:t>window.jQuery = window.$ = jQuery = $</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