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notesMasterIdLst>
    <p:notesMasterId r:id="rId17"/>
  </p:notesMasterIdLst>
  <p:sldIdLst>
    <p:sldId id="272" r:id="rId2"/>
    <p:sldId id="273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26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pit Singh" userId="d1d71c8f16a73e35" providerId="LiveId" clId="{7175B76F-26FA-4075-B629-F723FE9FCAA1}"/>
    <pc:docChg chg="custSel modSld">
      <pc:chgData name="Arpit Singh" userId="d1d71c8f16a73e35" providerId="LiveId" clId="{7175B76F-26FA-4075-B629-F723FE9FCAA1}" dt="2025-05-01T07:13:49.997" v="41" actId="14100"/>
      <pc:docMkLst>
        <pc:docMk/>
      </pc:docMkLst>
      <pc:sldChg chg="modSp mod">
        <pc:chgData name="Arpit Singh" userId="d1d71c8f16a73e35" providerId="LiveId" clId="{7175B76F-26FA-4075-B629-F723FE9FCAA1}" dt="2025-05-01T06:03:03.004" v="1" actId="27636"/>
        <pc:sldMkLst>
          <pc:docMk/>
          <pc:sldMk cId="0" sldId="258"/>
        </pc:sldMkLst>
        <pc:spChg chg="mod">
          <ac:chgData name="Arpit Singh" userId="d1d71c8f16a73e35" providerId="LiveId" clId="{7175B76F-26FA-4075-B629-F723FE9FCAA1}" dt="2025-05-01T06:03:02.766" v="0"/>
          <ac:spMkLst>
            <pc:docMk/>
            <pc:sldMk cId="0" sldId="258"/>
            <ac:spMk id="2" creationId="{00000000-0000-0000-0000-000000000000}"/>
          </ac:spMkLst>
        </pc:spChg>
        <pc:spChg chg="mod">
          <ac:chgData name="Arpit Singh" userId="d1d71c8f16a73e35" providerId="LiveId" clId="{7175B76F-26FA-4075-B629-F723FE9FCAA1}" dt="2025-05-01T06:03:03.004" v="1" actId="27636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Arpit Singh" userId="d1d71c8f16a73e35" providerId="LiveId" clId="{7175B76F-26FA-4075-B629-F723FE9FCAA1}" dt="2025-05-01T06:03:03.023" v="2" actId="27636"/>
        <pc:sldMkLst>
          <pc:docMk/>
          <pc:sldMk cId="0" sldId="259"/>
        </pc:sldMkLst>
        <pc:spChg chg="mod">
          <ac:chgData name="Arpit Singh" userId="d1d71c8f16a73e35" providerId="LiveId" clId="{7175B76F-26FA-4075-B629-F723FE9FCAA1}" dt="2025-05-01T06:03:02.766" v="0"/>
          <ac:spMkLst>
            <pc:docMk/>
            <pc:sldMk cId="0" sldId="259"/>
            <ac:spMk id="2" creationId="{00000000-0000-0000-0000-000000000000}"/>
          </ac:spMkLst>
        </pc:spChg>
        <pc:spChg chg="mod">
          <ac:chgData name="Arpit Singh" userId="d1d71c8f16a73e35" providerId="LiveId" clId="{7175B76F-26FA-4075-B629-F723FE9FCAA1}" dt="2025-05-01T06:03:03.023" v="2" actId="27636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Arpit Singh" userId="d1d71c8f16a73e35" providerId="LiveId" clId="{7175B76F-26FA-4075-B629-F723FE9FCAA1}" dt="2025-05-01T06:03:03.047" v="3" actId="27636"/>
        <pc:sldMkLst>
          <pc:docMk/>
          <pc:sldMk cId="0" sldId="260"/>
        </pc:sldMkLst>
        <pc:spChg chg="mod">
          <ac:chgData name="Arpit Singh" userId="d1d71c8f16a73e35" providerId="LiveId" clId="{7175B76F-26FA-4075-B629-F723FE9FCAA1}" dt="2025-05-01T06:03:02.766" v="0"/>
          <ac:spMkLst>
            <pc:docMk/>
            <pc:sldMk cId="0" sldId="260"/>
            <ac:spMk id="2" creationId="{00000000-0000-0000-0000-000000000000}"/>
          </ac:spMkLst>
        </pc:spChg>
        <pc:spChg chg="mod">
          <ac:chgData name="Arpit Singh" userId="d1d71c8f16a73e35" providerId="LiveId" clId="{7175B76F-26FA-4075-B629-F723FE9FCAA1}" dt="2025-05-01T06:03:03.047" v="3" actId="27636"/>
          <ac:spMkLst>
            <pc:docMk/>
            <pc:sldMk cId="0" sldId="260"/>
            <ac:spMk id="3" creationId="{00000000-0000-0000-0000-000000000000}"/>
          </ac:spMkLst>
        </pc:spChg>
      </pc:sldChg>
      <pc:sldChg chg="modSp">
        <pc:chgData name="Arpit Singh" userId="d1d71c8f16a73e35" providerId="LiveId" clId="{7175B76F-26FA-4075-B629-F723FE9FCAA1}" dt="2025-05-01T06:03:02.766" v="0"/>
        <pc:sldMkLst>
          <pc:docMk/>
          <pc:sldMk cId="0" sldId="261"/>
        </pc:sldMkLst>
        <pc:spChg chg="mod">
          <ac:chgData name="Arpit Singh" userId="d1d71c8f16a73e35" providerId="LiveId" clId="{7175B76F-26FA-4075-B629-F723FE9FCAA1}" dt="2025-05-01T06:03:02.766" v="0"/>
          <ac:spMkLst>
            <pc:docMk/>
            <pc:sldMk cId="0" sldId="261"/>
            <ac:spMk id="2" creationId="{00000000-0000-0000-0000-000000000000}"/>
          </ac:spMkLst>
        </pc:spChg>
        <pc:spChg chg="mod">
          <ac:chgData name="Arpit Singh" userId="d1d71c8f16a73e35" providerId="LiveId" clId="{7175B76F-26FA-4075-B629-F723FE9FCAA1}" dt="2025-05-01T06:03:02.766" v="0"/>
          <ac:spMkLst>
            <pc:docMk/>
            <pc:sldMk cId="0" sldId="261"/>
            <ac:spMk id="3" creationId="{00000000-0000-0000-0000-000000000000}"/>
          </ac:spMkLst>
        </pc:spChg>
      </pc:sldChg>
      <pc:sldChg chg="modSp">
        <pc:chgData name="Arpit Singh" userId="d1d71c8f16a73e35" providerId="LiveId" clId="{7175B76F-26FA-4075-B629-F723FE9FCAA1}" dt="2025-05-01T06:03:02.766" v="0"/>
        <pc:sldMkLst>
          <pc:docMk/>
          <pc:sldMk cId="0" sldId="262"/>
        </pc:sldMkLst>
        <pc:spChg chg="mod">
          <ac:chgData name="Arpit Singh" userId="d1d71c8f16a73e35" providerId="LiveId" clId="{7175B76F-26FA-4075-B629-F723FE9FCAA1}" dt="2025-05-01T06:03:02.766" v="0"/>
          <ac:spMkLst>
            <pc:docMk/>
            <pc:sldMk cId="0" sldId="262"/>
            <ac:spMk id="2" creationId="{00000000-0000-0000-0000-000000000000}"/>
          </ac:spMkLst>
        </pc:spChg>
        <pc:spChg chg="mod">
          <ac:chgData name="Arpit Singh" userId="d1d71c8f16a73e35" providerId="LiveId" clId="{7175B76F-26FA-4075-B629-F723FE9FCAA1}" dt="2025-05-01T06:03:02.766" v="0"/>
          <ac:spMkLst>
            <pc:docMk/>
            <pc:sldMk cId="0" sldId="262"/>
            <ac:spMk id="3" creationId="{00000000-0000-0000-0000-000000000000}"/>
          </ac:spMkLst>
        </pc:spChg>
      </pc:sldChg>
      <pc:sldChg chg="modSp mod">
        <pc:chgData name="Arpit Singh" userId="d1d71c8f16a73e35" providerId="LiveId" clId="{7175B76F-26FA-4075-B629-F723FE9FCAA1}" dt="2025-05-01T06:03:03.072" v="4" actId="27636"/>
        <pc:sldMkLst>
          <pc:docMk/>
          <pc:sldMk cId="0" sldId="263"/>
        </pc:sldMkLst>
        <pc:spChg chg="mod">
          <ac:chgData name="Arpit Singh" userId="d1d71c8f16a73e35" providerId="LiveId" clId="{7175B76F-26FA-4075-B629-F723FE9FCAA1}" dt="2025-05-01T06:03:02.766" v="0"/>
          <ac:spMkLst>
            <pc:docMk/>
            <pc:sldMk cId="0" sldId="263"/>
            <ac:spMk id="2" creationId="{00000000-0000-0000-0000-000000000000}"/>
          </ac:spMkLst>
        </pc:spChg>
        <pc:spChg chg="mod">
          <ac:chgData name="Arpit Singh" userId="d1d71c8f16a73e35" providerId="LiveId" clId="{7175B76F-26FA-4075-B629-F723FE9FCAA1}" dt="2025-05-01T06:03:03.072" v="4" actId="27636"/>
          <ac:spMkLst>
            <pc:docMk/>
            <pc:sldMk cId="0" sldId="263"/>
            <ac:spMk id="3" creationId="{00000000-0000-0000-0000-000000000000}"/>
          </ac:spMkLst>
        </pc:spChg>
      </pc:sldChg>
      <pc:sldChg chg="modSp mod">
        <pc:chgData name="Arpit Singh" userId="d1d71c8f16a73e35" providerId="LiveId" clId="{7175B76F-26FA-4075-B629-F723FE9FCAA1}" dt="2025-05-01T06:13:50.924" v="34" actId="20577"/>
        <pc:sldMkLst>
          <pc:docMk/>
          <pc:sldMk cId="0" sldId="264"/>
        </pc:sldMkLst>
        <pc:spChg chg="mod">
          <ac:chgData name="Arpit Singh" userId="d1d71c8f16a73e35" providerId="LiveId" clId="{7175B76F-26FA-4075-B629-F723FE9FCAA1}" dt="2025-05-01T06:03:02.766" v="0"/>
          <ac:spMkLst>
            <pc:docMk/>
            <pc:sldMk cId="0" sldId="264"/>
            <ac:spMk id="2" creationId="{00000000-0000-0000-0000-000000000000}"/>
          </ac:spMkLst>
        </pc:spChg>
        <pc:spChg chg="mod">
          <ac:chgData name="Arpit Singh" userId="d1d71c8f16a73e35" providerId="LiveId" clId="{7175B76F-26FA-4075-B629-F723FE9FCAA1}" dt="2025-05-01T06:13:50.924" v="34" actId="20577"/>
          <ac:spMkLst>
            <pc:docMk/>
            <pc:sldMk cId="0" sldId="264"/>
            <ac:spMk id="3" creationId="{00000000-0000-0000-0000-000000000000}"/>
          </ac:spMkLst>
        </pc:spChg>
      </pc:sldChg>
      <pc:sldChg chg="modSp">
        <pc:chgData name="Arpit Singh" userId="d1d71c8f16a73e35" providerId="LiveId" clId="{7175B76F-26FA-4075-B629-F723FE9FCAA1}" dt="2025-05-01T06:03:02.766" v="0"/>
        <pc:sldMkLst>
          <pc:docMk/>
          <pc:sldMk cId="0" sldId="265"/>
        </pc:sldMkLst>
        <pc:spChg chg="mod">
          <ac:chgData name="Arpit Singh" userId="d1d71c8f16a73e35" providerId="LiveId" clId="{7175B76F-26FA-4075-B629-F723FE9FCAA1}" dt="2025-05-01T06:03:02.766" v="0"/>
          <ac:spMkLst>
            <pc:docMk/>
            <pc:sldMk cId="0" sldId="265"/>
            <ac:spMk id="2" creationId="{00000000-0000-0000-0000-000000000000}"/>
          </ac:spMkLst>
        </pc:spChg>
        <pc:spChg chg="mod">
          <ac:chgData name="Arpit Singh" userId="d1d71c8f16a73e35" providerId="LiveId" clId="{7175B76F-26FA-4075-B629-F723FE9FCAA1}" dt="2025-05-01T06:03:02.766" v="0"/>
          <ac:spMkLst>
            <pc:docMk/>
            <pc:sldMk cId="0" sldId="265"/>
            <ac:spMk id="3" creationId="{00000000-0000-0000-0000-000000000000}"/>
          </ac:spMkLst>
        </pc:spChg>
      </pc:sldChg>
      <pc:sldChg chg="modSp mod">
        <pc:chgData name="Arpit Singh" userId="d1d71c8f16a73e35" providerId="LiveId" clId="{7175B76F-26FA-4075-B629-F723FE9FCAA1}" dt="2025-05-01T06:03:03.108" v="6" actId="27636"/>
        <pc:sldMkLst>
          <pc:docMk/>
          <pc:sldMk cId="0" sldId="266"/>
        </pc:sldMkLst>
        <pc:spChg chg="mod">
          <ac:chgData name="Arpit Singh" userId="d1d71c8f16a73e35" providerId="LiveId" clId="{7175B76F-26FA-4075-B629-F723FE9FCAA1}" dt="2025-05-01T06:03:02.766" v="0"/>
          <ac:spMkLst>
            <pc:docMk/>
            <pc:sldMk cId="0" sldId="266"/>
            <ac:spMk id="2" creationId="{00000000-0000-0000-0000-000000000000}"/>
          </ac:spMkLst>
        </pc:spChg>
        <pc:spChg chg="mod">
          <ac:chgData name="Arpit Singh" userId="d1d71c8f16a73e35" providerId="LiveId" clId="{7175B76F-26FA-4075-B629-F723FE9FCAA1}" dt="2025-05-01T06:03:03.108" v="6" actId="27636"/>
          <ac:spMkLst>
            <pc:docMk/>
            <pc:sldMk cId="0" sldId="266"/>
            <ac:spMk id="3" creationId="{00000000-0000-0000-0000-000000000000}"/>
          </ac:spMkLst>
        </pc:spChg>
      </pc:sldChg>
      <pc:sldChg chg="modSp">
        <pc:chgData name="Arpit Singh" userId="d1d71c8f16a73e35" providerId="LiveId" clId="{7175B76F-26FA-4075-B629-F723FE9FCAA1}" dt="2025-05-01T06:03:02.766" v="0"/>
        <pc:sldMkLst>
          <pc:docMk/>
          <pc:sldMk cId="0" sldId="267"/>
        </pc:sldMkLst>
        <pc:spChg chg="mod">
          <ac:chgData name="Arpit Singh" userId="d1d71c8f16a73e35" providerId="LiveId" clId="{7175B76F-26FA-4075-B629-F723FE9FCAA1}" dt="2025-05-01T06:03:02.766" v="0"/>
          <ac:spMkLst>
            <pc:docMk/>
            <pc:sldMk cId="0" sldId="267"/>
            <ac:spMk id="2" creationId="{00000000-0000-0000-0000-000000000000}"/>
          </ac:spMkLst>
        </pc:spChg>
        <pc:spChg chg="mod">
          <ac:chgData name="Arpit Singh" userId="d1d71c8f16a73e35" providerId="LiveId" clId="{7175B76F-26FA-4075-B629-F723FE9FCAA1}" dt="2025-05-01T06:03:02.766" v="0"/>
          <ac:spMkLst>
            <pc:docMk/>
            <pc:sldMk cId="0" sldId="267"/>
            <ac:spMk id="3" creationId="{00000000-0000-0000-0000-000000000000}"/>
          </ac:spMkLst>
        </pc:spChg>
      </pc:sldChg>
      <pc:sldChg chg="modSp">
        <pc:chgData name="Arpit Singh" userId="d1d71c8f16a73e35" providerId="LiveId" clId="{7175B76F-26FA-4075-B629-F723FE9FCAA1}" dt="2025-05-01T06:03:02.766" v="0"/>
        <pc:sldMkLst>
          <pc:docMk/>
          <pc:sldMk cId="0" sldId="268"/>
        </pc:sldMkLst>
        <pc:spChg chg="mod">
          <ac:chgData name="Arpit Singh" userId="d1d71c8f16a73e35" providerId="LiveId" clId="{7175B76F-26FA-4075-B629-F723FE9FCAA1}" dt="2025-05-01T06:03:02.766" v="0"/>
          <ac:spMkLst>
            <pc:docMk/>
            <pc:sldMk cId="0" sldId="268"/>
            <ac:spMk id="2" creationId="{00000000-0000-0000-0000-000000000000}"/>
          </ac:spMkLst>
        </pc:spChg>
        <pc:spChg chg="mod">
          <ac:chgData name="Arpit Singh" userId="d1d71c8f16a73e35" providerId="LiveId" clId="{7175B76F-26FA-4075-B629-F723FE9FCAA1}" dt="2025-05-01T06:03:02.766" v="0"/>
          <ac:spMkLst>
            <pc:docMk/>
            <pc:sldMk cId="0" sldId="268"/>
            <ac:spMk id="3" creationId="{00000000-0000-0000-0000-000000000000}"/>
          </ac:spMkLst>
        </pc:spChg>
      </pc:sldChg>
      <pc:sldChg chg="modSp">
        <pc:chgData name="Arpit Singh" userId="d1d71c8f16a73e35" providerId="LiveId" clId="{7175B76F-26FA-4075-B629-F723FE9FCAA1}" dt="2025-05-01T06:03:02.766" v="0"/>
        <pc:sldMkLst>
          <pc:docMk/>
          <pc:sldMk cId="0" sldId="269"/>
        </pc:sldMkLst>
        <pc:spChg chg="mod">
          <ac:chgData name="Arpit Singh" userId="d1d71c8f16a73e35" providerId="LiveId" clId="{7175B76F-26FA-4075-B629-F723FE9FCAA1}" dt="2025-05-01T06:03:02.766" v="0"/>
          <ac:spMkLst>
            <pc:docMk/>
            <pc:sldMk cId="0" sldId="269"/>
            <ac:spMk id="2" creationId="{00000000-0000-0000-0000-000000000000}"/>
          </ac:spMkLst>
        </pc:spChg>
        <pc:spChg chg="mod">
          <ac:chgData name="Arpit Singh" userId="d1d71c8f16a73e35" providerId="LiveId" clId="{7175B76F-26FA-4075-B629-F723FE9FCAA1}" dt="2025-05-01T06:03:02.766" v="0"/>
          <ac:spMkLst>
            <pc:docMk/>
            <pc:sldMk cId="0" sldId="269"/>
            <ac:spMk id="3" creationId="{00000000-0000-0000-0000-000000000000}"/>
          </ac:spMkLst>
        </pc:spChg>
      </pc:sldChg>
      <pc:sldChg chg="modSp">
        <pc:chgData name="Arpit Singh" userId="d1d71c8f16a73e35" providerId="LiveId" clId="{7175B76F-26FA-4075-B629-F723FE9FCAA1}" dt="2025-05-01T06:03:02.766" v="0"/>
        <pc:sldMkLst>
          <pc:docMk/>
          <pc:sldMk cId="0" sldId="270"/>
        </pc:sldMkLst>
        <pc:spChg chg="mod">
          <ac:chgData name="Arpit Singh" userId="d1d71c8f16a73e35" providerId="LiveId" clId="{7175B76F-26FA-4075-B629-F723FE9FCAA1}" dt="2025-05-01T06:03:02.766" v="0"/>
          <ac:spMkLst>
            <pc:docMk/>
            <pc:sldMk cId="0" sldId="270"/>
            <ac:spMk id="2" creationId="{00000000-0000-0000-0000-000000000000}"/>
          </ac:spMkLst>
        </pc:spChg>
        <pc:spChg chg="mod">
          <ac:chgData name="Arpit Singh" userId="d1d71c8f16a73e35" providerId="LiveId" clId="{7175B76F-26FA-4075-B629-F723FE9FCAA1}" dt="2025-05-01T06:03:02.766" v="0"/>
          <ac:spMkLst>
            <pc:docMk/>
            <pc:sldMk cId="0" sldId="270"/>
            <ac:spMk id="3" creationId="{00000000-0000-0000-0000-000000000000}"/>
          </ac:spMkLst>
        </pc:spChg>
      </pc:sldChg>
      <pc:sldChg chg="modSp mod">
        <pc:chgData name="Arpit Singh" userId="d1d71c8f16a73e35" providerId="LiveId" clId="{7175B76F-26FA-4075-B629-F723FE9FCAA1}" dt="2025-05-01T07:13:49.997" v="41" actId="14100"/>
        <pc:sldMkLst>
          <pc:docMk/>
          <pc:sldMk cId="0" sldId="273"/>
        </pc:sldMkLst>
        <pc:spChg chg="mod">
          <ac:chgData name="Arpit Singh" userId="d1d71c8f16a73e35" providerId="LiveId" clId="{7175B76F-26FA-4075-B629-F723FE9FCAA1}" dt="2025-05-01T07:13:29.194" v="37" actId="27636"/>
          <ac:spMkLst>
            <pc:docMk/>
            <pc:sldMk cId="0" sldId="273"/>
            <ac:spMk id="2" creationId="{00000000-0000-0000-0000-000000000000}"/>
          </ac:spMkLst>
        </pc:spChg>
        <pc:spChg chg="mod">
          <ac:chgData name="Arpit Singh" userId="d1d71c8f16a73e35" providerId="LiveId" clId="{7175B76F-26FA-4075-B629-F723FE9FCAA1}" dt="2025-05-01T07:13:49.997" v="41" actId="14100"/>
          <ac:spMkLst>
            <pc:docMk/>
            <pc:sldMk cId="0" sldId="273"/>
            <ac:spMk id="4" creationId="{00000000-0000-0000-0000-000000000000}"/>
          </ac:spMkLst>
        </pc:spChg>
        <pc:spChg chg="mod">
          <ac:chgData name="Arpit Singh" userId="d1d71c8f16a73e35" providerId="LiveId" clId="{7175B76F-26FA-4075-B629-F723FE9FCAA1}" dt="2025-05-01T07:13:40.819" v="39" actId="14100"/>
          <ac:spMkLst>
            <pc:docMk/>
            <pc:sldMk cId="0" sldId="273"/>
            <ac:spMk id="5" creationId="{00000000-0000-0000-0000-000000000000}"/>
          </ac:spMkLst>
        </pc:spChg>
        <pc:spChg chg="mod">
          <ac:chgData name="Arpit Singh" userId="d1d71c8f16a73e35" providerId="LiveId" clId="{7175B76F-26FA-4075-B629-F723FE9FCAA1}" dt="2025-05-01T07:13:44.964" v="40" actId="14100"/>
          <ac:spMkLst>
            <pc:docMk/>
            <pc:sldMk cId="0" sldId="273"/>
            <ac:spMk id="6" creationId="{00000000-0000-0000-0000-000000000000}"/>
          </ac:spMkLst>
        </pc:spChg>
        <pc:picChg chg="mod">
          <ac:chgData name="Arpit Singh" userId="d1d71c8f16a73e35" providerId="LiveId" clId="{7175B76F-26FA-4075-B629-F723FE9FCAA1}" dt="2025-05-01T07:13:22.975" v="35" actId="14100"/>
          <ac:picMkLst>
            <pc:docMk/>
            <pc:sldMk cId="0" sldId="273"/>
            <ac:picMk id="3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2380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5571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6076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584221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8654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6313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5763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8912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05648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05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9974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176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7494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4493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0013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2397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7244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9953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95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hf sldNum="0"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2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tags" Target="../tags/tag7.xml"/><Relationship Id="rId7" Type="http://schemas.openxmlformats.org/officeDocument/2006/relationships/slideLayout" Target="../slideLayouts/slideLayout18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9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797317" y="1801975"/>
            <a:ext cx="3780000" cy="1386143"/>
          </a:xfrm>
        </p:spPr>
        <p:txBody>
          <a:bodyPr wrap="square" lIns="0" tIns="0" rIns="0" bIns="0" anchor="b">
            <a:normAutofit/>
          </a:bodyPr>
          <a:lstStyle/>
          <a:p>
            <a:pPr algn="l"/>
            <a:r>
              <a:rPr lang="en-US" sz="2700" spc="0" dirty="0">
                <a:latin typeface="+mj-lt"/>
              </a:rPr>
              <a:t>Retail Sales Analysis &amp; Predictive Modeling</a:t>
            </a: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2" r="28106"/>
          <a:stretch>
            <a:fillRect/>
          </a:stretch>
        </p:blipFill>
        <p:spPr>
          <a:xfrm>
            <a:off x="476" y="852011"/>
            <a:ext cx="4836515" cy="5143500"/>
          </a:xfrm>
          <a:custGeom>
            <a:avLst/>
            <a:gdLst>
              <a:gd name="connsiteX0" fmla="*/ 2202905 w 6448686"/>
              <a:gd name="connsiteY0" fmla="*/ 4824730 h 6858000"/>
              <a:gd name="connsiteX1" fmla="*/ 4035589 w 6448686"/>
              <a:gd name="connsiteY1" fmla="*/ 6657340 h 6858000"/>
              <a:gd name="connsiteX2" fmla="*/ 3834305 w 6448686"/>
              <a:gd name="connsiteY2" fmla="*/ 6858000 h 6858000"/>
              <a:gd name="connsiteX3" fmla="*/ 570253 w 6448686"/>
              <a:gd name="connsiteY3" fmla="*/ 6858000 h 6858000"/>
              <a:gd name="connsiteX4" fmla="*/ 369585 w 6448686"/>
              <a:gd name="connsiteY4" fmla="*/ 6657340 h 6858000"/>
              <a:gd name="connsiteX5" fmla="*/ 189238 w 6448686"/>
              <a:gd name="connsiteY5" fmla="*/ 2811145 h 6858000"/>
              <a:gd name="connsiteX6" fmla="*/ 2021922 w 6448686"/>
              <a:gd name="connsiteY6" fmla="*/ 4643755 h 6858000"/>
              <a:gd name="connsiteX7" fmla="*/ 188603 w 6448686"/>
              <a:gd name="connsiteY7" fmla="*/ 6476365 h 6858000"/>
              <a:gd name="connsiteX8" fmla="*/ 0 w 6448686"/>
              <a:gd name="connsiteY8" fmla="*/ 6287770 h 6858000"/>
              <a:gd name="connsiteX9" fmla="*/ 0 w 6448686"/>
              <a:gd name="connsiteY9" fmla="*/ 3000375 h 6858000"/>
              <a:gd name="connsiteX10" fmla="*/ 3163063 w 6448686"/>
              <a:gd name="connsiteY10" fmla="*/ 1806575 h 6858000"/>
              <a:gd name="connsiteX11" fmla="*/ 4995747 w 6448686"/>
              <a:gd name="connsiteY11" fmla="*/ 3639185 h 6858000"/>
              <a:gd name="connsiteX12" fmla="*/ 3162428 w 6448686"/>
              <a:gd name="connsiteY12" fmla="*/ 5471795 h 6858000"/>
              <a:gd name="connsiteX13" fmla="*/ 1329744 w 6448686"/>
              <a:gd name="connsiteY13" fmla="*/ 3639185 h 6858000"/>
              <a:gd name="connsiteX14" fmla="*/ 3897153 w 6448686"/>
              <a:gd name="connsiteY14" fmla="*/ 0 h 6858000"/>
              <a:gd name="connsiteX15" fmla="*/ 5334851 w 6448686"/>
              <a:gd name="connsiteY15" fmla="*/ 0 h 6858000"/>
              <a:gd name="connsiteX16" fmla="*/ 6448686 w 6448686"/>
              <a:gd name="connsiteY16" fmla="*/ 1113790 h 6858000"/>
              <a:gd name="connsiteX17" fmla="*/ 4616002 w 6448686"/>
              <a:gd name="connsiteY17" fmla="*/ 2946400 h 6858000"/>
              <a:gd name="connsiteX18" fmla="*/ 2783318 w 6448686"/>
              <a:gd name="connsiteY18" fmla="*/ 1113790 h 6858000"/>
              <a:gd name="connsiteX19" fmla="*/ 1668848 w 6448686"/>
              <a:gd name="connsiteY19" fmla="*/ 0 h 6858000"/>
              <a:gd name="connsiteX20" fmla="*/ 3495182 w 6448686"/>
              <a:gd name="connsiteY20" fmla="*/ 0 h 6858000"/>
              <a:gd name="connsiteX21" fmla="*/ 2582015 w 6448686"/>
              <a:gd name="connsiteY21" fmla="*/ 913130 h 6858000"/>
              <a:gd name="connsiteX22" fmla="*/ 942378 w 6448686"/>
              <a:gd name="connsiteY22" fmla="*/ 0 h 6858000"/>
              <a:gd name="connsiteX23" fmla="*/ 1356415 w 6448686"/>
              <a:gd name="connsiteY23" fmla="*/ 0 h 6858000"/>
              <a:gd name="connsiteX24" fmla="*/ 2982081 w 6448686"/>
              <a:gd name="connsiteY24" fmla="*/ 1625600 h 6858000"/>
              <a:gd name="connsiteX25" fmla="*/ 1148762 w 6448686"/>
              <a:gd name="connsiteY25" fmla="*/ 3458210 h 6858000"/>
              <a:gd name="connsiteX26" fmla="*/ 0 w 6448686"/>
              <a:gd name="connsiteY26" fmla="*/ 2309495 h 6858000"/>
              <a:gd name="connsiteX27" fmla="*/ 0 w 6448686"/>
              <a:gd name="connsiteY27" fmla="*/ 942340 h 6858000"/>
              <a:gd name="connsiteX28" fmla="*/ 0 w 6448686"/>
              <a:gd name="connsiteY28" fmla="*/ 0 h 6858000"/>
              <a:gd name="connsiteX29" fmla="*/ 578509 w 6448686"/>
              <a:gd name="connsiteY29" fmla="*/ 0 h 6858000"/>
              <a:gd name="connsiteX30" fmla="*/ 0 w 6448686"/>
              <a:gd name="connsiteY30" fmla="*/ 57848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448686" h="6858000">
                <a:moveTo>
                  <a:pt x="2202905" y="4824730"/>
                </a:moveTo>
                <a:lnTo>
                  <a:pt x="4035589" y="6657340"/>
                </a:lnTo>
                <a:lnTo>
                  <a:pt x="3834305" y="6858000"/>
                </a:lnTo>
                <a:lnTo>
                  <a:pt x="570253" y="6858000"/>
                </a:lnTo>
                <a:lnTo>
                  <a:pt x="369585" y="6657340"/>
                </a:lnTo>
                <a:close/>
                <a:moveTo>
                  <a:pt x="189238" y="2811145"/>
                </a:moveTo>
                <a:lnTo>
                  <a:pt x="2021922" y="4643755"/>
                </a:lnTo>
                <a:lnTo>
                  <a:pt x="188603" y="6476365"/>
                </a:lnTo>
                <a:lnTo>
                  <a:pt x="0" y="6287770"/>
                </a:lnTo>
                <a:lnTo>
                  <a:pt x="0" y="3000375"/>
                </a:lnTo>
                <a:close/>
                <a:moveTo>
                  <a:pt x="3163063" y="1806575"/>
                </a:moveTo>
                <a:lnTo>
                  <a:pt x="4995747" y="3639185"/>
                </a:lnTo>
                <a:lnTo>
                  <a:pt x="3162428" y="5471795"/>
                </a:lnTo>
                <a:lnTo>
                  <a:pt x="1329744" y="3639185"/>
                </a:lnTo>
                <a:close/>
                <a:moveTo>
                  <a:pt x="3897153" y="0"/>
                </a:moveTo>
                <a:lnTo>
                  <a:pt x="5334851" y="0"/>
                </a:lnTo>
                <a:lnTo>
                  <a:pt x="6448686" y="1113790"/>
                </a:lnTo>
                <a:lnTo>
                  <a:pt x="4616002" y="2946400"/>
                </a:lnTo>
                <a:lnTo>
                  <a:pt x="2783318" y="1113790"/>
                </a:lnTo>
                <a:close/>
                <a:moveTo>
                  <a:pt x="1668848" y="0"/>
                </a:moveTo>
                <a:lnTo>
                  <a:pt x="3495182" y="0"/>
                </a:lnTo>
                <a:lnTo>
                  <a:pt x="2582015" y="913130"/>
                </a:lnTo>
                <a:close/>
                <a:moveTo>
                  <a:pt x="942378" y="0"/>
                </a:moveTo>
                <a:lnTo>
                  <a:pt x="1356415" y="0"/>
                </a:lnTo>
                <a:lnTo>
                  <a:pt x="2982081" y="1625600"/>
                </a:lnTo>
                <a:lnTo>
                  <a:pt x="1148762" y="3458210"/>
                </a:lnTo>
                <a:lnTo>
                  <a:pt x="0" y="2309495"/>
                </a:lnTo>
                <a:lnTo>
                  <a:pt x="0" y="942340"/>
                </a:lnTo>
                <a:close/>
                <a:moveTo>
                  <a:pt x="0" y="0"/>
                </a:moveTo>
                <a:lnTo>
                  <a:pt x="578509" y="0"/>
                </a:lnTo>
                <a:lnTo>
                  <a:pt x="0" y="578485"/>
                </a:lnTo>
                <a:close/>
              </a:path>
            </a:pathLst>
          </a:custGeom>
          <a:ln w="9525" cap="flat" cmpd="sng" algn="ctr">
            <a:solidFill>
              <a:schemeClr val="dk1">
                <a:lumMod val="40000"/>
                <a:lumOff val="60000"/>
                <a:alpha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2" name="矩形 1"/>
          <p:cNvSpPr/>
          <p:nvPr>
            <p:custDataLst>
              <p:tags r:id="rId4"/>
            </p:custDataLst>
          </p:nvPr>
        </p:nvSpPr>
        <p:spPr>
          <a:xfrm>
            <a:off x="4811313" y="3371615"/>
            <a:ext cx="3780481" cy="1808248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sym typeface="+mn-ea"/>
              </a:rPr>
              <a:t>Leveraging Machine Learning to Forecast Sales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Snippet 1: Label Encoding for store type</a:t>
            </a:r>
          </a:p>
          <a:p>
            <a:r>
              <a:t>Snippet 2: Date decomposition</a:t>
            </a:r>
          </a:p>
          <a:p>
            <a:r>
              <a:t>Snippet 3: IQR Outlier Detection</a:t>
            </a:r>
          </a:p>
          <a:p>
            <a:r>
              <a:t>Snippet 4: Heatmap plot</a:t>
            </a:r>
          </a:p>
          <a:p>
            <a:r>
              <a:t>Snippet 5: Model fitting &amp; prediction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Resolutions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44485" cy="4019550"/>
          </a:xfrm>
        </p:spPr>
        <p:txBody>
          <a:bodyPr>
            <a:normAutofit/>
          </a:bodyPr>
          <a:lstStyle/>
          <a:p>
            <a:r>
              <a:t>Challenges:</a:t>
            </a:r>
          </a:p>
          <a:p>
            <a:r>
              <a:t>- Large % of missing MarkDowns</a:t>
            </a:r>
          </a:p>
          <a:p>
            <a:r>
              <a:t>- Non-linear patterns</a:t>
            </a:r>
          </a:p>
          <a:p>
            <a:r>
              <a:t>- Overfitting in Decision Trees</a:t>
            </a:r>
          </a:p>
          <a:p>
            <a:endParaRPr/>
          </a:p>
          <a:p>
            <a:r>
              <a:t>Resolutions:</a:t>
            </a:r>
          </a:p>
          <a:p>
            <a:r>
              <a:t>- Imputation with zeros</a:t>
            </a:r>
          </a:p>
          <a:p>
            <a:r>
              <a:t>- Random Forest for complexity</a:t>
            </a:r>
          </a:p>
          <a:p>
            <a:r>
              <a:t>- Feature pruning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Forecasting Use-Cases:</a:t>
            </a:r>
          </a:p>
          <a:p>
            <a:r>
              <a:t>- Holiday planning</a:t>
            </a:r>
          </a:p>
          <a:p>
            <a:r>
              <a:t>- Inventory optimization</a:t>
            </a:r>
          </a:p>
          <a:p>
            <a:r>
              <a:t>- MarkDown scheduling</a:t>
            </a:r>
          </a:p>
          <a:p>
            <a:endParaRPr/>
          </a:p>
          <a:p>
            <a:r>
              <a:t>Operational Gains:</a:t>
            </a:r>
          </a:p>
          <a:p>
            <a:r>
              <a:t>- Prevent overstock/out-of-stock</a:t>
            </a:r>
          </a:p>
          <a:p>
            <a:r>
              <a:t>- Improve marketing ROI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Integrate time-series models: ARIMA, Prophet.</a:t>
            </a:r>
          </a:p>
          <a:p>
            <a:r>
              <a:t>Use LSTM / deep learning for sequential dependencies.</a:t>
            </a:r>
          </a:p>
          <a:p>
            <a:r>
              <a:t>Include weather and local events as features.</a:t>
            </a:r>
          </a:p>
          <a:p>
            <a:r>
              <a:t>Explore per-department models.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Findings:</a:t>
            </a:r>
          </a:p>
          <a:p>
            <a:r>
              <a:t>- Store size &amp; dept are key drivers.</a:t>
            </a:r>
          </a:p>
          <a:p>
            <a:r>
              <a:t>- MarkDowns add minor lift.</a:t>
            </a:r>
          </a:p>
          <a:p>
            <a:r>
              <a:t>- External factors have limited predictive power.</a:t>
            </a:r>
          </a:p>
          <a:p>
            <a:endParaRPr/>
          </a:p>
          <a:p>
            <a:r>
              <a:t>Recommendation:</a:t>
            </a:r>
          </a:p>
          <a:p>
            <a:r>
              <a:t>- Deploy Random Forest model for production.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Thank the audience</a:t>
            </a:r>
          </a:p>
          <a:p>
            <a:r>
              <a:t>Share contact for follow-up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334256" y="576072"/>
            <a:ext cx="4286840" cy="1404115"/>
          </a:xfrm>
        </p:spPr>
        <p:txBody>
          <a:bodyPr wrap="square" lIns="0" tIns="0" rIns="0" bIns="0" anchor="b">
            <a:normAutofit/>
          </a:bodyPr>
          <a:lstStyle/>
          <a:p>
            <a:pPr algn="l"/>
            <a:r>
              <a:rPr lang="en-US" spc="0" dirty="0">
                <a:latin typeface="+mj-lt"/>
              </a:rPr>
              <a:t>Project Introduction</a:t>
            </a:r>
          </a:p>
        </p:txBody>
      </p:sp>
      <p:pic>
        <p:nvPicPr>
          <p:cNvPr id="33" name="图片 3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44" r="9163"/>
          <a:stretch>
            <a:fillRect/>
          </a:stretch>
        </p:blipFill>
        <p:spPr>
          <a:xfrm flipH="1">
            <a:off x="0" y="857250"/>
            <a:ext cx="3330931" cy="3617664"/>
          </a:xfrm>
          <a:custGeom>
            <a:avLst/>
            <a:gdLst>
              <a:gd name="connsiteX0" fmla="*/ 7192645 w 7192645"/>
              <a:gd name="connsiteY0" fmla="*/ 0 h 6858000"/>
              <a:gd name="connsiteX1" fmla="*/ 0 w 7192645"/>
              <a:gd name="connsiteY1" fmla="*/ 0 h 6858000"/>
              <a:gd name="connsiteX2" fmla="*/ 0 w 7192645"/>
              <a:gd name="connsiteY2" fmla="*/ 2714625 h 6858000"/>
              <a:gd name="connsiteX3" fmla="*/ 715645 w 7192645"/>
              <a:gd name="connsiteY3" fmla="*/ 3430270 h 6858000"/>
              <a:gd name="connsiteX4" fmla="*/ 0 w 7192645"/>
              <a:gd name="connsiteY4" fmla="*/ 4145915 h 6858000"/>
              <a:gd name="connsiteX5" fmla="*/ 0 w 7192645"/>
              <a:gd name="connsiteY5" fmla="*/ 6858000 h 6858000"/>
              <a:gd name="connsiteX6" fmla="*/ 7192645 w 719264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92645" h="6858000">
                <a:moveTo>
                  <a:pt x="7192645" y="0"/>
                </a:moveTo>
                <a:lnTo>
                  <a:pt x="0" y="0"/>
                </a:lnTo>
                <a:lnTo>
                  <a:pt x="0" y="2714625"/>
                </a:lnTo>
                <a:lnTo>
                  <a:pt x="715645" y="3430270"/>
                </a:lnTo>
                <a:lnTo>
                  <a:pt x="0" y="4145915"/>
                </a:lnTo>
                <a:lnTo>
                  <a:pt x="0" y="6858000"/>
                </a:lnTo>
                <a:lnTo>
                  <a:pt x="7192645" y="6858000"/>
                </a:lnTo>
                <a:close/>
              </a:path>
            </a:pathLst>
          </a:custGeom>
          <a:ln w="3175">
            <a:solidFill>
              <a:schemeClr val="tx1">
                <a:lumMod val="40000"/>
                <a:lumOff val="60000"/>
                <a:alpha val="20000"/>
              </a:schemeClr>
            </a:solidFill>
          </a:ln>
        </p:spPr>
      </p:pic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4078224" y="2146238"/>
            <a:ext cx="4513564" cy="112435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Goal: Develop a model to predict weekly sales per store-department.</a:t>
            </a:r>
          </a:p>
        </p:txBody>
      </p:sp>
      <p:sp>
        <p:nvSpPr>
          <p:cNvPr id="5" name="矩形 4"/>
          <p:cNvSpPr/>
          <p:nvPr>
            <p:custDataLst>
              <p:tags r:id="rId5"/>
            </p:custDataLst>
          </p:nvPr>
        </p:nvSpPr>
        <p:spPr>
          <a:xfrm>
            <a:off x="4078224" y="3350561"/>
            <a:ext cx="4513564" cy="112435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Why It Matters: Helps in planning inventory, promotions, and staffing.</a:t>
            </a:r>
          </a:p>
        </p:txBody>
      </p:sp>
      <p:sp>
        <p:nvSpPr>
          <p:cNvPr id="6" name="矩形 5"/>
          <p:cNvSpPr/>
          <p:nvPr>
            <p:custDataLst>
              <p:tags r:id="rId6"/>
            </p:custDataLst>
          </p:nvPr>
        </p:nvSpPr>
        <p:spPr>
          <a:xfrm>
            <a:off x="4078224" y="4554332"/>
            <a:ext cx="4513564" cy="112435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Data Volume: 420K+ rows from 3 datasets merged into 1.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090"/>
            <a:ext cx="7909560" cy="4241165"/>
          </a:xfrm>
        </p:spPr>
        <p:txBody>
          <a:bodyPr>
            <a:normAutofit fontScale="97500"/>
          </a:bodyPr>
          <a:lstStyle/>
          <a:p>
            <a:r>
              <a:t>Files Used:</a:t>
            </a:r>
          </a:p>
          <a:p>
            <a:r>
              <a:t>- train.csv: Historical weekly sales.</a:t>
            </a:r>
          </a:p>
          <a:p>
            <a:r>
              <a:t>- features.csv: Environmental &amp; promotional data.</a:t>
            </a:r>
          </a:p>
          <a:p>
            <a:r>
              <a:t>- stores.csv: Store types and sizes.</a:t>
            </a:r>
          </a:p>
          <a:p>
            <a:endParaRPr/>
          </a:p>
          <a:p>
            <a:r>
              <a:t>Merged Dataset: 17+ features including MarkDowns, CPI, Unemployment, etc.</a:t>
            </a:r>
          </a:p>
          <a:p>
            <a:endParaRPr/>
          </a:p>
          <a:p>
            <a:r>
              <a:t>Visual: Table snapshot of merged data.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37805" cy="4125595"/>
          </a:xfrm>
        </p:spPr>
        <p:txBody>
          <a:bodyPr>
            <a:normAutofit fontScale="92500" lnSpcReduction="10000"/>
          </a:bodyPr>
          <a:lstStyle/>
          <a:p>
            <a:r>
              <a:t>Missing Values:</a:t>
            </a:r>
          </a:p>
          <a:p>
            <a:r>
              <a:t>- Filled NaN in MarkDowns with 0.</a:t>
            </a:r>
          </a:p>
          <a:p>
            <a:endParaRPr/>
          </a:p>
          <a:p>
            <a:r>
              <a:t>Encoding:</a:t>
            </a:r>
          </a:p>
          <a:p>
            <a:r>
              <a:t>- Converted Type to numeric via LabelEncoder.</a:t>
            </a:r>
          </a:p>
          <a:p>
            <a:endParaRPr/>
          </a:p>
          <a:p>
            <a:r>
              <a:t>Date Parsing:</a:t>
            </a:r>
          </a:p>
          <a:p>
            <a:r>
              <a:t>- Extracted Year, Month, Day.</a:t>
            </a:r>
          </a:p>
          <a:p>
            <a:endParaRPr/>
          </a:p>
          <a:p>
            <a:r>
              <a:t>Duplicate Holidays Removed: Dropped IsHoliday_y.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EDA – Visual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40650" cy="4170680"/>
          </a:xfrm>
        </p:spPr>
        <p:txBody>
          <a:bodyPr>
            <a:normAutofit fontScale="95000"/>
          </a:bodyPr>
          <a:lstStyle/>
          <a:p>
            <a:r>
              <a:t>Graphs:</a:t>
            </a:r>
          </a:p>
          <a:p>
            <a:r>
              <a:t>- Heatmap: Feature correlation matrix.</a:t>
            </a:r>
          </a:p>
          <a:p>
            <a:r>
              <a:t>- Boxplots: Outliers in CPI, MarkDowns, Weekly Sales.</a:t>
            </a:r>
          </a:p>
          <a:p>
            <a:r>
              <a:t>- Histograms: Distribution of CPI, Unemployment.</a:t>
            </a:r>
          </a:p>
          <a:p>
            <a:endParaRPr/>
          </a:p>
          <a:p>
            <a:r>
              <a:t>Insights:</a:t>
            </a:r>
          </a:p>
          <a:p>
            <a:r>
              <a:t>- Size vs. Sales: Positive correlation (0.24).</a:t>
            </a:r>
          </a:p>
          <a:p>
            <a:r>
              <a:t>- Weak correlation from economic indicators.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Outlier Detection &amp; Treatment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Method: IQR-based filtering on:</a:t>
            </a:r>
          </a:p>
          <a:p>
            <a:r>
              <a:t>- MarkDown2 (888 outliers removed).</a:t>
            </a:r>
          </a:p>
          <a:p>
            <a:r>
              <a:t>- MarkDown3 (72 outliers removed).</a:t>
            </a:r>
          </a:p>
          <a:p>
            <a:r>
              <a:t>- Unemployment (planned for removal).</a:t>
            </a:r>
          </a:p>
          <a:p>
            <a:endParaRPr/>
          </a:p>
          <a:p>
            <a:r>
              <a:t>Code Snippet: Outlier count function with IQR.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Removed Low-Correlation Columns:</a:t>
            </a:r>
          </a:p>
          <a:p>
            <a:r>
              <a:t>- Temperature, Fuel_Price, MarkDown4.</a:t>
            </a:r>
          </a:p>
          <a:p>
            <a:endParaRPr/>
          </a:p>
          <a:p>
            <a:r>
              <a:t>Final Features:</a:t>
            </a:r>
          </a:p>
          <a:p>
            <a:r>
              <a:t>- Store, Dept, MarkDowns (1,2,3,5), CPI, Unemployment, Type, Size, Year, Month, Day.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090"/>
            <a:ext cx="7865110" cy="4214495"/>
          </a:xfrm>
        </p:spPr>
        <p:txBody>
          <a:bodyPr>
            <a:normAutofit lnSpcReduction="10000"/>
          </a:bodyPr>
          <a:lstStyle/>
          <a:p>
            <a:r>
              <a:t>Target: Weekly_Sales</a:t>
            </a:r>
          </a:p>
          <a:p>
            <a:endParaRPr/>
          </a:p>
          <a:p>
            <a:r>
              <a:t>Models Used:</a:t>
            </a:r>
          </a:p>
          <a:p>
            <a:r>
              <a:t>- Linear Regression</a:t>
            </a:r>
          </a:p>
          <a:p>
            <a:r>
              <a:t>- Decision Tree</a:t>
            </a:r>
          </a:p>
          <a:p>
            <a:r>
              <a:t>- Random Forest</a:t>
            </a:r>
          </a:p>
          <a:p>
            <a:r>
              <a:t>- KNN (with GridSearchCV tuning)</a:t>
            </a:r>
          </a:p>
          <a:p>
            <a:endParaRPr/>
          </a:p>
          <a:p>
            <a:r>
              <a:t>Preprocessing:</a:t>
            </a:r>
          </a:p>
          <a:p>
            <a:r>
              <a:t>- Nulls filled, numeric conversion, categorical encoded.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44485" cy="4214495"/>
          </a:xfrm>
        </p:spPr>
        <p:txBody>
          <a:bodyPr>
            <a:normAutofit fontScale="40000" lnSpcReduction="20000"/>
          </a:bodyPr>
          <a:lstStyle/>
          <a:p>
            <a:r>
              <a:rPr dirty="0"/>
              <a:t>Metrics: R² Score, MAE, MSE</a:t>
            </a:r>
          </a:p>
          <a:p>
            <a:endParaRPr dirty="0"/>
          </a:p>
          <a:p>
            <a:r>
              <a:rPr dirty="0"/>
              <a:t>Results:</a:t>
            </a:r>
          </a:p>
          <a:p>
            <a:r>
              <a:rPr dirty="0"/>
              <a:t>- Random Forest: Best performance</a:t>
            </a:r>
          </a:p>
          <a:p>
            <a:r>
              <a:rPr dirty="0"/>
              <a:t>  - Train R²: 99.6%</a:t>
            </a:r>
          </a:p>
          <a:p>
            <a:r>
              <a:rPr dirty="0"/>
              <a:t>  - Test R²: 97.3%</a:t>
            </a:r>
          </a:p>
          <a:p>
            <a:endParaRPr dirty="0"/>
          </a:p>
          <a:p>
            <a:r>
              <a:rPr dirty="0"/>
              <a:t>- Linear Regression: Poor generalization</a:t>
            </a:r>
          </a:p>
          <a:p>
            <a:r>
              <a:rPr dirty="0"/>
              <a:t>  - Test R²: 9.3%</a:t>
            </a:r>
            <a:endParaRPr lang="en-US" dirty="0"/>
          </a:p>
          <a:p>
            <a:r>
              <a:rPr lang="en-US" dirty="0"/>
              <a:t>-train R2: 0.9%</a:t>
            </a:r>
            <a:endParaRPr dirty="0"/>
          </a:p>
          <a:p>
            <a:endParaRPr dirty="0"/>
          </a:p>
          <a:p>
            <a:r>
              <a:rPr dirty="0"/>
              <a:t>- Decision Tree: Overfit model</a:t>
            </a:r>
          </a:p>
          <a:p>
            <a:r>
              <a:rPr dirty="0"/>
              <a:t>  - Train R²: 100%</a:t>
            </a:r>
          </a:p>
          <a:p>
            <a:r>
              <a:rPr dirty="0"/>
              <a:t>  - Test R²: 95.2%</a:t>
            </a:r>
          </a:p>
          <a:p>
            <a:endParaRPr dirty="0"/>
          </a:p>
          <a:p>
            <a:pPr marL="0" indent="0">
              <a:buNone/>
            </a:pPr>
            <a:r>
              <a:rPr dirty="0">
                <a:sym typeface="+mn-ea"/>
              </a:rPr>
              <a:t> </a:t>
            </a:r>
            <a:r>
              <a:rPr lang="en-US" dirty="0">
                <a:sym typeface="+mn-ea"/>
              </a:rPr>
              <a:t>KNN(K-Nearest </a:t>
            </a:r>
            <a:r>
              <a:rPr lang="en-US" dirty="0" err="1">
                <a:sym typeface="+mn-ea"/>
              </a:rPr>
              <a:t>Neighor</a:t>
            </a:r>
            <a:r>
              <a:rPr dirty="0">
                <a:sym typeface="+mn-ea"/>
              </a:rPr>
              <a:t>: Overfit model</a:t>
            </a:r>
          </a:p>
          <a:p>
            <a:r>
              <a:rPr dirty="0">
                <a:sym typeface="+mn-ea"/>
              </a:rPr>
              <a:t>  - Train R²: </a:t>
            </a:r>
            <a:r>
              <a:rPr lang="en-US" dirty="0">
                <a:sym typeface="+mn-ea"/>
              </a:rPr>
              <a:t>50</a:t>
            </a:r>
            <a:r>
              <a:rPr dirty="0">
                <a:sym typeface="+mn-ea"/>
              </a:rPr>
              <a:t>%</a:t>
            </a:r>
          </a:p>
          <a:p>
            <a:r>
              <a:rPr dirty="0">
                <a:sym typeface="+mn-ea"/>
              </a:rPr>
              <a:t>  - Test R²: </a:t>
            </a:r>
            <a:r>
              <a:rPr lang="en-US" dirty="0">
                <a:sym typeface="+mn-ea"/>
              </a:rPr>
              <a:t>24</a:t>
            </a:r>
            <a:r>
              <a:rPr dirty="0">
                <a:sym typeface="+mn-ea"/>
              </a:rPr>
              <a:t>%</a:t>
            </a:r>
          </a:p>
          <a:p>
            <a:endParaRPr dirty="0"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MASTER_TYPE" val="0"/>
  <p:tag name="KSO_WM_TEMPLATE_COLOR_TYPE" val="0"/>
  <p:tag name="KSO_WM_BEAUTIFY_FLAG" val="#wm#"/>
  <p:tag name="KSO_WM_TEMPLATE_CATEGORY" val="custom"/>
  <p:tag name="KSO_WM_SLIDE_TYPE" val="text"/>
  <p:tag name="KSO_WM_SLIDE_SUBTYPE" val="picTxt"/>
  <p:tag name="KSO_WM_SLIDE_SIZE" val="396.85*189.818"/>
  <p:tag name="KSO_WM_SLIDE_POSITION" val="505.125*263.978"/>
  <p:tag name="KSO_WM_SLIDE_LAYOUT" val="a_d_l"/>
  <p:tag name="KSO_WM_SLIDE_LAYOUT_CNT" val="1_1_1"/>
  <p:tag name="KSO_WM_SPECIAL_SOURCE" val="bdnull"/>
  <p:tag name="KSO_WM_DIAGRAM_GROUP_CODE" val="l1-1"/>
  <p:tag name="KSO_WM_SLIDE_DIAGTYPE" val="l"/>
  <p:tag name="KSO_WM_TEMPLATE_INDEX" val="20238253"/>
  <p:tag name="KSO_WM_TEMPLATE_SUBCATEGORY" val="0"/>
  <p:tag name="KSO_WM_SLIDE_INDEX" val="1"/>
  <p:tag name="KSO_WM_TAG_VERSION" val="3.0"/>
  <p:tag name="KSO_WM_SLIDE_ID" val="custom20238253_1"/>
  <p:tag name="KSO_WM_SLIDE_ITEM_CNT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15"/>
  <p:tag name="KSO_WM_DIAGRAM_MAX_ITEMCNT" val="3"/>
  <p:tag name="KSO_WM_DIAGRAM_MIN_ITEMCNT" val="1"/>
  <p:tag name="KSO_WM_DIAGRAM_VIRTUALLY_FRAME" val="{&quot;height&quot;:348.3999938964844,&quot;left&quot;:414.9999938964844,&quot;top&quot;:129.36019990215155,&quot;width&quot;:294.550012207031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7942_3*l_h_f*1_3_1"/>
  <p:tag name="KSO_WM_TEMPLATE_CATEGORY" val="diagram"/>
  <p:tag name="KSO_WM_TEMPLATE_INDEX" val="20237942"/>
  <p:tag name="KSO_WM_UNIT_LAYERLEVEL" val="1_1_1"/>
  <p:tag name="KSO_WM_TAG_VERSION" val="3.0"/>
  <p:tag name="KSO_WM_BEAUTIFY_FLAG" val="#wm#"/>
  <p:tag name="KSO_WM_UNIT_PRESET_TEXT" val="Presentations are communication tools that can be used as demonstrations, lectures, speeches, reports, and more."/>
  <p:tag name="KSO_WM_UNIT_TEXT_FILL_FORE_SCHEMECOLOR_INDEX" val="1"/>
  <p:tag name="KSO_WM_UNIT_TEXT_FILL_TYPE" val="1"/>
  <p:tag name="KSO_WM_UNIT_USESOURCEFORMAT_APPLY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TEMPLATE_CATEGORY" val="custom"/>
  <p:tag name="KSO_WM_UNIT_LAYERLEVEL" val="1"/>
  <p:tag name="KSO_WM_TAG_VERSION" val="3.0"/>
  <p:tag name="KSO_WM_BEAUTIFY_FLAG" val="#wm#"/>
  <p:tag name="KSO_WM_TEMPLATE_INDEX" val="20238253"/>
  <p:tag name="KSO_WM_UNIT_ID" val="custom20238253_1*a*1"/>
  <p:tag name="KSO_WM_UNIT_PRESET_TEXT" val="Your title here"/>
  <p:tag name="KSO_WM_UNIT_TEXT_FILL_FORE_SCHEMECOLOR_INDEX" val="13"/>
  <p:tag name="KSO_WM_UNIT_TEXT_FILL_TYPE" val="1"/>
  <p:tag name="KSO_WM_UNIT_USESOURCEFORMAT_APPLY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904*179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d"/>
  <p:tag name="KSO_WM_UNIT_INDEX" val="1"/>
  <p:tag name="KSO_WM_UNIT_ID" val="custom20238253_1*d*1"/>
  <p:tag name="KSO_WM_TEMPLATE_CATEGORY" val="custom"/>
  <p:tag name="KSO_WM_TEMPLATE_INDEX" val="20238253"/>
  <p:tag name="KSO_WM_UNIT_LAYERLEVEL" val="1"/>
  <p:tag name="KSO_WM_TAG_VERSION" val="3.0"/>
  <p:tag name="KSO_WM_BEAUTIFY_FLAG" val="#wm#"/>
  <p:tag name="KSO_WM_UNIT_LINE_FORE_SCHEMECOLOR_INDEX" val="1"/>
  <p:tag name="KSO_WM_UNIT_LINE_FILL_TYPE" val="2"/>
  <p:tag name="KSO_WM_UNIT_USESOURCEFORMAT_APPLY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25"/>
  <p:tag name="KSO_WM_DIAGRAM_MAX_ITEMCNT" val="2"/>
  <p:tag name="KSO_WM_DIAGRAM_MIN_ITEMCNT" val="1"/>
  <p:tag name="KSO_WM_DIAGRAM_VIRTUALLY_FRAME" val="{&quot;height&quot;:191.34487915039062,&quot;width&quot;:396.8504638671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7928_1*l_h_f*1_1_1"/>
  <p:tag name="KSO_WM_TEMPLATE_CATEGORY" val="diagram"/>
  <p:tag name="KSO_WM_TEMPLATE_INDEX" val="20237928"/>
  <p:tag name="KSO_WM_UNIT_LAYERLEVEL" val="1_1_1"/>
  <p:tag name="KSO_WM_TAG_VERSION" val="3.0"/>
  <p:tag name="KSO_WM_BEAUTIFY_FLAG" val="#wm#"/>
  <p:tag name="KSO_WM_UNIT_PRESET_TEXT" val="Presentations are communication tools that can be used as demonstrations, lectures, speeches, reports, and more."/>
  <p:tag name="KSO_WM_UNIT_TEXT_FILL_FORE_SCHEMECOLOR_INDEX" val="1"/>
  <p:tag name="KSO_WM_UNIT_TEXT_FILL_TYPE" val="1"/>
  <p:tag name="KSO_WM_UNIT_USESOURCEFORMAT_APPLY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MASTER_TYPE" val="0"/>
  <p:tag name="KSO_WM_TEMPLATE_COLOR_TYPE" val="0"/>
  <p:tag name="KSO_WM_BEAUTIFY_FLAG" val="#wm#"/>
  <p:tag name="KSO_WM_TEMPLATE_CATEGORY" val="custom"/>
  <p:tag name="KSO_WM_SLIDE_TYPE" val="text"/>
  <p:tag name="KSO_WM_SLIDE_SUBTYPE" val="picTxt"/>
  <p:tag name="KSO_WM_SLIDE_SIZE" val="267.15*319.65"/>
  <p:tag name="KSO_WM_SLIDE_POSITION" val="639*125.478"/>
  <p:tag name="KSO_WM_SLIDE_LAYOUT" val="a_d_l"/>
  <p:tag name="KSO_WM_SLIDE_LAYOUT_CNT" val="1_1_1"/>
  <p:tag name="KSO_WM_SPECIAL_SOURCE" val="bdnull"/>
  <p:tag name="KSO_WM_DIAGRAM_GROUP_CODE" val="l1-1"/>
  <p:tag name="KSO_WM_SLIDE_DIAGTYPE" val="l"/>
  <p:tag name="KSO_WM_TEMPLATE_INDEX" val="20238261"/>
  <p:tag name="KSO_WM_TEMPLATE_SUBCATEGORY" val="0"/>
  <p:tag name="KSO_WM_SLIDE_INDEX" val="1"/>
  <p:tag name="KSO_WM_TAG_VERSION" val="3.0"/>
  <p:tag name="KSO_WM_SLIDE_ID" val="custom20238261_1"/>
  <p:tag name="KSO_WM_SLIDE_ITEM_CNT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TEMPLATE_CATEGORY" val="custom"/>
  <p:tag name="KSO_WM_UNIT_LAYERLEVEL" val="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UNIT_VALUE" val="18"/>
  <p:tag name="KSO_WM_TEMPLATE_INDEX" val="20238261"/>
  <p:tag name="KSO_WM_UNIT_ID" val="custom20238261_1*a*1"/>
  <p:tag name="KSO_WM_UNIT_PRESET_TEXT" val="Your title here"/>
  <p:tag name="KSO_WM_UNIT_TEXT_FILL_FORE_SCHEMECOLOR_INDEX" val="13"/>
  <p:tag name="KSO_WM_UNIT_TEXT_FILL_TYPE" val="1"/>
  <p:tag name="KSO_WM_UNIT_USESOURCEFORMAT_APPLY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904*199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d"/>
  <p:tag name="KSO_WM_UNIT_INDEX" val="1"/>
  <p:tag name="KSO_WM_UNIT_ID" val="custom20238261_1*d*1"/>
  <p:tag name="KSO_WM_TEMPLATE_CATEGORY" val="custom"/>
  <p:tag name="KSO_WM_TEMPLATE_INDEX" val="20238261"/>
  <p:tag name="KSO_WM_UNIT_LAYERLEVEL" val="1"/>
  <p:tag name="KSO_WM_TAG_VERSION" val="3.0"/>
  <p:tag name="KSO_WM_BEAUTIFY_FLAG" val="#wm#"/>
  <p:tag name="KSO_WM_UNIT_LINE_FORE_SCHEMECOLOR_INDEX" val="13"/>
  <p:tag name="KSO_WM_UNIT_LINE_FILL_TYPE" val="2"/>
  <p:tag name="KSO_WM_UNIT_USESOURCEFORMAT_APPLY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15"/>
  <p:tag name="KSO_WM_DIAGRAM_MAX_ITEMCNT" val="3"/>
  <p:tag name="KSO_WM_DIAGRAM_MIN_ITEMCNT" val="1"/>
  <p:tag name="KSO_WM_DIAGRAM_VIRTUALLY_FRAME" val="{&quot;height&quot;:348.3999938964844,&quot;left&quot;:414.9999938964844,&quot;top&quot;:129.36019990215155,&quot;width&quot;:294.550012207031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7942_3*l_h_f*1_1_1"/>
  <p:tag name="KSO_WM_TEMPLATE_CATEGORY" val="diagram"/>
  <p:tag name="KSO_WM_TEMPLATE_INDEX" val="20237942"/>
  <p:tag name="KSO_WM_UNIT_LAYERLEVEL" val="1_1_1"/>
  <p:tag name="KSO_WM_TAG_VERSION" val="3.0"/>
  <p:tag name="KSO_WM_BEAUTIFY_FLAG" val="#wm#"/>
  <p:tag name="KSO_WM_UNIT_PRESET_TEXT" val="Presentations are communication tools that can be used as demonstrations, lectures, speeches, reports, and more."/>
  <p:tag name="KSO_WM_UNIT_TEXT_FILL_FORE_SCHEMECOLOR_INDEX" val="1"/>
  <p:tag name="KSO_WM_UNIT_TEXT_FILL_TYPE" val="1"/>
  <p:tag name="KSO_WM_UNIT_USESOURCEFORMAT_APPLY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15"/>
  <p:tag name="KSO_WM_DIAGRAM_MAX_ITEMCNT" val="3"/>
  <p:tag name="KSO_WM_DIAGRAM_MIN_ITEMCNT" val="1"/>
  <p:tag name="KSO_WM_DIAGRAM_VIRTUALLY_FRAME" val="{&quot;height&quot;:348.3999938964844,&quot;left&quot;:414.9999938964844,&quot;top&quot;:129.36019990215155,&quot;width&quot;:294.550012207031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7942_3*l_h_f*1_2_1"/>
  <p:tag name="KSO_WM_TEMPLATE_CATEGORY" val="diagram"/>
  <p:tag name="KSO_WM_TEMPLATE_INDEX" val="20237942"/>
  <p:tag name="KSO_WM_UNIT_LAYERLEVEL" val="1_1_1"/>
  <p:tag name="KSO_WM_TAG_VERSION" val="3.0"/>
  <p:tag name="KSO_WM_BEAUTIFY_FLAG" val="#wm#"/>
  <p:tag name="KSO_WM_UNIT_PRESET_TEXT" val="Presentations are communication tools that can be used as demonstrations, lectures, speeches, reports, and more."/>
  <p:tag name="KSO_WM_UNIT_TEXT_FILL_FORE_SCHEMECOLOR_INDEX" val="1"/>
  <p:tag name="KSO_WM_UNIT_TEXT_FILL_TYPE" val="1"/>
  <p:tag name="KSO_WM_UNIT_USESOURCEFORMAT_APPLY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89</TotalTime>
  <Words>590</Words>
  <Application>Microsoft Office PowerPoint</Application>
  <PresentationFormat>On-screen Show (4:3)</PresentationFormat>
  <Paragraphs>120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Century Gothic</vt:lpstr>
      <vt:lpstr>Wingdings 3</vt:lpstr>
      <vt:lpstr>Ion</vt:lpstr>
      <vt:lpstr>Retail Sales Analysis &amp; Predictive Modeling</vt:lpstr>
      <vt:lpstr>Project Introduction</vt:lpstr>
      <vt:lpstr>Dataset Overview</vt:lpstr>
      <vt:lpstr>Data Preprocessing</vt:lpstr>
      <vt:lpstr>EDA – Visual Insights</vt:lpstr>
      <vt:lpstr>Outlier Detection &amp; Treatment</vt:lpstr>
      <vt:lpstr>Feature Engineering</vt:lpstr>
      <vt:lpstr>Model Training</vt:lpstr>
      <vt:lpstr>Model Evaluation</vt:lpstr>
      <vt:lpstr>Code Highlights</vt:lpstr>
      <vt:lpstr>Challenges &amp; Resolutions</vt:lpstr>
      <vt:lpstr>Business Impact</vt:lpstr>
      <vt:lpstr>Future Improvements</vt:lpstr>
      <vt:lpstr>Conclusion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Arpit Singh</cp:lastModifiedBy>
  <cp:revision>3</cp:revision>
  <dcterms:created xsi:type="dcterms:W3CDTF">2013-01-27T09:14:00Z</dcterms:created>
  <dcterms:modified xsi:type="dcterms:W3CDTF">2025-05-01T07:31:12Z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9694820415C141C08AD12A945DA29D1E_13</vt:lpwstr>
  </property>
  <property fmtid="{D5CDD505-2E9C-101B-9397-08002B2CF9AE}" pid="3" name="KSOProductBuildVer">
    <vt:lpwstr>1033-12.2.0.20795</vt:lpwstr>
  </property>
</Properties>
</file>