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326"/>
    <a:srgbClr val="4C4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92E3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258300"/>
            <a:ext cx="4475480" cy="1028700"/>
          </a:xfrm>
          <a:custGeom>
            <a:avLst/>
            <a:gdLst/>
            <a:ahLst/>
            <a:cxnLst/>
            <a:rect l="l" t="t" r="r" b="b"/>
            <a:pathLst>
              <a:path w="4475480" h="1028700">
                <a:moveTo>
                  <a:pt x="4475443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3361387" y="0"/>
                </a:lnTo>
                <a:lnTo>
                  <a:pt x="4475443" y="1026913"/>
                </a:lnTo>
                <a:lnTo>
                  <a:pt x="4475443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4349" y="485777"/>
            <a:ext cx="17259300" cy="9286875"/>
          </a:xfrm>
          <a:custGeom>
            <a:avLst/>
            <a:gdLst/>
            <a:ahLst/>
            <a:cxnLst/>
            <a:rect l="l" t="t" r="r" b="b"/>
            <a:pathLst>
              <a:path w="17259300" h="9286875">
                <a:moveTo>
                  <a:pt x="0" y="9286428"/>
                </a:moveTo>
                <a:lnTo>
                  <a:pt x="0" y="0"/>
                </a:lnTo>
                <a:lnTo>
                  <a:pt x="17259301" y="0"/>
                </a:lnTo>
                <a:lnTo>
                  <a:pt x="17259301" y="9286428"/>
                </a:lnTo>
                <a:lnTo>
                  <a:pt x="0" y="9286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72" y="83489"/>
            <a:ext cx="1619249" cy="25241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20373" y="5461831"/>
            <a:ext cx="4724399" cy="4019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5718" y="4856194"/>
            <a:ext cx="2796562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4667" y="2821795"/>
            <a:ext cx="12178665" cy="6026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292E3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182" y="0"/>
            <a:ext cx="10132060" cy="10287000"/>
            <a:chOff x="8156182" y="0"/>
            <a:chExt cx="10132060" cy="10287000"/>
          </a:xfrm>
        </p:grpSpPr>
        <p:sp>
          <p:nvSpPr>
            <p:cNvPr id="3" name="object 3"/>
            <p:cNvSpPr/>
            <p:nvPr/>
          </p:nvSpPr>
          <p:spPr>
            <a:xfrm>
              <a:off x="8156182" y="0"/>
              <a:ext cx="10132060" cy="8142605"/>
            </a:xfrm>
            <a:custGeom>
              <a:avLst/>
              <a:gdLst/>
              <a:ahLst/>
              <a:cxnLst/>
              <a:rect l="l" t="t" r="r" b="b"/>
              <a:pathLst>
                <a:path w="10132060" h="8142605">
                  <a:moveTo>
                    <a:pt x="0" y="0"/>
                  </a:moveTo>
                  <a:lnTo>
                    <a:pt x="10131817" y="0"/>
                  </a:lnTo>
                  <a:lnTo>
                    <a:pt x="10131817" y="6945893"/>
                  </a:lnTo>
                  <a:lnTo>
                    <a:pt x="8833568" y="8142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9" y="2051465"/>
              <a:ext cx="9144000" cy="82355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10720" y="6804593"/>
              <a:ext cx="7548245" cy="3479165"/>
            </a:xfrm>
            <a:custGeom>
              <a:avLst/>
              <a:gdLst/>
              <a:ahLst/>
              <a:cxnLst/>
              <a:rect l="l" t="t" r="r" b="b"/>
              <a:pathLst>
                <a:path w="7548244" h="3479165">
                  <a:moveTo>
                    <a:pt x="7548095" y="3478835"/>
                  </a:moveTo>
                  <a:lnTo>
                    <a:pt x="0" y="3478835"/>
                  </a:lnTo>
                  <a:lnTo>
                    <a:pt x="3774047" y="0"/>
                  </a:lnTo>
                  <a:lnTo>
                    <a:pt x="7548095" y="3478835"/>
                  </a:lnTo>
                  <a:close/>
                </a:path>
              </a:pathLst>
            </a:custGeom>
            <a:solidFill>
              <a:srgbClr val="E7213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1332" y="0"/>
            <a:ext cx="8809355" cy="35210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ts val="13730"/>
              </a:lnSpc>
              <a:spcBef>
                <a:spcPts val="415"/>
              </a:spcBef>
            </a:pPr>
            <a:r>
              <a:rPr sz="11500" b="1" spc="-409" dirty="0">
                <a:solidFill>
                  <a:srgbClr val="A20D20"/>
                </a:solidFill>
                <a:latin typeface="Tahoma"/>
                <a:cs typeface="Tahoma"/>
              </a:rPr>
              <a:t>WORD </a:t>
            </a:r>
            <a:r>
              <a:rPr sz="11500" b="1" spc="-405" dirty="0">
                <a:solidFill>
                  <a:srgbClr val="A20D20"/>
                </a:solidFill>
                <a:latin typeface="Tahoma"/>
                <a:cs typeface="Tahoma"/>
              </a:rPr>
              <a:t> </a:t>
            </a:r>
            <a:r>
              <a:rPr sz="11500" b="1" spc="-185" dirty="0">
                <a:solidFill>
                  <a:srgbClr val="A20D20"/>
                </a:solidFill>
                <a:latin typeface="Tahoma"/>
                <a:cs typeface="Tahoma"/>
              </a:rPr>
              <a:t>E</a:t>
            </a:r>
            <a:r>
              <a:rPr sz="11500" b="1" spc="415" dirty="0">
                <a:solidFill>
                  <a:srgbClr val="A20D20"/>
                </a:solidFill>
                <a:latin typeface="Tahoma"/>
                <a:cs typeface="Tahoma"/>
              </a:rPr>
              <a:t>M</a:t>
            </a:r>
            <a:r>
              <a:rPr sz="11500" b="1" spc="-190" dirty="0">
                <a:solidFill>
                  <a:srgbClr val="A20D20"/>
                </a:solidFill>
                <a:latin typeface="Tahoma"/>
                <a:cs typeface="Tahoma"/>
              </a:rPr>
              <a:t>B</a:t>
            </a:r>
            <a:r>
              <a:rPr sz="11500" b="1" spc="-185" dirty="0">
                <a:solidFill>
                  <a:srgbClr val="A20D20"/>
                </a:solidFill>
                <a:latin typeface="Tahoma"/>
                <a:cs typeface="Tahoma"/>
              </a:rPr>
              <a:t>E</a:t>
            </a:r>
            <a:r>
              <a:rPr sz="11500" b="1" spc="-550" dirty="0">
                <a:solidFill>
                  <a:srgbClr val="A20D20"/>
                </a:solidFill>
                <a:latin typeface="Tahoma"/>
                <a:cs typeface="Tahoma"/>
              </a:rPr>
              <a:t>DD</a:t>
            </a:r>
            <a:r>
              <a:rPr sz="11500" b="1" spc="-2115" dirty="0">
                <a:solidFill>
                  <a:srgbClr val="A20D20"/>
                </a:solidFill>
                <a:latin typeface="Tahoma"/>
                <a:cs typeface="Tahoma"/>
              </a:rPr>
              <a:t>I</a:t>
            </a:r>
            <a:r>
              <a:rPr sz="11500" b="1" spc="-415" dirty="0">
                <a:solidFill>
                  <a:srgbClr val="A20D20"/>
                </a:solidFill>
                <a:latin typeface="Tahoma"/>
                <a:cs typeface="Tahoma"/>
              </a:rPr>
              <a:t>N</a:t>
            </a:r>
            <a:r>
              <a:rPr sz="11500" b="1" spc="170" dirty="0">
                <a:solidFill>
                  <a:srgbClr val="A20D20"/>
                </a:solidFill>
                <a:latin typeface="Tahoma"/>
                <a:cs typeface="Tahoma"/>
              </a:rPr>
              <a:t>G</a:t>
            </a:r>
            <a:endParaRPr sz="115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1332" y="4152900"/>
            <a:ext cx="6700668" cy="1594026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290"/>
              </a:spcBef>
            </a:pPr>
            <a:r>
              <a:rPr sz="5050" b="1" spc="140" dirty="0">
                <a:latin typeface="Tahoma"/>
                <a:cs typeface="Tahoma"/>
              </a:rPr>
              <a:t>Team</a:t>
            </a:r>
            <a:r>
              <a:rPr sz="5050" b="1" spc="-185" dirty="0">
                <a:latin typeface="Tahoma"/>
                <a:cs typeface="Tahoma"/>
              </a:rPr>
              <a:t> </a:t>
            </a:r>
            <a:r>
              <a:rPr sz="5050" b="1" spc="70" dirty="0">
                <a:latin typeface="Tahoma"/>
                <a:cs typeface="Tahoma"/>
              </a:rPr>
              <a:t>Members:</a:t>
            </a:r>
            <a:endParaRPr lang="en-IN" sz="3150" b="1" spc="15" dirty="0">
              <a:latin typeface="Tahoma"/>
              <a:cs typeface="Tahoma"/>
            </a:endParaRPr>
          </a:p>
          <a:p>
            <a:pPr marL="177800">
              <a:lnSpc>
                <a:spcPct val="100000"/>
              </a:lnSpc>
              <a:spcBef>
                <a:spcPts val="1290"/>
              </a:spcBef>
            </a:pPr>
            <a:r>
              <a:rPr sz="3150" spc="15" dirty="0">
                <a:latin typeface="Tahoma"/>
                <a:cs typeface="Tahoma"/>
              </a:rPr>
              <a:t>Abhiraj</a:t>
            </a:r>
            <a:r>
              <a:rPr sz="3150" spc="-114" dirty="0">
                <a:latin typeface="Tahoma"/>
                <a:cs typeface="Tahoma"/>
              </a:rPr>
              <a:t> </a:t>
            </a:r>
            <a:r>
              <a:rPr sz="3150" spc="-5" dirty="0">
                <a:latin typeface="Tahoma"/>
                <a:cs typeface="Tahoma"/>
              </a:rPr>
              <a:t>Thakur:</a:t>
            </a:r>
            <a:r>
              <a:rPr lang="en-IN" sz="3150" spc="-110" dirty="0">
                <a:latin typeface="Tahoma"/>
                <a:cs typeface="Tahoma"/>
              </a:rPr>
              <a:t> </a:t>
            </a:r>
            <a:r>
              <a:rPr sz="3150" spc="155" dirty="0">
                <a:latin typeface="Tahoma"/>
                <a:cs typeface="Tahoma"/>
              </a:rPr>
              <a:t>20BCS6802</a:t>
            </a:r>
            <a:endParaRPr sz="315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85" y="0"/>
            <a:ext cx="1543935" cy="2524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3572897"/>
            <a:ext cx="8056651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0" b="1" spc="-1235" dirty="0">
                <a:solidFill>
                  <a:srgbClr val="292E3A"/>
                </a:solidFill>
                <a:latin typeface="Verdana"/>
                <a:cs typeface="Verdana"/>
              </a:rPr>
              <a:t>Thank</a:t>
            </a:r>
            <a:r>
              <a:rPr lang="en-IN" sz="12000" b="1" spc="-1235" dirty="0">
                <a:solidFill>
                  <a:srgbClr val="292E3A"/>
                </a:solidFill>
                <a:latin typeface="Verdana"/>
                <a:cs typeface="Verdana"/>
              </a:rPr>
              <a:t> </a:t>
            </a:r>
            <a:r>
              <a:rPr sz="12000" b="1" spc="-1235" dirty="0">
                <a:solidFill>
                  <a:srgbClr val="292E3A"/>
                </a:solidFill>
                <a:latin typeface="Verdana"/>
                <a:cs typeface="Verdana"/>
              </a:rPr>
              <a:t>you</a:t>
            </a:r>
            <a:endParaRPr sz="120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097530"/>
            <a:chOff x="0" y="0"/>
            <a:chExt cx="18288000" cy="3097530"/>
          </a:xfrm>
        </p:grpSpPr>
        <p:sp>
          <p:nvSpPr>
            <p:cNvPr id="3" name="object 3"/>
            <p:cNvSpPr/>
            <p:nvPr/>
          </p:nvSpPr>
          <p:spPr>
            <a:xfrm>
              <a:off x="1869625" y="0"/>
              <a:ext cx="16418560" cy="2727960"/>
            </a:xfrm>
            <a:custGeom>
              <a:avLst/>
              <a:gdLst/>
              <a:ahLst/>
              <a:cxnLst/>
              <a:rect l="l" t="t" r="r" b="b"/>
              <a:pathLst>
                <a:path w="16418560" h="2727960">
                  <a:moveTo>
                    <a:pt x="0" y="0"/>
                  </a:moveTo>
                  <a:lnTo>
                    <a:pt x="16418374" y="0"/>
                  </a:lnTo>
                  <a:lnTo>
                    <a:pt x="16418374" y="1302280"/>
                  </a:lnTo>
                  <a:lnTo>
                    <a:pt x="15272017" y="2727721"/>
                  </a:lnTo>
                  <a:lnTo>
                    <a:pt x="2193668" y="2727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8790305" cy="3097530"/>
            </a:xfrm>
            <a:custGeom>
              <a:avLst/>
              <a:gdLst/>
              <a:ahLst/>
              <a:cxnLst/>
              <a:rect l="l" t="t" r="r" b="b"/>
              <a:pathLst>
                <a:path w="8790305" h="3097530">
                  <a:moveTo>
                    <a:pt x="0" y="0"/>
                  </a:moveTo>
                  <a:lnTo>
                    <a:pt x="8790258" y="0"/>
                  </a:lnTo>
                  <a:lnTo>
                    <a:pt x="6334212" y="3097126"/>
                  </a:lnTo>
                  <a:lnTo>
                    <a:pt x="0" y="3097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24256" y="3489673"/>
            <a:ext cx="5086350" cy="5086350"/>
            <a:chOff x="2324256" y="3489673"/>
            <a:chExt cx="5086350" cy="5086350"/>
          </a:xfrm>
        </p:grpSpPr>
        <p:sp>
          <p:nvSpPr>
            <p:cNvPr id="6" name="object 6"/>
            <p:cNvSpPr/>
            <p:nvPr/>
          </p:nvSpPr>
          <p:spPr>
            <a:xfrm>
              <a:off x="2333774" y="3499180"/>
              <a:ext cx="5071745" cy="5071745"/>
            </a:xfrm>
            <a:custGeom>
              <a:avLst/>
              <a:gdLst/>
              <a:ahLst/>
              <a:cxnLst/>
              <a:rect l="l" t="t" r="r" b="b"/>
              <a:pathLst>
                <a:path w="5071745" h="5071745">
                  <a:moveTo>
                    <a:pt x="5071169" y="5071169"/>
                  </a:moveTo>
                  <a:lnTo>
                    <a:pt x="0" y="5071169"/>
                  </a:lnTo>
                  <a:lnTo>
                    <a:pt x="0" y="0"/>
                  </a:lnTo>
                  <a:lnTo>
                    <a:pt x="5071169" y="0"/>
                  </a:lnTo>
                  <a:lnTo>
                    <a:pt x="5071169" y="5071169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3774" y="3499192"/>
              <a:ext cx="5067300" cy="5067300"/>
            </a:xfrm>
            <a:custGeom>
              <a:avLst/>
              <a:gdLst/>
              <a:ahLst/>
              <a:cxnLst/>
              <a:rect l="l" t="t" r="r" b="b"/>
              <a:pathLst>
                <a:path w="5067300" h="5067300">
                  <a:moveTo>
                    <a:pt x="0" y="0"/>
                  </a:moveTo>
                  <a:lnTo>
                    <a:pt x="5067300" y="0"/>
                  </a:lnTo>
                  <a:lnTo>
                    <a:pt x="5067300" y="5067276"/>
                  </a:lnTo>
                  <a:lnTo>
                    <a:pt x="0" y="5067276"/>
                  </a:lnTo>
                  <a:lnTo>
                    <a:pt x="0" y="0"/>
                  </a:lnTo>
                </a:path>
              </a:pathLst>
            </a:custGeom>
            <a:ln w="19036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772584" y="3489673"/>
            <a:ext cx="5086350" cy="5086350"/>
            <a:chOff x="9772584" y="3489673"/>
            <a:chExt cx="5086350" cy="5086350"/>
          </a:xfrm>
        </p:grpSpPr>
        <p:sp>
          <p:nvSpPr>
            <p:cNvPr id="9" name="object 9"/>
            <p:cNvSpPr/>
            <p:nvPr/>
          </p:nvSpPr>
          <p:spPr>
            <a:xfrm>
              <a:off x="9782102" y="3499180"/>
              <a:ext cx="5071745" cy="5071745"/>
            </a:xfrm>
            <a:custGeom>
              <a:avLst/>
              <a:gdLst/>
              <a:ahLst/>
              <a:cxnLst/>
              <a:rect l="l" t="t" r="r" b="b"/>
              <a:pathLst>
                <a:path w="5071744" h="5071745">
                  <a:moveTo>
                    <a:pt x="5071169" y="5071169"/>
                  </a:moveTo>
                  <a:lnTo>
                    <a:pt x="0" y="5071169"/>
                  </a:lnTo>
                  <a:lnTo>
                    <a:pt x="0" y="0"/>
                  </a:lnTo>
                  <a:lnTo>
                    <a:pt x="5071169" y="0"/>
                  </a:lnTo>
                  <a:lnTo>
                    <a:pt x="5071169" y="5071169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82102" y="3499192"/>
              <a:ext cx="5067300" cy="5067300"/>
            </a:xfrm>
            <a:custGeom>
              <a:avLst/>
              <a:gdLst/>
              <a:ahLst/>
              <a:cxnLst/>
              <a:rect l="l" t="t" r="r" b="b"/>
              <a:pathLst>
                <a:path w="5067300" h="5067300">
                  <a:moveTo>
                    <a:pt x="0" y="0"/>
                  </a:moveTo>
                  <a:lnTo>
                    <a:pt x="5067300" y="0"/>
                  </a:lnTo>
                  <a:lnTo>
                    <a:pt x="5067300" y="5067276"/>
                  </a:lnTo>
                  <a:lnTo>
                    <a:pt x="0" y="5067276"/>
                  </a:lnTo>
                  <a:lnTo>
                    <a:pt x="0" y="0"/>
                  </a:lnTo>
                </a:path>
              </a:pathLst>
            </a:custGeom>
            <a:ln w="19036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3814231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69" y="1028699"/>
                </a:moveTo>
                <a:lnTo>
                  <a:pt x="0" y="1028699"/>
                </a:lnTo>
                <a:lnTo>
                  <a:pt x="1115994" y="0"/>
                </a:lnTo>
                <a:lnTo>
                  <a:pt x="4473769" y="0"/>
                </a:lnTo>
                <a:lnTo>
                  <a:pt x="4473769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35214" y="9612312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19249" cy="25241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09677" y="155112"/>
            <a:ext cx="12743815" cy="2606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sz="8500" b="1" spc="-65" dirty="0">
                <a:latin typeface="Tahoma"/>
                <a:cs typeface="Tahoma"/>
              </a:rPr>
              <a:t>About</a:t>
            </a:r>
            <a:r>
              <a:rPr sz="8500" b="1" spc="-225" dirty="0">
                <a:latin typeface="Tahoma"/>
                <a:cs typeface="Tahoma"/>
              </a:rPr>
              <a:t> </a:t>
            </a:r>
            <a:r>
              <a:rPr sz="8500" b="1" spc="-235" dirty="0">
                <a:latin typeface="Tahoma"/>
                <a:cs typeface="Tahoma"/>
              </a:rPr>
              <a:t>Natural</a:t>
            </a:r>
            <a:r>
              <a:rPr sz="8500" b="1" spc="-225" dirty="0">
                <a:latin typeface="Tahoma"/>
                <a:cs typeface="Tahoma"/>
              </a:rPr>
              <a:t> </a:t>
            </a:r>
            <a:r>
              <a:rPr sz="8500" b="1" spc="-204" dirty="0">
                <a:latin typeface="Tahoma"/>
                <a:cs typeface="Tahoma"/>
              </a:rPr>
              <a:t>Language </a:t>
            </a:r>
            <a:r>
              <a:rPr sz="8500" b="1" spc="-2475" dirty="0">
                <a:latin typeface="Tahoma"/>
                <a:cs typeface="Tahoma"/>
              </a:rPr>
              <a:t> </a:t>
            </a:r>
            <a:r>
              <a:rPr sz="8500" b="1" spc="-60" dirty="0">
                <a:latin typeface="Tahoma"/>
                <a:cs typeface="Tahoma"/>
              </a:rPr>
              <a:t>Processing</a:t>
            </a:r>
            <a:endParaRPr sz="85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3774" y="3419794"/>
            <a:ext cx="5071745" cy="5002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195" marR="410845" algn="ctr">
              <a:lnSpc>
                <a:spcPct val="115799"/>
              </a:lnSpc>
              <a:spcBef>
                <a:spcPts val="90"/>
              </a:spcBef>
            </a:pPr>
            <a:r>
              <a:rPr sz="2350" spc="20" dirty="0">
                <a:solidFill>
                  <a:srgbClr val="0C0E16"/>
                </a:solidFill>
                <a:latin typeface="Tahoma"/>
                <a:cs typeface="Tahoma"/>
              </a:rPr>
              <a:t>Natural </a:t>
            </a:r>
            <a:r>
              <a:rPr sz="2350" spc="65" dirty="0">
                <a:solidFill>
                  <a:srgbClr val="0C0E16"/>
                </a:solidFill>
                <a:latin typeface="Tahoma"/>
                <a:cs typeface="Tahoma"/>
              </a:rPr>
              <a:t>Language </a:t>
            </a:r>
            <a:r>
              <a:rPr sz="2350" spc="80" dirty="0">
                <a:solidFill>
                  <a:srgbClr val="0C0E16"/>
                </a:solidFill>
                <a:latin typeface="Tahoma"/>
                <a:cs typeface="Tahoma"/>
              </a:rPr>
              <a:t>Processing </a:t>
            </a:r>
            <a:r>
              <a:rPr sz="2350" spc="8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75" dirty="0">
                <a:solidFill>
                  <a:srgbClr val="0C0E16"/>
                </a:solidFill>
                <a:latin typeface="Tahoma"/>
                <a:cs typeface="Tahoma"/>
              </a:rPr>
              <a:t>(NLP) </a:t>
            </a:r>
            <a:r>
              <a:rPr sz="2350" spc="65" dirty="0">
                <a:solidFill>
                  <a:srgbClr val="0C0E16"/>
                </a:solidFill>
                <a:latin typeface="Tahoma"/>
                <a:cs typeface="Tahoma"/>
              </a:rPr>
              <a:t>is </a:t>
            </a:r>
            <a:r>
              <a:rPr sz="2350" spc="100" dirty="0">
                <a:solidFill>
                  <a:srgbClr val="0C0E16"/>
                </a:solidFill>
                <a:latin typeface="Tahoma"/>
                <a:cs typeface="Tahoma"/>
              </a:rPr>
              <a:t>a </a:t>
            </a:r>
            <a:r>
              <a:rPr sz="2350" spc="20" dirty="0">
                <a:solidFill>
                  <a:srgbClr val="0C0E16"/>
                </a:solidFill>
                <a:latin typeface="Tahoma"/>
                <a:cs typeface="Tahoma"/>
              </a:rPr>
              <a:t>subfield </a:t>
            </a:r>
            <a:r>
              <a:rPr sz="2350" spc="-10" dirty="0">
                <a:solidFill>
                  <a:srgbClr val="0C0E16"/>
                </a:solidFill>
                <a:latin typeface="Tahoma"/>
                <a:cs typeface="Tahoma"/>
              </a:rPr>
              <a:t>of </a:t>
            </a:r>
            <a:r>
              <a:rPr sz="2350" spc="-5" dirty="0">
                <a:solidFill>
                  <a:srgbClr val="0C0E16"/>
                </a:solidFill>
                <a:latin typeface="Tahoma"/>
                <a:cs typeface="Tahoma"/>
              </a:rPr>
              <a:t>artificial </a:t>
            </a:r>
            <a:r>
              <a:rPr sz="235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15" dirty="0">
                <a:solidFill>
                  <a:srgbClr val="0C0E16"/>
                </a:solidFill>
                <a:latin typeface="Tahoma"/>
                <a:cs typeface="Tahoma"/>
              </a:rPr>
              <a:t>intelligence</a:t>
            </a:r>
            <a:r>
              <a:rPr sz="2350" spc="-7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-80" dirty="0">
                <a:solidFill>
                  <a:srgbClr val="0C0E16"/>
                </a:solidFill>
                <a:latin typeface="Tahoma"/>
                <a:cs typeface="Tahoma"/>
              </a:rPr>
              <a:t>(AI)</a:t>
            </a:r>
            <a:r>
              <a:rPr sz="2350" spc="-7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-30" dirty="0">
                <a:solidFill>
                  <a:srgbClr val="0C0E16"/>
                </a:solidFill>
                <a:latin typeface="Tahoma"/>
                <a:cs typeface="Tahoma"/>
              </a:rPr>
              <a:t>that</a:t>
            </a:r>
            <a:r>
              <a:rPr sz="2350" spc="-7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65" dirty="0">
                <a:solidFill>
                  <a:srgbClr val="0C0E16"/>
                </a:solidFill>
                <a:latin typeface="Tahoma"/>
                <a:cs typeface="Tahoma"/>
              </a:rPr>
              <a:t>focuses</a:t>
            </a:r>
            <a:r>
              <a:rPr sz="2350" spc="-7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40" dirty="0">
                <a:solidFill>
                  <a:srgbClr val="0C0E16"/>
                </a:solidFill>
                <a:latin typeface="Tahoma"/>
                <a:cs typeface="Tahoma"/>
              </a:rPr>
              <a:t>on </a:t>
            </a:r>
            <a:r>
              <a:rPr sz="2350" spc="-72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30" dirty="0">
                <a:solidFill>
                  <a:srgbClr val="0C0E16"/>
                </a:solidFill>
                <a:latin typeface="Tahoma"/>
                <a:cs typeface="Tahoma"/>
              </a:rPr>
              <a:t>enabling computers </a:t>
            </a:r>
            <a:r>
              <a:rPr sz="2350" spc="-30" dirty="0">
                <a:solidFill>
                  <a:srgbClr val="0C0E16"/>
                </a:solidFill>
                <a:latin typeface="Tahoma"/>
                <a:cs typeface="Tahoma"/>
              </a:rPr>
              <a:t>to </a:t>
            </a:r>
            <a:r>
              <a:rPr sz="2350" spc="-2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0C0E16"/>
                </a:solidFill>
                <a:latin typeface="Tahoma"/>
                <a:cs typeface="Tahoma"/>
              </a:rPr>
              <a:t>understand, </a:t>
            </a:r>
            <a:r>
              <a:rPr sz="2350" spc="-25" dirty="0">
                <a:solidFill>
                  <a:srgbClr val="0C0E16"/>
                </a:solidFill>
                <a:latin typeface="Tahoma"/>
                <a:cs typeface="Tahoma"/>
              </a:rPr>
              <a:t>interpret, </a:t>
            </a:r>
            <a:r>
              <a:rPr sz="2350" spc="50" dirty="0">
                <a:solidFill>
                  <a:srgbClr val="0C0E16"/>
                </a:solidFill>
                <a:latin typeface="Tahoma"/>
                <a:cs typeface="Tahoma"/>
              </a:rPr>
              <a:t>and </a:t>
            </a:r>
            <a:r>
              <a:rPr sz="2350" spc="5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25" dirty="0">
                <a:solidFill>
                  <a:srgbClr val="0C0E16"/>
                </a:solidFill>
                <a:latin typeface="Tahoma"/>
                <a:cs typeface="Tahoma"/>
              </a:rPr>
              <a:t>generate </a:t>
            </a:r>
            <a:r>
              <a:rPr sz="2350" spc="35" dirty="0">
                <a:solidFill>
                  <a:srgbClr val="0C0E16"/>
                </a:solidFill>
                <a:latin typeface="Tahoma"/>
                <a:cs typeface="Tahoma"/>
              </a:rPr>
              <a:t>human </a:t>
            </a:r>
            <a:r>
              <a:rPr sz="2350" spc="30" dirty="0">
                <a:solidFill>
                  <a:srgbClr val="0C0E16"/>
                </a:solidFill>
                <a:latin typeface="Tahoma"/>
                <a:cs typeface="Tahoma"/>
              </a:rPr>
              <a:t>language. </a:t>
            </a:r>
            <a:r>
              <a:rPr sz="2350" spc="-210" dirty="0">
                <a:solidFill>
                  <a:srgbClr val="0C0E16"/>
                </a:solidFill>
                <a:latin typeface="Tahoma"/>
                <a:cs typeface="Tahoma"/>
              </a:rPr>
              <a:t>It </a:t>
            </a:r>
            <a:r>
              <a:rPr sz="2350" spc="-204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40" dirty="0">
                <a:solidFill>
                  <a:srgbClr val="0C0E16"/>
                </a:solidFill>
                <a:latin typeface="Tahoma"/>
                <a:cs typeface="Tahoma"/>
              </a:rPr>
              <a:t>involves </a:t>
            </a:r>
            <a:r>
              <a:rPr sz="2350" spc="-10" dirty="0">
                <a:solidFill>
                  <a:srgbClr val="0C0E16"/>
                </a:solidFill>
                <a:latin typeface="Tahoma"/>
                <a:cs typeface="Tahoma"/>
              </a:rPr>
              <a:t>the </a:t>
            </a:r>
            <a:r>
              <a:rPr sz="2350" spc="25" dirty="0">
                <a:solidFill>
                  <a:srgbClr val="0C0E16"/>
                </a:solidFill>
                <a:latin typeface="Tahoma"/>
                <a:cs typeface="Tahoma"/>
              </a:rPr>
              <a:t>development </a:t>
            </a:r>
            <a:r>
              <a:rPr sz="2350" spc="-10" dirty="0">
                <a:solidFill>
                  <a:srgbClr val="0C0E16"/>
                </a:solidFill>
                <a:latin typeface="Tahoma"/>
                <a:cs typeface="Tahoma"/>
              </a:rPr>
              <a:t>of </a:t>
            </a:r>
            <a:r>
              <a:rPr sz="2350" spc="-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15" dirty="0">
                <a:solidFill>
                  <a:srgbClr val="0C0E16"/>
                </a:solidFill>
                <a:latin typeface="Tahoma"/>
                <a:cs typeface="Tahoma"/>
              </a:rPr>
              <a:t>algorithms </a:t>
            </a:r>
            <a:r>
              <a:rPr sz="2350" spc="50" dirty="0">
                <a:solidFill>
                  <a:srgbClr val="0C0E16"/>
                </a:solidFill>
                <a:latin typeface="Tahoma"/>
                <a:cs typeface="Tahoma"/>
              </a:rPr>
              <a:t>and </a:t>
            </a:r>
            <a:r>
              <a:rPr sz="2350" spc="15" dirty="0">
                <a:solidFill>
                  <a:srgbClr val="0C0E16"/>
                </a:solidFill>
                <a:latin typeface="Tahoma"/>
                <a:cs typeface="Tahoma"/>
              </a:rPr>
              <a:t>computational </a:t>
            </a:r>
            <a:r>
              <a:rPr sz="2350" spc="2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55" dirty="0">
                <a:solidFill>
                  <a:srgbClr val="0C0E16"/>
                </a:solidFill>
                <a:latin typeface="Tahoma"/>
                <a:cs typeface="Tahoma"/>
              </a:rPr>
              <a:t>models </a:t>
            </a:r>
            <a:r>
              <a:rPr sz="2350" spc="-30" dirty="0">
                <a:solidFill>
                  <a:srgbClr val="0C0E16"/>
                </a:solidFill>
                <a:latin typeface="Tahoma"/>
                <a:cs typeface="Tahoma"/>
              </a:rPr>
              <a:t>that </a:t>
            </a:r>
            <a:r>
              <a:rPr sz="2350" spc="80" dirty="0">
                <a:solidFill>
                  <a:srgbClr val="0C0E16"/>
                </a:solidFill>
                <a:latin typeface="Tahoma"/>
                <a:cs typeface="Tahoma"/>
              </a:rPr>
              <a:t>can </a:t>
            </a:r>
            <a:r>
              <a:rPr sz="2350" spc="65" dirty="0">
                <a:solidFill>
                  <a:srgbClr val="0C0E16"/>
                </a:solidFill>
                <a:latin typeface="Tahoma"/>
                <a:cs typeface="Tahoma"/>
              </a:rPr>
              <a:t>analyze </a:t>
            </a:r>
            <a:r>
              <a:rPr sz="2350" spc="50" dirty="0">
                <a:solidFill>
                  <a:srgbClr val="0C0E16"/>
                </a:solidFill>
                <a:latin typeface="Tahoma"/>
                <a:cs typeface="Tahoma"/>
              </a:rPr>
              <a:t>and </a:t>
            </a:r>
            <a:r>
              <a:rPr sz="2350" spc="5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75" dirty="0">
                <a:solidFill>
                  <a:srgbClr val="0C0E16"/>
                </a:solidFill>
                <a:latin typeface="Tahoma"/>
                <a:cs typeface="Tahoma"/>
              </a:rPr>
              <a:t>process </a:t>
            </a:r>
            <a:r>
              <a:rPr sz="2350" spc="35" dirty="0">
                <a:solidFill>
                  <a:srgbClr val="0C0E16"/>
                </a:solidFill>
                <a:latin typeface="Tahoma"/>
                <a:cs typeface="Tahoma"/>
              </a:rPr>
              <a:t>human </a:t>
            </a:r>
            <a:r>
              <a:rPr sz="2350" spc="45" dirty="0">
                <a:solidFill>
                  <a:srgbClr val="0C0E16"/>
                </a:solidFill>
                <a:latin typeface="Tahoma"/>
                <a:cs typeface="Tahoma"/>
              </a:rPr>
              <a:t>language </a:t>
            </a:r>
            <a:r>
              <a:rPr sz="2350" spc="10" dirty="0">
                <a:solidFill>
                  <a:srgbClr val="0C0E16"/>
                </a:solidFill>
                <a:latin typeface="Tahoma"/>
                <a:cs typeface="Tahoma"/>
              </a:rPr>
              <a:t>data, </a:t>
            </a:r>
            <a:r>
              <a:rPr sz="2350" spc="-72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75" dirty="0">
                <a:solidFill>
                  <a:srgbClr val="0C0E16"/>
                </a:solidFill>
                <a:latin typeface="Tahoma"/>
                <a:cs typeface="Tahoma"/>
              </a:rPr>
              <a:t>such </a:t>
            </a:r>
            <a:r>
              <a:rPr sz="2350" spc="125" dirty="0">
                <a:solidFill>
                  <a:srgbClr val="0C0E16"/>
                </a:solidFill>
                <a:latin typeface="Tahoma"/>
                <a:cs typeface="Tahoma"/>
              </a:rPr>
              <a:t>as </a:t>
            </a:r>
            <a:r>
              <a:rPr sz="2350" spc="-40" dirty="0">
                <a:solidFill>
                  <a:srgbClr val="0C0E16"/>
                </a:solidFill>
                <a:latin typeface="Tahoma"/>
                <a:cs typeface="Tahoma"/>
              </a:rPr>
              <a:t>text, </a:t>
            </a:r>
            <a:r>
              <a:rPr sz="2350" spc="60" dirty="0">
                <a:solidFill>
                  <a:srgbClr val="0C0E16"/>
                </a:solidFill>
                <a:latin typeface="Tahoma"/>
                <a:cs typeface="Tahoma"/>
              </a:rPr>
              <a:t>speech, </a:t>
            </a:r>
            <a:r>
              <a:rPr sz="2350" spc="50" dirty="0">
                <a:solidFill>
                  <a:srgbClr val="0C0E16"/>
                </a:solidFill>
                <a:latin typeface="Tahoma"/>
                <a:cs typeface="Tahoma"/>
              </a:rPr>
              <a:t>and </a:t>
            </a:r>
            <a:r>
              <a:rPr sz="2350" spc="5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45" dirty="0">
                <a:solidFill>
                  <a:srgbClr val="0C0E16"/>
                </a:solidFill>
                <a:latin typeface="Tahoma"/>
                <a:cs typeface="Tahoma"/>
              </a:rPr>
              <a:t>images.</a:t>
            </a:r>
            <a:endParaRPr sz="235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82102" y="3789631"/>
            <a:ext cx="5058410" cy="462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 marR="224154" algn="ctr">
              <a:lnSpc>
                <a:spcPct val="116700"/>
              </a:lnSpc>
              <a:spcBef>
                <a:spcPts val="95"/>
              </a:spcBef>
            </a:pPr>
            <a:r>
              <a:rPr sz="2350" spc="175" dirty="0">
                <a:solidFill>
                  <a:srgbClr val="0C0E16"/>
                </a:solidFill>
                <a:latin typeface="Tahoma"/>
                <a:cs typeface="Tahoma"/>
              </a:rPr>
              <a:t>NLP </a:t>
            </a:r>
            <a:r>
              <a:rPr sz="2350" spc="60" dirty="0">
                <a:solidFill>
                  <a:srgbClr val="0C0E16"/>
                </a:solidFill>
                <a:latin typeface="Tahoma"/>
                <a:cs typeface="Tahoma"/>
              </a:rPr>
              <a:t>is </a:t>
            </a:r>
            <a:r>
              <a:rPr sz="2350" spc="50" dirty="0">
                <a:solidFill>
                  <a:srgbClr val="0C0E16"/>
                </a:solidFill>
                <a:latin typeface="Tahoma"/>
                <a:cs typeface="Tahoma"/>
              </a:rPr>
              <a:t>used </a:t>
            </a:r>
            <a:r>
              <a:rPr sz="2350" spc="-10" dirty="0">
                <a:solidFill>
                  <a:srgbClr val="0C0E16"/>
                </a:solidFill>
                <a:latin typeface="Tahoma"/>
                <a:cs typeface="Tahoma"/>
              </a:rPr>
              <a:t>in </a:t>
            </a:r>
            <a:r>
              <a:rPr sz="2350" spc="85" dirty="0">
                <a:solidFill>
                  <a:srgbClr val="0C0E16"/>
                </a:solidFill>
                <a:latin typeface="Tahoma"/>
                <a:cs typeface="Tahoma"/>
              </a:rPr>
              <a:t>a </a:t>
            </a:r>
            <a:r>
              <a:rPr sz="2350" spc="10" dirty="0">
                <a:solidFill>
                  <a:srgbClr val="0C0E16"/>
                </a:solidFill>
                <a:latin typeface="Tahoma"/>
                <a:cs typeface="Tahoma"/>
              </a:rPr>
              <a:t>wide </a:t>
            </a:r>
            <a:r>
              <a:rPr sz="2350" spc="20" dirty="0">
                <a:solidFill>
                  <a:srgbClr val="0C0E16"/>
                </a:solidFill>
                <a:latin typeface="Tahoma"/>
                <a:cs typeface="Tahoma"/>
              </a:rPr>
              <a:t>range </a:t>
            </a:r>
            <a:r>
              <a:rPr sz="2350" spc="-25" dirty="0">
                <a:solidFill>
                  <a:srgbClr val="0C0E16"/>
                </a:solidFill>
                <a:latin typeface="Tahoma"/>
                <a:cs typeface="Tahoma"/>
              </a:rPr>
              <a:t>of </a:t>
            </a:r>
            <a:r>
              <a:rPr sz="2350" spc="-2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0C0E16"/>
                </a:solidFill>
                <a:latin typeface="Tahoma"/>
                <a:cs typeface="Tahoma"/>
              </a:rPr>
              <a:t>applications, </a:t>
            </a:r>
            <a:r>
              <a:rPr sz="2350" spc="10" dirty="0">
                <a:solidFill>
                  <a:srgbClr val="0C0E16"/>
                </a:solidFill>
                <a:latin typeface="Tahoma"/>
                <a:cs typeface="Tahoma"/>
              </a:rPr>
              <a:t>including </a:t>
            </a:r>
            <a:r>
              <a:rPr sz="2350" spc="-45" dirty="0">
                <a:solidFill>
                  <a:srgbClr val="0C0E16"/>
                </a:solidFill>
                <a:latin typeface="Tahoma"/>
                <a:cs typeface="Tahoma"/>
              </a:rPr>
              <a:t>text </a:t>
            </a:r>
            <a:r>
              <a:rPr sz="2350" spc="-4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25" dirty="0">
                <a:solidFill>
                  <a:srgbClr val="0C0E16"/>
                </a:solidFill>
                <a:latin typeface="Tahoma"/>
                <a:cs typeface="Tahoma"/>
              </a:rPr>
              <a:t>classification, </a:t>
            </a:r>
            <a:r>
              <a:rPr sz="2350" dirty="0">
                <a:solidFill>
                  <a:srgbClr val="0C0E16"/>
                </a:solidFill>
                <a:latin typeface="Tahoma"/>
                <a:cs typeface="Tahoma"/>
              </a:rPr>
              <a:t>sentiment </a:t>
            </a:r>
            <a:r>
              <a:rPr sz="2350" spc="40" dirty="0">
                <a:solidFill>
                  <a:srgbClr val="0C0E16"/>
                </a:solidFill>
                <a:latin typeface="Tahoma"/>
                <a:cs typeface="Tahoma"/>
              </a:rPr>
              <a:t>analysis, </a:t>
            </a:r>
            <a:r>
              <a:rPr sz="2350" spc="4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30" dirty="0">
                <a:solidFill>
                  <a:srgbClr val="0C0E16"/>
                </a:solidFill>
                <a:latin typeface="Tahoma"/>
                <a:cs typeface="Tahoma"/>
              </a:rPr>
              <a:t>language </a:t>
            </a:r>
            <a:r>
              <a:rPr sz="2350" spc="-5" dirty="0">
                <a:solidFill>
                  <a:srgbClr val="0C0E16"/>
                </a:solidFill>
                <a:latin typeface="Tahoma"/>
                <a:cs typeface="Tahoma"/>
              </a:rPr>
              <a:t>translation, </a:t>
            </a:r>
            <a:r>
              <a:rPr sz="2350" spc="10" dirty="0">
                <a:solidFill>
                  <a:srgbClr val="0C0E16"/>
                </a:solidFill>
                <a:latin typeface="Tahoma"/>
                <a:cs typeface="Tahoma"/>
              </a:rPr>
              <a:t>chatbots, </a:t>
            </a:r>
            <a:r>
              <a:rPr sz="2350" spc="35" dirty="0">
                <a:solidFill>
                  <a:srgbClr val="0C0E16"/>
                </a:solidFill>
                <a:latin typeface="Tahoma"/>
                <a:cs typeface="Tahoma"/>
              </a:rPr>
              <a:t>and </a:t>
            </a:r>
            <a:r>
              <a:rPr sz="2350" spc="-72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65" dirty="0">
                <a:solidFill>
                  <a:srgbClr val="0C0E16"/>
                </a:solidFill>
                <a:latin typeface="Tahoma"/>
                <a:cs typeface="Tahoma"/>
              </a:rPr>
              <a:t>speech</a:t>
            </a:r>
            <a:r>
              <a:rPr sz="2350" spc="-9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dirty="0">
                <a:solidFill>
                  <a:srgbClr val="0C0E16"/>
                </a:solidFill>
                <a:latin typeface="Tahoma"/>
                <a:cs typeface="Tahoma"/>
              </a:rPr>
              <a:t>recognition.</a:t>
            </a:r>
            <a:r>
              <a:rPr sz="2350" spc="-8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45" dirty="0">
                <a:solidFill>
                  <a:srgbClr val="0C0E16"/>
                </a:solidFill>
                <a:latin typeface="Tahoma"/>
                <a:cs typeface="Tahoma"/>
              </a:rPr>
              <a:t>The</a:t>
            </a:r>
            <a:r>
              <a:rPr sz="2350" spc="-8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15" dirty="0">
                <a:solidFill>
                  <a:srgbClr val="0C0E16"/>
                </a:solidFill>
                <a:latin typeface="Tahoma"/>
                <a:cs typeface="Tahoma"/>
              </a:rPr>
              <a:t>technology </a:t>
            </a:r>
            <a:r>
              <a:rPr sz="2350" spc="-72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75" dirty="0">
                <a:solidFill>
                  <a:srgbClr val="0C0E16"/>
                </a:solidFill>
                <a:latin typeface="Tahoma"/>
                <a:cs typeface="Tahoma"/>
              </a:rPr>
              <a:t>has</a:t>
            </a:r>
            <a:r>
              <a:rPr sz="2350" spc="-7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35" dirty="0">
                <a:solidFill>
                  <a:srgbClr val="0C0E16"/>
                </a:solidFill>
                <a:latin typeface="Tahoma"/>
                <a:cs typeface="Tahoma"/>
              </a:rPr>
              <a:t>been</a:t>
            </a:r>
            <a:r>
              <a:rPr sz="2350" spc="-8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50" dirty="0">
                <a:solidFill>
                  <a:srgbClr val="0C0E16"/>
                </a:solidFill>
                <a:latin typeface="Tahoma"/>
                <a:cs typeface="Tahoma"/>
              </a:rPr>
              <a:t>used</a:t>
            </a:r>
            <a:r>
              <a:rPr sz="2350" spc="-7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-10" dirty="0">
                <a:solidFill>
                  <a:srgbClr val="0C0E16"/>
                </a:solidFill>
                <a:latin typeface="Tahoma"/>
                <a:cs typeface="Tahoma"/>
              </a:rPr>
              <a:t>in</a:t>
            </a:r>
            <a:r>
              <a:rPr sz="2350" spc="-7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10" dirty="0">
                <a:solidFill>
                  <a:srgbClr val="0C0E16"/>
                </a:solidFill>
                <a:latin typeface="Tahoma"/>
                <a:cs typeface="Tahoma"/>
              </a:rPr>
              <a:t>industries</a:t>
            </a:r>
            <a:r>
              <a:rPr sz="2350" spc="-7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60" dirty="0">
                <a:solidFill>
                  <a:srgbClr val="0C0E16"/>
                </a:solidFill>
                <a:latin typeface="Tahoma"/>
                <a:cs typeface="Tahoma"/>
              </a:rPr>
              <a:t>such</a:t>
            </a:r>
            <a:r>
              <a:rPr sz="2350" spc="-7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110" dirty="0">
                <a:solidFill>
                  <a:srgbClr val="0C0E16"/>
                </a:solidFill>
                <a:latin typeface="Tahoma"/>
                <a:cs typeface="Tahoma"/>
              </a:rPr>
              <a:t>as </a:t>
            </a:r>
            <a:r>
              <a:rPr sz="2350" spc="-71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10" dirty="0">
                <a:solidFill>
                  <a:srgbClr val="0C0E16"/>
                </a:solidFill>
                <a:latin typeface="Tahoma"/>
                <a:cs typeface="Tahoma"/>
              </a:rPr>
              <a:t>healthcare, finance, </a:t>
            </a:r>
            <a:r>
              <a:rPr sz="2350" spc="35" dirty="0">
                <a:solidFill>
                  <a:srgbClr val="0C0E16"/>
                </a:solidFill>
                <a:latin typeface="Tahoma"/>
                <a:cs typeface="Tahoma"/>
              </a:rPr>
              <a:t>and </a:t>
            </a:r>
            <a:r>
              <a:rPr sz="2350" spc="20" dirty="0">
                <a:solidFill>
                  <a:srgbClr val="0C0E16"/>
                </a:solidFill>
                <a:latin typeface="Tahoma"/>
                <a:cs typeface="Tahoma"/>
              </a:rPr>
              <a:t>customer </a:t>
            </a:r>
            <a:r>
              <a:rPr sz="2350" spc="2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30" dirty="0">
                <a:solidFill>
                  <a:srgbClr val="0C0E16"/>
                </a:solidFill>
                <a:latin typeface="Tahoma"/>
                <a:cs typeface="Tahoma"/>
              </a:rPr>
              <a:t>service, among </a:t>
            </a:r>
            <a:r>
              <a:rPr sz="2350" dirty="0">
                <a:solidFill>
                  <a:srgbClr val="0C0E16"/>
                </a:solidFill>
                <a:latin typeface="Tahoma"/>
                <a:cs typeface="Tahoma"/>
              </a:rPr>
              <a:t>others, </a:t>
            </a:r>
            <a:r>
              <a:rPr sz="2350" spc="-40" dirty="0">
                <a:solidFill>
                  <a:srgbClr val="0C0E16"/>
                </a:solidFill>
                <a:latin typeface="Tahoma"/>
                <a:cs typeface="Tahoma"/>
              </a:rPr>
              <a:t>to </a:t>
            </a:r>
            <a:r>
              <a:rPr sz="2350" dirty="0">
                <a:solidFill>
                  <a:srgbClr val="0C0E16"/>
                </a:solidFill>
                <a:latin typeface="Tahoma"/>
                <a:cs typeface="Tahoma"/>
              </a:rPr>
              <a:t>automate </a:t>
            </a:r>
            <a:r>
              <a:rPr sz="2350" spc="-72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55" dirty="0">
                <a:solidFill>
                  <a:srgbClr val="0C0E16"/>
                </a:solidFill>
                <a:latin typeface="Tahoma"/>
                <a:cs typeface="Tahoma"/>
              </a:rPr>
              <a:t>processes, </a:t>
            </a:r>
            <a:r>
              <a:rPr sz="2350" spc="5" dirty="0">
                <a:solidFill>
                  <a:srgbClr val="0C0E16"/>
                </a:solidFill>
                <a:latin typeface="Tahoma"/>
                <a:cs typeface="Tahoma"/>
              </a:rPr>
              <a:t>improve </a:t>
            </a:r>
            <a:r>
              <a:rPr sz="2350" spc="20" dirty="0">
                <a:solidFill>
                  <a:srgbClr val="0C0E16"/>
                </a:solidFill>
                <a:latin typeface="Tahoma"/>
                <a:cs typeface="Tahoma"/>
              </a:rPr>
              <a:t>customer </a:t>
            </a:r>
            <a:r>
              <a:rPr sz="2350" spc="2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30" dirty="0">
                <a:solidFill>
                  <a:srgbClr val="0C0E16"/>
                </a:solidFill>
                <a:latin typeface="Tahoma"/>
                <a:cs typeface="Tahoma"/>
              </a:rPr>
              <a:t>experiences, </a:t>
            </a:r>
            <a:r>
              <a:rPr sz="2350" spc="35" dirty="0">
                <a:solidFill>
                  <a:srgbClr val="0C0E16"/>
                </a:solidFill>
                <a:latin typeface="Tahoma"/>
                <a:cs typeface="Tahoma"/>
              </a:rPr>
              <a:t>and </a:t>
            </a:r>
            <a:r>
              <a:rPr sz="2350" spc="20" dirty="0">
                <a:solidFill>
                  <a:srgbClr val="0C0E16"/>
                </a:solidFill>
                <a:latin typeface="Tahoma"/>
                <a:cs typeface="Tahoma"/>
              </a:rPr>
              <a:t>gain </a:t>
            </a:r>
            <a:r>
              <a:rPr sz="2350" spc="15" dirty="0">
                <a:solidFill>
                  <a:srgbClr val="0C0E16"/>
                </a:solidFill>
                <a:latin typeface="Tahoma"/>
                <a:cs typeface="Tahoma"/>
              </a:rPr>
              <a:t>insights </a:t>
            </a:r>
            <a:r>
              <a:rPr sz="2350" spc="-25" dirty="0">
                <a:solidFill>
                  <a:srgbClr val="0C0E16"/>
                </a:solidFill>
                <a:latin typeface="Tahoma"/>
                <a:cs typeface="Tahoma"/>
              </a:rPr>
              <a:t>from </a:t>
            </a:r>
            <a:r>
              <a:rPr sz="2350" spc="-72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15" dirty="0">
                <a:solidFill>
                  <a:srgbClr val="0C0E16"/>
                </a:solidFill>
                <a:latin typeface="Tahoma"/>
                <a:cs typeface="Tahoma"/>
              </a:rPr>
              <a:t>large</a:t>
            </a:r>
            <a:r>
              <a:rPr sz="2350" spc="-8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30" dirty="0">
                <a:solidFill>
                  <a:srgbClr val="0C0E16"/>
                </a:solidFill>
                <a:latin typeface="Tahoma"/>
                <a:cs typeface="Tahoma"/>
              </a:rPr>
              <a:t>volumes</a:t>
            </a:r>
            <a:r>
              <a:rPr sz="2350" spc="-7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-25" dirty="0">
                <a:solidFill>
                  <a:srgbClr val="0C0E16"/>
                </a:solidFill>
                <a:latin typeface="Tahoma"/>
                <a:cs typeface="Tahoma"/>
              </a:rPr>
              <a:t>of</a:t>
            </a:r>
            <a:r>
              <a:rPr sz="2350" spc="-75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spc="30" dirty="0">
                <a:solidFill>
                  <a:srgbClr val="0C0E16"/>
                </a:solidFill>
                <a:latin typeface="Tahoma"/>
                <a:cs typeface="Tahoma"/>
              </a:rPr>
              <a:t>language</a:t>
            </a:r>
            <a:r>
              <a:rPr sz="2350" spc="-80" dirty="0">
                <a:solidFill>
                  <a:srgbClr val="0C0E16"/>
                </a:solidFill>
                <a:latin typeface="Tahoma"/>
                <a:cs typeface="Tahoma"/>
              </a:rPr>
              <a:t> </a:t>
            </a:r>
            <a:r>
              <a:rPr sz="2350" dirty="0">
                <a:solidFill>
                  <a:srgbClr val="0C0E16"/>
                </a:solidFill>
                <a:latin typeface="Tahoma"/>
                <a:cs typeface="Tahoma"/>
              </a:rPr>
              <a:t>data.</a:t>
            </a:r>
            <a:endParaRPr sz="235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6477635" cy="10287000"/>
            <a:chOff x="0" y="1"/>
            <a:chExt cx="64776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6477635" cy="10287000"/>
            </a:xfrm>
            <a:custGeom>
              <a:avLst/>
              <a:gdLst/>
              <a:ahLst/>
              <a:cxnLst/>
              <a:rect l="l" t="t" r="r" b="b"/>
              <a:pathLst>
                <a:path w="6477635" h="10287000">
                  <a:moveTo>
                    <a:pt x="647759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6477595" y="0"/>
                  </a:lnTo>
                  <a:lnTo>
                    <a:pt x="6477595" y="10287000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619249" cy="2524124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14791" y="1028701"/>
          <a:ext cx="9836785" cy="855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9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19050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194945" marR="720090">
                        <a:lnSpc>
                          <a:spcPct val="115599"/>
                        </a:lnSpc>
                      </a:pP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Tokenization:-This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involves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breaking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down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piece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text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into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smaller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units,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such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9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words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phrases,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order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analyze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it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more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easily.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19050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 marR="579120">
                        <a:lnSpc>
                          <a:spcPct val="115599"/>
                        </a:lnSpc>
                        <a:spcBef>
                          <a:spcPts val="1485"/>
                        </a:spcBef>
                      </a:pP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Part-of-speech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tagging: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involves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labeling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each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word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sentence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with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its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part of </a:t>
                      </a:r>
                      <a:r>
                        <a:rPr sz="2000" spc="5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speech </a:t>
                      </a:r>
                      <a:r>
                        <a:rPr sz="2000" spc="-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(e.g.,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noun,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verb,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adjective),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which </a:t>
                      </a:r>
                      <a:r>
                        <a:rPr sz="2000" spc="5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can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help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tasks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like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text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classification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sentiment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analysis.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88595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 marR="380365">
                        <a:lnSpc>
                          <a:spcPct val="115599"/>
                        </a:lnSpc>
                        <a:spcBef>
                          <a:spcPts val="1410"/>
                        </a:spcBef>
                      </a:pPr>
                      <a:r>
                        <a:rPr sz="2000" spc="4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Named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entity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recognition: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involves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identifying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extracting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named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entities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(such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9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people,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places,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organizations)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from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text.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 marR="382905">
                        <a:lnSpc>
                          <a:spcPct val="115599"/>
                        </a:lnSpc>
                        <a:spcBef>
                          <a:spcPts val="1335"/>
                        </a:spcBef>
                      </a:pP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Parsing: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involves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analyzing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grammatical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structure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sentence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understand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its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meaning.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69545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7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94945" marR="398145">
                        <a:lnSpc>
                          <a:spcPct val="115599"/>
                        </a:lnSpc>
                      </a:pP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Sentiment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analysis: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involves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analyzing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text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determine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writer's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attitude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emotional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state.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19050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194945" marR="520700">
                        <a:lnSpc>
                          <a:spcPct val="115599"/>
                        </a:lnSpc>
                      </a:pPr>
                      <a:r>
                        <a:rPr sz="2000" spc="4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Machine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translation: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involves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translating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text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from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one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another.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19050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2500" y="3730758"/>
            <a:ext cx="5036185" cy="2124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250"/>
              </a:lnSpc>
              <a:spcBef>
                <a:spcPts val="229"/>
              </a:spcBef>
            </a:pPr>
            <a:r>
              <a:rPr sz="6900" b="1" spc="-70" dirty="0">
                <a:solidFill>
                  <a:srgbClr val="000000"/>
                </a:solidFill>
                <a:latin typeface="Tahoma"/>
                <a:cs typeface="Tahoma"/>
              </a:rPr>
              <a:t>Techniques </a:t>
            </a:r>
            <a:r>
              <a:rPr sz="6900" b="1" spc="-20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6900" b="1" spc="-55" dirty="0">
                <a:solidFill>
                  <a:srgbClr val="000000"/>
                </a:solidFill>
                <a:latin typeface="Tahoma"/>
                <a:cs typeface="Tahoma"/>
              </a:rPr>
              <a:t>used</a:t>
            </a:r>
            <a:r>
              <a:rPr sz="6900" b="1" spc="-2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6900" b="1" spc="-240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6900" b="1" spc="-1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6900" b="1" spc="-110" dirty="0">
                <a:solidFill>
                  <a:srgbClr val="000000"/>
                </a:solidFill>
                <a:latin typeface="Tahoma"/>
                <a:cs typeface="Tahoma"/>
              </a:rPr>
              <a:t>NLP</a:t>
            </a:r>
            <a:endParaRPr sz="6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676" y="0"/>
            <a:ext cx="7696200" cy="10092690"/>
            <a:chOff x="176676" y="0"/>
            <a:chExt cx="7696200" cy="10092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62" y="0"/>
              <a:ext cx="1543935" cy="2524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6" y="2519701"/>
              <a:ext cx="7696199" cy="75723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3580" y="18128"/>
            <a:ext cx="6518909" cy="38925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sz="8500" b="1" spc="-175" dirty="0">
                <a:solidFill>
                  <a:srgbClr val="A20D20"/>
                </a:solidFill>
                <a:latin typeface="Tahoma"/>
                <a:cs typeface="Tahoma"/>
              </a:rPr>
              <a:t>WHAT </a:t>
            </a:r>
            <a:r>
              <a:rPr sz="8500" b="1" spc="-755" dirty="0">
                <a:solidFill>
                  <a:srgbClr val="A20D20"/>
                </a:solidFill>
                <a:latin typeface="Tahoma"/>
                <a:cs typeface="Tahoma"/>
              </a:rPr>
              <a:t>IS </a:t>
            </a:r>
            <a:r>
              <a:rPr sz="8500" b="1" spc="-750" dirty="0">
                <a:solidFill>
                  <a:srgbClr val="A20D20"/>
                </a:solidFill>
                <a:latin typeface="Tahoma"/>
                <a:cs typeface="Tahoma"/>
              </a:rPr>
              <a:t> </a:t>
            </a:r>
            <a:r>
              <a:rPr sz="8500" b="1" spc="-305" dirty="0">
                <a:solidFill>
                  <a:srgbClr val="A20D20"/>
                </a:solidFill>
                <a:latin typeface="Tahoma"/>
                <a:cs typeface="Tahoma"/>
              </a:rPr>
              <a:t>WORD </a:t>
            </a:r>
            <a:r>
              <a:rPr sz="8500" b="1" spc="-300" dirty="0">
                <a:solidFill>
                  <a:srgbClr val="A20D20"/>
                </a:solidFill>
                <a:latin typeface="Tahoma"/>
                <a:cs typeface="Tahoma"/>
              </a:rPr>
              <a:t> </a:t>
            </a:r>
            <a:r>
              <a:rPr sz="8500" b="1" spc="-135" dirty="0">
                <a:solidFill>
                  <a:srgbClr val="A20D20"/>
                </a:solidFill>
                <a:latin typeface="Tahoma"/>
                <a:cs typeface="Tahoma"/>
              </a:rPr>
              <a:t>E</a:t>
            </a:r>
            <a:r>
              <a:rPr sz="8500" b="1" spc="305" dirty="0">
                <a:solidFill>
                  <a:srgbClr val="A20D20"/>
                </a:solidFill>
                <a:latin typeface="Tahoma"/>
                <a:cs typeface="Tahoma"/>
              </a:rPr>
              <a:t>M</a:t>
            </a:r>
            <a:r>
              <a:rPr sz="8500" b="1" spc="-145" dirty="0">
                <a:solidFill>
                  <a:srgbClr val="A20D20"/>
                </a:solidFill>
                <a:latin typeface="Tahoma"/>
                <a:cs typeface="Tahoma"/>
              </a:rPr>
              <a:t>B</a:t>
            </a:r>
            <a:r>
              <a:rPr sz="8500" b="1" spc="-135" dirty="0">
                <a:solidFill>
                  <a:srgbClr val="A20D20"/>
                </a:solidFill>
                <a:latin typeface="Tahoma"/>
                <a:cs typeface="Tahoma"/>
              </a:rPr>
              <a:t>E</a:t>
            </a:r>
            <a:r>
              <a:rPr sz="8500" b="1" spc="-409" dirty="0">
                <a:solidFill>
                  <a:srgbClr val="A20D20"/>
                </a:solidFill>
                <a:latin typeface="Tahoma"/>
                <a:cs typeface="Tahoma"/>
              </a:rPr>
              <a:t>DD</a:t>
            </a:r>
            <a:r>
              <a:rPr sz="8500" b="1" spc="-1560" dirty="0">
                <a:solidFill>
                  <a:srgbClr val="A20D20"/>
                </a:solidFill>
                <a:latin typeface="Tahoma"/>
                <a:cs typeface="Tahoma"/>
              </a:rPr>
              <a:t>I</a:t>
            </a:r>
            <a:r>
              <a:rPr sz="8500" b="1" spc="-310" dirty="0">
                <a:solidFill>
                  <a:srgbClr val="A20D20"/>
                </a:solidFill>
                <a:latin typeface="Tahoma"/>
                <a:cs typeface="Tahoma"/>
              </a:rPr>
              <a:t>N</a:t>
            </a:r>
            <a:r>
              <a:rPr sz="8500" b="1" spc="125" dirty="0">
                <a:solidFill>
                  <a:srgbClr val="A20D20"/>
                </a:solidFill>
                <a:latin typeface="Tahoma"/>
                <a:cs typeface="Tahoma"/>
              </a:rPr>
              <a:t>G</a:t>
            </a:r>
            <a:endParaRPr sz="85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51478" y="6545303"/>
            <a:ext cx="231775" cy="412115"/>
          </a:xfrm>
          <a:custGeom>
            <a:avLst/>
            <a:gdLst/>
            <a:ahLst/>
            <a:cxnLst/>
            <a:rect l="l" t="t" r="r" b="b"/>
            <a:pathLst>
              <a:path w="231775" h="412115">
                <a:moveTo>
                  <a:pt x="231716" y="205703"/>
                </a:moveTo>
                <a:lnTo>
                  <a:pt x="231716" y="206236"/>
                </a:lnTo>
                <a:lnTo>
                  <a:pt x="0" y="411940"/>
                </a:lnTo>
                <a:lnTo>
                  <a:pt x="0" y="0"/>
                </a:lnTo>
                <a:lnTo>
                  <a:pt x="231716" y="205703"/>
                </a:lnTo>
                <a:close/>
              </a:path>
            </a:pathLst>
          </a:custGeom>
          <a:solidFill>
            <a:srgbClr val="E7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83254" y="4009172"/>
            <a:ext cx="6194946" cy="4969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600"/>
              </a:lnSpc>
              <a:spcBef>
                <a:spcPts val="90"/>
              </a:spcBef>
            </a:pPr>
            <a:r>
              <a:rPr lang="en-IN" sz="2500" spc="-310" dirty="0">
                <a:solidFill>
                  <a:srgbClr val="292E3A"/>
                </a:solidFill>
                <a:latin typeface="Tahoma"/>
                <a:cs typeface="Tahoma"/>
              </a:rPr>
              <a:t>I</a:t>
            </a:r>
            <a:r>
              <a:rPr sz="2500" spc="-125" dirty="0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sz="25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292E3A"/>
                </a:solidFill>
                <a:latin typeface="Tahoma"/>
                <a:cs typeface="Tahoma"/>
              </a:rPr>
              <a:t>i</a:t>
            </a:r>
            <a:r>
              <a:rPr sz="2500" spc="165" dirty="0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sz="25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sz="2500" spc="25" dirty="0">
                <a:solidFill>
                  <a:srgbClr val="292E3A"/>
                </a:solidFill>
                <a:latin typeface="Tahoma"/>
                <a:cs typeface="Tahoma"/>
              </a:rPr>
              <a:t>n</a:t>
            </a:r>
            <a:r>
              <a:rPr sz="25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sz="2500" spc="40" dirty="0">
                <a:solidFill>
                  <a:srgbClr val="292E3A"/>
                </a:solidFill>
                <a:latin typeface="Tahoma"/>
                <a:cs typeface="Tahoma"/>
              </a:rPr>
              <a:t>pp</a:t>
            </a:r>
            <a:r>
              <a:rPr sz="2500" spc="-60" dirty="0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sz="2500" spc="60" dirty="0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sz="2500" spc="105" dirty="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sz="2500" spc="135" dirty="0">
                <a:solidFill>
                  <a:srgbClr val="292E3A"/>
                </a:solidFill>
                <a:latin typeface="Tahoma"/>
                <a:cs typeface="Tahoma"/>
              </a:rPr>
              <a:t>c</a:t>
            </a:r>
            <a:r>
              <a:rPr sz="2500" spc="25" dirty="0">
                <a:solidFill>
                  <a:srgbClr val="292E3A"/>
                </a:solidFill>
                <a:latin typeface="Tahoma"/>
                <a:cs typeface="Tahoma"/>
              </a:rPr>
              <a:t>h</a:t>
            </a:r>
            <a:r>
              <a:rPr sz="25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-85" dirty="0">
                <a:solidFill>
                  <a:srgbClr val="292E3A"/>
                </a:solidFill>
                <a:latin typeface="Tahoma"/>
                <a:cs typeface="Tahoma"/>
              </a:rPr>
              <a:t>f</a:t>
            </a:r>
            <a:r>
              <a:rPr sz="2500" spc="60" dirty="0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sz="2500" spc="-60" dirty="0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sz="2500" spc="-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sz="2500" spc="75" dirty="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sz="2500" spc="40" dirty="0">
                <a:solidFill>
                  <a:srgbClr val="292E3A"/>
                </a:solidFill>
                <a:latin typeface="Tahoma"/>
                <a:cs typeface="Tahoma"/>
              </a:rPr>
              <a:t>p</a:t>
            </a:r>
            <a:r>
              <a:rPr sz="2500" spc="-60" dirty="0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sz="2500" spc="75" dirty="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sz="2500" spc="160" dirty="0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sz="2500" spc="75" dirty="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sz="2500" spc="20" dirty="0">
                <a:solidFill>
                  <a:srgbClr val="292E3A"/>
                </a:solidFill>
                <a:latin typeface="Tahoma"/>
                <a:cs typeface="Tahoma"/>
              </a:rPr>
              <a:t>n</a:t>
            </a:r>
            <a:r>
              <a:rPr sz="2500" spc="-125" dirty="0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sz="2500" spc="-20" dirty="0">
                <a:solidFill>
                  <a:srgbClr val="292E3A"/>
                </a:solidFill>
                <a:latin typeface="Tahoma"/>
                <a:cs typeface="Tahoma"/>
              </a:rPr>
              <a:t>i</a:t>
            </a:r>
            <a:r>
              <a:rPr sz="2500" spc="20" dirty="0">
                <a:solidFill>
                  <a:srgbClr val="292E3A"/>
                </a:solidFill>
                <a:latin typeface="Tahoma"/>
                <a:cs typeface="Tahoma"/>
              </a:rPr>
              <a:t>n</a:t>
            </a:r>
            <a:r>
              <a:rPr sz="2500" spc="30" dirty="0">
                <a:solidFill>
                  <a:srgbClr val="292E3A"/>
                </a:solidFill>
                <a:latin typeface="Tahoma"/>
                <a:cs typeface="Tahoma"/>
              </a:rPr>
              <a:t>g  </a:t>
            </a:r>
            <a:r>
              <a:rPr sz="2500" spc="40" dirty="0">
                <a:solidFill>
                  <a:srgbClr val="292E3A"/>
                </a:solidFill>
                <a:latin typeface="Tahoma"/>
                <a:cs typeface="Tahoma"/>
              </a:rPr>
              <a:t>words </a:t>
            </a:r>
            <a:r>
              <a:rPr sz="2500" spc="55" dirty="0">
                <a:solidFill>
                  <a:srgbClr val="292E3A"/>
                </a:solidFill>
                <a:latin typeface="Tahoma"/>
                <a:cs typeface="Tahoma"/>
              </a:rPr>
              <a:t>and </a:t>
            </a:r>
            <a:r>
              <a:rPr sz="2500" spc="35" dirty="0">
                <a:solidFill>
                  <a:srgbClr val="292E3A"/>
                </a:solidFill>
                <a:latin typeface="Tahoma"/>
                <a:cs typeface="Tahoma"/>
              </a:rPr>
              <a:t>documents. </a:t>
            </a:r>
            <a:r>
              <a:rPr sz="2500" spc="50" dirty="0">
                <a:solidFill>
                  <a:srgbClr val="292E3A"/>
                </a:solidFill>
                <a:latin typeface="Tahoma"/>
                <a:cs typeface="Tahoma"/>
              </a:rPr>
              <a:t>Word </a:t>
            </a:r>
            <a:r>
              <a:rPr sz="2500" spc="5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60" dirty="0">
                <a:solidFill>
                  <a:srgbClr val="292E3A"/>
                </a:solidFill>
                <a:latin typeface="Tahoma"/>
                <a:cs typeface="Tahoma"/>
              </a:rPr>
              <a:t>Embedding </a:t>
            </a:r>
            <a:r>
              <a:rPr sz="2500" dirty="0">
                <a:solidFill>
                  <a:srgbClr val="292E3A"/>
                </a:solidFill>
                <a:latin typeface="Tahoma"/>
                <a:cs typeface="Tahoma"/>
              </a:rPr>
              <a:t>or </a:t>
            </a:r>
            <a:r>
              <a:rPr sz="2500" spc="50" dirty="0">
                <a:solidFill>
                  <a:srgbClr val="292E3A"/>
                </a:solidFill>
                <a:latin typeface="Tahoma"/>
                <a:cs typeface="Tahoma"/>
              </a:rPr>
              <a:t>Word Vector </a:t>
            </a:r>
            <a:r>
              <a:rPr sz="2500" spc="75" dirty="0">
                <a:solidFill>
                  <a:srgbClr val="292E3A"/>
                </a:solidFill>
                <a:latin typeface="Tahoma"/>
                <a:cs typeface="Tahoma"/>
              </a:rPr>
              <a:t>is </a:t>
            </a:r>
            <a:r>
              <a:rPr sz="2500" spc="110" dirty="0">
                <a:solidFill>
                  <a:srgbClr val="292E3A"/>
                </a:solidFill>
                <a:latin typeface="Tahoma"/>
                <a:cs typeface="Tahoma"/>
              </a:rPr>
              <a:t>a </a:t>
            </a:r>
            <a:r>
              <a:rPr sz="2500" spc="114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292E3A"/>
                </a:solidFill>
                <a:latin typeface="Tahoma"/>
                <a:cs typeface="Tahoma"/>
              </a:rPr>
              <a:t>numeric </a:t>
            </a:r>
            <a:r>
              <a:rPr sz="2500" spc="20" dirty="0">
                <a:solidFill>
                  <a:srgbClr val="292E3A"/>
                </a:solidFill>
                <a:latin typeface="Tahoma"/>
                <a:cs typeface="Tahoma"/>
              </a:rPr>
              <a:t>vector </a:t>
            </a:r>
            <a:r>
              <a:rPr sz="2500" spc="-15" dirty="0">
                <a:solidFill>
                  <a:srgbClr val="292E3A"/>
                </a:solidFill>
                <a:latin typeface="Tahoma"/>
                <a:cs typeface="Tahoma"/>
              </a:rPr>
              <a:t>input </a:t>
            </a:r>
            <a:r>
              <a:rPr sz="2500" spc="-30" dirty="0">
                <a:solidFill>
                  <a:srgbClr val="292E3A"/>
                </a:solidFill>
                <a:latin typeface="Tahoma"/>
                <a:cs typeface="Tahoma"/>
              </a:rPr>
              <a:t>that </a:t>
            </a:r>
            <a:r>
              <a:rPr sz="2500" spc="-2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35" dirty="0">
                <a:solidFill>
                  <a:srgbClr val="292E3A"/>
                </a:solidFill>
                <a:latin typeface="Tahoma"/>
                <a:cs typeface="Tahoma"/>
              </a:rPr>
              <a:t>represents </a:t>
            </a:r>
            <a:r>
              <a:rPr sz="2500" spc="110" dirty="0">
                <a:solidFill>
                  <a:srgbClr val="292E3A"/>
                </a:solidFill>
                <a:latin typeface="Tahoma"/>
                <a:cs typeface="Tahoma"/>
              </a:rPr>
              <a:t>a </a:t>
            </a:r>
            <a:r>
              <a:rPr sz="2500" spc="10" dirty="0">
                <a:solidFill>
                  <a:srgbClr val="292E3A"/>
                </a:solidFill>
                <a:latin typeface="Tahoma"/>
                <a:cs typeface="Tahoma"/>
              </a:rPr>
              <a:t>word </a:t>
            </a:r>
            <a:r>
              <a:rPr sz="2500" spc="5" dirty="0">
                <a:solidFill>
                  <a:srgbClr val="292E3A"/>
                </a:solidFill>
                <a:latin typeface="Tahoma"/>
                <a:cs typeface="Tahoma"/>
              </a:rPr>
              <a:t>in </a:t>
            </a:r>
            <a:r>
              <a:rPr sz="2500" spc="110" dirty="0">
                <a:solidFill>
                  <a:srgbClr val="292E3A"/>
                </a:solidFill>
                <a:latin typeface="Tahoma"/>
                <a:cs typeface="Tahoma"/>
              </a:rPr>
              <a:t>a </a:t>
            </a:r>
            <a:r>
              <a:rPr sz="2500" dirty="0">
                <a:solidFill>
                  <a:srgbClr val="292E3A"/>
                </a:solidFill>
                <a:latin typeface="Tahoma"/>
                <a:cs typeface="Tahoma"/>
              </a:rPr>
              <a:t>lower- </a:t>
            </a:r>
            <a:r>
              <a:rPr sz="2500" spc="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40" dirty="0">
                <a:solidFill>
                  <a:srgbClr val="292E3A"/>
                </a:solidFill>
                <a:latin typeface="Tahoma"/>
                <a:cs typeface="Tahoma"/>
              </a:rPr>
              <a:t>dimensional </a:t>
            </a:r>
            <a:r>
              <a:rPr sz="2500" spc="75" dirty="0">
                <a:solidFill>
                  <a:srgbClr val="292E3A"/>
                </a:solidFill>
                <a:latin typeface="Tahoma"/>
                <a:cs typeface="Tahoma"/>
              </a:rPr>
              <a:t>space. </a:t>
            </a:r>
            <a:r>
              <a:rPr sz="2500" spc="-220" dirty="0">
                <a:solidFill>
                  <a:srgbClr val="292E3A"/>
                </a:solidFill>
                <a:latin typeface="Tahoma"/>
                <a:cs typeface="Tahoma"/>
              </a:rPr>
              <a:t>It </a:t>
            </a:r>
            <a:r>
              <a:rPr sz="2500" spc="45" dirty="0">
                <a:solidFill>
                  <a:srgbClr val="292E3A"/>
                </a:solidFill>
                <a:latin typeface="Tahoma"/>
                <a:cs typeface="Tahoma"/>
              </a:rPr>
              <a:t>allows </a:t>
            </a:r>
            <a:r>
              <a:rPr sz="2500" spc="5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40" dirty="0">
                <a:solidFill>
                  <a:srgbClr val="292E3A"/>
                </a:solidFill>
                <a:latin typeface="Tahoma"/>
                <a:cs typeface="Tahoma"/>
              </a:rPr>
              <a:t>words </a:t>
            </a:r>
            <a:r>
              <a:rPr sz="2500" spc="-30" dirty="0">
                <a:solidFill>
                  <a:srgbClr val="292E3A"/>
                </a:solidFill>
                <a:latin typeface="Tahoma"/>
                <a:cs typeface="Tahoma"/>
              </a:rPr>
              <a:t>with </a:t>
            </a:r>
            <a:r>
              <a:rPr sz="2500" spc="25" dirty="0">
                <a:solidFill>
                  <a:srgbClr val="292E3A"/>
                </a:solidFill>
                <a:latin typeface="Tahoma"/>
                <a:cs typeface="Tahoma"/>
              </a:rPr>
              <a:t>similar </a:t>
            </a:r>
            <a:r>
              <a:rPr sz="2500" spc="40" dirty="0">
                <a:solidFill>
                  <a:srgbClr val="292E3A"/>
                </a:solidFill>
                <a:latin typeface="Tahoma"/>
                <a:cs typeface="Tahoma"/>
              </a:rPr>
              <a:t>meaning </a:t>
            </a:r>
            <a:r>
              <a:rPr sz="2500" spc="-30" dirty="0">
                <a:solidFill>
                  <a:srgbClr val="292E3A"/>
                </a:solidFill>
                <a:latin typeface="Tahoma"/>
                <a:cs typeface="Tahoma"/>
              </a:rPr>
              <a:t>to </a:t>
            </a:r>
            <a:r>
              <a:rPr sz="2500" spc="-2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60" dirty="0">
                <a:solidFill>
                  <a:srgbClr val="292E3A"/>
                </a:solidFill>
                <a:latin typeface="Tahoma"/>
                <a:cs typeface="Tahoma"/>
              </a:rPr>
              <a:t>have</a:t>
            </a:r>
            <a:r>
              <a:rPr sz="2500" spc="-8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110" dirty="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sz="2500" spc="-8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292E3A"/>
                </a:solidFill>
                <a:latin typeface="Tahoma"/>
                <a:cs typeface="Tahoma"/>
              </a:rPr>
              <a:t>similar</a:t>
            </a:r>
            <a:r>
              <a:rPr sz="2500" spc="-8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292E3A"/>
                </a:solidFill>
                <a:latin typeface="Tahoma"/>
                <a:cs typeface="Tahoma"/>
              </a:rPr>
              <a:t>representation.</a:t>
            </a:r>
            <a:endParaRPr lang="en-IN" sz="2500" spc="15" dirty="0">
              <a:solidFill>
                <a:srgbClr val="292E3A"/>
              </a:solidFill>
              <a:latin typeface="Tahoma"/>
              <a:cs typeface="Tahoma"/>
            </a:endParaRPr>
          </a:p>
          <a:p>
            <a:pPr marL="12700" marR="5080" algn="just">
              <a:lnSpc>
                <a:spcPct val="117600"/>
              </a:lnSpc>
              <a:spcBef>
                <a:spcPts val="90"/>
              </a:spcBef>
            </a:pPr>
            <a:endParaRPr sz="2500" dirty="0">
              <a:latin typeface="Tahoma"/>
              <a:cs typeface="Tahoma"/>
            </a:endParaRPr>
          </a:p>
          <a:p>
            <a:pPr marL="12700" marR="224154" algn="just">
              <a:lnSpc>
                <a:spcPts val="3529"/>
              </a:lnSpc>
              <a:spcBef>
                <a:spcPts val="95"/>
              </a:spcBef>
            </a:pPr>
            <a:r>
              <a:rPr sz="2500" spc="55" dirty="0">
                <a:solidFill>
                  <a:srgbClr val="292E3A"/>
                </a:solidFill>
                <a:latin typeface="Tahoma"/>
                <a:cs typeface="Tahoma"/>
              </a:rPr>
              <a:t>They </a:t>
            </a:r>
            <a:r>
              <a:rPr sz="2500" spc="85" dirty="0">
                <a:solidFill>
                  <a:srgbClr val="292E3A"/>
                </a:solidFill>
                <a:latin typeface="Tahoma"/>
                <a:cs typeface="Tahoma"/>
              </a:rPr>
              <a:t>can </a:t>
            </a:r>
            <a:r>
              <a:rPr sz="2500" spc="80" dirty="0">
                <a:solidFill>
                  <a:srgbClr val="292E3A"/>
                </a:solidFill>
                <a:latin typeface="Tahoma"/>
                <a:cs typeface="Tahoma"/>
              </a:rPr>
              <a:t>also </a:t>
            </a:r>
            <a:r>
              <a:rPr sz="2500" spc="25" dirty="0">
                <a:solidFill>
                  <a:srgbClr val="292E3A"/>
                </a:solidFill>
                <a:latin typeface="Tahoma"/>
                <a:cs typeface="Tahoma"/>
              </a:rPr>
              <a:t>approximate </a:t>
            </a:r>
            <a:r>
              <a:rPr sz="2500" spc="3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292E3A"/>
                </a:solidFill>
                <a:latin typeface="Tahoma"/>
                <a:cs typeface="Tahoma"/>
              </a:rPr>
              <a:t>meaning.</a:t>
            </a:r>
            <a:r>
              <a:rPr sz="2500" spc="-8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210" dirty="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sz="2500" spc="-8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292E3A"/>
                </a:solidFill>
                <a:latin typeface="Tahoma"/>
                <a:cs typeface="Tahoma"/>
              </a:rPr>
              <a:t>word</a:t>
            </a:r>
            <a:r>
              <a:rPr sz="2500" spc="-8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20" dirty="0">
                <a:solidFill>
                  <a:srgbClr val="292E3A"/>
                </a:solidFill>
                <a:latin typeface="Tahoma"/>
                <a:cs typeface="Tahoma"/>
              </a:rPr>
              <a:t>vector</a:t>
            </a:r>
            <a:r>
              <a:rPr sz="2500" spc="-8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292E3A"/>
                </a:solidFill>
                <a:latin typeface="Tahoma"/>
                <a:cs typeface="Tahoma"/>
              </a:rPr>
              <a:t>with</a:t>
            </a:r>
            <a:r>
              <a:rPr sz="2500" spc="-8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292E3A"/>
                </a:solidFill>
                <a:latin typeface="Tahoma"/>
                <a:cs typeface="Tahoma"/>
              </a:rPr>
              <a:t>50 </a:t>
            </a:r>
            <a:r>
              <a:rPr sz="2500" spc="-76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60" dirty="0">
                <a:solidFill>
                  <a:srgbClr val="292E3A"/>
                </a:solidFill>
                <a:latin typeface="Tahoma"/>
                <a:cs typeface="Tahoma"/>
              </a:rPr>
              <a:t>values</a:t>
            </a:r>
            <a:r>
              <a:rPr sz="2500" spc="-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85" dirty="0">
                <a:solidFill>
                  <a:srgbClr val="292E3A"/>
                </a:solidFill>
                <a:latin typeface="Tahoma"/>
                <a:cs typeface="Tahoma"/>
              </a:rPr>
              <a:t>can</a:t>
            </a:r>
            <a:r>
              <a:rPr sz="2500" spc="-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292E3A"/>
                </a:solidFill>
                <a:latin typeface="Tahoma"/>
                <a:cs typeface="Tahoma"/>
              </a:rPr>
              <a:t>represent</a:t>
            </a:r>
            <a:r>
              <a:rPr sz="2500" spc="-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292E3A"/>
                </a:solidFill>
                <a:latin typeface="Tahoma"/>
                <a:cs typeface="Tahoma"/>
              </a:rPr>
              <a:t>50</a:t>
            </a:r>
            <a:r>
              <a:rPr sz="2500" spc="-8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292E3A"/>
                </a:solidFill>
                <a:latin typeface="Tahoma"/>
                <a:cs typeface="Tahoma"/>
              </a:rPr>
              <a:t>unique </a:t>
            </a:r>
            <a:r>
              <a:rPr sz="2500" spc="-7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292E3A"/>
                </a:solidFill>
                <a:latin typeface="Tahoma"/>
                <a:cs typeface="Tahoma"/>
              </a:rPr>
              <a:t>features.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14229" y="9258300"/>
            <a:ext cx="4474210" cy="1028700"/>
          </a:xfrm>
          <a:custGeom>
            <a:avLst/>
            <a:gdLst/>
            <a:ahLst/>
            <a:cxnLst/>
            <a:rect l="l" t="t" r="r" b="b"/>
            <a:pathLst>
              <a:path w="4474209" h="1028700">
                <a:moveTo>
                  <a:pt x="4473770" y="1028699"/>
                </a:moveTo>
                <a:lnTo>
                  <a:pt x="0" y="1028699"/>
                </a:lnTo>
                <a:lnTo>
                  <a:pt x="1115995" y="0"/>
                </a:lnTo>
                <a:lnTo>
                  <a:pt x="4473770" y="0"/>
                </a:lnTo>
                <a:lnTo>
                  <a:pt x="447377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1740" marR="180340">
              <a:lnSpc>
                <a:spcPct val="117500"/>
              </a:lnSpc>
              <a:spcBef>
                <a:spcPts val="100"/>
              </a:spcBef>
            </a:pPr>
            <a:r>
              <a:rPr spc="-20" dirty="0"/>
              <a:t>Preprocessing</a:t>
            </a:r>
            <a:r>
              <a:rPr spc="-30" dirty="0"/>
              <a:t> </a:t>
            </a:r>
            <a:r>
              <a:rPr spc="-95" dirty="0"/>
              <a:t>in</a:t>
            </a:r>
            <a:r>
              <a:rPr spc="-30" dirty="0"/>
              <a:t> </a:t>
            </a:r>
            <a:r>
              <a:rPr spc="5" dirty="0"/>
              <a:t>NLP</a:t>
            </a:r>
            <a:r>
              <a:rPr spc="-30" dirty="0"/>
              <a:t> </a:t>
            </a:r>
            <a:r>
              <a:rPr spc="-140" dirty="0"/>
              <a:t>(Natural</a:t>
            </a:r>
            <a:r>
              <a:rPr spc="-25" dirty="0"/>
              <a:t> </a:t>
            </a:r>
            <a:r>
              <a:rPr spc="-50" dirty="0"/>
              <a:t>Language</a:t>
            </a:r>
            <a:r>
              <a:rPr spc="-30" dirty="0"/>
              <a:t> </a:t>
            </a:r>
            <a:r>
              <a:rPr spc="-35" dirty="0"/>
              <a:t>Processing)</a:t>
            </a:r>
            <a:r>
              <a:rPr spc="-30" dirty="0"/>
              <a:t> </a:t>
            </a:r>
            <a:r>
              <a:rPr spc="-55" dirty="0"/>
              <a:t>refers</a:t>
            </a:r>
            <a:r>
              <a:rPr spc="-30" dirty="0"/>
              <a:t> </a:t>
            </a:r>
            <a:r>
              <a:rPr spc="-100" dirty="0"/>
              <a:t>to</a:t>
            </a:r>
            <a:r>
              <a:rPr spc="-25" dirty="0"/>
              <a:t> </a:t>
            </a:r>
            <a:r>
              <a:rPr spc="-110" dirty="0"/>
              <a:t>the </a:t>
            </a:r>
            <a:r>
              <a:rPr spc="-105" dirty="0"/>
              <a:t> </a:t>
            </a:r>
            <a:r>
              <a:rPr spc="-65" dirty="0"/>
              <a:t>cleaning,</a:t>
            </a:r>
            <a:r>
              <a:rPr spc="-35" dirty="0"/>
              <a:t> </a:t>
            </a:r>
            <a:r>
              <a:rPr spc="-85" dirty="0"/>
              <a:t>transforming,</a:t>
            </a:r>
            <a:r>
              <a:rPr spc="-30" dirty="0"/>
              <a:t> </a:t>
            </a:r>
            <a:r>
              <a:rPr spc="-70" dirty="0"/>
              <a:t>and</a:t>
            </a:r>
            <a:r>
              <a:rPr spc="-30" dirty="0"/>
              <a:t> </a:t>
            </a:r>
            <a:r>
              <a:rPr spc="-75" dirty="0"/>
              <a:t>organizing</a:t>
            </a:r>
            <a:r>
              <a:rPr spc="-30" dirty="0"/>
              <a:t> </a:t>
            </a:r>
            <a:r>
              <a:rPr spc="-60" dirty="0"/>
              <a:t>of</a:t>
            </a:r>
            <a:r>
              <a:rPr spc="-30" dirty="0"/>
              <a:t> </a:t>
            </a:r>
            <a:r>
              <a:rPr spc="-155" dirty="0"/>
              <a:t>raw</a:t>
            </a:r>
            <a:r>
              <a:rPr spc="-30" dirty="0"/>
              <a:t> </a:t>
            </a:r>
            <a:r>
              <a:rPr spc="-120" dirty="0"/>
              <a:t>textual</a:t>
            </a:r>
            <a:r>
              <a:rPr spc="-30" dirty="0"/>
              <a:t> </a:t>
            </a:r>
            <a:r>
              <a:rPr spc="-100" dirty="0"/>
              <a:t>data</a:t>
            </a:r>
            <a:r>
              <a:rPr spc="-30" dirty="0"/>
              <a:t> </a:t>
            </a:r>
            <a:r>
              <a:rPr spc="-60" dirty="0"/>
              <a:t>before</a:t>
            </a:r>
            <a:r>
              <a:rPr spc="-30" dirty="0"/>
              <a:t> </a:t>
            </a:r>
            <a:r>
              <a:rPr spc="-150" dirty="0"/>
              <a:t>it</a:t>
            </a:r>
            <a:r>
              <a:rPr spc="-30" dirty="0"/>
              <a:t> can </a:t>
            </a:r>
            <a:r>
              <a:rPr spc="-715" dirty="0"/>
              <a:t> </a:t>
            </a:r>
            <a:r>
              <a:rPr spc="-40" dirty="0"/>
              <a:t>be</a:t>
            </a:r>
            <a:r>
              <a:rPr spc="-35" dirty="0"/>
              <a:t> </a:t>
            </a:r>
            <a:r>
              <a:rPr spc="-15" dirty="0"/>
              <a:t>used</a:t>
            </a:r>
            <a:r>
              <a:rPr spc="-35" dirty="0"/>
              <a:t> </a:t>
            </a:r>
            <a:r>
              <a:rPr spc="-80" dirty="0"/>
              <a:t>for</a:t>
            </a:r>
            <a:r>
              <a:rPr spc="-35" dirty="0"/>
              <a:t> </a:t>
            </a:r>
            <a:r>
              <a:rPr spc="-50" dirty="0"/>
              <a:t>various</a:t>
            </a:r>
            <a:r>
              <a:rPr spc="-30" dirty="0"/>
              <a:t> </a:t>
            </a:r>
            <a:r>
              <a:rPr spc="5" dirty="0"/>
              <a:t>NLP</a:t>
            </a:r>
            <a:r>
              <a:rPr spc="-35" dirty="0"/>
              <a:t> </a:t>
            </a:r>
            <a:r>
              <a:rPr spc="-30" dirty="0"/>
              <a:t>tasks</a:t>
            </a:r>
            <a:r>
              <a:rPr spc="-35" dirty="0"/>
              <a:t> </a:t>
            </a:r>
            <a:r>
              <a:rPr dirty="0"/>
              <a:t>such</a:t>
            </a:r>
            <a:r>
              <a:rPr spc="-35" dirty="0"/>
              <a:t> </a:t>
            </a:r>
            <a:r>
              <a:rPr spc="15" dirty="0"/>
              <a:t>as</a:t>
            </a:r>
            <a:r>
              <a:rPr spc="-30" dirty="0"/>
              <a:t> </a:t>
            </a:r>
            <a:r>
              <a:rPr spc="-140" dirty="0"/>
              <a:t>text</a:t>
            </a:r>
            <a:r>
              <a:rPr spc="-35" dirty="0"/>
              <a:t> </a:t>
            </a:r>
            <a:r>
              <a:rPr spc="-45" dirty="0"/>
              <a:t>classification,</a:t>
            </a:r>
            <a:r>
              <a:rPr spc="-35" dirty="0"/>
              <a:t> </a:t>
            </a:r>
            <a:r>
              <a:rPr spc="-90" dirty="0"/>
              <a:t>sentiment </a:t>
            </a:r>
            <a:r>
              <a:rPr spc="-85" dirty="0"/>
              <a:t> </a:t>
            </a:r>
            <a:r>
              <a:rPr spc="-40" dirty="0"/>
              <a:t>analysis, </a:t>
            </a:r>
            <a:r>
              <a:rPr spc="-70" dirty="0"/>
              <a:t>machine</a:t>
            </a:r>
            <a:r>
              <a:rPr spc="-35" dirty="0"/>
              <a:t> </a:t>
            </a:r>
            <a:r>
              <a:rPr spc="-90" dirty="0"/>
              <a:t>translation,</a:t>
            </a:r>
            <a:r>
              <a:rPr spc="-35" dirty="0"/>
              <a:t> </a:t>
            </a:r>
            <a:r>
              <a:rPr spc="-70" dirty="0"/>
              <a:t>and</a:t>
            </a:r>
            <a:r>
              <a:rPr spc="-35" dirty="0"/>
              <a:t> </a:t>
            </a:r>
            <a:r>
              <a:rPr spc="-60" dirty="0"/>
              <a:t>others.</a:t>
            </a:r>
          </a:p>
          <a:p>
            <a:pPr marL="1209040">
              <a:lnSpc>
                <a:spcPct val="100000"/>
              </a:lnSpc>
              <a:spcBef>
                <a:spcPts val="40"/>
              </a:spcBef>
            </a:pPr>
            <a:endParaRPr sz="2950" dirty="0"/>
          </a:p>
          <a:p>
            <a:pPr marL="1221740" marR="5080">
              <a:lnSpc>
                <a:spcPct val="117500"/>
              </a:lnSpc>
            </a:pPr>
            <a:r>
              <a:rPr spc="-20" dirty="0">
                <a:solidFill>
                  <a:srgbClr val="282929"/>
                </a:solidFill>
              </a:rPr>
              <a:t>Preprocessing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5" dirty="0">
                <a:solidFill>
                  <a:srgbClr val="282929"/>
                </a:solidFill>
              </a:rPr>
              <a:t>is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90" dirty="0">
                <a:solidFill>
                  <a:srgbClr val="282929"/>
                </a:solidFill>
              </a:rPr>
              <a:t>an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50" dirty="0">
                <a:solidFill>
                  <a:srgbClr val="282929"/>
                </a:solidFill>
              </a:rPr>
              <a:t>essential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40" dirty="0">
                <a:solidFill>
                  <a:srgbClr val="282929"/>
                </a:solidFill>
              </a:rPr>
              <a:t>step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95" dirty="0">
                <a:solidFill>
                  <a:srgbClr val="282929"/>
                </a:solidFill>
              </a:rPr>
              <a:t>in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20" dirty="0">
                <a:solidFill>
                  <a:srgbClr val="282929"/>
                </a:solidFill>
              </a:rPr>
              <a:t>NLP,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15" dirty="0">
                <a:solidFill>
                  <a:srgbClr val="282929"/>
                </a:solidFill>
              </a:rPr>
              <a:t>as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150" dirty="0">
                <a:solidFill>
                  <a:srgbClr val="282929"/>
                </a:solidFill>
              </a:rPr>
              <a:t>it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30" dirty="0">
                <a:solidFill>
                  <a:srgbClr val="282929"/>
                </a:solidFill>
              </a:rPr>
              <a:t>helps </a:t>
            </a:r>
            <a:r>
              <a:rPr spc="-100" dirty="0">
                <a:solidFill>
                  <a:srgbClr val="282929"/>
                </a:solidFill>
              </a:rPr>
              <a:t>to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40" dirty="0">
                <a:solidFill>
                  <a:srgbClr val="282929"/>
                </a:solidFill>
              </a:rPr>
              <a:t>reduce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25" dirty="0">
                <a:solidFill>
                  <a:srgbClr val="282929"/>
                </a:solidFill>
              </a:rPr>
              <a:t>noise </a:t>
            </a:r>
            <a:r>
              <a:rPr spc="-20" dirty="0">
                <a:solidFill>
                  <a:srgbClr val="282929"/>
                </a:solidFill>
              </a:rPr>
              <a:t> </a:t>
            </a:r>
            <a:r>
              <a:rPr spc="-70" dirty="0">
                <a:solidFill>
                  <a:srgbClr val="282929"/>
                </a:solidFill>
              </a:rPr>
              <a:t>and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95" dirty="0">
                <a:solidFill>
                  <a:srgbClr val="282929"/>
                </a:solidFill>
              </a:rPr>
              <a:t>irrelevant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100" dirty="0">
                <a:solidFill>
                  <a:srgbClr val="282929"/>
                </a:solidFill>
              </a:rPr>
              <a:t>information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95" dirty="0">
                <a:solidFill>
                  <a:srgbClr val="282929"/>
                </a:solidFill>
              </a:rPr>
              <a:t>in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110" dirty="0">
                <a:solidFill>
                  <a:srgbClr val="282929"/>
                </a:solidFill>
              </a:rPr>
              <a:t>the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100" dirty="0">
                <a:solidFill>
                  <a:srgbClr val="282929"/>
                </a:solidFill>
              </a:rPr>
              <a:t>data,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70" dirty="0">
                <a:solidFill>
                  <a:srgbClr val="282929"/>
                </a:solidFill>
              </a:rPr>
              <a:t>and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100" dirty="0">
                <a:solidFill>
                  <a:srgbClr val="282929"/>
                </a:solidFill>
              </a:rPr>
              <a:t>to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95" dirty="0">
                <a:solidFill>
                  <a:srgbClr val="282929"/>
                </a:solidFill>
              </a:rPr>
              <a:t>extract</a:t>
            </a:r>
            <a:r>
              <a:rPr spc="-25" dirty="0">
                <a:solidFill>
                  <a:srgbClr val="282929"/>
                </a:solidFill>
              </a:rPr>
              <a:t> </a:t>
            </a:r>
            <a:r>
              <a:rPr spc="-60" dirty="0">
                <a:solidFill>
                  <a:srgbClr val="282929"/>
                </a:solidFill>
              </a:rPr>
              <a:t>useful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75" dirty="0">
                <a:solidFill>
                  <a:srgbClr val="282929"/>
                </a:solidFill>
              </a:rPr>
              <a:t>features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145" dirty="0">
                <a:solidFill>
                  <a:srgbClr val="282929"/>
                </a:solidFill>
              </a:rPr>
              <a:t>that </a:t>
            </a:r>
            <a:r>
              <a:rPr spc="-720" dirty="0">
                <a:solidFill>
                  <a:srgbClr val="282929"/>
                </a:solidFill>
              </a:rPr>
              <a:t> </a:t>
            </a:r>
            <a:r>
              <a:rPr spc="-30" dirty="0">
                <a:solidFill>
                  <a:srgbClr val="282929"/>
                </a:solidFill>
              </a:rPr>
              <a:t>can</a:t>
            </a:r>
            <a:r>
              <a:rPr spc="-40" dirty="0">
                <a:solidFill>
                  <a:srgbClr val="282929"/>
                </a:solidFill>
              </a:rPr>
              <a:t> be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15" dirty="0">
                <a:solidFill>
                  <a:srgbClr val="282929"/>
                </a:solidFill>
              </a:rPr>
              <a:t>used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100" dirty="0">
                <a:solidFill>
                  <a:srgbClr val="282929"/>
                </a:solidFill>
              </a:rPr>
              <a:t>to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75" dirty="0">
                <a:solidFill>
                  <a:srgbClr val="282929"/>
                </a:solidFill>
              </a:rPr>
              <a:t>improve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110" dirty="0">
                <a:solidFill>
                  <a:srgbClr val="282929"/>
                </a:solidFill>
              </a:rPr>
              <a:t>the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20" dirty="0">
                <a:solidFill>
                  <a:srgbClr val="282929"/>
                </a:solidFill>
              </a:rPr>
              <a:t>accuracy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60" dirty="0">
                <a:solidFill>
                  <a:srgbClr val="282929"/>
                </a:solidFill>
              </a:rPr>
              <a:t>of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5" dirty="0">
                <a:solidFill>
                  <a:srgbClr val="282929"/>
                </a:solidFill>
              </a:rPr>
              <a:t>NLP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45" dirty="0">
                <a:solidFill>
                  <a:srgbClr val="282929"/>
                </a:solidFill>
              </a:rPr>
              <a:t>models.</a:t>
            </a:r>
          </a:p>
          <a:p>
            <a:pPr marL="1209040">
              <a:lnSpc>
                <a:spcPct val="100000"/>
              </a:lnSpc>
              <a:spcBef>
                <a:spcPts val="45"/>
              </a:spcBef>
            </a:pPr>
            <a:endParaRPr sz="4000" dirty="0"/>
          </a:p>
          <a:p>
            <a:pPr marL="1221740" marR="95885">
              <a:lnSpc>
                <a:spcPct val="117500"/>
              </a:lnSpc>
            </a:pPr>
            <a:r>
              <a:rPr spc="-20" dirty="0">
                <a:solidFill>
                  <a:srgbClr val="282929"/>
                </a:solidFill>
              </a:rPr>
              <a:t>Preprocessing </a:t>
            </a:r>
            <a:r>
              <a:rPr spc="-95" dirty="0">
                <a:solidFill>
                  <a:srgbClr val="282929"/>
                </a:solidFill>
              </a:rPr>
              <a:t>in </a:t>
            </a:r>
            <a:r>
              <a:rPr spc="5" dirty="0">
                <a:solidFill>
                  <a:srgbClr val="282929"/>
                </a:solidFill>
              </a:rPr>
              <a:t>NLP </a:t>
            </a:r>
            <a:r>
              <a:rPr spc="-70" dirty="0">
                <a:solidFill>
                  <a:srgbClr val="282929"/>
                </a:solidFill>
              </a:rPr>
              <a:t>typically </a:t>
            </a:r>
            <a:r>
              <a:rPr spc="-40" dirty="0">
                <a:solidFill>
                  <a:srgbClr val="282929"/>
                </a:solidFill>
              </a:rPr>
              <a:t>involves </a:t>
            </a:r>
            <a:r>
              <a:rPr spc="-45" dirty="0">
                <a:solidFill>
                  <a:srgbClr val="282929"/>
                </a:solidFill>
              </a:rPr>
              <a:t>several </a:t>
            </a:r>
            <a:r>
              <a:rPr spc="-10" dirty="0">
                <a:solidFill>
                  <a:srgbClr val="282929"/>
                </a:solidFill>
              </a:rPr>
              <a:t>steps </a:t>
            </a:r>
            <a:r>
              <a:rPr dirty="0">
                <a:solidFill>
                  <a:srgbClr val="282929"/>
                </a:solidFill>
              </a:rPr>
              <a:t>such </a:t>
            </a:r>
            <a:r>
              <a:rPr spc="15" dirty="0">
                <a:solidFill>
                  <a:srgbClr val="282929"/>
                </a:solidFill>
              </a:rPr>
              <a:t>as </a:t>
            </a:r>
            <a:r>
              <a:rPr spc="-140" dirty="0">
                <a:solidFill>
                  <a:srgbClr val="282929"/>
                </a:solidFill>
              </a:rPr>
              <a:t>text </a:t>
            </a:r>
            <a:r>
              <a:rPr spc="-135" dirty="0">
                <a:solidFill>
                  <a:srgbClr val="282929"/>
                </a:solidFill>
              </a:rPr>
              <a:t> </a:t>
            </a:r>
            <a:r>
              <a:rPr spc="-65" dirty="0">
                <a:solidFill>
                  <a:srgbClr val="282929"/>
                </a:solidFill>
              </a:rPr>
              <a:t>cleaning,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90" dirty="0">
                <a:solidFill>
                  <a:srgbClr val="282929"/>
                </a:solidFill>
              </a:rPr>
              <a:t>tokenization,</a:t>
            </a:r>
            <a:r>
              <a:rPr spc="-30" dirty="0">
                <a:solidFill>
                  <a:srgbClr val="282929"/>
                </a:solidFill>
              </a:rPr>
              <a:t> stop </a:t>
            </a:r>
            <a:r>
              <a:rPr spc="-105" dirty="0">
                <a:solidFill>
                  <a:srgbClr val="282929"/>
                </a:solidFill>
              </a:rPr>
              <a:t>word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80" dirty="0">
                <a:solidFill>
                  <a:srgbClr val="282929"/>
                </a:solidFill>
              </a:rPr>
              <a:t>removal,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85" dirty="0">
                <a:solidFill>
                  <a:srgbClr val="282929"/>
                </a:solidFill>
              </a:rPr>
              <a:t>stemming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60" dirty="0">
                <a:solidFill>
                  <a:srgbClr val="282929"/>
                </a:solidFill>
              </a:rPr>
              <a:t>or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110" dirty="0">
                <a:solidFill>
                  <a:srgbClr val="282929"/>
                </a:solidFill>
              </a:rPr>
              <a:t>lemmatization, </a:t>
            </a:r>
            <a:r>
              <a:rPr spc="-105" dirty="0">
                <a:solidFill>
                  <a:srgbClr val="282929"/>
                </a:solidFill>
              </a:rPr>
              <a:t> </a:t>
            </a:r>
            <a:r>
              <a:rPr spc="-65" dirty="0">
                <a:solidFill>
                  <a:srgbClr val="282929"/>
                </a:solidFill>
              </a:rPr>
              <a:t>part-of-speech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85" dirty="0">
                <a:solidFill>
                  <a:srgbClr val="282929"/>
                </a:solidFill>
              </a:rPr>
              <a:t>tagging,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85" dirty="0">
                <a:solidFill>
                  <a:srgbClr val="282929"/>
                </a:solidFill>
              </a:rPr>
              <a:t>named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114" dirty="0">
                <a:solidFill>
                  <a:srgbClr val="282929"/>
                </a:solidFill>
              </a:rPr>
              <a:t>entity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65" dirty="0">
                <a:solidFill>
                  <a:srgbClr val="282929"/>
                </a:solidFill>
              </a:rPr>
              <a:t>recognition,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40" dirty="0">
                <a:solidFill>
                  <a:srgbClr val="282929"/>
                </a:solidFill>
              </a:rPr>
              <a:t>dependency</a:t>
            </a:r>
            <a:r>
              <a:rPr spc="-30" dirty="0">
                <a:solidFill>
                  <a:srgbClr val="282929"/>
                </a:solidFill>
              </a:rPr>
              <a:t> </a:t>
            </a:r>
            <a:r>
              <a:rPr spc="-55" dirty="0">
                <a:solidFill>
                  <a:srgbClr val="282929"/>
                </a:solidFill>
              </a:rPr>
              <a:t>parsing, </a:t>
            </a:r>
            <a:r>
              <a:rPr spc="-720" dirty="0">
                <a:solidFill>
                  <a:srgbClr val="282929"/>
                </a:solidFill>
              </a:rPr>
              <a:t> </a:t>
            </a:r>
            <a:r>
              <a:rPr spc="-70" dirty="0">
                <a:solidFill>
                  <a:srgbClr val="282929"/>
                </a:solidFill>
              </a:rPr>
              <a:t>and</a:t>
            </a:r>
            <a:r>
              <a:rPr spc="-40" dirty="0">
                <a:solidFill>
                  <a:srgbClr val="282929"/>
                </a:solidFill>
              </a:rPr>
              <a:t> </a:t>
            </a:r>
            <a:r>
              <a:rPr spc="-70" dirty="0">
                <a:solidFill>
                  <a:srgbClr val="282929"/>
                </a:solidFill>
              </a:rPr>
              <a:t>chunking,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75" dirty="0">
                <a:solidFill>
                  <a:srgbClr val="282929"/>
                </a:solidFill>
              </a:rPr>
              <a:t>among</a:t>
            </a:r>
            <a:r>
              <a:rPr spc="-35" dirty="0">
                <a:solidFill>
                  <a:srgbClr val="282929"/>
                </a:solidFill>
              </a:rPr>
              <a:t> </a:t>
            </a:r>
            <a:r>
              <a:rPr spc="-60" dirty="0">
                <a:solidFill>
                  <a:srgbClr val="282929"/>
                </a:solidFill>
              </a:rPr>
              <a:t>others.</a:t>
            </a:r>
          </a:p>
        </p:txBody>
      </p:sp>
      <p:sp>
        <p:nvSpPr>
          <p:cNvPr id="3" name="object 3"/>
          <p:cNvSpPr/>
          <p:nvPr/>
        </p:nvSpPr>
        <p:spPr>
          <a:xfrm>
            <a:off x="4064922" y="4858780"/>
            <a:ext cx="11405870" cy="0"/>
          </a:xfrm>
          <a:custGeom>
            <a:avLst/>
            <a:gdLst/>
            <a:ahLst/>
            <a:cxnLst/>
            <a:rect l="l" t="t" r="r" b="b"/>
            <a:pathLst>
              <a:path w="11405869">
                <a:moveTo>
                  <a:pt x="0" y="0"/>
                </a:moveTo>
                <a:lnTo>
                  <a:pt x="11405308" y="0"/>
                </a:lnTo>
              </a:path>
            </a:pathLst>
          </a:custGeom>
          <a:ln w="9524">
            <a:solidFill>
              <a:srgbClr val="292E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922" y="6659016"/>
            <a:ext cx="11405870" cy="0"/>
          </a:xfrm>
          <a:custGeom>
            <a:avLst/>
            <a:gdLst/>
            <a:ahLst/>
            <a:cxnLst/>
            <a:rect l="l" t="t" r="r" b="b"/>
            <a:pathLst>
              <a:path w="11405869">
                <a:moveTo>
                  <a:pt x="0" y="0"/>
                </a:moveTo>
                <a:lnTo>
                  <a:pt x="11405308" y="0"/>
                </a:lnTo>
              </a:path>
            </a:pathLst>
          </a:custGeom>
          <a:ln w="9524">
            <a:solidFill>
              <a:srgbClr val="292E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4922" y="9068016"/>
            <a:ext cx="11405870" cy="0"/>
          </a:xfrm>
          <a:custGeom>
            <a:avLst/>
            <a:gdLst/>
            <a:ahLst/>
            <a:cxnLst/>
            <a:rect l="l" t="t" r="r" b="b"/>
            <a:pathLst>
              <a:path w="11405869">
                <a:moveTo>
                  <a:pt x="0" y="0"/>
                </a:moveTo>
                <a:lnTo>
                  <a:pt x="11405308" y="0"/>
                </a:lnTo>
              </a:path>
            </a:pathLst>
          </a:custGeom>
          <a:ln w="9524">
            <a:solidFill>
              <a:srgbClr val="292E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9258300"/>
            <a:ext cx="15470505" cy="1028700"/>
            <a:chOff x="0" y="9258303"/>
            <a:chExt cx="15470505" cy="1028700"/>
          </a:xfrm>
        </p:grpSpPr>
        <p:sp>
          <p:nvSpPr>
            <p:cNvPr id="7" name="object 7"/>
            <p:cNvSpPr/>
            <p:nvPr/>
          </p:nvSpPr>
          <p:spPr>
            <a:xfrm>
              <a:off x="4064922" y="10215194"/>
              <a:ext cx="11405870" cy="0"/>
            </a:xfrm>
            <a:custGeom>
              <a:avLst/>
              <a:gdLst/>
              <a:ahLst/>
              <a:cxnLst/>
              <a:rect l="l" t="t" r="r" b="b"/>
              <a:pathLst>
                <a:path w="11405870">
                  <a:moveTo>
                    <a:pt x="0" y="0"/>
                  </a:moveTo>
                  <a:lnTo>
                    <a:pt x="11405308" y="0"/>
                  </a:lnTo>
                </a:path>
              </a:pathLst>
            </a:custGeom>
            <a:ln w="952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258303"/>
              <a:ext cx="4475480" cy="1028700"/>
            </a:xfrm>
            <a:custGeom>
              <a:avLst/>
              <a:gdLst/>
              <a:ahLst/>
              <a:cxnLst/>
              <a:rect l="l" t="t" r="r" b="b"/>
              <a:pathLst>
                <a:path w="4475480" h="1028700">
                  <a:moveTo>
                    <a:pt x="4475443" y="1028696"/>
                  </a:moveTo>
                  <a:lnTo>
                    <a:pt x="0" y="1028696"/>
                  </a:lnTo>
                  <a:lnTo>
                    <a:pt x="0" y="0"/>
                  </a:lnTo>
                  <a:lnTo>
                    <a:pt x="3361387" y="0"/>
                  </a:lnTo>
                  <a:lnTo>
                    <a:pt x="4475443" y="1026913"/>
                  </a:lnTo>
                  <a:lnTo>
                    <a:pt x="4475443" y="1028696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4552" y="961231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09" y="3"/>
            <a:ext cx="1522728" cy="25241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52222" y="738703"/>
            <a:ext cx="1179068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b="1" spc="-229" dirty="0">
                <a:solidFill>
                  <a:srgbClr val="A20D20"/>
                </a:solidFill>
                <a:latin typeface="Tahoma"/>
                <a:cs typeface="Tahoma"/>
              </a:rPr>
              <a:t>What</a:t>
            </a:r>
            <a:r>
              <a:rPr sz="8500" b="1" spc="-240" dirty="0">
                <a:solidFill>
                  <a:srgbClr val="A20D20"/>
                </a:solidFill>
                <a:latin typeface="Tahoma"/>
                <a:cs typeface="Tahoma"/>
              </a:rPr>
              <a:t> </a:t>
            </a:r>
            <a:r>
              <a:rPr sz="8500" b="1" spc="-125" dirty="0">
                <a:solidFill>
                  <a:srgbClr val="A20D20"/>
                </a:solidFill>
                <a:latin typeface="Tahoma"/>
                <a:cs typeface="Tahoma"/>
              </a:rPr>
              <a:t>is</a:t>
            </a:r>
            <a:r>
              <a:rPr sz="8500" b="1" spc="-235" dirty="0">
                <a:solidFill>
                  <a:srgbClr val="A20D20"/>
                </a:solidFill>
                <a:latin typeface="Tahoma"/>
                <a:cs typeface="Tahoma"/>
              </a:rPr>
              <a:t> </a:t>
            </a:r>
            <a:r>
              <a:rPr sz="8500" b="1" spc="-65" dirty="0">
                <a:solidFill>
                  <a:srgbClr val="A20D20"/>
                </a:solidFill>
                <a:latin typeface="Tahoma"/>
                <a:cs typeface="Tahoma"/>
              </a:rPr>
              <a:t>Preprocessing</a:t>
            </a:r>
            <a:endParaRPr sz="85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6374" cy="5095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1625" y="0"/>
            <a:ext cx="9096374" cy="5095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191125"/>
            <a:ext cx="9096374" cy="50958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12261" y="3175816"/>
            <a:ext cx="11776075" cy="7214870"/>
            <a:chOff x="6512261" y="3072577"/>
            <a:chExt cx="11776075" cy="721487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91624" y="5191124"/>
              <a:ext cx="9096374" cy="50958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12261" y="3072577"/>
              <a:ext cx="5259705" cy="4142104"/>
            </a:xfrm>
            <a:custGeom>
              <a:avLst/>
              <a:gdLst/>
              <a:ahLst/>
              <a:cxnLst/>
              <a:rect l="l" t="t" r="r" b="b"/>
              <a:pathLst>
                <a:path w="5259705" h="4142104">
                  <a:moveTo>
                    <a:pt x="2631738" y="4141845"/>
                  </a:moveTo>
                  <a:lnTo>
                    <a:pt x="0" y="3318166"/>
                  </a:lnTo>
                  <a:lnTo>
                    <a:pt x="0" y="823678"/>
                  </a:lnTo>
                  <a:lnTo>
                    <a:pt x="2631737" y="0"/>
                  </a:lnTo>
                  <a:lnTo>
                    <a:pt x="5259534" y="822445"/>
                  </a:lnTo>
                  <a:lnTo>
                    <a:pt x="5259534" y="3319400"/>
                  </a:lnTo>
                  <a:lnTo>
                    <a:pt x="2631738" y="4141845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Preprocessing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388742" y="8741816"/>
            <a:ext cx="7524750" cy="1038225"/>
            <a:chOff x="5388742" y="8741816"/>
            <a:chExt cx="7524750" cy="1038225"/>
          </a:xfrm>
        </p:grpSpPr>
        <p:sp>
          <p:nvSpPr>
            <p:cNvPr id="10" name="object 10"/>
            <p:cNvSpPr/>
            <p:nvPr/>
          </p:nvSpPr>
          <p:spPr>
            <a:xfrm>
              <a:off x="5388742" y="8741816"/>
              <a:ext cx="7510780" cy="1033144"/>
            </a:xfrm>
            <a:custGeom>
              <a:avLst/>
              <a:gdLst/>
              <a:ahLst/>
              <a:cxnLst/>
              <a:rect l="l" t="t" r="r" b="b"/>
              <a:pathLst>
                <a:path w="7510780" h="1033145">
                  <a:moveTo>
                    <a:pt x="7224765" y="1032967"/>
                  </a:moveTo>
                  <a:lnTo>
                    <a:pt x="285750" y="1032967"/>
                  </a:lnTo>
                  <a:lnTo>
                    <a:pt x="240779" y="1029408"/>
                  </a:lnTo>
                  <a:lnTo>
                    <a:pt x="197320" y="1018940"/>
                  </a:lnTo>
                  <a:lnTo>
                    <a:pt x="156141" y="1001883"/>
                  </a:lnTo>
                  <a:lnTo>
                    <a:pt x="118010" y="978555"/>
                  </a:lnTo>
                  <a:lnTo>
                    <a:pt x="83694" y="949272"/>
                  </a:lnTo>
                  <a:lnTo>
                    <a:pt x="54411" y="914956"/>
                  </a:lnTo>
                  <a:lnTo>
                    <a:pt x="31083" y="876825"/>
                  </a:lnTo>
                  <a:lnTo>
                    <a:pt x="14026" y="835647"/>
                  </a:lnTo>
                  <a:lnTo>
                    <a:pt x="3559" y="792188"/>
                  </a:lnTo>
                  <a:lnTo>
                    <a:pt x="0" y="747217"/>
                  </a:lnTo>
                  <a:lnTo>
                    <a:pt x="0" y="285750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50" y="0"/>
                  </a:lnTo>
                  <a:lnTo>
                    <a:pt x="7224765" y="0"/>
                  </a:lnTo>
                  <a:lnTo>
                    <a:pt x="7269736" y="3559"/>
                  </a:lnTo>
                  <a:lnTo>
                    <a:pt x="7313194" y="14026"/>
                  </a:lnTo>
                  <a:lnTo>
                    <a:pt x="7354373" y="31083"/>
                  </a:lnTo>
                  <a:lnTo>
                    <a:pt x="7392504" y="54412"/>
                  </a:lnTo>
                  <a:lnTo>
                    <a:pt x="7426820" y="83694"/>
                  </a:lnTo>
                  <a:lnTo>
                    <a:pt x="7456102" y="118010"/>
                  </a:lnTo>
                  <a:lnTo>
                    <a:pt x="7479431" y="156141"/>
                  </a:lnTo>
                  <a:lnTo>
                    <a:pt x="7496488" y="197320"/>
                  </a:lnTo>
                  <a:lnTo>
                    <a:pt x="7506955" y="240779"/>
                  </a:lnTo>
                  <a:lnTo>
                    <a:pt x="7510515" y="285750"/>
                  </a:lnTo>
                  <a:lnTo>
                    <a:pt x="7510515" y="747217"/>
                  </a:lnTo>
                  <a:lnTo>
                    <a:pt x="7506955" y="792188"/>
                  </a:lnTo>
                  <a:lnTo>
                    <a:pt x="7496488" y="835647"/>
                  </a:lnTo>
                  <a:lnTo>
                    <a:pt x="7479431" y="876825"/>
                  </a:lnTo>
                  <a:lnTo>
                    <a:pt x="7456102" y="914956"/>
                  </a:lnTo>
                  <a:lnTo>
                    <a:pt x="7426820" y="949272"/>
                  </a:lnTo>
                  <a:lnTo>
                    <a:pt x="7392504" y="978555"/>
                  </a:lnTo>
                  <a:lnTo>
                    <a:pt x="7354373" y="1001883"/>
                  </a:lnTo>
                  <a:lnTo>
                    <a:pt x="7313194" y="1018940"/>
                  </a:lnTo>
                  <a:lnTo>
                    <a:pt x="7269736" y="1029408"/>
                  </a:lnTo>
                  <a:lnTo>
                    <a:pt x="7224765" y="1032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3115" y="8787728"/>
              <a:ext cx="7500620" cy="982980"/>
            </a:xfrm>
            <a:custGeom>
              <a:avLst/>
              <a:gdLst/>
              <a:ahLst/>
              <a:cxnLst/>
              <a:rect l="l" t="t" r="r" b="b"/>
              <a:pathLst>
                <a:path w="7500620" h="982979">
                  <a:moveTo>
                    <a:pt x="7368850" y="0"/>
                  </a:moveTo>
                  <a:lnTo>
                    <a:pt x="7416774" y="37436"/>
                  </a:lnTo>
                  <a:lnTo>
                    <a:pt x="7446072" y="71610"/>
                  </a:lnTo>
                  <a:lnTo>
                    <a:pt x="7469413" y="109584"/>
                  </a:lnTo>
                  <a:lnTo>
                    <a:pt x="7486478" y="150592"/>
                  </a:lnTo>
                  <a:lnTo>
                    <a:pt x="7496951" y="193871"/>
                  </a:lnTo>
                  <a:lnTo>
                    <a:pt x="7500513" y="238657"/>
                  </a:lnTo>
                  <a:lnTo>
                    <a:pt x="7500513" y="698217"/>
                  </a:lnTo>
                  <a:lnTo>
                    <a:pt x="7496951" y="743003"/>
                  </a:lnTo>
                  <a:lnTo>
                    <a:pt x="7486478" y="786282"/>
                  </a:lnTo>
                  <a:lnTo>
                    <a:pt x="7469413" y="827290"/>
                  </a:lnTo>
                  <a:lnTo>
                    <a:pt x="7446072" y="865264"/>
                  </a:lnTo>
                  <a:lnTo>
                    <a:pt x="7416774" y="899438"/>
                  </a:lnTo>
                  <a:lnTo>
                    <a:pt x="7382439" y="928600"/>
                  </a:lnTo>
                  <a:lnTo>
                    <a:pt x="7344288" y="951832"/>
                  </a:lnTo>
                  <a:lnTo>
                    <a:pt x="7303087" y="968818"/>
                  </a:lnTo>
                  <a:lnTo>
                    <a:pt x="7259605" y="979242"/>
                  </a:lnTo>
                  <a:lnTo>
                    <a:pt x="7214610" y="982787"/>
                  </a:lnTo>
                  <a:lnTo>
                    <a:pt x="271868" y="982787"/>
                  </a:lnTo>
                  <a:lnTo>
                    <a:pt x="226873" y="979242"/>
                  </a:lnTo>
                  <a:lnTo>
                    <a:pt x="183391" y="968818"/>
                  </a:lnTo>
                  <a:lnTo>
                    <a:pt x="142191" y="951832"/>
                  </a:lnTo>
                  <a:lnTo>
                    <a:pt x="104039" y="928600"/>
                  </a:lnTo>
                  <a:lnTo>
                    <a:pt x="69704" y="899438"/>
                  </a:lnTo>
                  <a:lnTo>
                    <a:pt x="40406" y="865264"/>
                  </a:lnTo>
                  <a:lnTo>
                    <a:pt x="17065" y="827290"/>
                  </a:lnTo>
                  <a:lnTo>
                    <a:pt x="0" y="786282"/>
                  </a:lnTo>
                </a:path>
              </a:pathLst>
            </a:custGeom>
            <a:ln w="1897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79961" y="8948191"/>
            <a:ext cx="6728459" cy="558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500" spc="20" dirty="0">
                <a:solidFill>
                  <a:srgbClr val="292E3A"/>
                </a:solidFill>
                <a:latin typeface="Tahoma"/>
                <a:cs typeface="Tahoma"/>
              </a:rPr>
              <a:t>Drag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1500" spc="-5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92E3A"/>
                </a:solidFill>
                <a:latin typeface="Tahoma"/>
                <a:cs typeface="Tahoma"/>
              </a:rPr>
              <a:t>drop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292E3A"/>
                </a:solidFill>
                <a:latin typeface="Tahoma"/>
                <a:cs typeface="Tahoma"/>
              </a:rPr>
              <a:t>your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292E3A"/>
                </a:solidFill>
                <a:latin typeface="Tahoma"/>
                <a:cs typeface="Tahoma"/>
              </a:rPr>
              <a:t>photo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92E3A"/>
                </a:solidFill>
                <a:latin typeface="Tahoma"/>
                <a:cs typeface="Tahoma"/>
              </a:rPr>
              <a:t>or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292E3A"/>
                </a:solidFill>
                <a:latin typeface="Tahoma"/>
                <a:cs typeface="Tahoma"/>
              </a:rPr>
              <a:t>video!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292E3A"/>
                </a:solidFill>
                <a:latin typeface="Tahoma"/>
                <a:cs typeface="Tahoma"/>
              </a:rPr>
              <a:t>Click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292E3A"/>
                </a:solidFill>
                <a:latin typeface="Tahoma"/>
                <a:cs typeface="Tahoma"/>
              </a:rPr>
              <a:t>sample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292E3A"/>
                </a:solidFill>
                <a:latin typeface="Tahoma"/>
                <a:cs typeface="Tahoma"/>
              </a:rPr>
              <a:t>photo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92E3A"/>
                </a:solidFill>
                <a:latin typeface="Tahoma"/>
                <a:cs typeface="Tahoma"/>
              </a:rPr>
              <a:t>or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292E3A"/>
                </a:solidFill>
                <a:latin typeface="Tahoma"/>
                <a:cs typeface="Tahoma"/>
              </a:rPr>
              <a:t>video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92E3A"/>
                </a:solidFill>
                <a:latin typeface="Tahoma"/>
                <a:cs typeface="Tahoma"/>
              </a:rPr>
              <a:t>delete.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500" spc="35" dirty="0">
                <a:solidFill>
                  <a:srgbClr val="292E3A"/>
                </a:solidFill>
                <a:latin typeface="Tahoma"/>
                <a:cs typeface="Tahoma"/>
              </a:rPr>
              <a:t>Select</a:t>
            </a:r>
            <a:r>
              <a:rPr sz="1500" spc="-5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292E3A"/>
                </a:solidFill>
                <a:latin typeface="Tahoma"/>
                <a:cs typeface="Tahoma"/>
              </a:rPr>
              <a:t>yours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292E3A"/>
                </a:solidFill>
                <a:latin typeface="Tahoma"/>
                <a:cs typeface="Tahoma"/>
              </a:rPr>
              <a:t>from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25" dirty="0">
                <a:solidFill>
                  <a:srgbClr val="292E3A"/>
                </a:solidFill>
                <a:latin typeface="Tahoma"/>
                <a:cs typeface="Tahoma"/>
              </a:rPr>
              <a:t>uploads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292E3A"/>
                </a:solidFill>
                <a:latin typeface="Tahoma"/>
                <a:cs typeface="Tahoma"/>
              </a:rPr>
              <a:t>tab,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92E3A"/>
                </a:solidFill>
                <a:latin typeface="Tahoma"/>
                <a:cs typeface="Tahoma"/>
              </a:rPr>
              <a:t>drag,</a:t>
            </a:r>
            <a:r>
              <a:rPr sz="1500" spc="-5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292E3A"/>
                </a:solidFill>
                <a:latin typeface="Tahoma"/>
                <a:cs typeface="Tahoma"/>
              </a:rPr>
              <a:t>then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92E3A"/>
                </a:solidFill>
                <a:latin typeface="Tahoma"/>
                <a:cs typeface="Tahoma"/>
              </a:rPr>
              <a:t>drop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292E3A"/>
                </a:solidFill>
                <a:latin typeface="Tahoma"/>
                <a:cs typeface="Tahoma"/>
              </a:rPr>
              <a:t>inside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sz="1500" spc="-4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292E3A"/>
                </a:solidFill>
                <a:latin typeface="Tahoma"/>
                <a:cs typeface="Tahoma"/>
              </a:rPr>
              <a:t>frame!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22"/>
            <a:ext cx="11607800" cy="10283825"/>
            <a:chOff x="0" y="3422"/>
            <a:chExt cx="11607800" cy="10283825"/>
          </a:xfrm>
        </p:grpSpPr>
        <p:sp>
          <p:nvSpPr>
            <p:cNvPr id="3" name="object 3"/>
            <p:cNvSpPr/>
            <p:nvPr/>
          </p:nvSpPr>
          <p:spPr>
            <a:xfrm>
              <a:off x="0" y="1028700"/>
              <a:ext cx="11607800" cy="9258300"/>
            </a:xfrm>
            <a:custGeom>
              <a:avLst/>
              <a:gdLst/>
              <a:ahLst/>
              <a:cxnLst/>
              <a:rect l="l" t="t" r="r" b="b"/>
              <a:pathLst>
                <a:path w="11607800" h="9258300">
                  <a:moveTo>
                    <a:pt x="11607785" y="9258298"/>
                  </a:moveTo>
                  <a:lnTo>
                    <a:pt x="0" y="9258298"/>
                  </a:lnTo>
                  <a:lnTo>
                    <a:pt x="0" y="2903969"/>
                  </a:lnTo>
                  <a:lnTo>
                    <a:pt x="2335408" y="0"/>
                  </a:lnTo>
                  <a:lnTo>
                    <a:pt x="4162144" y="0"/>
                  </a:lnTo>
                  <a:lnTo>
                    <a:pt x="11607785" y="9258298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22"/>
              <a:ext cx="10621645" cy="3367404"/>
            </a:xfrm>
            <a:custGeom>
              <a:avLst/>
              <a:gdLst/>
              <a:ahLst/>
              <a:cxnLst/>
              <a:rect l="l" t="t" r="r" b="b"/>
              <a:pathLst>
                <a:path w="10621645" h="3367404">
                  <a:moveTo>
                    <a:pt x="0" y="0"/>
                  </a:moveTo>
                  <a:lnTo>
                    <a:pt x="10621541" y="0"/>
                  </a:lnTo>
                  <a:lnTo>
                    <a:pt x="6968562" y="3367236"/>
                  </a:lnTo>
                  <a:lnTo>
                    <a:pt x="0" y="3367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844049" y="9258300"/>
            <a:ext cx="4444365" cy="1028700"/>
          </a:xfrm>
          <a:custGeom>
            <a:avLst/>
            <a:gdLst/>
            <a:ahLst/>
            <a:cxnLst/>
            <a:rect l="l" t="t" r="r" b="b"/>
            <a:pathLst>
              <a:path w="4444365" h="1028700">
                <a:moveTo>
                  <a:pt x="4443950" y="1028699"/>
                </a:moveTo>
                <a:lnTo>
                  <a:pt x="0" y="1028699"/>
                </a:lnTo>
                <a:lnTo>
                  <a:pt x="1115994" y="0"/>
                </a:lnTo>
                <a:lnTo>
                  <a:pt x="4443950" y="0"/>
                </a:lnTo>
                <a:lnTo>
                  <a:pt x="4443950" y="1028699"/>
                </a:lnTo>
                <a:close/>
              </a:path>
            </a:pathLst>
          </a:custGeom>
          <a:solidFill>
            <a:srgbClr val="A20D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565031" y="9612312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6009" y="1938762"/>
            <a:ext cx="9934574" cy="7315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17" y="0"/>
            <a:ext cx="1619249" cy="25241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16094" y="172824"/>
            <a:ext cx="616394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6900" spc="85" dirty="0"/>
              <a:t>Word	</a:t>
            </a:r>
            <a:r>
              <a:rPr sz="6900" spc="-125" dirty="0"/>
              <a:t>to</a:t>
            </a:r>
            <a:r>
              <a:rPr sz="6900" spc="-300" dirty="0"/>
              <a:t> </a:t>
            </a:r>
            <a:r>
              <a:rPr sz="6900" spc="95" dirty="0"/>
              <a:t>Vector</a:t>
            </a:r>
            <a:endParaRPr sz="6900" dirty="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74" y="3893060"/>
            <a:ext cx="85725" cy="857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32767" y="3695555"/>
            <a:ext cx="548957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7620" marR="5080" indent="-1265555">
              <a:lnSpc>
                <a:spcPct val="116100"/>
              </a:lnSpc>
              <a:spcBef>
                <a:spcPts val="100"/>
              </a:spcBef>
            </a:pPr>
            <a:r>
              <a:rPr sz="2100" spc="20" dirty="0">
                <a:solidFill>
                  <a:srgbClr val="282929"/>
                </a:solidFill>
                <a:latin typeface="Tahoma"/>
                <a:cs typeface="Tahoma"/>
              </a:rPr>
              <a:t>Word</a:t>
            </a:r>
            <a:r>
              <a:rPr sz="21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-40" dirty="0">
                <a:solidFill>
                  <a:srgbClr val="282929"/>
                </a:solidFill>
                <a:latin typeface="Tahoma"/>
                <a:cs typeface="Tahoma"/>
              </a:rPr>
              <a:t>to</a:t>
            </a:r>
            <a:r>
              <a:rPr sz="21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82929"/>
                </a:solidFill>
                <a:latin typeface="Tahoma"/>
                <a:cs typeface="Tahoma"/>
              </a:rPr>
              <a:t>vector</a:t>
            </a:r>
            <a:r>
              <a:rPr sz="21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82929"/>
                </a:solidFill>
                <a:latin typeface="Tahoma"/>
                <a:cs typeface="Tahoma"/>
              </a:rPr>
              <a:t>(Word2Vec)</a:t>
            </a:r>
            <a:r>
              <a:rPr sz="21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282929"/>
                </a:solidFill>
                <a:latin typeface="Tahoma"/>
                <a:cs typeface="Tahoma"/>
              </a:rPr>
              <a:t>is</a:t>
            </a:r>
            <a:r>
              <a:rPr sz="21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82929"/>
                </a:solidFill>
                <a:latin typeface="Tahoma"/>
                <a:cs typeface="Tahoma"/>
              </a:rPr>
              <a:t>an</a:t>
            </a:r>
            <a:r>
              <a:rPr sz="21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-15" dirty="0">
                <a:solidFill>
                  <a:srgbClr val="282929"/>
                </a:solidFill>
                <a:latin typeface="Tahoma"/>
                <a:cs typeface="Tahoma"/>
              </a:rPr>
              <a:t>algorithm</a:t>
            </a:r>
            <a:r>
              <a:rPr sz="21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-40" dirty="0">
                <a:solidFill>
                  <a:srgbClr val="282929"/>
                </a:solidFill>
                <a:latin typeface="Tahoma"/>
                <a:cs typeface="Tahoma"/>
              </a:rPr>
              <a:t>for </a:t>
            </a:r>
            <a:r>
              <a:rPr sz="2100" spc="-64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82929"/>
                </a:solidFill>
                <a:latin typeface="Tahoma"/>
                <a:cs typeface="Tahoma"/>
              </a:rPr>
              <a:t>word</a:t>
            </a:r>
            <a:r>
              <a:rPr sz="2100" spc="-7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82929"/>
                </a:solidFill>
                <a:latin typeface="Tahoma"/>
                <a:cs typeface="Tahoma"/>
              </a:rPr>
              <a:t>embedding</a:t>
            </a:r>
            <a:r>
              <a:rPr sz="2100" spc="-7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82929"/>
                </a:solidFill>
                <a:latin typeface="Tahoma"/>
                <a:cs typeface="Tahoma"/>
              </a:rPr>
              <a:t>in</a:t>
            </a:r>
            <a:r>
              <a:rPr sz="2100" spc="-7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82929"/>
                </a:solidFill>
                <a:latin typeface="Tahoma"/>
                <a:cs typeface="Tahoma"/>
              </a:rPr>
              <a:t>NLP.</a:t>
            </a:r>
            <a:endParaRPr sz="21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499" y="5552376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5867" y="5368854"/>
            <a:ext cx="584009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0360" marR="5080" indent="-1598295">
              <a:lnSpc>
                <a:spcPct val="115100"/>
              </a:lnSpc>
              <a:spcBef>
                <a:spcPts val="100"/>
              </a:spcBef>
            </a:pPr>
            <a:r>
              <a:rPr sz="1900" spc="45" dirty="0">
                <a:solidFill>
                  <a:srgbClr val="282929"/>
                </a:solidFill>
                <a:latin typeface="Tahoma"/>
                <a:cs typeface="Tahoma"/>
              </a:rPr>
              <a:t>Word2Vec</a:t>
            </a:r>
            <a:r>
              <a:rPr sz="19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900" spc="15" dirty="0">
                <a:solidFill>
                  <a:srgbClr val="282929"/>
                </a:solidFill>
                <a:latin typeface="Tahoma"/>
                <a:cs typeface="Tahoma"/>
              </a:rPr>
              <a:t>represents</a:t>
            </a:r>
            <a:r>
              <a:rPr sz="19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900" spc="15" dirty="0">
                <a:solidFill>
                  <a:srgbClr val="282929"/>
                </a:solidFill>
                <a:latin typeface="Tahoma"/>
                <a:cs typeface="Tahoma"/>
              </a:rPr>
              <a:t>words</a:t>
            </a:r>
            <a:r>
              <a:rPr sz="19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282929"/>
                </a:solidFill>
                <a:latin typeface="Tahoma"/>
                <a:cs typeface="Tahoma"/>
              </a:rPr>
              <a:t>as</a:t>
            </a:r>
            <a:r>
              <a:rPr sz="19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900" spc="10" dirty="0">
                <a:solidFill>
                  <a:srgbClr val="282929"/>
                </a:solidFill>
                <a:latin typeface="Tahoma"/>
                <a:cs typeface="Tahoma"/>
              </a:rPr>
              <a:t>numerical</a:t>
            </a:r>
            <a:r>
              <a:rPr sz="19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900" spc="15" dirty="0">
                <a:solidFill>
                  <a:srgbClr val="282929"/>
                </a:solidFill>
                <a:latin typeface="Tahoma"/>
                <a:cs typeface="Tahoma"/>
              </a:rPr>
              <a:t>vectors</a:t>
            </a:r>
            <a:r>
              <a:rPr sz="19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282929"/>
                </a:solidFill>
                <a:latin typeface="Tahoma"/>
                <a:cs typeface="Tahoma"/>
              </a:rPr>
              <a:t>in</a:t>
            </a:r>
            <a:r>
              <a:rPr sz="19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282929"/>
                </a:solidFill>
                <a:latin typeface="Tahoma"/>
                <a:cs typeface="Tahoma"/>
              </a:rPr>
              <a:t>a </a:t>
            </a:r>
            <a:r>
              <a:rPr sz="1900" spc="-57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900" spc="5" dirty="0">
                <a:solidFill>
                  <a:srgbClr val="282929"/>
                </a:solidFill>
                <a:latin typeface="Tahoma"/>
                <a:cs typeface="Tahoma"/>
              </a:rPr>
              <a:t>high-dimensional</a:t>
            </a:r>
            <a:r>
              <a:rPr sz="1900" spc="-7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282929"/>
                </a:solidFill>
                <a:latin typeface="Tahoma"/>
                <a:cs typeface="Tahoma"/>
              </a:rPr>
              <a:t>space.</a:t>
            </a:r>
            <a:endParaRPr sz="1900" dirty="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128" y="7129779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38498" y="6953231"/>
            <a:ext cx="560959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2585" marR="5080" indent="-1620520">
              <a:lnSpc>
                <a:spcPct val="114599"/>
              </a:lnSpc>
              <a:spcBef>
                <a:spcPts val="100"/>
              </a:spcBef>
            </a:pPr>
            <a:r>
              <a:rPr sz="1800" spc="45" dirty="0">
                <a:solidFill>
                  <a:srgbClr val="282929"/>
                </a:solidFill>
                <a:latin typeface="Tahoma"/>
                <a:cs typeface="Tahoma"/>
              </a:rPr>
              <a:t>Word2Vec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82929"/>
                </a:solidFill>
                <a:latin typeface="Tahoma"/>
                <a:cs typeface="Tahoma"/>
              </a:rPr>
              <a:t>uses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282929"/>
                </a:solidFill>
                <a:latin typeface="Tahoma"/>
                <a:cs typeface="Tahoma"/>
              </a:rPr>
              <a:t>a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82929"/>
                </a:solidFill>
                <a:latin typeface="Tahoma"/>
                <a:cs typeface="Tahoma"/>
              </a:rPr>
              <a:t>neural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282929"/>
                </a:solidFill>
                <a:latin typeface="Tahoma"/>
                <a:cs typeface="Tahoma"/>
              </a:rPr>
              <a:t>network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282929"/>
                </a:solidFill>
                <a:latin typeface="Tahoma"/>
                <a:cs typeface="Tahoma"/>
              </a:rPr>
              <a:t>to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82929"/>
                </a:solidFill>
                <a:latin typeface="Tahoma"/>
                <a:cs typeface="Tahoma"/>
              </a:rPr>
              <a:t>predict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82929"/>
                </a:solidFill>
                <a:latin typeface="Tahoma"/>
                <a:cs typeface="Tahoma"/>
              </a:rPr>
              <a:t>the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82929"/>
                </a:solidFill>
                <a:latin typeface="Tahoma"/>
                <a:cs typeface="Tahoma"/>
              </a:rPr>
              <a:t>context </a:t>
            </a:r>
            <a:r>
              <a:rPr sz="1800" spc="-54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82929"/>
                </a:solidFill>
                <a:latin typeface="Tahoma"/>
                <a:cs typeface="Tahoma"/>
              </a:rPr>
              <a:t>words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82929"/>
                </a:solidFill>
                <a:latin typeface="Tahoma"/>
                <a:cs typeface="Tahoma"/>
              </a:rPr>
              <a:t>of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282929"/>
                </a:solidFill>
                <a:latin typeface="Tahoma"/>
                <a:cs typeface="Tahoma"/>
              </a:rPr>
              <a:t>a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82929"/>
                </a:solidFill>
                <a:latin typeface="Tahoma"/>
                <a:cs typeface="Tahoma"/>
              </a:rPr>
              <a:t>target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82929"/>
                </a:solidFill>
                <a:latin typeface="Tahoma"/>
                <a:cs typeface="Tahoma"/>
              </a:rPr>
              <a:t>word.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602" y="8903334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49196" y="8726785"/>
            <a:ext cx="558800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marR="5080" indent="-685165">
              <a:lnSpc>
                <a:spcPct val="114599"/>
              </a:lnSpc>
              <a:spcBef>
                <a:spcPts val="100"/>
              </a:spcBef>
            </a:pPr>
            <a:r>
              <a:rPr sz="1800" spc="45" dirty="0">
                <a:solidFill>
                  <a:srgbClr val="282929"/>
                </a:solidFill>
                <a:latin typeface="Tahoma"/>
                <a:cs typeface="Tahoma"/>
              </a:rPr>
              <a:t>Word2Vec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282929"/>
                </a:solidFill>
                <a:latin typeface="Tahoma"/>
                <a:cs typeface="Tahoma"/>
              </a:rPr>
              <a:t>is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82929"/>
                </a:solidFill>
                <a:latin typeface="Tahoma"/>
                <a:cs typeface="Tahoma"/>
              </a:rPr>
              <a:t>trained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82929"/>
                </a:solidFill>
                <a:latin typeface="Tahoma"/>
                <a:cs typeface="Tahoma"/>
              </a:rPr>
              <a:t>on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82929"/>
                </a:solidFill>
                <a:latin typeface="Tahoma"/>
                <a:cs typeface="Tahoma"/>
              </a:rPr>
              <a:t>large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82929"/>
                </a:solidFill>
                <a:latin typeface="Tahoma"/>
                <a:cs typeface="Tahoma"/>
              </a:rPr>
              <a:t>amounts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82929"/>
                </a:solidFill>
                <a:latin typeface="Tahoma"/>
                <a:cs typeface="Tahoma"/>
              </a:rPr>
              <a:t>of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282929"/>
                </a:solidFill>
                <a:latin typeface="Tahoma"/>
                <a:cs typeface="Tahoma"/>
              </a:rPr>
              <a:t>text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82929"/>
                </a:solidFill>
                <a:latin typeface="Tahoma"/>
                <a:cs typeface="Tahoma"/>
              </a:rPr>
              <a:t>data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82929"/>
                </a:solidFill>
                <a:latin typeface="Tahoma"/>
                <a:cs typeface="Tahoma"/>
              </a:rPr>
              <a:t>and </a:t>
            </a:r>
            <a:r>
              <a:rPr sz="1800" spc="-55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82929"/>
                </a:solidFill>
                <a:latin typeface="Tahoma"/>
                <a:cs typeface="Tahoma"/>
              </a:rPr>
              <a:t>captures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82929"/>
                </a:solidFill>
                <a:latin typeface="Tahoma"/>
                <a:cs typeface="Tahoma"/>
              </a:rPr>
              <a:t>the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82929"/>
                </a:solidFill>
                <a:latin typeface="Tahoma"/>
                <a:cs typeface="Tahoma"/>
              </a:rPr>
              <a:t>semantic</a:t>
            </a:r>
            <a:r>
              <a:rPr sz="1800" spc="-65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82929"/>
                </a:solidFill>
                <a:latin typeface="Tahoma"/>
                <a:cs typeface="Tahoma"/>
              </a:rPr>
              <a:t>meaning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82929"/>
                </a:solidFill>
                <a:latin typeface="Tahoma"/>
                <a:cs typeface="Tahoma"/>
              </a:rPr>
              <a:t>of</a:t>
            </a:r>
            <a:r>
              <a:rPr sz="1800" spc="-60" dirty="0">
                <a:solidFill>
                  <a:srgbClr val="28292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82929"/>
                </a:solidFill>
                <a:latin typeface="Tahoma"/>
                <a:cs typeface="Tahoma"/>
              </a:rPr>
              <a:t>words.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6477635" cy="10287000"/>
            <a:chOff x="0" y="1"/>
            <a:chExt cx="64776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6477635" cy="10287000"/>
            </a:xfrm>
            <a:custGeom>
              <a:avLst/>
              <a:gdLst/>
              <a:ahLst/>
              <a:cxnLst/>
              <a:rect l="l" t="t" r="r" b="b"/>
              <a:pathLst>
                <a:path w="6477635" h="10287000">
                  <a:moveTo>
                    <a:pt x="647759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6477595" y="0"/>
                  </a:lnTo>
                  <a:lnTo>
                    <a:pt x="6477595" y="10287000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580703" cy="2524124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14791" y="1028701"/>
          <a:ext cx="9836785" cy="822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9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19050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4945" marR="808355">
                        <a:lnSpc>
                          <a:spcPct val="115599"/>
                        </a:lnSpc>
                      </a:pPr>
                      <a:r>
                        <a:rPr sz="2000" spc="-18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aligns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word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embeddings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two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different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languages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finding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mapping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between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their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vector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spaces.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19050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94945" marR="636905">
                        <a:lnSpc>
                          <a:spcPct val="115599"/>
                        </a:lnSpc>
                      </a:pP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use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know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wor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translation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trai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linea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transformatio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n  </a:t>
                      </a:r>
                      <a:r>
                        <a:rPr sz="2000" spc="-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matrix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between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embedding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spaces.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 marR="234950">
                        <a:lnSpc>
                          <a:spcPct val="115599"/>
                        </a:lnSpc>
                        <a:spcBef>
                          <a:spcPts val="1410"/>
                        </a:spcBef>
                      </a:pP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transformation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matrix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map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embedding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vectors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all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words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each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other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language's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embedding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space.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 marR="1226820">
                        <a:lnSpc>
                          <a:spcPct val="115599"/>
                        </a:lnSpc>
                        <a:spcBef>
                          <a:spcPts val="1410"/>
                        </a:spcBef>
                      </a:pP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allows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alignment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embedding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spaces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two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languages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enables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cross-lingual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transfer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knowledge.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7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 marR="659130">
                        <a:lnSpc>
                          <a:spcPct val="115599"/>
                        </a:lnSpc>
                        <a:spcBef>
                          <a:spcPts val="1485"/>
                        </a:spcBef>
                      </a:pPr>
                      <a:r>
                        <a:rPr sz="2000" spc="8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VecMap </a:t>
                      </a:r>
                      <a:r>
                        <a:rPr sz="2000" spc="4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is </a:t>
                      </a:r>
                      <a:r>
                        <a:rPr sz="2000" spc="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powerful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technique </a:t>
                      </a:r>
                      <a:r>
                        <a:rPr sz="2000" spc="-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cross-lingual </a:t>
                      </a:r>
                      <a:r>
                        <a:rPr sz="2000" spc="9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NLP, </a:t>
                      </a:r>
                      <a:r>
                        <a:rPr sz="2000" spc="9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as 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it </a:t>
                      </a:r>
                      <a:r>
                        <a:rPr sz="2000" spc="5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does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not </a:t>
                      </a:r>
                      <a:r>
                        <a:rPr sz="2000" spc="-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require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parallel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expensive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training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separate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3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models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2000" spc="-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each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language.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88595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9525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A20D20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292E3A"/>
                      </a:solidFill>
                      <a:prstDash val="solid"/>
                    </a:lnL>
                    <a:lnR w="9525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19050">
                      <a:solidFill>
                        <a:srgbClr val="292E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 marR="724535">
                        <a:lnSpc>
                          <a:spcPct val="115599"/>
                        </a:lnSpc>
                        <a:spcBef>
                          <a:spcPts val="1410"/>
                        </a:spcBef>
                      </a:pPr>
                      <a:r>
                        <a:rPr sz="2000" spc="-18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6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has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been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various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applications,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4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such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9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machine</a:t>
                      </a:r>
                      <a:r>
                        <a:rPr sz="2000" spc="-6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translation,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cross-lingual </a:t>
                      </a:r>
                      <a:r>
                        <a:rPr sz="2000" spc="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document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classification,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sz="2000" spc="1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cross-lingual </a:t>
                      </a:r>
                      <a:r>
                        <a:rPr sz="2000" spc="2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named </a:t>
                      </a:r>
                      <a:r>
                        <a:rPr sz="2000" spc="-3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entity </a:t>
                      </a:r>
                      <a:r>
                        <a:rPr sz="2000" spc="-61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recognition,</a:t>
                      </a:r>
                      <a:r>
                        <a:rPr sz="2000" spc="-7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among</a:t>
                      </a:r>
                      <a:r>
                        <a:rPr sz="2000" spc="-70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92E3A"/>
                          </a:solidFill>
                          <a:latin typeface="Tahoma"/>
                          <a:cs typeface="Tahoma"/>
                        </a:rPr>
                        <a:t>others.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292E3A"/>
                      </a:solidFill>
                      <a:prstDash val="solid"/>
                    </a:lnL>
                    <a:lnR w="19050">
                      <a:solidFill>
                        <a:srgbClr val="292E3A"/>
                      </a:solidFill>
                      <a:prstDash val="solid"/>
                    </a:lnR>
                    <a:lnT w="9525">
                      <a:solidFill>
                        <a:srgbClr val="292E3A"/>
                      </a:solidFill>
                      <a:prstDash val="solid"/>
                    </a:lnT>
                    <a:lnB w="19050">
                      <a:solidFill>
                        <a:srgbClr val="292E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3050" y="3219665"/>
            <a:ext cx="3270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45" dirty="0">
                <a:solidFill>
                  <a:srgbClr val="000000"/>
                </a:solidFill>
                <a:latin typeface="Verdana"/>
                <a:cs typeface="Verdana"/>
              </a:rPr>
              <a:t>V</a:t>
            </a:r>
            <a:r>
              <a:rPr sz="6000" b="1" spc="-40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6000" b="1" spc="-1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6000" b="1" spc="-43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000" b="1" spc="-11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6000" b="1" spc="-6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6000" b="1" spc="-459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301" y="4835710"/>
            <a:ext cx="5433695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2500" spc="105" dirty="0">
                <a:solidFill>
                  <a:srgbClr val="ECECEC"/>
                </a:solidFill>
                <a:latin typeface="Tahoma"/>
                <a:cs typeface="Tahoma"/>
              </a:rPr>
              <a:t>VecMap</a:t>
            </a:r>
            <a:r>
              <a:rPr sz="2500" spc="-8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ECECEC"/>
                </a:solidFill>
                <a:latin typeface="Tahoma"/>
                <a:cs typeface="Tahoma"/>
              </a:rPr>
              <a:t>is</a:t>
            </a:r>
            <a:r>
              <a:rPr sz="2500" spc="-8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90" dirty="0">
                <a:solidFill>
                  <a:srgbClr val="ECECEC"/>
                </a:solidFill>
                <a:latin typeface="Tahoma"/>
                <a:cs typeface="Tahoma"/>
              </a:rPr>
              <a:t>a</a:t>
            </a:r>
            <a:r>
              <a:rPr sz="2500" spc="-80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ECECEC"/>
                </a:solidFill>
                <a:latin typeface="Tahoma"/>
                <a:cs typeface="Tahoma"/>
              </a:rPr>
              <a:t>technique</a:t>
            </a:r>
            <a:r>
              <a:rPr sz="2500" spc="-8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50" dirty="0">
                <a:solidFill>
                  <a:srgbClr val="ECECEC"/>
                </a:solidFill>
                <a:latin typeface="Tahoma"/>
                <a:cs typeface="Tahoma"/>
              </a:rPr>
              <a:t>used</a:t>
            </a:r>
            <a:r>
              <a:rPr sz="2500" spc="-80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ECECEC"/>
                </a:solidFill>
                <a:latin typeface="Tahoma"/>
                <a:cs typeface="Tahoma"/>
              </a:rPr>
              <a:t>in</a:t>
            </a:r>
            <a:r>
              <a:rPr sz="2500" spc="-8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ECECEC"/>
                </a:solidFill>
                <a:latin typeface="Tahoma"/>
                <a:cs typeface="Tahoma"/>
              </a:rPr>
              <a:t>natural </a:t>
            </a:r>
            <a:r>
              <a:rPr sz="2500" spc="-76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ECECEC"/>
                </a:solidFill>
                <a:latin typeface="Tahoma"/>
                <a:cs typeface="Tahoma"/>
              </a:rPr>
              <a:t>language </a:t>
            </a:r>
            <a:r>
              <a:rPr sz="2500" spc="40" dirty="0">
                <a:solidFill>
                  <a:srgbClr val="ECECEC"/>
                </a:solidFill>
                <a:latin typeface="Tahoma"/>
                <a:cs typeface="Tahoma"/>
              </a:rPr>
              <a:t>processing </a:t>
            </a:r>
            <a:r>
              <a:rPr sz="2500" spc="60" dirty="0">
                <a:solidFill>
                  <a:srgbClr val="ECECEC"/>
                </a:solidFill>
                <a:latin typeface="Tahoma"/>
                <a:cs typeface="Tahoma"/>
              </a:rPr>
              <a:t>(NLP) </a:t>
            </a:r>
            <a:r>
              <a:rPr sz="2500" spc="-45" dirty="0">
                <a:solidFill>
                  <a:srgbClr val="ECECEC"/>
                </a:solidFill>
                <a:latin typeface="Tahoma"/>
                <a:cs typeface="Tahoma"/>
              </a:rPr>
              <a:t>for </a:t>
            </a:r>
            <a:r>
              <a:rPr sz="2500" spc="50" dirty="0">
                <a:solidFill>
                  <a:srgbClr val="ECECEC"/>
                </a:solidFill>
                <a:latin typeface="Tahoma"/>
                <a:cs typeface="Tahoma"/>
              </a:rPr>
              <a:t>cross- </a:t>
            </a:r>
            <a:r>
              <a:rPr sz="2500" spc="-770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ECECEC"/>
                </a:solidFill>
                <a:latin typeface="Tahoma"/>
                <a:cs typeface="Tahoma"/>
              </a:rPr>
              <a:t>lingual </a:t>
            </a:r>
            <a:r>
              <a:rPr sz="2500" spc="-15" dirty="0">
                <a:solidFill>
                  <a:srgbClr val="ECECEC"/>
                </a:solidFill>
                <a:latin typeface="Tahoma"/>
                <a:cs typeface="Tahoma"/>
              </a:rPr>
              <a:t>word </a:t>
            </a:r>
            <a:r>
              <a:rPr sz="2500" spc="15" dirty="0">
                <a:solidFill>
                  <a:srgbClr val="ECECEC"/>
                </a:solidFill>
                <a:latin typeface="Tahoma"/>
                <a:cs typeface="Tahoma"/>
              </a:rPr>
              <a:t>embedding </a:t>
            </a:r>
            <a:r>
              <a:rPr sz="2500" spc="5" dirty="0">
                <a:solidFill>
                  <a:srgbClr val="ECECEC"/>
                </a:solidFill>
                <a:latin typeface="Tahoma"/>
                <a:cs typeface="Tahoma"/>
              </a:rPr>
              <a:t>mapping, </a:t>
            </a:r>
            <a:r>
              <a:rPr sz="2500" spc="10" dirty="0">
                <a:solidFill>
                  <a:srgbClr val="ECECEC"/>
                </a:solidFill>
                <a:latin typeface="Tahoma"/>
                <a:cs typeface="Tahoma"/>
              </a:rPr>
              <a:t> which </a:t>
            </a:r>
            <a:r>
              <a:rPr sz="2500" spc="55" dirty="0">
                <a:solidFill>
                  <a:srgbClr val="ECECEC"/>
                </a:solidFill>
                <a:latin typeface="Tahoma"/>
                <a:cs typeface="Tahoma"/>
              </a:rPr>
              <a:t>is </a:t>
            </a:r>
            <a:r>
              <a:rPr sz="2500" spc="-25" dirty="0">
                <a:solidFill>
                  <a:srgbClr val="ECECEC"/>
                </a:solidFill>
                <a:latin typeface="Tahoma"/>
                <a:cs typeface="Tahoma"/>
              </a:rPr>
              <a:t>the </a:t>
            </a:r>
            <a:r>
              <a:rPr sz="2500" spc="60" dirty="0">
                <a:solidFill>
                  <a:srgbClr val="ECECEC"/>
                </a:solidFill>
                <a:latin typeface="Tahoma"/>
                <a:cs typeface="Tahoma"/>
              </a:rPr>
              <a:t>process </a:t>
            </a:r>
            <a:r>
              <a:rPr sz="2500" spc="-30" dirty="0">
                <a:solidFill>
                  <a:srgbClr val="ECECEC"/>
                </a:solidFill>
                <a:latin typeface="Tahoma"/>
                <a:cs typeface="Tahoma"/>
              </a:rPr>
              <a:t>of </a:t>
            </a:r>
            <a:r>
              <a:rPr sz="2500" spc="5" dirty="0">
                <a:solidFill>
                  <a:srgbClr val="ECECEC"/>
                </a:solidFill>
                <a:latin typeface="Tahoma"/>
                <a:cs typeface="Tahoma"/>
              </a:rPr>
              <a:t>aligning </a:t>
            </a:r>
            <a:r>
              <a:rPr sz="2500" spc="-25" dirty="0">
                <a:solidFill>
                  <a:srgbClr val="ECECEC"/>
                </a:solidFill>
                <a:latin typeface="Tahoma"/>
                <a:cs typeface="Tahoma"/>
              </a:rPr>
              <a:t>the </a:t>
            </a:r>
            <a:r>
              <a:rPr sz="2500" spc="-20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ECECEC"/>
                </a:solidFill>
                <a:latin typeface="Tahoma"/>
                <a:cs typeface="Tahoma"/>
              </a:rPr>
              <a:t>word </a:t>
            </a:r>
            <a:r>
              <a:rPr sz="2500" spc="30" dirty="0">
                <a:solidFill>
                  <a:srgbClr val="ECECEC"/>
                </a:solidFill>
                <a:latin typeface="Tahoma"/>
                <a:cs typeface="Tahoma"/>
              </a:rPr>
              <a:t>embeddings </a:t>
            </a:r>
            <a:r>
              <a:rPr sz="2500" spc="-30" dirty="0">
                <a:solidFill>
                  <a:srgbClr val="ECECEC"/>
                </a:solidFill>
                <a:latin typeface="Tahoma"/>
                <a:cs typeface="Tahoma"/>
              </a:rPr>
              <a:t>of </a:t>
            </a:r>
            <a:r>
              <a:rPr sz="2500" spc="-45" dirty="0">
                <a:solidFill>
                  <a:srgbClr val="ECECEC"/>
                </a:solidFill>
                <a:latin typeface="Tahoma"/>
                <a:cs typeface="Tahoma"/>
              </a:rPr>
              <a:t>two </a:t>
            </a:r>
            <a:r>
              <a:rPr sz="2500" spc="-35" dirty="0">
                <a:solidFill>
                  <a:srgbClr val="ECECEC"/>
                </a:solidFill>
                <a:latin typeface="Tahoma"/>
                <a:cs typeface="Tahoma"/>
              </a:rPr>
              <a:t>different </a:t>
            </a:r>
            <a:r>
              <a:rPr sz="2500" spc="-30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30" dirty="0">
                <a:solidFill>
                  <a:srgbClr val="ECECEC"/>
                </a:solidFill>
                <a:latin typeface="Tahoma"/>
                <a:cs typeface="Tahoma"/>
              </a:rPr>
              <a:t>languages. </a:t>
            </a:r>
            <a:r>
              <a:rPr sz="2500" spc="45" dirty="0">
                <a:solidFill>
                  <a:srgbClr val="ECECEC"/>
                </a:solidFill>
                <a:latin typeface="Tahoma"/>
                <a:cs typeface="Tahoma"/>
              </a:rPr>
              <a:t>The </a:t>
            </a:r>
            <a:r>
              <a:rPr sz="2500" spc="30" dirty="0">
                <a:solidFill>
                  <a:srgbClr val="ECECEC"/>
                </a:solidFill>
                <a:latin typeface="Tahoma"/>
                <a:cs typeface="Tahoma"/>
              </a:rPr>
              <a:t>goal </a:t>
            </a:r>
            <a:r>
              <a:rPr sz="2500" spc="-30" dirty="0">
                <a:solidFill>
                  <a:srgbClr val="ECECEC"/>
                </a:solidFill>
                <a:latin typeface="Tahoma"/>
                <a:cs typeface="Tahoma"/>
              </a:rPr>
              <a:t>of </a:t>
            </a:r>
            <a:r>
              <a:rPr sz="2500" spc="105" dirty="0">
                <a:solidFill>
                  <a:srgbClr val="ECECEC"/>
                </a:solidFill>
                <a:latin typeface="Tahoma"/>
                <a:cs typeface="Tahoma"/>
              </a:rPr>
              <a:t>VecMap </a:t>
            </a:r>
            <a:r>
              <a:rPr sz="2500" spc="55" dirty="0">
                <a:solidFill>
                  <a:srgbClr val="ECECEC"/>
                </a:solidFill>
                <a:latin typeface="Tahoma"/>
                <a:cs typeface="Tahoma"/>
              </a:rPr>
              <a:t>is </a:t>
            </a:r>
            <a:r>
              <a:rPr sz="2500" spc="-50" dirty="0">
                <a:solidFill>
                  <a:srgbClr val="ECECEC"/>
                </a:solidFill>
                <a:latin typeface="Tahoma"/>
                <a:cs typeface="Tahoma"/>
              </a:rPr>
              <a:t>to </a:t>
            </a:r>
            <a:r>
              <a:rPr sz="2500" spc="-4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ECECEC"/>
                </a:solidFill>
                <a:latin typeface="Tahoma"/>
                <a:cs typeface="Tahoma"/>
              </a:rPr>
              <a:t>find </a:t>
            </a:r>
            <a:r>
              <a:rPr sz="2500" spc="90" dirty="0">
                <a:solidFill>
                  <a:srgbClr val="ECECEC"/>
                </a:solidFill>
                <a:latin typeface="Tahoma"/>
                <a:cs typeface="Tahoma"/>
              </a:rPr>
              <a:t>a </a:t>
            </a:r>
            <a:r>
              <a:rPr sz="2500" spc="15" dirty="0">
                <a:solidFill>
                  <a:srgbClr val="ECECEC"/>
                </a:solidFill>
                <a:latin typeface="Tahoma"/>
                <a:cs typeface="Tahoma"/>
              </a:rPr>
              <a:t>mapping </a:t>
            </a:r>
            <a:r>
              <a:rPr sz="2500" dirty="0">
                <a:solidFill>
                  <a:srgbClr val="ECECEC"/>
                </a:solidFill>
                <a:latin typeface="Tahoma"/>
                <a:cs typeface="Tahoma"/>
              </a:rPr>
              <a:t>between </a:t>
            </a:r>
            <a:r>
              <a:rPr sz="2500" spc="-25" dirty="0">
                <a:solidFill>
                  <a:srgbClr val="ECECEC"/>
                </a:solidFill>
                <a:latin typeface="Tahoma"/>
                <a:cs typeface="Tahoma"/>
              </a:rPr>
              <a:t>the </a:t>
            </a:r>
            <a:r>
              <a:rPr sz="2500" dirty="0">
                <a:solidFill>
                  <a:srgbClr val="ECECEC"/>
                </a:solidFill>
                <a:latin typeface="Tahoma"/>
                <a:cs typeface="Tahoma"/>
              </a:rPr>
              <a:t>vector </a:t>
            </a:r>
            <a:r>
              <a:rPr sz="2500" spc="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ECECEC"/>
                </a:solidFill>
                <a:latin typeface="Tahoma"/>
                <a:cs typeface="Tahoma"/>
              </a:rPr>
              <a:t>spaces </a:t>
            </a:r>
            <a:r>
              <a:rPr sz="2500" spc="-30" dirty="0">
                <a:solidFill>
                  <a:srgbClr val="ECECEC"/>
                </a:solidFill>
                <a:latin typeface="Tahoma"/>
                <a:cs typeface="Tahoma"/>
              </a:rPr>
              <a:t>of </a:t>
            </a:r>
            <a:r>
              <a:rPr sz="2500" spc="-45" dirty="0">
                <a:solidFill>
                  <a:srgbClr val="ECECEC"/>
                </a:solidFill>
                <a:latin typeface="Tahoma"/>
                <a:cs typeface="Tahoma"/>
              </a:rPr>
              <a:t>two </a:t>
            </a:r>
            <a:r>
              <a:rPr sz="2500" spc="30" dirty="0">
                <a:solidFill>
                  <a:srgbClr val="ECECEC"/>
                </a:solidFill>
                <a:latin typeface="Tahoma"/>
                <a:cs typeface="Tahoma"/>
              </a:rPr>
              <a:t>languages, </a:t>
            </a:r>
            <a:r>
              <a:rPr sz="2500" spc="60" dirty="0">
                <a:solidFill>
                  <a:srgbClr val="ECECEC"/>
                </a:solidFill>
                <a:latin typeface="Tahoma"/>
                <a:cs typeface="Tahoma"/>
              </a:rPr>
              <a:t>such </a:t>
            </a:r>
            <a:r>
              <a:rPr sz="2500" spc="-50" dirty="0">
                <a:solidFill>
                  <a:srgbClr val="ECECEC"/>
                </a:solidFill>
                <a:latin typeface="Tahoma"/>
                <a:cs typeface="Tahoma"/>
              </a:rPr>
              <a:t>that </a:t>
            </a:r>
            <a:r>
              <a:rPr sz="2500" spc="-4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ECECEC"/>
                </a:solidFill>
                <a:latin typeface="Tahoma"/>
                <a:cs typeface="Tahoma"/>
              </a:rPr>
              <a:t>the </a:t>
            </a:r>
            <a:r>
              <a:rPr sz="2500" spc="15" dirty="0">
                <a:solidFill>
                  <a:srgbClr val="ECECEC"/>
                </a:solidFill>
                <a:latin typeface="Tahoma"/>
                <a:cs typeface="Tahoma"/>
              </a:rPr>
              <a:t>embedding </a:t>
            </a:r>
            <a:r>
              <a:rPr sz="2500" spc="20" dirty="0">
                <a:solidFill>
                  <a:srgbClr val="ECECEC"/>
                </a:solidFill>
                <a:latin typeface="Tahoma"/>
                <a:cs typeface="Tahoma"/>
              </a:rPr>
              <a:t>vectors </a:t>
            </a:r>
            <a:r>
              <a:rPr sz="2500" spc="-30" dirty="0">
                <a:solidFill>
                  <a:srgbClr val="ECECEC"/>
                </a:solidFill>
                <a:latin typeface="Tahoma"/>
                <a:cs typeface="Tahoma"/>
              </a:rPr>
              <a:t>of </a:t>
            </a:r>
            <a:r>
              <a:rPr sz="2500" spc="-25" dirty="0">
                <a:solidFill>
                  <a:srgbClr val="ECECEC"/>
                </a:solidFill>
                <a:latin typeface="Tahoma"/>
                <a:cs typeface="Tahoma"/>
              </a:rPr>
              <a:t>the </a:t>
            </a:r>
            <a:r>
              <a:rPr sz="2500" spc="70" dirty="0">
                <a:solidFill>
                  <a:srgbClr val="ECECEC"/>
                </a:solidFill>
                <a:latin typeface="Tahoma"/>
                <a:cs typeface="Tahoma"/>
              </a:rPr>
              <a:t>same </a:t>
            </a:r>
            <a:r>
              <a:rPr sz="2500" spc="7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ECECEC"/>
                </a:solidFill>
                <a:latin typeface="Tahoma"/>
                <a:cs typeface="Tahoma"/>
              </a:rPr>
              <a:t>word</a:t>
            </a:r>
            <a:r>
              <a:rPr sz="2500" spc="-8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ECECEC"/>
                </a:solidFill>
                <a:latin typeface="Tahoma"/>
                <a:cs typeface="Tahoma"/>
              </a:rPr>
              <a:t>in</a:t>
            </a:r>
            <a:r>
              <a:rPr sz="2500" spc="-8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65" dirty="0">
                <a:solidFill>
                  <a:srgbClr val="ECECEC"/>
                </a:solidFill>
                <a:latin typeface="Tahoma"/>
                <a:cs typeface="Tahoma"/>
              </a:rPr>
              <a:t>each</a:t>
            </a:r>
            <a:r>
              <a:rPr sz="2500" spc="-8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ECECEC"/>
                </a:solidFill>
                <a:latin typeface="Tahoma"/>
                <a:cs typeface="Tahoma"/>
              </a:rPr>
              <a:t>language</a:t>
            </a:r>
            <a:r>
              <a:rPr sz="2500" spc="-8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ECECEC"/>
                </a:solidFill>
                <a:latin typeface="Tahoma"/>
                <a:cs typeface="Tahoma"/>
              </a:rPr>
              <a:t>are</a:t>
            </a:r>
            <a:r>
              <a:rPr sz="2500" spc="-85" dirty="0">
                <a:solidFill>
                  <a:srgbClr val="ECECEC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ECECEC"/>
                </a:solidFill>
                <a:latin typeface="Tahoma"/>
                <a:cs typeface="Tahoma"/>
              </a:rPr>
              <a:t>aligned.</a:t>
            </a:r>
            <a:endParaRPr sz="25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552" y="9612312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89404" y="149048"/>
            <a:ext cx="11499215" cy="10138410"/>
            <a:chOff x="6789404" y="149048"/>
            <a:chExt cx="11499215" cy="10138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3226" y="149048"/>
              <a:ext cx="8744773" cy="101379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99225" y="3532888"/>
              <a:ext cx="4578350" cy="1073785"/>
            </a:xfrm>
            <a:custGeom>
              <a:avLst/>
              <a:gdLst/>
              <a:ahLst/>
              <a:cxnLst/>
              <a:rect l="l" t="t" r="r" b="b"/>
              <a:pathLst>
                <a:path w="4578350" h="1073785">
                  <a:moveTo>
                    <a:pt x="0" y="0"/>
                  </a:moveTo>
                  <a:lnTo>
                    <a:pt x="4578325" y="0"/>
                  </a:lnTo>
                  <a:lnTo>
                    <a:pt x="4578325" y="1073375"/>
                  </a:lnTo>
                  <a:lnTo>
                    <a:pt x="0" y="1073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9246" y="3532888"/>
              <a:ext cx="4581525" cy="1076325"/>
            </a:xfrm>
            <a:custGeom>
              <a:avLst/>
              <a:gdLst/>
              <a:ahLst/>
              <a:cxnLst/>
              <a:rect l="l" t="t" r="r" b="b"/>
              <a:pathLst>
                <a:path w="4581525" h="1076325">
                  <a:moveTo>
                    <a:pt x="0" y="0"/>
                  </a:moveTo>
                  <a:lnTo>
                    <a:pt x="4581483" y="0"/>
                  </a:lnTo>
                  <a:lnTo>
                    <a:pt x="4581483" y="1076324"/>
                  </a:lnTo>
                  <a:lnTo>
                    <a:pt x="0" y="1076324"/>
                  </a:lnTo>
                  <a:lnTo>
                    <a:pt x="0" y="0"/>
                  </a:lnTo>
                </a:path>
              </a:pathLst>
            </a:custGeom>
            <a:ln w="19100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99030" y="3523337"/>
            <a:ext cx="4601210" cy="1096010"/>
            <a:chOff x="799030" y="3523337"/>
            <a:chExt cx="4601210" cy="1096010"/>
          </a:xfrm>
        </p:grpSpPr>
        <p:sp>
          <p:nvSpPr>
            <p:cNvPr id="8" name="object 8"/>
            <p:cNvSpPr/>
            <p:nvPr/>
          </p:nvSpPr>
          <p:spPr>
            <a:xfrm>
              <a:off x="808560" y="3532888"/>
              <a:ext cx="4578350" cy="1073785"/>
            </a:xfrm>
            <a:custGeom>
              <a:avLst/>
              <a:gdLst/>
              <a:ahLst/>
              <a:cxnLst/>
              <a:rect l="l" t="t" r="r" b="b"/>
              <a:pathLst>
                <a:path w="4578350" h="1073785">
                  <a:moveTo>
                    <a:pt x="0" y="0"/>
                  </a:moveTo>
                  <a:lnTo>
                    <a:pt x="4578325" y="0"/>
                  </a:lnTo>
                  <a:lnTo>
                    <a:pt x="4578325" y="1073375"/>
                  </a:lnTo>
                  <a:lnTo>
                    <a:pt x="0" y="1073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8581" y="3532888"/>
              <a:ext cx="4581525" cy="1076325"/>
            </a:xfrm>
            <a:custGeom>
              <a:avLst/>
              <a:gdLst/>
              <a:ahLst/>
              <a:cxnLst/>
              <a:rect l="l" t="t" r="r" b="b"/>
              <a:pathLst>
                <a:path w="4581525" h="1076325">
                  <a:moveTo>
                    <a:pt x="0" y="0"/>
                  </a:moveTo>
                  <a:lnTo>
                    <a:pt x="4581483" y="0"/>
                  </a:lnTo>
                  <a:lnTo>
                    <a:pt x="4581483" y="1076324"/>
                  </a:lnTo>
                  <a:lnTo>
                    <a:pt x="0" y="1076324"/>
                  </a:lnTo>
                  <a:lnTo>
                    <a:pt x="0" y="0"/>
                  </a:lnTo>
                </a:path>
              </a:pathLst>
            </a:custGeom>
            <a:ln w="19100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8560" y="3815558"/>
            <a:ext cx="4578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A20D20"/>
                </a:solidFill>
                <a:latin typeface="Tahoma"/>
                <a:cs typeface="Tahoma"/>
              </a:rPr>
              <a:t>Mission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9226" y="3815558"/>
            <a:ext cx="4578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solidFill>
                  <a:srgbClr val="A20D20"/>
                </a:solidFill>
                <a:latin typeface="Tahoma"/>
                <a:cs typeface="Tahoma"/>
              </a:rPr>
              <a:t>Vision</a:t>
            </a:r>
            <a:endParaRPr sz="30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85" y="56123"/>
            <a:ext cx="1543935" cy="25241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26091" y="537467"/>
            <a:ext cx="119481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b="1" spc="-775" dirty="0">
                <a:solidFill>
                  <a:srgbClr val="A20D20"/>
                </a:solidFill>
                <a:latin typeface="Verdana"/>
                <a:cs typeface="Verdana"/>
              </a:rPr>
              <a:t>O</a:t>
            </a:r>
            <a:r>
              <a:rPr sz="8500" b="1" spc="-894" dirty="0">
                <a:solidFill>
                  <a:srgbClr val="A20D20"/>
                </a:solidFill>
                <a:latin typeface="Verdana"/>
                <a:cs typeface="Verdana"/>
              </a:rPr>
              <a:t>u</a:t>
            </a:r>
            <a:r>
              <a:rPr sz="8500" b="1" spc="-775" dirty="0">
                <a:solidFill>
                  <a:srgbClr val="A20D20"/>
                </a:solidFill>
                <a:latin typeface="Verdana"/>
                <a:cs typeface="Verdana"/>
              </a:rPr>
              <a:t>r</a:t>
            </a:r>
            <a:r>
              <a:rPr sz="8500" b="1" spc="-615" dirty="0">
                <a:solidFill>
                  <a:srgbClr val="A20D20"/>
                </a:solidFill>
                <a:latin typeface="Verdana"/>
                <a:cs typeface="Verdana"/>
              </a:rPr>
              <a:t> </a:t>
            </a:r>
            <a:r>
              <a:rPr sz="8500" b="1" spc="-160" dirty="0">
                <a:solidFill>
                  <a:srgbClr val="A20D20"/>
                </a:solidFill>
                <a:latin typeface="Verdana"/>
                <a:cs typeface="Verdana"/>
              </a:rPr>
              <a:t>M</a:t>
            </a:r>
            <a:r>
              <a:rPr sz="8500" b="1" spc="-605" dirty="0">
                <a:solidFill>
                  <a:srgbClr val="A20D20"/>
                </a:solidFill>
                <a:latin typeface="Verdana"/>
                <a:cs typeface="Verdana"/>
              </a:rPr>
              <a:t>i</a:t>
            </a:r>
            <a:r>
              <a:rPr sz="8500" b="1" spc="-665" dirty="0">
                <a:solidFill>
                  <a:srgbClr val="A20D20"/>
                </a:solidFill>
                <a:latin typeface="Verdana"/>
                <a:cs typeface="Verdana"/>
              </a:rPr>
              <a:t>ss</a:t>
            </a:r>
            <a:r>
              <a:rPr sz="8500" b="1" spc="-605" dirty="0">
                <a:solidFill>
                  <a:srgbClr val="A20D20"/>
                </a:solidFill>
                <a:latin typeface="Verdana"/>
                <a:cs typeface="Verdana"/>
              </a:rPr>
              <a:t>i</a:t>
            </a:r>
            <a:r>
              <a:rPr sz="8500" b="1" spc="-710" dirty="0">
                <a:solidFill>
                  <a:srgbClr val="A20D20"/>
                </a:solidFill>
                <a:latin typeface="Verdana"/>
                <a:cs typeface="Verdana"/>
              </a:rPr>
              <a:t>o</a:t>
            </a:r>
            <a:r>
              <a:rPr sz="8500" b="1" spc="-930" dirty="0">
                <a:solidFill>
                  <a:srgbClr val="A20D20"/>
                </a:solidFill>
                <a:latin typeface="Verdana"/>
                <a:cs typeface="Verdana"/>
              </a:rPr>
              <a:t>n</a:t>
            </a:r>
            <a:r>
              <a:rPr sz="8500" b="1" spc="-615" dirty="0">
                <a:solidFill>
                  <a:srgbClr val="A20D20"/>
                </a:solidFill>
                <a:latin typeface="Verdana"/>
                <a:cs typeface="Verdana"/>
              </a:rPr>
              <a:t> </a:t>
            </a:r>
            <a:r>
              <a:rPr sz="8500" b="1" spc="-900" dirty="0">
                <a:solidFill>
                  <a:srgbClr val="A20D20"/>
                </a:solidFill>
                <a:latin typeface="Verdana"/>
                <a:cs typeface="Verdana"/>
              </a:rPr>
              <a:t>a</a:t>
            </a:r>
            <a:r>
              <a:rPr sz="8500" b="1" spc="-935" dirty="0">
                <a:solidFill>
                  <a:srgbClr val="A20D20"/>
                </a:solidFill>
                <a:latin typeface="Verdana"/>
                <a:cs typeface="Verdana"/>
              </a:rPr>
              <a:t>n</a:t>
            </a:r>
            <a:r>
              <a:rPr sz="8500" b="1" spc="-600" dirty="0">
                <a:solidFill>
                  <a:srgbClr val="A20D20"/>
                </a:solidFill>
                <a:latin typeface="Verdana"/>
                <a:cs typeface="Verdana"/>
              </a:rPr>
              <a:t>d</a:t>
            </a:r>
            <a:r>
              <a:rPr sz="8500" b="1" spc="-615" dirty="0">
                <a:solidFill>
                  <a:srgbClr val="A20D20"/>
                </a:solidFill>
                <a:latin typeface="Verdana"/>
                <a:cs typeface="Verdana"/>
              </a:rPr>
              <a:t> </a:t>
            </a:r>
            <a:r>
              <a:rPr sz="8500" b="1" spc="-635" dirty="0">
                <a:solidFill>
                  <a:srgbClr val="A20D20"/>
                </a:solidFill>
                <a:latin typeface="Verdana"/>
                <a:cs typeface="Verdana"/>
              </a:rPr>
              <a:t>V</a:t>
            </a:r>
            <a:r>
              <a:rPr sz="8500" b="1" spc="-605" dirty="0">
                <a:solidFill>
                  <a:srgbClr val="A20D20"/>
                </a:solidFill>
                <a:latin typeface="Verdana"/>
                <a:cs typeface="Verdana"/>
              </a:rPr>
              <a:t>i</a:t>
            </a:r>
            <a:r>
              <a:rPr sz="8500" b="1" spc="-665" dirty="0">
                <a:solidFill>
                  <a:srgbClr val="A20D20"/>
                </a:solidFill>
                <a:latin typeface="Verdana"/>
                <a:cs typeface="Verdana"/>
              </a:rPr>
              <a:t>s</a:t>
            </a:r>
            <a:r>
              <a:rPr sz="8500" b="1" spc="-605" dirty="0">
                <a:solidFill>
                  <a:srgbClr val="A20D20"/>
                </a:solidFill>
                <a:latin typeface="Verdana"/>
                <a:cs typeface="Verdana"/>
              </a:rPr>
              <a:t>i</a:t>
            </a:r>
            <a:r>
              <a:rPr sz="8500" b="1" spc="-710" dirty="0">
                <a:solidFill>
                  <a:srgbClr val="A20D20"/>
                </a:solidFill>
                <a:latin typeface="Verdana"/>
                <a:cs typeface="Verdana"/>
              </a:rPr>
              <a:t>o</a:t>
            </a:r>
            <a:r>
              <a:rPr sz="8500" b="1" spc="-930" dirty="0">
                <a:solidFill>
                  <a:srgbClr val="A20D20"/>
                </a:solidFill>
                <a:latin typeface="Verdana"/>
                <a:cs typeface="Verdana"/>
              </a:rPr>
              <a:t>n</a:t>
            </a:r>
            <a:endParaRPr sz="8500" dirty="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465" y="5468293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43306" y="5183806"/>
            <a:ext cx="3780154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42326"/>
                </a:solidFill>
                <a:latin typeface="Arial"/>
                <a:cs typeface="Arial"/>
              </a:rPr>
              <a:t>Embedded</a:t>
            </a:r>
            <a:r>
              <a:rPr sz="2800" b="1" spc="-50" dirty="0">
                <a:solidFill>
                  <a:srgbClr val="24232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42326"/>
                </a:solidFill>
                <a:latin typeface="Arial"/>
                <a:cs typeface="Arial"/>
              </a:rPr>
              <a:t>systems</a:t>
            </a:r>
            <a:r>
              <a:rPr sz="2800" b="1" spc="-45" dirty="0">
                <a:solidFill>
                  <a:srgbClr val="24232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42326"/>
                </a:solidFill>
                <a:latin typeface="Arial"/>
                <a:cs typeface="Arial"/>
              </a:rPr>
              <a:t>in </a:t>
            </a:r>
            <a:r>
              <a:rPr sz="2800" b="1" spc="-760" dirty="0">
                <a:solidFill>
                  <a:srgbClr val="24232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42326"/>
                </a:solidFill>
                <a:latin typeface="Arial"/>
                <a:cs typeface="Arial"/>
              </a:rPr>
              <a:t>NLP aim </a:t>
            </a:r>
            <a:r>
              <a:rPr sz="2800" b="1" dirty="0">
                <a:solidFill>
                  <a:srgbClr val="242326"/>
                </a:solidFill>
                <a:latin typeface="Arial"/>
                <a:cs typeface="Arial"/>
              </a:rPr>
              <a:t>to </a:t>
            </a:r>
            <a:r>
              <a:rPr sz="2800" b="1" spc="-5" dirty="0">
                <a:solidFill>
                  <a:srgbClr val="242326"/>
                </a:solidFill>
                <a:latin typeface="Arial"/>
                <a:cs typeface="Arial"/>
              </a:rPr>
              <a:t>enable </a:t>
            </a:r>
            <a:r>
              <a:rPr sz="2800" b="1" dirty="0">
                <a:solidFill>
                  <a:srgbClr val="24232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42326"/>
                </a:solidFill>
                <a:latin typeface="Arial"/>
                <a:cs typeface="Arial"/>
              </a:rPr>
              <a:t>efficient and effective </a:t>
            </a:r>
            <a:r>
              <a:rPr sz="2800" b="1" dirty="0">
                <a:solidFill>
                  <a:srgbClr val="24232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42326"/>
                </a:solidFill>
                <a:latin typeface="Arial"/>
                <a:cs typeface="Arial"/>
              </a:rPr>
              <a:t>natural language </a:t>
            </a:r>
            <a:r>
              <a:rPr sz="2800" b="1" dirty="0">
                <a:solidFill>
                  <a:srgbClr val="24232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42326"/>
                </a:solidFill>
                <a:latin typeface="Arial"/>
                <a:cs typeface="Arial"/>
              </a:rPr>
              <a:t>processing </a:t>
            </a:r>
            <a:r>
              <a:rPr sz="2800" b="1" dirty="0">
                <a:solidFill>
                  <a:srgbClr val="242326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242326"/>
                </a:solidFill>
                <a:latin typeface="Arial"/>
                <a:cs typeface="Arial"/>
              </a:rPr>
              <a:t>various </a:t>
            </a:r>
            <a:r>
              <a:rPr sz="2800" b="1" spc="-765" dirty="0">
                <a:solidFill>
                  <a:srgbClr val="24232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42326"/>
                </a:solidFill>
                <a:latin typeface="Arial"/>
                <a:cs typeface="Arial"/>
              </a:rPr>
              <a:t>applications.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4976" y="5451865"/>
            <a:ext cx="104775" cy="1047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346417" y="5190715"/>
            <a:ext cx="3835400" cy="329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0"/>
              </a:spcBef>
            </a:pPr>
            <a:r>
              <a:rPr sz="2600" b="1" spc="-25" dirty="0">
                <a:solidFill>
                  <a:srgbClr val="242326"/>
                </a:solidFill>
                <a:latin typeface="Tahoma"/>
                <a:cs typeface="Tahoma"/>
              </a:rPr>
              <a:t>The </a:t>
            </a:r>
            <a:r>
              <a:rPr sz="2600" b="1" spc="-45" dirty="0">
                <a:solidFill>
                  <a:srgbClr val="4C4C4E"/>
                </a:solidFill>
                <a:latin typeface="Tahoma"/>
                <a:cs typeface="Tahoma"/>
              </a:rPr>
              <a:t>vision</a:t>
            </a:r>
            <a:r>
              <a:rPr sz="2600" b="1" spc="-45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65" dirty="0">
                <a:solidFill>
                  <a:srgbClr val="242326"/>
                </a:solidFill>
                <a:latin typeface="Tahoma"/>
                <a:cs typeface="Tahoma"/>
              </a:rPr>
              <a:t>of </a:t>
            </a:r>
            <a:r>
              <a:rPr sz="2600" b="1" spc="-60" dirty="0">
                <a:solidFill>
                  <a:srgbClr val="242326"/>
                </a:solidFill>
                <a:latin typeface="Tahoma"/>
                <a:cs typeface="Tahoma"/>
              </a:rPr>
              <a:t>embedded </a:t>
            </a:r>
            <a:r>
              <a:rPr sz="2600" b="1" spc="-750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20" dirty="0">
                <a:solidFill>
                  <a:srgbClr val="242326"/>
                </a:solidFill>
                <a:latin typeface="Tahoma"/>
                <a:cs typeface="Tahoma"/>
              </a:rPr>
              <a:t>systems </a:t>
            </a:r>
            <a:r>
              <a:rPr sz="2600" b="1" spc="-105" dirty="0">
                <a:solidFill>
                  <a:srgbClr val="242326"/>
                </a:solidFill>
                <a:latin typeface="Tahoma"/>
                <a:cs typeface="Tahoma"/>
              </a:rPr>
              <a:t>in </a:t>
            </a:r>
            <a:r>
              <a:rPr sz="2600" b="1" dirty="0">
                <a:solidFill>
                  <a:srgbClr val="242326"/>
                </a:solidFill>
                <a:latin typeface="Tahoma"/>
                <a:cs typeface="Tahoma"/>
              </a:rPr>
              <a:t>NLP </a:t>
            </a:r>
            <a:r>
              <a:rPr sz="2600" b="1" spc="5" dirty="0">
                <a:solidFill>
                  <a:srgbClr val="242326"/>
                </a:solidFill>
                <a:latin typeface="Tahoma"/>
                <a:cs typeface="Tahoma"/>
              </a:rPr>
              <a:t>is </a:t>
            </a:r>
            <a:r>
              <a:rPr sz="2600" b="1" spc="-105" dirty="0">
                <a:solidFill>
                  <a:srgbClr val="242326"/>
                </a:solidFill>
                <a:latin typeface="Tahoma"/>
                <a:cs typeface="Tahoma"/>
              </a:rPr>
              <a:t>to </a:t>
            </a:r>
            <a:r>
              <a:rPr sz="2600" b="1" spc="-100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75" dirty="0">
                <a:solidFill>
                  <a:srgbClr val="242326"/>
                </a:solidFill>
                <a:latin typeface="Tahoma"/>
                <a:cs typeface="Tahoma"/>
              </a:rPr>
              <a:t>enable </a:t>
            </a:r>
            <a:r>
              <a:rPr sz="2600" b="1" spc="-15" dirty="0">
                <a:solidFill>
                  <a:srgbClr val="242326"/>
                </a:solidFill>
                <a:latin typeface="Tahoma"/>
                <a:cs typeface="Tahoma"/>
              </a:rPr>
              <a:t>seamless </a:t>
            </a:r>
            <a:r>
              <a:rPr sz="2600" b="1" spc="-80" dirty="0">
                <a:solidFill>
                  <a:srgbClr val="242326"/>
                </a:solidFill>
                <a:latin typeface="Tahoma"/>
                <a:cs typeface="Tahoma"/>
              </a:rPr>
              <a:t>and </a:t>
            </a:r>
            <a:r>
              <a:rPr sz="2600" b="1" spc="-75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120" dirty="0">
                <a:solidFill>
                  <a:srgbClr val="242326"/>
                </a:solidFill>
                <a:latin typeface="Tahoma"/>
                <a:cs typeface="Tahoma"/>
              </a:rPr>
              <a:t>natural</a:t>
            </a:r>
            <a:r>
              <a:rPr sz="2600" b="1" spc="-50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75" dirty="0">
                <a:solidFill>
                  <a:srgbClr val="242326"/>
                </a:solidFill>
                <a:latin typeface="Tahoma"/>
                <a:cs typeface="Tahoma"/>
              </a:rPr>
              <a:t>interactions </a:t>
            </a:r>
            <a:r>
              <a:rPr sz="2600" b="1" spc="-70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110" dirty="0">
                <a:solidFill>
                  <a:srgbClr val="242326"/>
                </a:solidFill>
                <a:latin typeface="Tahoma"/>
                <a:cs typeface="Tahoma"/>
              </a:rPr>
              <a:t>between</a:t>
            </a:r>
            <a:r>
              <a:rPr sz="2600" b="1" spc="-50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80" dirty="0">
                <a:solidFill>
                  <a:srgbClr val="242326"/>
                </a:solidFill>
                <a:latin typeface="Tahoma"/>
                <a:cs typeface="Tahoma"/>
              </a:rPr>
              <a:t>humans</a:t>
            </a:r>
            <a:r>
              <a:rPr sz="2600" b="1" spc="-45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80" dirty="0">
                <a:solidFill>
                  <a:srgbClr val="242326"/>
                </a:solidFill>
                <a:latin typeface="Tahoma"/>
                <a:cs typeface="Tahoma"/>
              </a:rPr>
              <a:t>and </a:t>
            </a:r>
            <a:r>
              <a:rPr sz="2600" b="1" spc="-75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55" dirty="0">
                <a:solidFill>
                  <a:srgbClr val="242326"/>
                </a:solidFill>
                <a:latin typeface="Tahoma"/>
                <a:cs typeface="Tahoma"/>
              </a:rPr>
              <a:t>machines</a:t>
            </a:r>
            <a:r>
              <a:rPr sz="2600" b="1" spc="-45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100" dirty="0">
                <a:solidFill>
                  <a:srgbClr val="242326"/>
                </a:solidFill>
                <a:latin typeface="Tahoma"/>
                <a:cs typeface="Tahoma"/>
              </a:rPr>
              <a:t>through </a:t>
            </a:r>
            <a:r>
              <a:rPr sz="2600" b="1" spc="-95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120" dirty="0">
                <a:solidFill>
                  <a:srgbClr val="242326"/>
                </a:solidFill>
                <a:latin typeface="Tahoma"/>
                <a:cs typeface="Tahoma"/>
              </a:rPr>
              <a:t>natural</a:t>
            </a:r>
            <a:r>
              <a:rPr sz="2600" b="1" spc="-50" dirty="0">
                <a:solidFill>
                  <a:srgbClr val="242326"/>
                </a:solidFill>
                <a:latin typeface="Tahoma"/>
                <a:cs typeface="Tahoma"/>
              </a:rPr>
              <a:t> </a:t>
            </a:r>
            <a:r>
              <a:rPr sz="2600" b="1" spc="-80" dirty="0">
                <a:solidFill>
                  <a:srgbClr val="242326"/>
                </a:solidFill>
                <a:latin typeface="Tahoma"/>
                <a:cs typeface="Tahoma"/>
              </a:rPr>
              <a:t>language.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829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Verdana</vt:lpstr>
      <vt:lpstr>Office Theme</vt:lpstr>
      <vt:lpstr>WORD  EMBEDDING</vt:lpstr>
      <vt:lpstr>About Natural Language  Processing</vt:lpstr>
      <vt:lpstr>Techniques  used in NLP</vt:lpstr>
      <vt:lpstr>WHAT IS  WORD  EMBEDDING</vt:lpstr>
      <vt:lpstr>What is Preprocessing</vt:lpstr>
      <vt:lpstr>Preprocessing</vt:lpstr>
      <vt:lpstr>Word to Vector</vt:lpstr>
      <vt:lpstr>Vec Map</vt:lpstr>
      <vt:lpstr>Our Mission and Vision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</dc:title>
  <dc:creator>Yashika Rastogi</dc:creator>
  <cp:keywords>DAFicrrL7aE,BAFQaCwD5Hc</cp:keywords>
  <cp:lastModifiedBy>Abhiraj Thakur</cp:lastModifiedBy>
  <cp:revision>16</cp:revision>
  <dcterms:created xsi:type="dcterms:W3CDTF">2023-05-14T18:09:59Z</dcterms:created>
  <dcterms:modified xsi:type="dcterms:W3CDTF">2023-08-25T15:12:27Z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2023-05-14T00:00:00Z</vt:filetime>
  </property>
</Properties>
</file>