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7" r:id="rId4"/>
    <p:sldId id="258" r:id="rId5"/>
    <p:sldId id="266" r:id="rId6"/>
    <p:sldId id="259" r:id="rId7"/>
    <p:sldId id="260" r:id="rId8"/>
    <p:sldId id="261" r:id="rId9"/>
    <p:sldId id="262"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81"/>
  </p:normalViewPr>
  <p:slideViewPr>
    <p:cSldViewPr snapToGrid="0" snapToObjects="1">
      <p:cViewPr varScale="1">
        <p:scale>
          <a:sx n="114" d="100"/>
          <a:sy n="114" d="100"/>
        </p:scale>
        <p:origin x="47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12/3/19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32.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capitalbikeshare.com/system-dat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648C3-435B-414C-AE32-6CC3AB38DC8C}"/>
              </a:ext>
            </a:extLst>
          </p:cNvPr>
          <p:cNvSpPr>
            <a:spLocks noGrp="1"/>
          </p:cNvSpPr>
          <p:nvPr>
            <p:ph type="ctrTitle"/>
          </p:nvPr>
        </p:nvSpPr>
        <p:spPr>
          <a:xfrm>
            <a:off x="1002890" y="1747684"/>
            <a:ext cx="10501722" cy="2262781"/>
          </a:xfrm>
        </p:spPr>
        <p:txBody>
          <a:bodyPr>
            <a:normAutofit/>
          </a:bodyPr>
          <a:lstStyle/>
          <a:p>
            <a:r>
              <a:rPr lang="en-US" sz="4400" dirty="0"/>
              <a:t>Understanding the effect of Weather </a:t>
            </a:r>
            <a:br>
              <a:rPr lang="en-US" sz="4400" dirty="0"/>
            </a:br>
            <a:r>
              <a:rPr lang="en-US" sz="4400" dirty="0"/>
              <a:t>on Bike Sharing Systems</a:t>
            </a:r>
          </a:p>
        </p:txBody>
      </p:sp>
      <p:sp>
        <p:nvSpPr>
          <p:cNvPr id="3" name="Subtitle 2">
            <a:extLst>
              <a:ext uri="{FF2B5EF4-FFF2-40B4-BE49-F238E27FC236}">
                <a16:creationId xmlns:a16="http://schemas.microsoft.com/office/drawing/2014/main" id="{BBA5EA22-AB70-6D40-A0B5-E50A1D24E900}"/>
              </a:ext>
            </a:extLst>
          </p:cNvPr>
          <p:cNvSpPr>
            <a:spLocks noGrp="1"/>
          </p:cNvSpPr>
          <p:nvPr>
            <p:ph type="subTitle" idx="1"/>
          </p:nvPr>
        </p:nvSpPr>
        <p:spPr>
          <a:xfrm>
            <a:off x="1999277" y="4275934"/>
            <a:ext cx="8915399" cy="1126283"/>
          </a:xfrm>
        </p:spPr>
        <p:txBody>
          <a:bodyPr/>
          <a:lstStyle/>
          <a:p>
            <a:pPr algn="r"/>
            <a:r>
              <a:rPr lang="en-US" dirty="0" err="1"/>
              <a:t>Abhiraj</a:t>
            </a:r>
            <a:r>
              <a:rPr lang="en-US" dirty="0"/>
              <a:t> </a:t>
            </a:r>
            <a:r>
              <a:rPr lang="en-US" dirty="0" err="1"/>
              <a:t>Vinnakota</a:t>
            </a:r>
            <a:endParaRPr lang="en-US" dirty="0"/>
          </a:p>
        </p:txBody>
      </p:sp>
    </p:spTree>
    <p:extLst>
      <p:ext uri="{BB962C8B-B14F-4D97-AF65-F5344CB8AC3E}">
        <p14:creationId xmlns:p14="http://schemas.microsoft.com/office/powerpoint/2010/main" val="1408717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FAB53-C471-3A4C-9BDB-D0F86BF4A60E}"/>
              </a:ext>
            </a:extLst>
          </p:cNvPr>
          <p:cNvSpPr>
            <a:spLocks noGrp="1"/>
          </p:cNvSpPr>
          <p:nvPr>
            <p:ph type="title"/>
          </p:nvPr>
        </p:nvSpPr>
        <p:spPr/>
        <p:txBody>
          <a:bodyPr/>
          <a:lstStyle/>
          <a:p>
            <a:r>
              <a:rPr lang="en-US" dirty="0"/>
              <a:t>Fittings for Casual Users</a:t>
            </a:r>
          </a:p>
        </p:txBody>
      </p:sp>
      <p:pic>
        <p:nvPicPr>
          <p:cNvPr id="11" name="Content Placeholder 10" descr="A screenshot of a cell phone&#10;&#10;Description automatically generated">
            <a:extLst>
              <a:ext uri="{FF2B5EF4-FFF2-40B4-BE49-F238E27FC236}">
                <a16:creationId xmlns:a16="http://schemas.microsoft.com/office/drawing/2014/main" id="{73CAD705-AF18-7545-BA32-730A8DF59962}"/>
              </a:ext>
            </a:extLst>
          </p:cNvPr>
          <p:cNvPicPr>
            <a:picLocks noGrp="1" noChangeAspect="1"/>
          </p:cNvPicPr>
          <p:nvPr>
            <p:ph idx="1"/>
          </p:nvPr>
        </p:nvPicPr>
        <p:blipFill>
          <a:blip r:embed="rId2"/>
          <a:stretch>
            <a:fillRect/>
          </a:stretch>
        </p:blipFill>
        <p:spPr>
          <a:xfrm>
            <a:off x="5341931" y="1375642"/>
            <a:ext cx="3601844" cy="2743200"/>
          </a:xfrm>
        </p:spPr>
      </p:pic>
      <p:sp>
        <p:nvSpPr>
          <p:cNvPr id="8" name="Right Arrow 7">
            <a:extLst>
              <a:ext uri="{FF2B5EF4-FFF2-40B4-BE49-F238E27FC236}">
                <a16:creationId xmlns:a16="http://schemas.microsoft.com/office/drawing/2014/main" id="{FE4C1C66-A0D9-A941-8FBF-9881A5955BF9}"/>
              </a:ext>
            </a:extLst>
          </p:cNvPr>
          <p:cNvSpPr/>
          <p:nvPr/>
        </p:nvSpPr>
        <p:spPr>
          <a:xfrm>
            <a:off x="4498172" y="2598055"/>
            <a:ext cx="741368" cy="279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225C1B97-5012-C248-BE7D-096FA7F415C2}"/>
              </a:ext>
            </a:extLst>
          </p:cNvPr>
          <p:cNvSpPr/>
          <p:nvPr/>
        </p:nvSpPr>
        <p:spPr>
          <a:xfrm>
            <a:off x="4498172" y="5244735"/>
            <a:ext cx="741368" cy="279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screenshot of a cell phone&#10;&#10;Description automatically generated">
            <a:extLst>
              <a:ext uri="{FF2B5EF4-FFF2-40B4-BE49-F238E27FC236}">
                <a16:creationId xmlns:a16="http://schemas.microsoft.com/office/drawing/2014/main" id="{7FB2FB82-5E75-7941-A2D8-F81942DFDB18}"/>
              </a:ext>
            </a:extLst>
          </p:cNvPr>
          <p:cNvPicPr>
            <a:picLocks noChangeAspect="1"/>
          </p:cNvPicPr>
          <p:nvPr/>
        </p:nvPicPr>
        <p:blipFill>
          <a:blip r:embed="rId3"/>
          <a:stretch>
            <a:fillRect/>
          </a:stretch>
        </p:blipFill>
        <p:spPr>
          <a:xfrm>
            <a:off x="5341931" y="4012835"/>
            <a:ext cx="3601844" cy="2743200"/>
          </a:xfrm>
          <a:prstGeom prst="rect">
            <a:avLst/>
          </a:prstGeom>
        </p:spPr>
      </p:pic>
      <p:pic>
        <p:nvPicPr>
          <p:cNvPr id="15" name="Picture 14" descr="A picture containing sitting&#10;&#10;Description automatically generated">
            <a:extLst>
              <a:ext uri="{FF2B5EF4-FFF2-40B4-BE49-F238E27FC236}">
                <a16:creationId xmlns:a16="http://schemas.microsoft.com/office/drawing/2014/main" id="{433FB6AB-5994-5343-9DE9-C55B352ED57D}"/>
              </a:ext>
            </a:extLst>
          </p:cNvPr>
          <p:cNvPicPr>
            <a:picLocks noChangeAspect="1"/>
          </p:cNvPicPr>
          <p:nvPr/>
        </p:nvPicPr>
        <p:blipFill>
          <a:blip r:embed="rId4"/>
          <a:stretch>
            <a:fillRect/>
          </a:stretch>
        </p:blipFill>
        <p:spPr>
          <a:xfrm>
            <a:off x="792003" y="1366155"/>
            <a:ext cx="3601844" cy="2743200"/>
          </a:xfrm>
          <a:prstGeom prst="rect">
            <a:avLst/>
          </a:prstGeom>
        </p:spPr>
      </p:pic>
      <p:pic>
        <p:nvPicPr>
          <p:cNvPr id="17" name="Picture 16" descr="A screenshot of a cell phone&#10;&#10;Description automatically generated">
            <a:extLst>
              <a:ext uri="{FF2B5EF4-FFF2-40B4-BE49-F238E27FC236}">
                <a16:creationId xmlns:a16="http://schemas.microsoft.com/office/drawing/2014/main" id="{8BD8C36C-84BB-7142-9CF4-5B31DB5F6082}"/>
              </a:ext>
            </a:extLst>
          </p:cNvPr>
          <p:cNvPicPr>
            <a:picLocks noChangeAspect="1"/>
          </p:cNvPicPr>
          <p:nvPr/>
        </p:nvPicPr>
        <p:blipFill>
          <a:blip r:embed="rId5"/>
          <a:stretch>
            <a:fillRect/>
          </a:stretch>
        </p:blipFill>
        <p:spPr>
          <a:xfrm>
            <a:off x="792003" y="4012835"/>
            <a:ext cx="3601844" cy="2743200"/>
          </a:xfrm>
          <a:prstGeom prst="rect">
            <a:avLst/>
          </a:prstGeom>
        </p:spPr>
      </p:pic>
      <p:sp>
        <p:nvSpPr>
          <p:cNvPr id="18" name="Content Placeholder 2">
            <a:extLst>
              <a:ext uri="{FF2B5EF4-FFF2-40B4-BE49-F238E27FC236}">
                <a16:creationId xmlns:a16="http://schemas.microsoft.com/office/drawing/2014/main" id="{1CFF79FF-DA10-E14E-9F6F-C978662F6FE8}"/>
              </a:ext>
            </a:extLst>
          </p:cNvPr>
          <p:cNvSpPr txBox="1">
            <a:spLocks/>
          </p:cNvSpPr>
          <p:nvPr/>
        </p:nvSpPr>
        <p:spPr>
          <a:xfrm>
            <a:off x="9046166" y="3108125"/>
            <a:ext cx="2673200" cy="180942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An AR2MA3 model was applied taking into consideration the output of the AUTO ARIMA function in R</a:t>
            </a:r>
          </a:p>
        </p:txBody>
      </p:sp>
    </p:spTree>
    <p:extLst>
      <p:ext uri="{BB962C8B-B14F-4D97-AF65-F5344CB8AC3E}">
        <p14:creationId xmlns:p14="http://schemas.microsoft.com/office/powerpoint/2010/main" val="3890336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38CD6-F0CA-1540-B06C-0860F8544940}"/>
              </a:ext>
            </a:extLst>
          </p:cNvPr>
          <p:cNvSpPr>
            <a:spLocks noGrp="1"/>
          </p:cNvSpPr>
          <p:nvPr>
            <p:ph type="title"/>
          </p:nvPr>
        </p:nvSpPr>
        <p:spPr/>
        <p:txBody>
          <a:bodyPr/>
          <a:lstStyle/>
          <a:p>
            <a:r>
              <a:rPr lang="en-US" dirty="0"/>
              <a:t>The issue of residuals</a:t>
            </a:r>
          </a:p>
        </p:txBody>
      </p:sp>
      <p:pic>
        <p:nvPicPr>
          <p:cNvPr id="10" name="Picture 9" descr="A close up of a map&#10;&#10;Description automatically generated">
            <a:extLst>
              <a:ext uri="{FF2B5EF4-FFF2-40B4-BE49-F238E27FC236}">
                <a16:creationId xmlns:a16="http://schemas.microsoft.com/office/drawing/2014/main" id="{E33D8094-F7D1-7A40-9A90-7941247C484E}"/>
              </a:ext>
            </a:extLst>
          </p:cNvPr>
          <p:cNvPicPr>
            <a:picLocks noChangeAspect="1"/>
          </p:cNvPicPr>
          <p:nvPr/>
        </p:nvPicPr>
        <p:blipFill>
          <a:blip r:embed="rId2"/>
          <a:stretch>
            <a:fillRect/>
          </a:stretch>
        </p:blipFill>
        <p:spPr>
          <a:xfrm>
            <a:off x="6451333" y="1566403"/>
            <a:ext cx="4202151" cy="3200400"/>
          </a:xfrm>
          <a:prstGeom prst="rect">
            <a:avLst/>
          </a:prstGeom>
        </p:spPr>
      </p:pic>
      <p:pic>
        <p:nvPicPr>
          <p:cNvPr id="11" name="Picture 10" descr="A close up of a map&#10;&#10;Description automatically generated">
            <a:extLst>
              <a:ext uri="{FF2B5EF4-FFF2-40B4-BE49-F238E27FC236}">
                <a16:creationId xmlns:a16="http://schemas.microsoft.com/office/drawing/2014/main" id="{3209179A-4525-2F40-8922-F58AF8C14BB0}"/>
              </a:ext>
            </a:extLst>
          </p:cNvPr>
          <p:cNvPicPr>
            <a:picLocks noChangeAspect="1"/>
          </p:cNvPicPr>
          <p:nvPr/>
        </p:nvPicPr>
        <p:blipFill>
          <a:blip r:embed="rId3"/>
          <a:stretch>
            <a:fillRect/>
          </a:stretch>
        </p:blipFill>
        <p:spPr>
          <a:xfrm>
            <a:off x="943242" y="1566403"/>
            <a:ext cx="4202151" cy="3200400"/>
          </a:xfrm>
          <a:prstGeom prst="rect">
            <a:avLst/>
          </a:prstGeom>
        </p:spPr>
      </p:pic>
      <p:pic>
        <p:nvPicPr>
          <p:cNvPr id="9" name="Picture 8" descr="A close up of a piece of paper&#10;&#10;Description automatically generated">
            <a:extLst>
              <a:ext uri="{FF2B5EF4-FFF2-40B4-BE49-F238E27FC236}">
                <a16:creationId xmlns:a16="http://schemas.microsoft.com/office/drawing/2014/main" id="{0EE6B693-4F04-BC45-A0DE-0D7A5ED8BBCD}"/>
              </a:ext>
            </a:extLst>
          </p:cNvPr>
          <p:cNvPicPr>
            <a:picLocks noChangeAspect="1"/>
          </p:cNvPicPr>
          <p:nvPr/>
        </p:nvPicPr>
        <p:blipFill>
          <a:blip r:embed="rId4"/>
          <a:stretch>
            <a:fillRect/>
          </a:stretch>
        </p:blipFill>
        <p:spPr>
          <a:xfrm>
            <a:off x="6451333" y="1566403"/>
            <a:ext cx="4202151" cy="3200400"/>
          </a:xfrm>
          <a:prstGeom prst="rect">
            <a:avLst/>
          </a:prstGeom>
        </p:spPr>
      </p:pic>
      <p:pic>
        <p:nvPicPr>
          <p:cNvPr id="7" name="Picture 6" descr="A close up of a map&#10;&#10;Description automatically generated">
            <a:extLst>
              <a:ext uri="{FF2B5EF4-FFF2-40B4-BE49-F238E27FC236}">
                <a16:creationId xmlns:a16="http://schemas.microsoft.com/office/drawing/2014/main" id="{C2021312-5A2D-FF40-8A48-619F86999F96}"/>
              </a:ext>
            </a:extLst>
          </p:cNvPr>
          <p:cNvPicPr>
            <a:picLocks noChangeAspect="1"/>
          </p:cNvPicPr>
          <p:nvPr/>
        </p:nvPicPr>
        <p:blipFill>
          <a:blip r:embed="rId5"/>
          <a:stretch>
            <a:fillRect/>
          </a:stretch>
        </p:blipFill>
        <p:spPr>
          <a:xfrm>
            <a:off x="943241" y="1566403"/>
            <a:ext cx="4202151" cy="3200400"/>
          </a:xfrm>
          <a:prstGeom prst="rect">
            <a:avLst/>
          </a:prstGeom>
        </p:spPr>
      </p:pic>
      <p:pic>
        <p:nvPicPr>
          <p:cNvPr id="19" name="Picture 18" descr="A screenshot of a cell phone&#10;&#10;Description automatically generated">
            <a:extLst>
              <a:ext uri="{FF2B5EF4-FFF2-40B4-BE49-F238E27FC236}">
                <a16:creationId xmlns:a16="http://schemas.microsoft.com/office/drawing/2014/main" id="{A3386D1E-BC03-2D4F-8EB2-6007481CF61C}"/>
              </a:ext>
            </a:extLst>
          </p:cNvPr>
          <p:cNvPicPr>
            <a:picLocks noChangeAspect="1"/>
          </p:cNvPicPr>
          <p:nvPr/>
        </p:nvPicPr>
        <p:blipFill>
          <a:blip r:embed="rId6"/>
          <a:stretch>
            <a:fillRect/>
          </a:stretch>
        </p:blipFill>
        <p:spPr>
          <a:xfrm>
            <a:off x="943242" y="4832795"/>
            <a:ext cx="4389292" cy="1280890"/>
          </a:xfrm>
          <a:prstGeom prst="rect">
            <a:avLst/>
          </a:prstGeom>
        </p:spPr>
      </p:pic>
      <p:pic>
        <p:nvPicPr>
          <p:cNvPr id="17" name="Picture 16" descr="A screenshot of a cell phone&#10;&#10;Description automatically generated">
            <a:extLst>
              <a:ext uri="{FF2B5EF4-FFF2-40B4-BE49-F238E27FC236}">
                <a16:creationId xmlns:a16="http://schemas.microsoft.com/office/drawing/2014/main" id="{3B2B9453-94F1-314F-AF45-B03FFD6DF9C0}"/>
              </a:ext>
            </a:extLst>
          </p:cNvPr>
          <p:cNvPicPr>
            <a:picLocks noChangeAspect="1"/>
          </p:cNvPicPr>
          <p:nvPr/>
        </p:nvPicPr>
        <p:blipFill>
          <a:blip r:embed="rId7"/>
          <a:stretch>
            <a:fillRect/>
          </a:stretch>
        </p:blipFill>
        <p:spPr>
          <a:xfrm>
            <a:off x="5618284" y="4832795"/>
            <a:ext cx="6428170" cy="1280890"/>
          </a:xfrm>
          <a:prstGeom prst="rect">
            <a:avLst/>
          </a:prstGeom>
        </p:spPr>
      </p:pic>
    </p:spTree>
    <p:extLst>
      <p:ext uri="{BB962C8B-B14F-4D97-AF65-F5344CB8AC3E}">
        <p14:creationId xmlns:p14="http://schemas.microsoft.com/office/powerpoint/2010/main" val="3169340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par>
                                <p:cTn id="24" presetID="10" presetClass="entr" presetSubtype="0"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5EBEF-4F2D-2242-852A-CA3DC5997E77}"/>
              </a:ext>
            </a:extLst>
          </p:cNvPr>
          <p:cNvSpPr>
            <a:spLocks noGrp="1"/>
          </p:cNvSpPr>
          <p:nvPr>
            <p:ph type="title"/>
          </p:nvPr>
        </p:nvSpPr>
        <p:spPr/>
        <p:txBody>
          <a:bodyPr/>
          <a:lstStyle/>
          <a:p>
            <a:r>
              <a:rPr lang="en-US" dirty="0"/>
              <a:t>Limitations </a:t>
            </a:r>
          </a:p>
        </p:txBody>
      </p:sp>
      <p:pic>
        <p:nvPicPr>
          <p:cNvPr id="4" name="Picture 3" descr="A screenshot of a cell phone&#10;&#10;Description automatically generated">
            <a:extLst>
              <a:ext uri="{FF2B5EF4-FFF2-40B4-BE49-F238E27FC236}">
                <a16:creationId xmlns:a16="http://schemas.microsoft.com/office/drawing/2014/main" id="{251F17AE-B271-EB48-89AA-855DD362AF59}"/>
              </a:ext>
            </a:extLst>
          </p:cNvPr>
          <p:cNvPicPr>
            <a:picLocks noChangeAspect="1"/>
          </p:cNvPicPr>
          <p:nvPr/>
        </p:nvPicPr>
        <p:blipFill>
          <a:blip r:embed="rId2"/>
          <a:stretch>
            <a:fillRect/>
          </a:stretch>
        </p:blipFill>
        <p:spPr>
          <a:xfrm>
            <a:off x="1943368" y="1500410"/>
            <a:ext cx="4202152" cy="3200400"/>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847B5950-B600-254E-ADE0-34507366A160}"/>
              </a:ext>
            </a:extLst>
          </p:cNvPr>
          <p:cNvPicPr>
            <a:picLocks noChangeAspect="1"/>
          </p:cNvPicPr>
          <p:nvPr/>
        </p:nvPicPr>
        <p:blipFill>
          <a:blip r:embed="rId3"/>
          <a:stretch>
            <a:fillRect/>
          </a:stretch>
        </p:blipFill>
        <p:spPr>
          <a:xfrm>
            <a:off x="6451334" y="1500410"/>
            <a:ext cx="4202152" cy="3200400"/>
          </a:xfrm>
          <a:prstGeom prst="rect">
            <a:avLst/>
          </a:prstGeom>
        </p:spPr>
      </p:pic>
      <p:sp>
        <p:nvSpPr>
          <p:cNvPr id="8" name="Content Placeholder 2">
            <a:extLst>
              <a:ext uri="{FF2B5EF4-FFF2-40B4-BE49-F238E27FC236}">
                <a16:creationId xmlns:a16="http://schemas.microsoft.com/office/drawing/2014/main" id="{6B3332CB-5DCE-7D4A-B64F-BF80E4E57609}"/>
              </a:ext>
            </a:extLst>
          </p:cNvPr>
          <p:cNvSpPr txBox="1">
            <a:spLocks/>
          </p:cNvSpPr>
          <p:nvPr/>
        </p:nvSpPr>
        <p:spPr>
          <a:xfrm>
            <a:off x="1512631" y="4924646"/>
            <a:ext cx="9503032" cy="1619029"/>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1600" dirty="0"/>
              <a:t>Both the models do not capture the covariance between both the response variables. Especially when they can reasonably effect each other. </a:t>
            </a:r>
          </a:p>
          <a:p>
            <a:r>
              <a:rPr lang="en-US" sz="1600" dirty="0"/>
              <a:t>The “</a:t>
            </a:r>
            <a:r>
              <a:rPr lang="en-US" sz="1600" dirty="0" err="1"/>
              <a:t>workingday</a:t>
            </a:r>
            <a:r>
              <a:rPr lang="en-US" sz="1600" dirty="0"/>
              <a:t>” variable, which could explain the covariance  did not find its place in the linear models.</a:t>
            </a:r>
          </a:p>
          <a:p>
            <a:r>
              <a:rPr lang="en-US" sz="1600" dirty="0"/>
              <a:t>The models that can handle this issue belong to the class of VAR (Vector Auto Regressive) models.</a:t>
            </a:r>
          </a:p>
          <a:p>
            <a:endParaRPr lang="en-US" sz="1600" dirty="0"/>
          </a:p>
        </p:txBody>
      </p:sp>
    </p:spTree>
    <p:extLst>
      <p:ext uri="{BB962C8B-B14F-4D97-AF65-F5344CB8AC3E}">
        <p14:creationId xmlns:p14="http://schemas.microsoft.com/office/powerpoint/2010/main" val="2143486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1"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3B2FC-D883-984C-BA2A-88AF35A793F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9D50118-C9ED-D14C-B9FE-4C4312396079}"/>
              </a:ext>
            </a:extLst>
          </p:cNvPr>
          <p:cNvSpPr>
            <a:spLocks noGrp="1"/>
          </p:cNvSpPr>
          <p:nvPr>
            <p:ph idx="1"/>
          </p:nvPr>
        </p:nvSpPr>
        <p:spPr>
          <a:xfrm>
            <a:off x="1173367" y="1905000"/>
            <a:ext cx="10138646" cy="3891116"/>
          </a:xfrm>
        </p:spPr>
        <p:txBody>
          <a:bodyPr>
            <a:normAutofit/>
          </a:bodyPr>
          <a:lstStyle/>
          <a:p>
            <a:r>
              <a:rPr lang="en-US" sz="1600" dirty="0"/>
              <a:t>Bike sharing systems are new generation of traditional bike rentals where the user can easily rent a bike from a position and return at another position. </a:t>
            </a:r>
          </a:p>
          <a:p>
            <a:r>
              <a:rPr lang="en-US" sz="1600" dirty="0"/>
              <a:t>Currently, there are about over 500 bike-sharing programs around the world which is composed of over 500 thousands bicycles. </a:t>
            </a:r>
          </a:p>
          <a:p>
            <a:r>
              <a:rPr lang="en-US" sz="1600" dirty="0"/>
              <a:t>Apart from playing an important role in traffic, environmental and health issues, the characteristics of data generated make them attractive. Usually, the duration of travel, departure and arrival position is explicitly recorded, making it useful for sensing mobility in the city. </a:t>
            </a:r>
          </a:p>
          <a:p>
            <a:r>
              <a:rPr lang="en-US" sz="1600" dirty="0"/>
              <a:t>We are going to study two-year historical log from Capital Bikeshare system, Washington D.C., USA which is publicly available in (</a:t>
            </a:r>
            <a:r>
              <a:rPr lang="en-US" sz="1600" dirty="0">
                <a:hlinkClick r:id="rId2"/>
              </a:rPr>
              <a:t>http://capitalbikeshare.com/system-data</a:t>
            </a:r>
            <a:r>
              <a:rPr lang="en-US" sz="1600" dirty="0"/>
              <a:t>)</a:t>
            </a:r>
          </a:p>
          <a:p>
            <a:r>
              <a:rPr lang="en-US" sz="1600" dirty="0"/>
              <a:t>We hope to understand how weather effects the usage of this bikeshare system.</a:t>
            </a:r>
          </a:p>
        </p:txBody>
      </p:sp>
    </p:spTree>
    <p:extLst>
      <p:ext uri="{BB962C8B-B14F-4D97-AF65-F5344CB8AC3E}">
        <p14:creationId xmlns:p14="http://schemas.microsoft.com/office/powerpoint/2010/main" val="1303127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DD587-E352-7D41-8583-FB0B7DB19256}"/>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6CE0DE92-B65B-1646-A8C5-00DD00164E67}"/>
              </a:ext>
            </a:extLst>
          </p:cNvPr>
          <p:cNvSpPr>
            <a:spLocks noGrp="1"/>
          </p:cNvSpPr>
          <p:nvPr>
            <p:ph idx="1"/>
          </p:nvPr>
        </p:nvSpPr>
        <p:spPr>
          <a:xfrm>
            <a:off x="1135408" y="1905000"/>
            <a:ext cx="9921184" cy="4098611"/>
          </a:xfrm>
        </p:spPr>
        <p:txBody>
          <a:bodyPr>
            <a:normAutofit/>
          </a:bodyPr>
          <a:lstStyle/>
          <a:p>
            <a:r>
              <a:rPr lang="en-US" sz="1600" dirty="0"/>
              <a:t>The response variables of interest are the </a:t>
            </a:r>
            <a:r>
              <a:rPr lang="en-US" sz="1600" b="1" dirty="0"/>
              <a:t>total casual users</a:t>
            </a:r>
            <a:r>
              <a:rPr lang="en-US" sz="1600" dirty="0"/>
              <a:t> and the </a:t>
            </a:r>
            <a:r>
              <a:rPr lang="en-US" sz="1600" b="1" dirty="0"/>
              <a:t>total registered users</a:t>
            </a:r>
            <a:r>
              <a:rPr lang="en-US" sz="1600" dirty="0"/>
              <a:t> who used the service in a single day. </a:t>
            </a:r>
          </a:p>
          <a:p>
            <a:r>
              <a:rPr lang="en-US" sz="1600" dirty="0"/>
              <a:t>The weather variables include, temperature, feeling temperature, humidity, windspeed. All of them are normalized. </a:t>
            </a:r>
          </a:p>
          <a:p>
            <a:r>
              <a:rPr lang="en-US" sz="1600" dirty="0"/>
              <a:t>It also includes weather situation (</a:t>
            </a:r>
            <a:r>
              <a:rPr lang="en-US" sz="1600" dirty="0" err="1"/>
              <a:t>weather_sit</a:t>
            </a:r>
            <a:r>
              <a:rPr lang="en-US" sz="1600" dirty="0"/>
              <a:t>) :</a:t>
            </a:r>
          </a:p>
          <a:p>
            <a:pPr lvl="1">
              <a:buFontTx/>
              <a:buChar char="-"/>
            </a:pPr>
            <a:r>
              <a:rPr lang="en-US" sz="1000" dirty="0"/>
              <a:t>1: Clear, Few clouds, Partly cloudy, Partly cloudy  </a:t>
            </a:r>
          </a:p>
          <a:p>
            <a:pPr lvl="1">
              <a:buFontTx/>
              <a:buChar char="-"/>
            </a:pPr>
            <a:r>
              <a:rPr lang="en-US" sz="1000" dirty="0"/>
              <a:t> 2: Mist + Cloudy, Mist + Broken clouds, Mist + Few clouds, Mist </a:t>
            </a:r>
          </a:p>
          <a:p>
            <a:pPr lvl="1">
              <a:buFontTx/>
              <a:buChar char="-"/>
            </a:pPr>
            <a:r>
              <a:rPr lang="en-US" sz="1000" dirty="0"/>
              <a:t>-3: Light Snow, Light Rain + Thunderstorm + Scattered clouds, Light Rain + Scattered clouds</a:t>
            </a:r>
          </a:p>
          <a:p>
            <a:pPr lvl="1">
              <a:buFontTx/>
              <a:buChar char="-"/>
            </a:pPr>
            <a:r>
              <a:rPr lang="en-US" sz="1000" dirty="0"/>
              <a:t> 4: Heavy Rain + Ice Pallets + Thunderstorm + Mist, Snow + Fog</a:t>
            </a:r>
          </a:p>
          <a:p>
            <a:r>
              <a:rPr lang="en-US" sz="1600" dirty="0"/>
              <a:t>The time variables include  date, year (0: 2011, 1:2012) , month, weekday, working day, holiday, season (1:springer, 2:summer, 3:fall, 4:winter)</a:t>
            </a:r>
          </a:p>
        </p:txBody>
      </p:sp>
    </p:spTree>
    <p:extLst>
      <p:ext uri="{BB962C8B-B14F-4D97-AF65-F5344CB8AC3E}">
        <p14:creationId xmlns:p14="http://schemas.microsoft.com/office/powerpoint/2010/main" val="1292638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D031A-775D-EF4C-A017-A34D7CDE55A9}"/>
              </a:ext>
            </a:extLst>
          </p:cNvPr>
          <p:cNvSpPr>
            <a:spLocks noGrp="1"/>
          </p:cNvSpPr>
          <p:nvPr>
            <p:ph type="title"/>
          </p:nvPr>
        </p:nvSpPr>
        <p:spPr/>
        <p:txBody>
          <a:bodyPr>
            <a:normAutofit/>
          </a:bodyPr>
          <a:lstStyle/>
          <a:p>
            <a:r>
              <a:rPr lang="en-US" sz="2800" dirty="0"/>
              <a:t>Exploratory Data Analysis – Time Variables</a:t>
            </a:r>
          </a:p>
        </p:txBody>
      </p:sp>
      <p:pic>
        <p:nvPicPr>
          <p:cNvPr id="5" name="Picture 4" descr="A screenshot of a cell phone&#10;&#10;Description automatically generated">
            <a:extLst>
              <a:ext uri="{FF2B5EF4-FFF2-40B4-BE49-F238E27FC236}">
                <a16:creationId xmlns:a16="http://schemas.microsoft.com/office/drawing/2014/main" id="{8CF8C518-86C9-C540-84D2-A1401F2F2A39}"/>
              </a:ext>
            </a:extLst>
          </p:cNvPr>
          <p:cNvPicPr>
            <a:picLocks noChangeAspect="1"/>
          </p:cNvPicPr>
          <p:nvPr/>
        </p:nvPicPr>
        <p:blipFill>
          <a:blip r:embed="rId2"/>
          <a:stretch>
            <a:fillRect/>
          </a:stretch>
        </p:blipFill>
        <p:spPr>
          <a:xfrm>
            <a:off x="792292" y="3871288"/>
            <a:ext cx="3361721" cy="2560320"/>
          </a:xfrm>
          <a:prstGeom prst="rect">
            <a:avLst/>
          </a:prstGeom>
        </p:spPr>
      </p:pic>
      <p:pic>
        <p:nvPicPr>
          <p:cNvPr id="7" name="Picture 6" descr="A picture containing clock&#10;&#10;Description automatically generated">
            <a:extLst>
              <a:ext uri="{FF2B5EF4-FFF2-40B4-BE49-F238E27FC236}">
                <a16:creationId xmlns:a16="http://schemas.microsoft.com/office/drawing/2014/main" id="{C9037E0C-65B0-464F-91E0-FA71C4679355}"/>
              </a:ext>
            </a:extLst>
          </p:cNvPr>
          <p:cNvPicPr>
            <a:picLocks noChangeAspect="1"/>
          </p:cNvPicPr>
          <p:nvPr/>
        </p:nvPicPr>
        <p:blipFill>
          <a:blip r:embed="rId3"/>
          <a:stretch>
            <a:fillRect/>
          </a:stretch>
        </p:blipFill>
        <p:spPr>
          <a:xfrm>
            <a:off x="792291" y="1310968"/>
            <a:ext cx="3361721" cy="2560320"/>
          </a:xfrm>
          <a:prstGeom prst="rect">
            <a:avLst/>
          </a:prstGeom>
        </p:spPr>
      </p:pic>
      <p:pic>
        <p:nvPicPr>
          <p:cNvPr id="9" name="Picture 8" descr="A close up of a piece of paper&#10;&#10;Description automatically generated">
            <a:extLst>
              <a:ext uri="{FF2B5EF4-FFF2-40B4-BE49-F238E27FC236}">
                <a16:creationId xmlns:a16="http://schemas.microsoft.com/office/drawing/2014/main" id="{1F4CBCD5-F67D-7547-B8D2-16BD3415EB18}"/>
              </a:ext>
            </a:extLst>
          </p:cNvPr>
          <p:cNvPicPr>
            <a:picLocks noChangeAspect="1"/>
          </p:cNvPicPr>
          <p:nvPr/>
        </p:nvPicPr>
        <p:blipFill>
          <a:blip r:embed="rId4"/>
          <a:stretch>
            <a:fillRect/>
          </a:stretch>
        </p:blipFill>
        <p:spPr>
          <a:xfrm>
            <a:off x="4415139" y="3871288"/>
            <a:ext cx="3361721" cy="2560320"/>
          </a:xfrm>
          <a:prstGeom prst="rect">
            <a:avLst/>
          </a:prstGeom>
        </p:spPr>
      </p:pic>
      <p:pic>
        <p:nvPicPr>
          <p:cNvPr id="11" name="Picture 10" descr="A close up of text on a white background&#10;&#10;Description automatically generated">
            <a:extLst>
              <a:ext uri="{FF2B5EF4-FFF2-40B4-BE49-F238E27FC236}">
                <a16:creationId xmlns:a16="http://schemas.microsoft.com/office/drawing/2014/main" id="{5038B82A-5A7F-EF44-B5CF-F9745FBF86BC}"/>
              </a:ext>
            </a:extLst>
          </p:cNvPr>
          <p:cNvPicPr>
            <a:picLocks noChangeAspect="1"/>
          </p:cNvPicPr>
          <p:nvPr/>
        </p:nvPicPr>
        <p:blipFill>
          <a:blip r:embed="rId5"/>
          <a:stretch>
            <a:fillRect/>
          </a:stretch>
        </p:blipFill>
        <p:spPr>
          <a:xfrm>
            <a:off x="4415139" y="1310968"/>
            <a:ext cx="3361721" cy="2560320"/>
          </a:xfrm>
          <a:prstGeom prst="rect">
            <a:avLst/>
          </a:prstGeom>
        </p:spPr>
      </p:pic>
      <p:pic>
        <p:nvPicPr>
          <p:cNvPr id="13" name="Picture 12" descr="A close up of a logo&#10;&#10;Description automatically generated">
            <a:extLst>
              <a:ext uri="{FF2B5EF4-FFF2-40B4-BE49-F238E27FC236}">
                <a16:creationId xmlns:a16="http://schemas.microsoft.com/office/drawing/2014/main" id="{B7E8249B-722E-6C47-86C0-6EE0A48A98E3}"/>
              </a:ext>
            </a:extLst>
          </p:cNvPr>
          <p:cNvPicPr>
            <a:picLocks noChangeAspect="1"/>
          </p:cNvPicPr>
          <p:nvPr/>
        </p:nvPicPr>
        <p:blipFill>
          <a:blip r:embed="rId6"/>
          <a:stretch>
            <a:fillRect/>
          </a:stretch>
        </p:blipFill>
        <p:spPr>
          <a:xfrm>
            <a:off x="8037986" y="3871288"/>
            <a:ext cx="3361721" cy="2560320"/>
          </a:xfrm>
          <a:prstGeom prst="rect">
            <a:avLst/>
          </a:prstGeom>
        </p:spPr>
      </p:pic>
      <p:pic>
        <p:nvPicPr>
          <p:cNvPr id="15" name="Picture 14" descr="A close up of a logo&#10;&#10;Description automatically generated">
            <a:extLst>
              <a:ext uri="{FF2B5EF4-FFF2-40B4-BE49-F238E27FC236}">
                <a16:creationId xmlns:a16="http://schemas.microsoft.com/office/drawing/2014/main" id="{3600C10B-1117-BE44-B052-264999861026}"/>
              </a:ext>
            </a:extLst>
          </p:cNvPr>
          <p:cNvPicPr>
            <a:picLocks noChangeAspect="1"/>
          </p:cNvPicPr>
          <p:nvPr/>
        </p:nvPicPr>
        <p:blipFill>
          <a:blip r:embed="rId7"/>
          <a:stretch>
            <a:fillRect/>
          </a:stretch>
        </p:blipFill>
        <p:spPr>
          <a:xfrm>
            <a:off x="8037987" y="1310968"/>
            <a:ext cx="3361721" cy="2560320"/>
          </a:xfrm>
          <a:prstGeom prst="rect">
            <a:avLst/>
          </a:prstGeom>
        </p:spPr>
      </p:pic>
    </p:spTree>
    <p:extLst>
      <p:ext uri="{BB962C8B-B14F-4D97-AF65-F5344CB8AC3E}">
        <p14:creationId xmlns:p14="http://schemas.microsoft.com/office/powerpoint/2010/main" val="4042159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B7BB1-F462-F542-B7F4-B15E27DCFD62}"/>
              </a:ext>
            </a:extLst>
          </p:cNvPr>
          <p:cNvSpPr>
            <a:spLocks noGrp="1"/>
          </p:cNvSpPr>
          <p:nvPr>
            <p:ph type="title"/>
          </p:nvPr>
        </p:nvSpPr>
        <p:spPr/>
        <p:txBody>
          <a:bodyPr>
            <a:normAutofit/>
          </a:bodyPr>
          <a:lstStyle/>
          <a:p>
            <a:r>
              <a:rPr lang="en-US" sz="2800" dirty="0"/>
              <a:t>Exploratory Data Analysis – Weather Variables</a:t>
            </a:r>
          </a:p>
        </p:txBody>
      </p:sp>
      <p:pic>
        <p:nvPicPr>
          <p:cNvPr id="5" name="Picture 4" descr="A close up of a map&#10;&#10;Description automatically generated">
            <a:extLst>
              <a:ext uri="{FF2B5EF4-FFF2-40B4-BE49-F238E27FC236}">
                <a16:creationId xmlns:a16="http://schemas.microsoft.com/office/drawing/2014/main" id="{16C73E4D-BD94-9B40-A4E8-C3F083C50428}"/>
              </a:ext>
            </a:extLst>
          </p:cNvPr>
          <p:cNvPicPr>
            <a:picLocks noChangeAspect="1"/>
          </p:cNvPicPr>
          <p:nvPr/>
        </p:nvPicPr>
        <p:blipFill>
          <a:blip r:embed="rId2"/>
          <a:stretch>
            <a:fillRect/>
          </a:stretch>
        </p:blipFill>
        <p:spPr>
          <a:xfrm>
            <a:off x="758229" y="1264555"/>
            <a:ext cx="3361721" cy="2560320"/>
          </a:xfrm>
          <a:prstGeom prst="rect">
            <a:avLst/>
          </a:prstGeom>
        </p:spPr>
      </p:pic>
      <p:pic>
        <p:nvPicPr>
          <p:cNvPr id="7" name="Picture 6" descr="A close up of a map&#10;&#10;Description automatically generated">
            <a:extLst>
              <a:ext uri="{FF2B5EF4-FFF2-40B4-BE49-F238E27FC236}">
                <a16:creationId xmlns:a16="http://schemas.microsoft.com/office/drawing/2014/main" id="{8CCB836E-357C-3F43-8806-7AF4182B8DDD}"/>
              </a:ext>
            </a:extLst>
          </p:cNvPr>
          <p:cNvPicPr>
            <a:picLocks noChangeAspect="1"/>
          </p:cNvPicPr>
          <p:nvPr/>
        </p:nvPicPr>
        <p:blipFill>
          <a:blip r:embed="rId3"/>
          <a:stretch>
            <a:fillRect/>
          </a:stretch>
        </p:blipFill>
        <p:spPr>
          <a:xfrm>
            <a:off x="758229" y="3824875"/>
            <a:ext cx="3361721" cy="2560320"/>
          </a:xfrm>
          <a:prstGeom prst="rect">
            <a:avLst/>
          </a:prstGeom>
        </p:spPr>
      </p:pic>
      <p:pic>
        <p:nvPicPr>
          <p:cNvPr id="9" name="Picture 8" descr="A close up of a map&#10;&#10;Description automatically generated">
            <a:extLst>
              <a:ext uri="{FF2B5EF4-FFF2-40B4-BE49-F238E27FC236}">
                <a16:creationId xmlns:a16="http://schemas.microsoft.com/office/drawing/2014/main" id="{CCBBEE1E-CCE3-2F40-9028-417DC14FA16B}"/>
              </a:ext>
            </a:extLst>
          </p:cNvPr>
          <p:cNvPicPr>
            <a:picLocks noChangeAspect="1"/>
          </p:cNvPicPr>
          <p:nvPr/>
        </p:nvPicPr>
        <p:blipFill>
          <a:blip r:embed="rId4"/>
          <a:stretch>
            <a:fillRect/>
          </a:stretch>
        </p:blipFill>
        <p:spPr>
          <a:xfrm>
            <a:off x="4415136" y="3824875"/>
            <a:ext cx="3361721" cy="2560320"/>
          </a:xfrm>
          <a:prstGeom prst="rect">
            <a:avLst/>
          </a:prstGeom>
        </p:spPr>
      </p:pic>
      <p:pic>
        <p:nvPicPr>
          <p:cNvPr id="11" name="Picture 10" descr="A close up of a map&#10;&#10;Description automatically generated">
            <a:extLst>
              <a:ext uri="{FF2B5EF4-FFF2-40B4-BE49-F238E27FC236}">
                <a16:creationId xmlns:a16="http://schemas.microsoft.com/office/drawing/2014/main" id="{8ED8830F-4033-B145-872F-50947375F639}"/>
              </a:ext>
            </a:extLst>
          </p:cNvPr>
          <p:cNvPicPr>
            <a:picLocks noChangeAspect="1"/>
          </p:cNvPicPr>
          <p:nvPr/>
        </p:nvPicPr>
        <p:blipFill>
          <a:blip r:embed="rId5"/>
          <a:stretch>
            <a:fillRect/>
          </a:stretch>
        </p:blipFill>
        <p:spPr>
          <a:xfrm>
            <a:off x="4415139" y="1264555"/>
            <a:ext cx="3361721" cy="2560320"/>
          </a:xfrm>
          <a:prstGeom prst="rect">
            <a:avLst/>
          </a:prstGeom>
        </p:spPr>
      </p:pic>
      <p:pic>
        <p:nvPicPr>
          <p:cNvPr id="13" name="Picture 12" descr="A close up of text on a white background&#10;&#10;Description automatically generated">
            <a:extLst>
              <a:ext uri="{FF2B5EF4-FFF2-40B4-BE49-F238E27FC236}">
                <a16:creationId xmlns:a16="http://schemas.microsoft.com/office/drawing/2014/main" id="{4D937DFD-C54B-DC4B-93F8-5D8CCAF4F2BA}"/>
              </a:ext>
            </a:extLst>
          </p:cNvPr>
          <p:cNvPicPr>
            <a:picLocks noChangeAspect="1"/>
          </p:cNvPicPr>
          <p:nvPr/>
        </p:nvPicPr>
        <p:blipFill>
          <a:blip r:embed="rId6"/>
          <a:stretch>
            <a:fillRect/>
          </a:stretch>
        </p:blipFill>
        <p:spPr>
          <a:xfrm>
            <a:off x="8072046" y="3824875"/>
            <a:ext cx="3361721" cy="2560320"/>
          </a:xfrm>
          <a:prstGeom prst="rect">
            <a:avLst/>
          </a:prstGeom>
        </p:spPr>
      </p:pic>
      <p:pic>
        <p:nvPicPr>
          <p:cNvPr id="15" name="Picture 14">
            <a:extLst>
              <a:ext uri="{FF2B5EF4-FFF2-40B4-BE49-F238E27FC236}">
                <a16:creationId xmlns:a16="http://schemas.microsoft.com/office/drawing/2014/main" id="{4826F308-EF65-EE44-83BE-C98A098D0AB2}"/>
              </a:ext>
            </a:extLst>
          </p:cNvPr>
          <p:cNvPicPr>
            <a:picLocks noChangeAspect="1"/>
          </p:cNvPicPr>
          <p:nvPr/>
        </p:nvPicPr>
        <p:blipFill>
          <a:blip r:embed="rId7"/>
          <a:stretch>
            <a:fillRect/>
          </a:stretch>
        </p:blipFill>
        <p:spPr>
          <a:xfrm>
            <a:off x="8072046" y="1264555"/>
            <a:ext cx="3361721" cy="2560320"/>
          </a:xfrm>
          <a:prstGeom prst="rect">
            <a:avLst/>
          </a:prstGeom>
        </p:spPr>
      </p:pic>
    </p:spTree>
    <p:extLst>
      <p:ext uri="{BB962C8B-B14F-4D97-AF65-F5344CB8AC3E}">
        <p14:creationId xmlns:p14="http://schemas.microsoft.com/office/powerpoint/2010/main" val="858306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text on a white background&#10;&#10;Description automatically generated">
            <a:extLst>
              <a:ext uri="{FF2B5EF4-FFF2-40B4-BE49-F238E27FC236}">
                <a16:creationId xmlns:a16="http://schemas.microsoft.com/office/drawing/2014/main" id="{37936CD5-3C28-2F4A-9C35-AA33D956E036}"/>
              </a:ext>
            </a:extLst>
          </p:cNvPr>
          <p:cNvPicPr>
            <a:picLocks noChangeAspect="1"/>
          </p:cNvPicPr>
          <p:nvPr/>
        </p:nvPicPr>
        <p:blipFill>
          <a:blip r:embed="rId2"/>
          <a:stretch>
            <a:fillRect/>
          </a:stretch>
        </p:blipFill>
        <p:spPr>
          <a:xfrm>
            <a:off x="3571290" y="0"/>
            <a:ext cx="4563000" cy="6858000"/>
          </a:xfrm>
          <a:prstGeom prst="rect">
            <a:avLst/>
          </a:prstGeom>
        </p:spPr>
      </p:pic>
      <p:pic>
        <p:nvPicPr>
          <p:cNvPr id="7" name="Picture 6" descr="A close up of text on a white background&#10;&#10;Description automatically generated">
            <a:extLst>
              <a:ext uri="{FF2B5EF4-FFF2-40B4-BE49-F238E27FC236}">
                <a16:creationId xmlns:a16="http://schemas.microsoft.com/office/drawing/2014/main" id="{AC0D7B21-9A96-AA47-8835-D1B15049DEEC}"/>
              </a:ext>
            </a:extLst>
          </p:cNvPr>
          <p:cNvPicPr>
            <a:picLocks noChangeAspect="1"/>
          </p:cNvPicPr>
          <p:nvPr/>
        </p:nvPicPr>
        <p:blipFill>
          <a:blip r:embed="rId3"/>
          <a:stretch>
            <a:fillRect/>
          </a:stretch>
        </p:blipFill>
        <p:spPr>
          <a:xfrm>
            <a:off x="7887703" y="0"/>
            <a:ext cx="4304297" cy="6858000"/>
          </a:xfrm>
          <a:prstGeom prst="rect">
            <a:avLst/>
          </a:prstGeom>
        </p:spPr>
      </p:pic>
      <p:sp>
        <p:nvSpPr>
          <p:cNvPr id="8" name="Frame 7">
            <a:extLst>
              <a:ext uri="{FF2B5EF4-FFF2-40B4-BE49-F238E27FC236}">
                <a16:creationId xmlns:a16="http://schemas.microsoft.com/office/drawing/2014/main" id="{0BF1EC06-41B0-6B4C-89FC-5E348047D4BB}"/>
              </a:ext>
            </a:extLst>
          </p:cNvPr>
          <p:cNvSpPr/>
          <p:nvPr/>
        </p:nvSpPr>
        <p:spPr>
          <a:xfrm>
            <a:off x="7887702" y="3860800"/>
            <a:ext cx="3427997" cy="155448"/>
          </a:xfrm>
          <a:prstGeom prst="frame">
            <a:avLst>
              <a:gd name="adj1"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4D1F4230-DF32-E947-BA2C-972C39777C89}"/>
              </a:ext>
            </a:extLst>
          </p:cNvPr>
          <p:cNvSpPr/>
          <p:nvPr/>
        </p:nvSpPr>
        <p:spPr>
          <a:xfrm>
            <a:off x="3569702" y="3860800"/>
            <a:ext cx="3427997" cy="155448"/>
          </a:xfrm>
          <a:prstGeom prst="frame">
            <a:avLst>
              <a:gd name="adj1"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19C9C8F9-5CC2-244F-B0BA-237040F9B4EF}"/>
              </a:ext>
            </a:extLst>
          </p:cNvPr>
          <p:cNvSpPr/>
          <p:nvPr/>
        </p:nvSpPr>
        <p:spPr>
          <a:xfrm>
            <a:off x="7887702" y="4025900"/>
            <a:ext cx="3427997" cy="155448"/>
          </a:xfrm>
          <a:prstGeom prst="frame">
            <a:avLst>
              <a:gd name="adj1"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20603077-0D61-0C44-96CE-35B2E726644E}"/>
              </a:ext>
            </a:extLst>
          </p:cNvPr>
          <p:cNvSpPr/>
          <p:nvPr/>
        </p:nvSpPr>
        <p:spPr>
          <a:xfrm>
            <a:off x="3569702" y="4025900"/>
            <a:ext cx="3427997" cy="155448"/>
          </a:xfrm>
          <a:prstGeom prst="frame">
            <a:avLst>
              <a:gd name="adj1"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rame 14">
            <a:extLst>
              <a:ext uri="{FF2B5EF4-FFF2-40B4-BE49-F238E27FC236}">
                <a16:creationId xmlns:a16="http://schemas.microsoft.com/office/drawing/2014/main" id="{ABF3BD49-205E-D146-BEC1-9C7B853ECF35}"/>
              </a:ext>
            </a:extLst>
          </p:cNvPr>
          <p:cNvSpPr/>
          <p:nvPr/>
        </p:nvSpPr>
        <p:spPr>
          <a:xfrm>
            <a:off x="7887702" y="4191000"/>
            <a:ext cx="3427997" cy="914400"/>
          </a:xfrm>
          <a:prstGeom prst="frame">
            <a:avLst>
              <a:gd name="adj1"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ame 15">
            <a:extLst>
              <a:ext uri="{FF2B5EF4-FFF2-40B4-BE49-F238E27FC236}">
                <a16:creationId xmlns:a16="http://schemas.microsoft.com/office/drawing/2014/main" id="{74F1EAA5-C97F-AB47-AFE8-42654ABDA4E9}"/>
              </a:ext>
            </a:extLst>
          </p:cNvPr>
          <p:cNvSpPr/>
          <p:nvPr/>
        </p:nvSpPr>
        <p:spPr>
          <a:xfrm>
            <a:off x="3569702" y="4191000"/>
            <a:ext cx="3427997" cy="914400"/>
          </a:xfrm>
          <a:prstGeom prst="frame">
            <a:avLst>
              <a:gd name="adj1"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rame 18">
            <a:extLst>
              <a:ext uri="{FF2B5EF4-FFF2-40B4-BE49-F238E27FC236}">
                <a16:creationId xmlns:a16="http://schemas.microsoft.com/office/drawing/2014/main" id="{5BF27768-1915-3945-A159-2CEC35C03B79}"/>
              </a:ext>
            </a:extLst>
          </p:cNvPr>
          <p:cNvSpPr/>
          <p:nvPr/>
        </p:nvSpPr>
        <p:spPr>
          <a:xfrm>
            <a:off x="7887702" y="5397500"/>
            <a:ext cx="3427997" cy="482600"/>
          </a:xfrm>
          <a:prstGeom prst="frame">
            <a:avLst>
              <a:gd name="adj1"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Frame 19">
            <a:extLst>
              <a:ext uri="{FF2B5EF4-FFF2-40B4-BE49-F238E27FC236}">
                <a16:creationId xmlns:a16="http://schemas.microsoft.com/office/drawing/2014/main" id="{7F4CCBE5-E499-8241-BD53-6DDC5C9FA086}"/>
              </a:ext>
            </a:extLst>
          </p:cNvPr>
          <p:cNvSpPr/>
          <p:nvPr/>
        </p:nvSpPr>
        <p:spPr>
          <a:xfrm>
            <a:off x="3569702" y="5397500"/>
            <a:ext cx="3427997" cy="482600"/>
          </a:xfrm>
          <a:prstGeom prst="frame">
            <a:avLst>
              <a:gd name="adj1"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Title 1">
            <a:extLst>
              <a:ext uri="{FF2B5EF4-FFF2-40B4-BE49-F238E27FC236}">
                <a16:creationId xmlns:a16="http://schemas.microsoft.com/office/drawing/2014/main" id="{9764A66D-C54B-5D4E-860C-C23485F8E599}"/>
              </a:ext>
            </a:extLst>
          </p:cNvPr>
          <p:cNvSpPr txBox="1">
            <a:spLocks/>
          </p:cNvSpPr>
          <p:nvPr/>
        </p:nvSpPr>
        <p:spPr>
          <a:xfrm>
            <a:off x="1627726" y="547910"/>
            <a:ext cx="1652588"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t>Linear Models</a:t>
            </a:r>
          </a:p>
        </p:txBody>
      </p:sp>
      <p:sp>
        <p:nvSpPr>
          <p:cNvPr id="22" name="Frame 21">
            <a:extLst>
              <a:ext uri="{FF2B5EF4-FFF2-40B4-BE49-F238E27FC236}">
                <a16:creationId xmlns:a16="http://schemas.microsoft.com/office/drawing/2014/main" id="{4C2FA797-D945-B145-A37B-08ADDB7E99A3}"/>
              </a:ext>
            </a:extLst>
          </p:cNvPr>
          <p:cNvSpPr/>
          <p:nvPr/>
        </p:nvSpPr>
        <p:spPr>
          <a:xfrm>
            <a:off x="7900402" y="6451600"/>
            <a:ext cx="3885198" cy="155448"/>
          </a:xfrm>
          <a:prstGeom prst="frame">
            <a:avLst>
              <a:gd name="adj1"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Frame 22">
            <a:extLst>
              <a:ext uri="{FF2B5EF4-FFF2-40B4-BE49-F238E27FC236}">
                <a16:creationId xmlns:a16="http://schemas.microsoft.com/office/drawing/2014/main" id="{FBE929CD-2EF5-2F45-8C15-5D1FC5F1D18F}"/>
              </a:ext>
            </a:extLst>
          </p:cNvPr>
          <p:cNvSpPr/>
          <p:nvPr/>
        </p:nvSpPr>
        <p:spPr>
          <a:xfrm>
            <a:off x="3582402" y="6451600"/>
            <a:ext cx="3885198" cy="155448"/>
          </a:xfrm>
          <a:prstGeom prst="frame">
            <a:avLst>
              <a:gd name="adj1"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Frame 23">
            <a:extLst>
              <a:ext uri="{FF2B5EF4-FFF2-40B4-BE49-F238E27FC236}">
                <a16:creationId xmlns:a16="http://schemas.microsoft.com/office/drawing/2014/main" id="{986516DB-4ACB-5840-B26E-E9E614A1B576}"/>
              </a:ext>
            </a:extLst>
          </p:cNvPr>
          <p:cNvSpPr/>
          <p:nvPr/>
        </p:nvSpPr>
        <p:spPr>
          <a:xfrm>
            <a:off x="7875002" y="1714500"/>
            <a:ext cx="3427997" cy="482600"/>
          </a:xfrm>
          <a:prstGeom prst="frame">
            <a:avLst>
              <a:gd name="adj1"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Frame 24">
            <a:extLst>
              <a:ext uri="{FF2B5EF4-FFF2-40B4-BE49-F238E27FC236}">
                <a16:creationId xmlns:a16="http://schemas.microsoft.com/office/drawing/2014/main" id="{5ACC6AA2-78BD-6D4B-AFAF-C522A055E436}"/>
              </a:ext>
            </a:extLst>
          </p:cNvPr>
          <p:cNvSpPr/>
          <p:nvPr/>
        </p:nvSpPr>
        <p:spPr>
          <a:xfrm>
            <a:off x="3557002" y="1714500"/>
            <a:ext cx="3427997" cy="482600"/>
          </a:xfrm>
          <a:prstGeom prst="frame">
            <a:avLst>
              <a:gd name="adj1"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Frame 25">
            <a:extLst>
              <a:ext uri="{FF2B5EF4-FFF2-40B4-BE49-F238E27FC236}">
                <a16:creationId xmlns:a16="http://schemas.microsoft.com/office/drawing/2014/main" id="{9339E450-1BF1-234B-952F-139E91AF1341}"/>
              </a:ext>
            </a:extLst>
          </p:cNvPr>
          <p:cNvSpPr/>
          <p:nvPr/>
        </p:nvSpPr>
        <p:spPr>
          <a:xfrm>
            <a:off x="7875002" y="2324100"/>
            <a:ext cx="3427997" cy="482600"/>
          </a:xfrm>
          <a:prstGeom prst="frame">
            <a:avLst>
              <a:gd name="adj1"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Frame 26">
            <a:extLst>
              <a:ext uri="{FF2B5EF4-FFF2-40B4-BE49-F238E27FC236}">
                <a16:creationId xmlns:a16="http://schemas.microsoft.com/office/drawing/2014/main" id="{66547F82-B1E6-8243-B421-CEC07C5BF7E8}"/>
              </a:ext>
            </a:extLst>
          </p:cNvPr>
          <p:cNvSpPr/>
          <p:nvPr/>
        </p:nvSpPr>
        <p:spPr>
          <a:xfrm>
            <a:off x="7875002" y="3238500"/>
            <a:ext cx="3427997" cy="292100"/>
          </a:xfrm>
          <a:prstGeom prst="frame">
            <a:avLst>
              <a:gd name="adj1"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Content Placeholder 2">
            <a:extLst>
              <a:ext uri="{FF2B5EF4-FFF2-40B4-BE49-F238E27FC236}">
                <a16:creationId xmlns:a16="http://schemas.microsoft.com/office/drawing/2014/main" id="{4567DF12-C4DF-BE4C-A20F-871FD636274F}"/>
              </a:ext>
            </a:extLst>
          </p:cNvPr>
          <p:cNvSpPr>
            <a:spLocks noGrp="1"/>
          </p:cNvSpPr>
          <p:nvPr>
            <p:ph idx="1"/>
          </p:nvPr>
        </p:nvSpPr>
        <p:spPr>
          <a:xfrm>
            <a:off x="598231" y="1683655"/>
            <a:ext cx="2776038" cy="1280890"/>
          </a:xfrm>
        </p:spPr>
        <p:txBody>
          <a:bodyPr>
            <a:normAutofit/>
          </a:bodyPr>
          <a:lstStyle/>
          <a:p>
            <a:r>
              <a:rPr lang="en-US" sz="1600" dirty="0"/>
              <a:t>For every season, the behavior of registered users is statistically different</a:t>
            </a:r>
          </a:p>
        </p:txBody>
      </p:sp>
      <p:sp>
        <p:nvSpPr>
          <p:cNvPr id="29" name="Content Placeholder 2">
            <a:extLst>
              <a:ext uri="{FF2B5EF4-FFF2-40B4-BE49-F238E27FC236}">
                <a16:creationId xmlns:a16="http://schemas.microsoft.com/office/drawing/2014/main" id="{8552E82A-7A8C-5B4A-A178-62F74420D047}"/>
              </a:ext>
            </a:extLst>
          </p:cNvPr>
          <p:cNvSpPr txBox="1">
            <a:spLocks/>
          </p:cNvSpPr>
          <p:nvPr/>
        </p:nvSpPr>
        <p:spPr>
          <a:xfrm>
            <a:off x="598231" y="4757055"/>
            <a:ext cx="2776038" cy="128089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1600" dirty="0"/>
              <a:t>Registered Users are far more explainable as compared with Casual Users</a:t>
            </a:r>
          </a:p>
        </p:txBody>
      </p:sp>
      <p:sp>
        <p:nvSpPr>
          <p:cNvPr id="30" name="Content Placeholder 2">
            <a:extLst>
              <a:ext uri="{FF2B5EF4-FFF2-40B4-BE49-F238E27FC236}">
                <a16:creationId xmlns:a16="http://schemas.microsoft.com/office/drawing/2014/main" id="{A023B147-0646-B847-87DE-FE00FE002777}"/>
              </a:ext>
            </a:extLst>
          </p:cNvPr>
          <p:cNvSpPr txBox="1">
            <a:spLocks/>
          </p:cNvSpPr>
          <p:nvPr/>
        </p:nvSpPr>
        <p:spPr>
          <a:xfrm>
            <a:off x="598231" y="3220355"/>
            <a:ext cx="2776038" cy="128089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1600" dirty="0"/>
              <a:t>Behavior based on holiday and day of week is opposite for registered vs casual users</a:t>
            </a:r>
          </a:p>
        </p:txBody>
      </p:sp>
    </p:spTree>
    <p:extLst>
      <p:ext uri="{BB962C8B-B14F-4D97-AF65-F5344CB8AC3E}">
        <p14:creationId xmlns:p14="http://schemas.microsoft.com/office/powerpoint/2010/main" val="2049143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8">
                                            <p:txEl>
                                              <p:pRg st="0" end="0"/>
                                            </p:txEl>
                                          </p:spTgt>
                                        </p:tgtEl>
                                        <p:attrNameLst>
                                          <p:attrName>style.visibility</p:attrName>
                                        </p:attrNameLst>
                                      </p:cBhvr>
                                      <p:to>
                                        <p:strVal val="visible"/>
                                      </p:to>
                                    </p:set>
                                    <p:animEffect transition="in" filter="fade">
                                      <p:cBhvr>
                                        <p:cTn id="21" dur="500"/>
                                        <p:tgtEl>
                                          <p:spTgt spid="28">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500"/>
                                        <p:tgtEl>
                                          <p:spTgt spid="1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fade">
                                      <p:cBhvr>
                                        <p:cTn id="61" dur="500"/>
                                        <p:tgtEl>
                                          <p:spTgt spid="20"/>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500"/>
                                        <p:tgtEl>
                                          <p:spTgt spid="19"/>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fade">
                                      <p:cBhvr>
                                        <p:cTn id="69" dur="500"/>
                                        <p:tgtEl>
                                          <p:spTgt spid="2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fade">
                                      <p:cBhvr>
                                        <p:cTn id="72" dur="500"/>
                                        <p:tgtEl>
                                          <p:spTgt spid="2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fade">
                                      <p:cBhvr>
                                        <p:cTn id="7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5" grpId="0" animBg="1"/>
      <p:bldP spid="16" grpId="0" animBg="1"/>
      <p:bldP spid="19" grpId="0" animBg="1"/>
      <p:bldP spid="20" grpId="0" animBg="1"/>
      <p:bldP spid="22" grpId="0" animBg="1"/>
      <p:bldP spid="23" grpId="0" animBg="1"/>
      <p:bldP spid="24" grpId="0" animBg="1"/>
      <p:bldP spid="25" grpId="0" animBg="1"/>
      <p:bldP spid="26" grpId="0" animBg="1"/>
      <p:bldP spid="27" grpId="0" animBg="1"/>
      <p:bldP spid="28" grpId="0" build="p"/>
      <p:bldP spid="29"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0E77D-B8E0-E045-8534-77AD34E42CBF}"/>
              </a:ext>
            </a:extLst>
          </p:cNvPr>
          <p:cNvSpPr>
            <a:spLocks noGrp="1"/>
          </p:cNvSpPr>
          <p:nvPr>
            <p:ph type="title"/>
          </p:nvPr>
        </p:nvSpPr>
        <p:spPr/>
        <p:txBody>
          <a:bodyPr/>
          <a:lstStyle/>
          <a:p>
            <a:r>
              <a:rPr lang="en-US" dirty="0"/>
              <a:t>Model Validation</a:t>
            </a:r>
          </a:p>
        </p:txBody>
      </p:sp>
      <p:pic>
        <p:nvPicPr>
          <p:cNvPr id="11" name="Picture 10" descr="A close up of a map&#10;&#10;Description automatically generated">
            <a:extLst>
              <a:ext uri="{FF2B5EF4-FFF2-40B4-BE49-F238E27FC236}">
                <a16:creationId xmlns:a16="http://schemas.microsoft.com/office/drawing/2014/main" id="{9C2A0ADD-A58A-D44B-A273-E5C10A7995BD}"/>
              </a:ext>
            </a:extLst>
          </p:cNvPr>
          <p:cNvPicPr>
            <a:picLocks noChangeAspect="1"/>
          </p:cNvPicPr>
          <p:nvPr/>
        </p:nvPicPr>
        <p:blipFill>
          <a:blip r:embed="rId2"/>
          <a:stretch>
            <a:fillRect/>
          </a:stretch>
        </p:blipFill>
        <p:spPr>
          <a:xfrm>
            <a:off x="6451334" y="1500410"/>
            <a:ext cx="4202151" cy="3200400"/>
          </a:xfrm>
          <a:prstGeom prst="rect">
            <a:avLst/>
          </a:prstGeom>
        </p:spPr>
      </p:pic>
      <p:pic>
        <p:nvPicPr>
          <p:cNvPr id="17" name="Picture 16" descr="A close up of a map&#10;&#10;Description automatically generated">
            <a:extLst>
              <a:ext uri="{FF2B5EF4-FFF2-40B4-BE49-F238E27FC236}">
                <a16:creationId xmlns:a16="http://schemas.microsoft.com/office/drawing/2014/main" id="{43405485-6F19-844A-B956-D1ED990CEA68}"/>
              </a:ext>
            </a:extLst>
          </p:cNvPr>
          <p:cNvPicPr>
            <a:picLocks noChangeAspect="1"/>
          </p:cNvPicPr>
          <p:nvPr/>
        </p:nvPicPr>
        <p:blipFill>
          <a:blip r:embed="rId3"/>
          <a:stretch>
            <a:fillRect/>
          </a:stretch>
        </p:blipFill>
        <p:spPr>
          <a:xfrm>
            <a:off x="1943368" y="1500410"/>
            <a:ext cx="4202151" cy="3200400"/>
          </a:xfrm>
          <a:prstGeom prst="rect">
            <a:avLst/>
          </a:prstGeom>
        </p:spPr>
      </p:pic>
      <p:sp>
        <p:nvSpPr>
          <p:cNvPr id="22" name="Content Placeholder 2">
            <a:extLst>
              <a:ext uri="{FF2B5EF4-FFF2-40B4-BE49-F238E27FC236}">
                <a16:creationId xmlns:a16="http://schemas.microsoft.com/office/drawing/2014/main" id="{3B3B1792-454B-8547-90EA-D8036E70F601}"/>
              </a:ext>
            </a:extLst>
          </p:cNvPr>
          <p:cNvSpPr txBox="1">
            <a:spLocks/>
          </p:cNvSpPr>
          <p:nvPr/>
        </p:nvSpPr>
        <p:spPr>
          <a:xfrm>
            <a:off x="1512631" y="4924647"/>
            <a:ext cx="9503032" cy="128089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1600" dirty="0"/>
              <a:t>Residuals for both the models show a trend. A similar one.  </a:t>
            </a:r>
          </a:p>
          <a:p>
            <a:r>
              <a:rPr lang="en-US" sz="1600" dirty="0"/>
              <a:t>Considering that the data is at a day level, looking at time series maybe a good idea.</a:t>
            </a:r>
          </a:p>
          <a:p>
            <a:endParaRPr lang="en-US" sz="1600" dirty="0"/>
          </a:p>
        </p:txBody>
      </p:sp>
    </p:spTree>
    <p:extLst>
      <p:ext uri="{BB962C8B-B14F-4D97-AF65-F5344CB8AC3E}">
        <p14:creationId xmlns:p14="http://schemas.microsoft.com/office/powerpoint/2010/main" val="3424160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10258-6A76-5348-A8A4-E2791BA1CDF3}"/>
              </a:ext>
            </a:extLst>
          </p:cNvPr>
          <p:cNvSpPr>
            <a:spLocks noGrp="1"/>
          </p:cNvSpPr>
          <p:nvPr>
            <p:ph type="title"/>
          </p:nvPr>
        </p:nvSpPr>
        <p:spPr/>
        <p:txBody>
          <a:bodyPr/>
          <a:lstStyle/>
          <a:p>
            <a:r>
              <a:rPr lang="en-US" dirty="0"/>
              <a:t>Time Trends &amp; Stationarity</a:t>
            </a:r>
          </a:p>
        </p:txBody>
      </p:sp>
      <p:pic>
        <p:nvPicPr>
          <p:cNvPr id="4" name="Picture 3" descr="A screenshot of a cell phone&#10;&#10;Description automatically generated">
            <a:extLst>
              <a:ext uri="{FF2B5EF4-FFF2-40B4-BE49-F238E27FC236}">
                <a16:creationId xmlns:a16="http://schemas.microsoft.com/office/drawing/2014/main" id="{76423ACD-B411-C147-B88C-E64F7D3E5703}"/>
              </a:ext>
            </a:extLst>
          </p:cNvPr>
          <p:cNvPicPr>
            <a:picLocks noChangeAspect="1"/>
          </p:cNvPicPr>
          <p:nvPr/>
        </p:nvPicPr>
        <p:blipFill>
          <a:blip r:embed="rId2"/>
          <a:stretch>
            <a:fillRect/>
          </a:stretch>
        </p:blipFill>
        <p:spPr>
          <a:xfrm>
            <a:off x="779649" y="1366155"/>
            <a:ext cx="3601844" cy="2743200"/>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56DE4BA2-A5D9-5A44-98DA-8E0F7D8B2AC5}"/>
              </a:ext>
            </a:extLst>
          </p:cNvPr>
          <p:cNvPicPr>
            <a:picLocks noChangeAspect="1"/>
          </p:cNvPicPr>
          <p:nvPr/>
        </p:nvPicPr>
        <p:blipFill>
          <a:blip r:embed="rId3"/>
          <a:stretch>
            <a:fillRect/>
          </a:stretch>
        </p:blipFill>
        <p:spPr>
          <a:xfrm>
            <a:off x="5341931" y="4012835"/>
            <a:ext cx="3601844" cy="2743200"/>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53CE3268-2BFF-A040-A210-D39B803BFF30}"/>
              </a:ext>
            </a:extLst>
          </p:cNvPr>
          <p:cNvPicPr>
            <a:picLocks noChangeAspect="1"/>
          </p:cNvPicPr>
          <p:nvPr/>
        </p:nvPicPr>
        <p:blipFill>
          <a:blip r:embed="rId4"/>
          <a:stretch>
            <a:fillRect/>
          </a:stretch>
        </p:blipFill>
        <p:spPr>
          <a:xfrm>
            <a:off x="779649" y="4012835"/>
            <a:ext cx="3601844" cy="2743200"/>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CE62AA11-E0D5-B24F-9874-2474FEB90DE5}"/>
              </a:ext>
            </a:extLst>
          </p:cNvPr>
          <p:cNvPicPr>
            <a:picLocks noChangeAspect="1"/>
          </p:cNvPicPr>
          <p:nvPr/>
        </p:nvPicPr>
        <p:blipFill>
          <a:blip r:embed="rId5"/>
          <a:stretch>
            <a:fillRect/>
          </a:stretch>
        </p:blipFill>
        <p:spPr>
          <a:xfrm>
            <a:off x="5341931" y="1366155"/>
            <a:ext cx="3601844" cy="2743200"/>
          </a:xfrm>
          <a:prstGeom prst="rect">
            <a:avLst/>
          </a:prstGeom>
        </p:spPr>
      </p:pic>
      <p:sp>
        <p:nvSpPr>
          <p:cNvPr id="8" name="Right Arrow 7">
            <a:extLst>
              <a:ext uri="{FF2B5EF4-FFF2-40B4-BE49-F238E27FC236}">
                <a16:creationId xmlns:a16="http://schemas.microsoft.com/office/drawing/2014/main" id="{B259EE63-7FCF-9541-9903-7488957E7C92}"/>
              </a:ext>
            </a:extLst>
          </p:cNvPr>
          <p:cNvSpPr/>
          <p:nvPr/>
        </p:nvSpPr>
        <p:spPr>
          <a:xfrm>
            <a:off x="4498172" y="2598055"/>
            <a:ext cx="741368" cy="279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9B285B1D-D41F-024F-844A-0229D247A80F}"/>
              </a:ext>
            </a:extLst>
          </p:cNvPr>
          <p:cNvSpPr/>
          <p:nvPr/>
        </p:nvSpPr>
        <p:spPr>
          <a:xfrm>
            <a:off x="4498172" y="5244735"/>
            <a:ext cx="741368" cy="279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4EAA8E94-A294-814A-B8F1-4B3C9F077B1C}"/>
              </a:ext>
            </a:extLst>
          </p:cNvPr>
          <p:cNvSpPr txBox="1">
            <a:spLocks/>
          </p:cNvSpPr>
          <p:nvPr/>
        </p:nvSpPr>
        <p:spPr>
          <a:xfrm>
            <a:off x="9056838" y="1649342"/>
            <a:ext cx="2673200" cy="156534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The linear models’ residuals were looked at for stationarity</a:t>
            </a:r>
          </a:p>
        </p:txBody>
      </p:sp>
      <p:sp>
        <p:nvSpPr>
          <p:cNvPr id="11" name="Content Placeholder 2">
            <a:extLst>
              <a:ext uri="{FF2B5EF4-FFF2-40B4-BE49-F238E27FC236}">
                <a16:creationId xmlns:a16="http://schemas.microsoft.com/office/drawing/2014/main" id="{A67D7D0F-88C5-0443-B473-86E3B2AC3802}"/>
              </a:ext>
            </a:extLst>
          </p:cNvPr>
          <p:cNvSpPr txBox="1">
            <a:spLocks/>
          </p:cNvSpPr>
          <p:nvPr/>
        </p:nvSpPr>
        <p:spPr>
          <a:xfrm>
            <a:off x="9046166" y="4012835"/>
            <a:ext cx="2673200" cy="156534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Stationarity was established for both the trends by the ADF and the KPSS test</a:t>
            </a:r>
          </a:p>
        </p:txBody>
      </p:sp>
    </p:spTree>
    <p:extLst>
      <p:ext uri="{BB962C8B-B14F-4D97-AF65-F5344CB8AC3E}">
        <p14:creationId xmlns:p14="http://schemas.microsoft.com/office/powerpoint/2010/main" val="378019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1" animBg="1"/>
      <p:bldP spid="9" grpId="0" animBg="1"/>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E8727-7A38-994B-BA5D-385F7800329C}"/>
              </a:ext>
            </a:extLst>
          </p:cNvPr>
          <p:cNvSpPr>
            <a:spLocks noGrp="1"/>
          </p:cNvSpPr>
          <p:nvPr>
            <p:ph type="title"/>
          </p:nvPr>
        </p:nvSpPr>
        <p:spPr/>
        <p:txBody>
          <a:bodyPr/>
          <a:lstStyle/>
          <a:p>
            <a:r>
              <a:rPr lang="en-US" dirty="0"/>
              <a:t>Fitting for Registered Users</a:t>
            </a:r>
          </a:p>
        </p:txBody>
      </p:sp>
      <p:pic>
        <p:nvPicPr>
          <p:cNvPr id="11" name="Content Placeholder 10" descr="A screenshot of a cell phone&#10;&#10;Description automatically generated">
            <a:extLst>
              <a:ext uri="{FF2B5EF4-FFF2-40B4-BE49-F238E27FC236}">
                <a16:creationId xmlns:a16="http://schemas.microsoft.com/office/drawing/2014/main" id="{0BBF1137-327A-BA4E-A708-F428A81A71DA}"/>
              </a:ext>
            </a:extLst>
          </p:cNvPr>
          <p:cNvPicPr>
            <a:picLocks noGrp="1" noChangeAspect="1"/>
          </p:cNvPicPr>
          <p:nvPr>
            <p:ph idx="1"/>
          </p:nvPr>
        </p:nvPicPr>
        <p:blipFill>
          <a:blip r:embed="rId2"/>
          <a:stretch>
            <a:fillRect/>
          </a:stretch>
        </p:blipFill>
        <p:spPr>
          <a:xfrm>
            <a:off x="5356219" y="1366155"/>
            <a:ext cx="3601844" cy="2743200"/>
          </a:xfrm>
        </p:spPr>
      </p:pic>
      <p:sp>
        <p:nvSpPr>
          <p:cNvPr id="8" name="Right Arrow 7">
            <a:extLst>
              <a:ext uri="{FF2B5EF4-FFF2-40B4-BE49-F238E27FC236}">
                <a16:creationId xmlns:a16="http://schemas.microsoft.com/office/drawing/2014/main" id="{04ECE209-2271-A649-B13E-0B993DB19E72}"/>
              </a:ext>
            </a:extLst>
          </p:cNvPr>
          <p:cNvSpPr/>
          <p:nvPr/>
        </p:nvSpPr>
        <p:spPr>
          <a:xfrm>
            <a:off x="4498172" y="2598055"/>
            <a:ext cx="741368" cy="279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CF9765FF-3EA9-2F4A-BBBD-69A3D5393B88}"/>
              </a:ext>
            </a:extLst>
          </p:cNvPr>
          <p:cNvSpPr/>
          <p:nvPr/>
        </p:nvSpPr>
        <p:spPr>
          <a:xfrm>
            <a:off x="4498172" y="5244735"/>
            <a:ext cx="741368" cy="279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screenshot of a cell phone&#10;&#10;Description automatically generated">
            <a:extLst>
              <a:ext uri="{FF2B5EF4-FFF2-40B4-BE49-F238E27FC236}">
                <a16:creationId xmlns:a16="http://schemas.microsoft.com/office/drawing/2014/main" id="{CEFED06C-0106-FB4A-A5D9-CAAB1B2A1844}"/>
              </a:ext>
            </a:extLst>
          </p:cNvPr>
          <p:cNvPicPr>
            <a:picLocks noChangeAspect="1"/>
          </p:cNvPicPr>
          <p:nvPr/>
        </p:nvPicPr>
        <p:blipFill>
          <a:blip r:embed="rId3"/>
          <a:stretch>
            <a:fillRect/>
          </a:stretch>
        </p:blipFill>
        <p:spPr>
          <a:xfrm>
            <a:off x="5356219" y="4012835"/>
            <a:ext cx="3601844" cy="2743200"/>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768354C1-F168-524C-9C0D-F7C2766C3C88}"/>
              </a:ext>
            </a:extLst>
          </p:cNvPr>
          <p:cNvPicPr>
            <a:picLocks noChangeAspect="1"/>
          </p:cNvPicPr>
          <p:nvPr/>
        </p:nvPicPr>
        <p:blipFill>
          <a:blip r:embed="rId4"/>
          <a:stretch>
            <a:fillRect/>
          </a:stretch>
        </p:blipFill>
        <p:spPr>
          <a:xfrm>
            <a:off x="779649" y="1366155"/>
            <a:ext cx="3601844" cy="2743200"/>
          </a:xfrm>
          <a:prstGeom prst="rect">
            <a:avLst/>
          </a:prstGeom>
        </p:spPr>
      </p:pic>
      <p:pic>
        <p:nvPicPr>
          <p:cNvPr id="17" name="Picture 16" descr="A screenshot of a cell phone&#10;&#10;Description automatically generated">
            <a:extLst>
              <a:ext uri="{FF2B5EF4-FFF2-40B4-BE49-F238E27FC236}">
                <a16:creationId xmlns:a16="http://schemas.microsoft.com/office/drawing/2014/main" id="{D8235D16-AB10-5A4C-B905-492EBF5D782F}"/>
              </a:ext>
            </a:extLst>
          </p:cNvPr>
          <p:cNvPicPr>
            <a:picLocks noChangeAspect="1"/>
          </p:cNvPicPr>
          <p:nvPr/>
        </p:nvPicPr>
        <p:blipFill>
          <a:blip r:embed="rId5"/>
          <a:stretch>
            <a:fillRect/>
          </a:stretch>
        </p:blipFill>
        <p:spPr>
          <a:xfrm>
            <a:off x="779649" y="4012835"/>
            <a:ext cx="3601844" cy="2743200"/>
          </a:xfrm>
          <a:prstGeom prst="rect">
            <a:avLst/>
          </a:prstGeom>
        </p:spPr>
      </p:pic>
      <p:sp>
        <p:nvSpPr>
          <p:cNvPr id="18" name="Content Placeholder 2">
            <a:extLst>
              <a:ext uri="{FF2B5EF4-FFF2-40B4-BE49-F238E27FC236}">
                <a16:creationId xmlns:a16="http://schemas.microsoft.com/office/drawing/2014/main" id="{33BFC057-9CDA-BE45-AD4D-08B9C1096890}"/>
              </a:ext>
            </a:extLst>
          </p:cNvPr>
          <p:cNvSpPr txBox="1">
            <a:spLocks/>
          </p:cNvSpPr>
          <p:nvPr/>
        </p:nvSpPr>
        <p:spPr>
          <a:xfrm>
            <a:off x="9074742" y="3230162"/>
            <a:ext cx="2673200" cy="156534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An AR1 model was applied taking into consideration the insight from the PACF plot</a:t>
            </a:r>
          </a:p>
        </p:txBody>
      </p:sp>
    </p:spTree>
    <p:extLst>
      <p:ext uri="{BB962C8B-B14F-4D97-AF65-F5344CB8AC3E}">
        <p14:creationId xmlns:p14="http://schemas.microsoft.com/office/powerpoint/2010/main" val="3255252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8" grpId="0"/>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337</TotalTime>
  <Words>541</Words>
  <Application>Microsoft Macintosh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Wisp</vt:lpstr>
      <vt:lpstr>Understanding the effect of Weather  on Bike Sharing Systems</vt:lpstr>
      <vt:lpstr>Introduction</vt:lpstr>
      <vt:lpstr>Data</vt:lpstr>
      <vt:lpstr>Exploratory Data Analysis – Time Variables</vt:lpstr>
      <vt:lpstr>Exploratory Data Analysis – Weather Variables</vt:lpstr>
      <vt:lpstr>PowerPoint Presentation</vt:lpstr>
      <vt:lpstr>Model Validation</vt:lpstr>
      <vt:lpstr>Time Trends &amp; Stationarity</vt:lpstr>
      <vt:lpstr>Fitting for Registered Users</vt:lpstr>
      <vt:lpstr>Fittings for Casual Users</vt:lpstr>
      <vt:lpstr>The issue of residuals</vt:lpstr>
      <vt:lpstr>Limitations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Abhiraj Vinnakota</dc:creator>
  <cp:lastModifiedBy>Abhiraj Vinnakota</cp:lastModifiedBy>
  <cp:revision>22</cp:revision>
  <dcterms:created xsi:type="dcterms:W3CDTF">2019-12-03T06:40:40Z</dcterms:created>
  <dcterms:modified xsi:type="dcterms:W3CDTF">2019-12-03T12:19:09Z</dcterms:modified>
</cp:coreProperties>
</file>