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89" r:id="rId4"/>
    <p:sldId id="294" r:id="rId5"/>
    <p:sldId id="266" r:id="rId6"/>
    <p:sldId id="267" r:id="rId7"/>
    <p:sldId id="268" r:id="rId8"/>
    <p:sldId id="269" r:id="rId9"/>
    <p:sldId id="270" r:id="rId10"/>
    <p:sldId id="271" r:id="rId11"/>
    <p:sldId id="272" r:id="rId12"/>
    <p:sldId id="273" r:id="rId13"/>
    <p:sldId id="290" r:id="rId14"/>
    <p:sldId id="291" r:id="rId15"/>
    <p:sldId id="284" r:id="rId16"/>
    <p:sldId id="292" r:id="rId17"/>
    <p:sldId id="293" r:id="rId18"/>
    <p:sldId id="278" r:id="rId19"/>
    <p:sldId id="295" r:id="rId20"/>
    <p:sldId id="296" r:id="rId21"/>
    <p:sldId id="297" r:id="rId22"/>
    <p:sldId id="298" r:id="rId23"/>
    <p:sldId id="299" r:id="rId24"/>
    <p:sldId id="279" r:id="rId25"/>
    <p:sldId id="283" r:id="rId26"/>
    <p:sldId id="285" r:id="rId27"/>
    <p:sldId id="300" r:id="rId28"/>
    <p:sldId id="277" r:id="rId29"/>
    <p:sldId id="288" r:id="rId30"/>
  </p:sldIdLst>
  <p:sldSz cx="9144000" cy="5143500" type="screen16x9"/>
  <p:notesSz cx="6858000" cy="9144000"/>
  <p:embeddedFontLst>
    <p:embeddedFont>
      <p:font typeface="Cambria Math" panose="02040503050406030204" pitchFamily="18" charset="0"/>
      <p:regular r:id="rId32"/>
    </p:embeddedFont>
    <p:embeddedFont>
      <p:font typeface="Lucida Console" panose="020B0609040504020204" pitchFamily="49"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59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0b803188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0b803188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a8fadc9a0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a8fadc9a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0b803188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0b803188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a8e189bc4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a8e189bc4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a8fadc9a0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a8fadc9a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a8fadc9a09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a8fadc9a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0b803188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0b803188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0bf26de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0bf26de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e7a4a818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e7a4a818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0b80318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0b80318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0b803188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b803188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0b803188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0b803188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0b80318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0b80318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0b803188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b803188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4cf744cd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4cf744cd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049/el.2013.1993" TargetMode="External"/><Relationship Id="rId2" Type="http://schemas.openxmlformats.org/officeDocument/2006/relationships/hyperlink" Target="https://doi.org/10.1049/iet-com.2019.0973"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557325"/>
            <a:ext cx="8520600" cy="12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mj-lt"/>
              </a:rPr>
              <a:t>Evaluating Channel Estimation Performance in </a:t>
            </a:r>
            <a:r>
              <a:rPr lang="en-US" b="0" i="0" dirty="0" err="1">
                <a:solidFill>
                  <a:srgbClr val="374151"/>
                </a:solidFill>
                <a:effectLst/>
                <a:latin typeface="+mj-lt"/>
              </a:rPr>
              <a:t>mmWave</a:t>
            </a:r>
            <a:r>
              <a:rPr lang="en-US" b="0" i="0" dirty="0">
                <a:solidFill>
                  <a:srgbClr val="374151"/>
                </a:solidFill>
                <a:effectLst/>
                <a:latin typeface="+mj-lt"/>
              </a:rPr>
              <a:t> OFDM Communication Systems: A Comprehensive Analysis</a:t>
            </a:r>
            <a:br>
              <a:rPr lang="en-GB" sz="3000" dirty="0"/>
            </a:br>
            <a:endParaRPr sz="3000" dirty="0"/>
          </a:p>
        </p:txBody>
      </p:sp>
      <p:sp>
        <p:nvSpPr>
          <p:cNvPr id="55" name="Google Shape;55;p13"/>
          <p:cNvSpPr txBox="1">
            <a:spLocks noGrp="1"/>
          </p:cNvSpPr>
          <p:nvPr>
            <p:ph type="body" idx="1"/>
          </p:nvPr>
        </p:nvSpPr>
        <p:spPr>
          <a:xfrm>
            <a:off x="413125" y="2438775"/>
            <a:ext cx="3999900" cy="14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Members</a:t>
            </a:r>
            <a:endParaRPr lang="en-IN" b="1" dirty="0"/>
          </a:p>
          <a:p>
            <a:pPr marL="0" lvl="0" indent="0" algn="l" rtl="0">
              <a:spcBef>
                <a:spcPts val="1600"/>
              </a:spcBef>
              <a:spcAft>
                <a:spcPts val="0"/>
              </a:spcAft>
              <a:buClr>
                <a:schemeClr val="dk1"/>
              </a:buClr>
              <a:buSzPts val="1100"/>
              <a:buFont typeface="Arial"/>
              <a:buNone/>
            </a:pPr>
            <a:r>
              <a:rPr lang="en-GB" dirty="0"/>
              <a:t>Abhiram Chowdary  222CN011</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56" name="Google Shape;56;p13"/>
          <p:cNvSpPr txBox="1">
            <a:spLocks noGrp="1"/>
          </p:cNvSpPr>
          <p:nvPr>
            <p:ph type="body" idx="2"/>
          </p:nvPr>
        </p:nvSpPr>
        <p:spPr>
          <a:xfrm>
            <a:off x="4832400" y="2438775"/>
            <a:ext cx="3999900" cy="21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Under the guidance of</a:t>
            </a:r>
            <a:endParaRPr b="1" dirty="0"/>
          </a:p>
          <a:p>
            <a:pPr marL="0" lvl="0" indent="0" algn="l" rtl="0">
              <a:spcBef>
                <a:spcPts val="1600"/>
              </a:spcBef>
              <a:spcAft>
                <a:spcPts val="0"/>
              </a:spcAft>
              <a:buNone/>
            </a:pPr>
            <a:r>
              <a:rPr lang="en-GB" dirty="0" err="1"/>
              <a:t>Dr.</a:t>
            </a:r>
            <a:r>
              <a:rPr lang="en-GB" dirty="0"/>
              <a:t> </a:t>
            </a:r>
            <a:r>
              <a:rPr lang="en-GB" dirty="0" err="1"/>
              <a:t>Ashvini</a:t>
            </a:r>
            <a:r>
              <a:rPr lang="en-GB" dirty="0"/>
              <a:t> Chaturvedi </a:t>
            </a:r>
            <a:r>
              <a:rPr lang="en-GB" dirty="0" err="1"/>
              <a:t>Professor,Nitk</a:t>
            </a:r>
            <a:endParaRPr lang="en-IN" dirty="0"/>
          </a:p>
          <a:p>
            <a:pPr marL="0" lvl="0" indent="0" algn="l" rtl="0">
              <a:spcBef>
                <a:spcPts val="1600"/>
              </a:spcBef>
              <a:spcAft>
                <a:spcPts val="0"/>
              </a:spcAft>
              <a:buNone/>
            </a:pPr>
            <a:endParaRPr b="1" dirty="0"/>
          </a:p>
          <a:p>
            <a:pPr marL="0" lvl="0" indent="0" algn="l" rtl="0">
              <a:spcBef>
                <a:spcPts val="1600"/>
              </a:spcBef>
              <a:spcAft>
                <a:spcPts val="160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body" idx="1"/>
          </p:nvPr>
        </p:nvSpPr>
        <p:spPr>
          <a:xfrm>
            <a:off x="311700" y="215100"/>
            <a:ext cx="8520600" cy="4353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The compensated signal after channel estimation is congregated into a serial sequence</a:t>
            </a:r>
            <a:endParaRPr dirty="0"/>
          </a:p>
          <a:p>
            <a:pPr marL="0" lvl="0" indent="0" algn="l" rtl="0">
              <a:spcBef>
                <a:spcPts val="1600"/>
              </a:spcBef>
              <a:spcAft>
                <a:spcPts val="0"/>
              </a:spcAft>
              <a:buNone/>
            </a:pP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457200" lvl="0" indent="-342900" algn="l" rtl="0">
              <a:spcBef>
                <a:spcPts val="1600"/>
              </a:spcBef>
              <a:spcAft>
                <a:spcPts val="0"/>
              </a:spcAft>
              <a:buSzPts val="1800"/>
              <a:buChar char="●"/>
            </a:pPr>
            <a:r>
              <a:rPr lang="en-GB" dirty="0"/>
              <a:t>Which is then demodulated and decoded by the corresponding methods in the transmitter.</a:t>
            </a:r>
            <a:endParaRPr dirty="0"/>
          </a:p>
          <a:p>
            <a:pPr marL="457200" lvl="0" indent="-342900" algn="l" rtl="0">
              <a:spcBef>
                <a:spcPts val="0"/>
              </a:spcBef>
              <a:spcAft>
                <a:spcPts val="0"/>
              </a:spcAft>
              <a:buSzPts val="1800"/>
              <a:buChar char="●"/>
            </a:pPr>
            <a:r>
              <a:rPr lang="en-GB" dirty="0"/>
              <a:t>At this point, the output of OFDM system model is obtained as the final binary data sequence.</a:t>
            </a:r>
            <a:endParaRPr dirty="0"/>
          </a:p>
        </p:txBody>
      </p:sp>
      <p:pic>
        <p:nvPicPr>
          <p:cNvPr id="162" name="Google Shape;162;p28"/>
          <p:cNvPicPr preferRelativeResize="0"/>
          <p:nvPr/>
        </p:nvPicPr>
        <p:blipFill rotWithShape="1">
          <a:blip r:embed="rId3">
            <a:alphaModFix/>
          </a:blip>
          <a:srcRect l="3170" t="-163069" r="-3170" b="163070"/>
          <a:stretch/>
        </p:blipFill>
        <p:spPr>
          <a:xfrm>
            <a:off x="2066225" y="2219748"/>
            <a:ext cx="5011550" cy="969200"/>
          </a:xfrm>
          <a:prstGeom prst="rect">
            <a:avLst/>
          </a:prstGeom>
          <a:noFill/>
          <a:ln>
            <a:noFill/>
          </a:ln>
        </p:spPr>
      </p:pic>
      <p:pic>
        <p:nvPicPr>
          <p:cNvPr id="163" name="Google Shape;163;p28"/>
          <p:cNvPicPr preferRelativeResize="0"/>
          <p:nvPr/>
        </p:nvPicPr>
        <p:blipFill>
          <a:blip r:embed="rId3">
            <a:alphaModFix/>
          </a:blip>
          <a:stretch>
            <a:fillRect/>
          </a:stretch>
        </p:blipFill>
        <p:spPr>
          <a:xfrm>
            <a:off x="1412150" y="1235213"/>
            <a:ext cx="6057900" cy="117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body" idx="1"/>
          </p:nvPr>
        </p:nvSpPr>
        <p:spPr>
          <a:xfrm>
            <a:off x="311700" y="327325"/>
            <a:ext cx="8520600" cy="467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Pilot Insertion</a:t>
            </a:r>
            <a:endParaRPr b="1"/>
          </a:p>
          <a:p>
            <a:pPr marL="457200" lvl="0" indent="-330200" algn="l" rtl="0">
              <a:spcBef>
                <a:spcPts val="1600"/>
              </a:spcBef>
              <a:spcAft>
                <a:spcPts val="0"/>
              </a:spcAft>
              <a:buSzPts val="1600"/>
              <a:buChar char="●"/>
            </a:pPr>
            <a:r>
              <a:rPr lang="en-GB" sz="1600"/>
              <a:t>A pilot symbol is a complete OFDM symbol where the value of each subcarrier is predefined and known in transmitter and receiver.</a:t>
            </a:r>
            <a:endParaRPr sz="1600"/>
          </a:p>
          <a:p>
            <a:pPr marL="457200" lvl="0" indent="-330200" algn="l" rtl="0">
              <a:spcBef>
                <a:spcPts val="0"/>
              </a:spcBef>
              <a:spcAft>
                <a:spcPts val="0"/>
              </a:spcAft>
              <a:buSzPts val="1600"/>
              <a:buChar char="●"/>
            </a:pPr>
            <a:r>
              <a:rPr lang="en-GB" sz="1600"/>
              <a:t>It is repeated with a certain rate that depends on how fast the channel changes. </a:t>
            </a:r>
            <a:endParaRPr sz="1600"/>
          </a:p>
          <a:p>
            <a:pPr marL="457200" lvl="0" indent="0" algn="l" rtl="0">
              <a:spcBef>
                <a:spcPts val="1600"/>
              </a:spcBef>
              <a:spcAft>
                <a:spcPts val="0"/>
              </a:spcAft>
              <a:buNone/>
            </a:pPr>
            <a:endParaRPr sz="1600"/>
          </a:p>
          <a:p>
            <a:pPr marL="457200" lvl="0" indent="0" algn="l" rtl="0">
              <a:spcBef>
                <a:spcPts val="1600"/>
              </a:spcBef>
              <a:spcAft>
                <a:spcPts val="0"/>
              </a:spcAft>
              <a:buNone/>
            </a:pPr>
            <a:endParaRPr sz="1600"/>
          </a:p>
          <a:p>
            <a:pPr marL="457200" lvl="0" indent="0" algn="l" rtl="0">
              <a:spcBef>
                <a:spcPts val="1600"/>
              </a:spcBef>
              <a:spcAft>
                <a:spcPts val="0"/>
              </a:spcAft>
              <a:buNone/>
            </a:pPr>
            <a:endParaRPr sz="1600"/>
          </a:p>
          <a:p>
            <a:pPr marL="0" lvl="0" indent="0" algn="l" rtl="0">
              <a:spcBef>
                <a:spcPts val="1600"/>
              </a:spcBef>
              <a:spcAft>
                <a:spcPts val="0"/>
              </a:spcAft>
              <a:buNone/>
            </a:pPr>
            <a:endParaRPr sz="1600"/>
          </a:p>
          <a:p>
            <a:pPr marL="457200" lvl="0" indent="-330200" algn="l" rtl="0">
              <a:spcBef>
                <a:spcPts val="1600"/>
              </a:spcBef>
              <a:spcAft>
                <a:spcPts val="0"/>
              </a:spcAft>
              <a:buSzPts val="1600"/>
              <a:buChar char="●"/>
            </a:pPr>
            <a:r>
              <a:rPr lang="en-GB" sz="1600"/>
              <a:t>The received signal is correlated with the pilot symbol to detect the OFDM symbol start.</a:t>
            </a:r>
            <a:endParaRPr sz="1600"/>
          </a:p>
          <a:p>
            <a:pPr marL="457200" lvl="0" indent="-330200" algn="l" rtl="0">
              <a:spcBef>
                <a:spcPts val="0"/>
              </a:spcBef>
              <a:spcAft>
                <a:spcPts val="0"/>
              </a:spcAft>
              <a:buSzPts val="1600"/>
              <a:buChar char="●"/>
            </a:pPr>
            <a:r>
              <a:rPr lang="en-GB" sz="1600"/>
              <a:t>Results have been obtained by using both block type and comb type pilot signals for different channel estimation techniques.</a:t>
            </a:r>
            <a:endParaRPr sz="1600"/>
          </a:p>
        </p:txBody>
      </p:sp>
      <p:pic>
        <p:nvPicPr>
          <p:cNvPr id="169" name="Google Shape;169;p29"/>
          <p:cNvPicPr preferRelativeResize="0"/>
          <p:nvPr/>
        </p:nvPicPr>
        <p:blipFill>
          <a:blip r:embed="rId3">
            <a:alphaModFix/>
          </a:blip>
          <a:stretch>
            <a:fillRect/>
          </a:stretch>
        </p:blipFill>
        <p:spPr>
          <a:xfrm>
            <a:off x="2537250" y="1828800"/>
            <a:ext cx="3276600" cy="192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body" idx="1"/>
          </p:nvPr>
        </p:nvSpPr>
        <p:spPr>
          <a:xfrm>
            <a:off x="311700" y="121575"/>
            <a:ext cx="8198400" cy="48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Channel Estimation  Methods </a:t>
            </a:r>
            <a:endParaRPr b="1" dirty="0"/>
          </a:p>
          <a:p>
            <a:pPr marL="0" lvl="0" indent="0" algn="l" rtl="0">
              <a:spcBef>
                <a:spcPts val="1600"/>
              </a:spcBef>
              <a:spcAft>
                <a:spcPts val="0"/>
              </a:spcAft>
              <a:buNone/>
            </a:pPr>
            <a:r>
              <a:rPr lang="en-GB" b="1" dirty="0"/>
              <a:t>Least Square Method</a:t>
            </a:r>
            <a:endParaRPr b="1" dirty="0"/>
          </a:p>
          <a:p>
            <a:pPr marL="457200" lvl="0" indent="-317500" algn="l" rtl="0">
              <a:spcBef>
                <a:spcPts val="1600"/>
              </a:spcBef>
              <a:spcAft>
                <a:spcPts val="0"/>
              </a:spcAft>
              <a:buSzPts val="1400"/>
              <a:buChar char="●"/>
            </a:pPr>
            <a:r>
              <a:rPr lang="en-GB" sz="1400" dirty="0"/>
              <a:t>Least Square estimation is the Euclidean distance between the received signal and the original signal.</a:t>
            </a:r>
            <a:endParaRPr sz="1400"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0" lvl="0" indent="0" algn="l" rtl="0">
              <a:spcBef>
                <a:spcPts val="1600"/>
              </a:spcBef>
              <a:spcAft>
                <a:spcPts val="0"/>
              </a:spcAft>
              <a:buNone/>
            </a:pPr>
            <a:r>
              <a:rPr lang="en-GB" b="1" dirty="0"/>
              <a:t>Minimum Mean Square Error Method</a:t>
            </a:r>
            <a:endParaRPr b="1" dirty="0"/>
          </a:p>
          <a:p>
            <a:pPr marL="457200" lvl="0" indent="-342900" algn="l" rtl="0">
              <a:spcBef>
                <a:spcPts val="1600"/>
              </a:spcBef>
              <a:spcAft>
                <a:spcPts val="0"/>
              </a:spcAft>
              <a:buSzPts val="1800"/>
              <a:buChar char="●"/>
            </a:pPr>
            <a:r>
              <a:rPr lang="en-GB" sz="1500" dirty="0"/>
              <a:t>Estimates the channel response by applying them to various M-QAM modulations</a:t>
            </a:r>
            <a:r>
              <a:rPr lang="en-GB" sz="850" dirty="0">
                <a:solidFill>
                  <a:srgbClr val="333333"/>
                </a:solidFill>
                <a:highlight>
                  <a:srgbClr val="FFFFFF"/>
                </a:highlight>
              </a:rPr>
              <a:t> </a:t>
            </a:r>
            <a:endParaRPr sz="1500" b="1" dirty="0"/>
          </a:p>
          <a:p>
            <a:pPr marL="457200" lvl="0" indent="-323850" algn="l" rtl="0">
              <a:spcBef>
                <a:spcPts val="0"/>
              </a:spcBef>
              <a:spcAft>
                <a:spcPts val="0"/>
              </a:spcAft>
              <a:buSzPts val="1500"/>
              <a:buChar char="●"/>
            </a:pPr>
            <a:r>
              <a:rPr lang="en-GB" sz="1500" dirty="0"/>
              <a:t>MMSE channel Estimation is given by</a:t>
            </a:r>
            <a:endParaRPr sz="1500" dirty="0"/>
          </a:p>
          <a:p>
            <a:pPr marL="0" lvl="0" indent="0" algn="l" rtl="0">
              <a:spcBef>
                <a:spcPts val="1600"/>
              </a:spcBef>
              <a:spcAft>
                <a:spcPts val="1600"/>
              </a:spcAft>
              <a:buNone/>
            </a:pPr>
            <a:endParaRPr dirty="0"/>
          </a:p>
        </p:txBody>
      </p:sp>
      <p:pic>
        <p:nvPicPr>
          <p:cNvPr id="175" name="Google Shape;175;p30"/>
          <p:cNvPicPr preferRelativeResize="0"/>
          <p:nvPr/>
        </p:nvPicPr>
        <p:blipFill>
          <a:blip r:embed="rId3">
            <a:alphaModFix/>
          </a:blip>
          <a:stretch>
            <a:fillRect/>
          </a:stretch>
        </p:blipFill>
        <p:spPr>
          <a:xfrm>
            <a:off x="2328699" y="1522761"/>
            <a:ext cx="3319250" cy="1349775"/>
          </a:xfrm>
          <a:prstGeom prst="rect">
            <a:avLst/>
          </a:prstGeom>
          <a:noFill/>
          <a:ln>
            <a:noFill/>
          </a:ln>
        </p:spPr>
      </p:pic>
      <p:pic>
        <p:nvPicPr>
          <p:cNvPr id="176" name="Google Shape;176;p30"/>
          <p:cNvPicPr preferRelativeResize="0"/>
          <p:nvPr/>
        </p:nvPicPr>
        <p:blipFill>
          <a:blip r:embed="rId4">
            <a:alphaModFix/>
          </a:blip>
          <a:stretch>
            <a:fillRect/>
          </a:stretch>
        </p:blipFill>
        <p:spPr>
          <a:xfrm>
            <a:off x="2038987" y="4131732"/>
            <a:ext cx="3966702" cy="8339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D17F-EA1F-BB21-C688-07616DC07EE7}"/>
              </a:ext>
            </a:extLst>
          </p:cNvPr>
          <p:cNvSpPr>
            <a:spLocks noGrp="1"/>
          </p:cNvSpPr>
          <p:nvPr>
            <p:ph type="title"/>
          </p:nvPr>
        </p:nvSpPr>
        <p:spPr/>
        <p:txBody>
          <a:bodyPr/>
          <a:lstStyle/>
          <a:p>
            <a:r>
              <a:rPr lang="en-US" dirty="0"/>
              <a:t>Sample CIR data</a:t>
            </a:r>
            <a:endParaRPr lang="en-IN" dirty="0"/>
          </a:p>
        </p:txBody>
      </p:sp>
      <p:sp>
        <p:nvSpPr>
          <p:cNvPr id="3" name="Text Placeholder 2">
            <a:extLst>
              <a:ext uri="{FF2B5EF4-FFF2-40B4-BE49-F238E27FC236}">
                <a16:creationId xmlns:a16="http://schemas.microsoft.com/office/drawing/2014/main" id="{7EB3CF69-44D6-14A7-8D02-10D5BD2605F1}"/>
              </a:ext>
            </a:extLst>
          </p:cNvPr>
          <p:cNvSpPr>
            <a:spLocks noGrp="1"/>
          </p:cNvSpPr>
          <p:nvPr>
            <p:ph type="body" idx="1"/>
          </p:nvPr>
        </p:nvSpPr>
        <p:spPr/>
        <p:txBody>
          <a:bodyPr/>
          <a:lstStyle/>
          <a:p>
            <a:pPr marL="114300" indent="0">
              <a:buNone/>
            </a:pPr>
            <a:r>
              <a:rPr lang="en-IN" sz="1200" dirty="0"/>
              <a:t># &lt;Transmitter Set: Tx: 1 tx1 - Point 11&gt; </a:t>
            </a:r>
          </a:p>
          <a:p>
            <a:pPr marL="114300" indent="0">
              <a:buNone/>
            </a:pPr>
            <a:r>
              <a:rPr lang="en-IN" sz="1200" dirty="0"/>
              <a:t># &lt;Receiver Set: Rx: 2 rx1 &gt; </a:t>
            </a:r>
          </a:p>
          <a:p>
            <a:pPr marL="114300" indent="0">
              <a:buNone/>
            </a:pPr>
            <a:r>
              <a:rPr lang="en-IN" sz="1200" dirty="0"/>
              <a:t># &lt;number of receiver points&gt;</a:t>
            </a:r>
          </a:p>
          <a:p>
            <a:pPr marL="114300" indent="0">
              <a:buNone/>
            </a:pPr>
            <a:r>
              <a:rPr lang="en-IN" sz="1200" dirty="0"/>
              <a:t># &lt;receiver point number&gt; &lt;number of paths for this point&gt;</a:t>
            </a:r>
          </a:p>
          <a:p>
            <a:pPr marL="114300" indent="0">
              <a:buNone/>
            </a:pPr>
            <a:r>
              <a:rPr lang="en-IN" sz="1200" dirty="0"/>
              <a:t># &lt;path number&gt; &lt;phase value(</a:t>
            </a:r>
            <a:r>
              <a:rPr lang="en-IN" sz="1200" dirty="0" err="1"/>
              <a:t>deg</a:t>
            </a:r>
            <a:r>
              <a:rPr lang="en-IN" sz="1200" dirty="0"/>
              <a:t>)&gt; &lt;mean time of arrival(sec)&gt; &lt;received power(dBm)&gt;</a:t>
            </a:r>
          </a:p>
          <a:p>
            <a:pPr marL="114300" indent="0">
              <a:buNone/>
            </a:pPr>
            <a:r>
              <a:rPr lang="en-IN" sz="1200" dirty="0"/>
              <a:t> 2862</a:t>
            </a:r>
          </a:p>
          <a:p>
            <a:pPr marL="114300" indent="0">
              <a:buNone/>
            </a:pPr>
            <a:r>
              <a:rPr lang="en-IN" sz="1200" dirty="0"/>
              <a:t>1 25</a:t>
            </a:r>
          </a:p>
          <a:p>
            <a:pPr marL="114300" indent="0">
              <a:buNone/>
            </a:pPr>
            <a:r>
              <a:rPr lang="en-IN" sz="1200" dirty="0"/>
              <a:t>1 124.519 1.83972e-06 -132.894</a:t>
            </a:r>
          </a:p>
          <a:p>
            <a:pPr marL="114300" indent="0">
              <a:buNone/>
            </a:pPr>
            <a:r>
              <a:rPr lang="en-IN" sz="1200" dirty="0"/>
              <a:t>2 17.6893 1.69644e-06 -136.159</a:t>
            </a:r>
          </a:p>
          <a:p>
            <a:pPr marL="114300" indent="0">
              <a:buNone/>
            </a:pPr>
            <a:r>
              <a:rPr lang="en-IN" sz="1200" dirty="0"/>
              <a:t>3 -122.339 1.65286e-06 -136.225</a:t>
            </a:r>
          </a:p>
          <a:p>
            <a:pPr marL="114300" indent="0">
              <a:buNone/>
            </a:pPr>
            <a:r>
              <a:rPr lang="en-IN" sz="1200" dirty="0"/>
              <a:t>4 146.765 2.29071e-06 -137.699</a:t>
            </a:r>
          </a:p>
          <a:p>
            <a:pPr marL="114300" indent="0">
              <a:buNone/>
            </a:pPr>
            <a:r>
              <a:rPr lang="en-IN" sz="1200" dirty="0"/>
              <a:t>5 -109.922 1.66492e-06 -144.042</a:t>
            </a:r>
          </a:p>
          <a:p>
            <a:pPr marL="114300" indent="0">
              <a:buNone/>
            </a:pPr>
            <a:r>
              <a:rPr lang="en-IN" sz="1200" dirty="0"/>
              <a:t>6 8.29758 1.66687e-06 -144.821</a:t>
            </a:r>
          </a:p>
          <a:p>
            <a:pPr marL="114300" indent="0">
              <a:buNone/>
            </a:pPr>
            <a:r>
              <a:rPr lang="en-IN" sz="1200" dirty="0"/>
              <a:t>7 107.554 1.675e-06 -146.376</a:t>
            </a:r>
          </a:p>
          <a:p>
            <a:pPr marL="114300" indent="0">
              <a:buNone/>
            </a:pPr>
            <a:r>
              <a:rPr lang="en-IN" sz="1200" dirty="0"/>
              <a:t>8 13.3671 1.66367e-06 -148.496</a:t>
            </a:r>
          </a:p>
          <a:p>
            <a:pPr marL="114300" indent="0">
              <a:buNone/>
            </a:pPr>
            <a:r>
              <a:rPr lang="en-IN" sz="1200" dirty="0"/>
              <a:t>9 89.4907 1.65904e-06 -152.113</a:t>
            </a:r>
          </a:p>
          <a:p>
            <a:pPr marL="114300" indent="0">
              <a:buNone/>
            </a:pPr>
            <a:endParaRPr lang="en-IN" sz="1000" dirty="0"/>
          </a:p>
        </p:txBody>
      </p:sp>
    </p:spTree>
    <p:extLst>
      <p:ext uri="{BB962C8B-B14F-4D97-AF65-F5344CB8AC3E}">
        <p14:creationId xmlns:p14="http://schemas.microsoft.com/office/powerpoint/2010/main" val="146936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E05B-99FF-D1B5-9128-B3016A483B9D}"/>
              </a:ext>
            </a:extLst>
          </p:cNvPr>
          <p:cNvSpPr>
            <a:spLocks noGrp="1"/>
          </p:cNvSpPr>
          <p:nvPr>
            <p:ph type="title"/>
          </p:nvPr>
        </p:nvSpPr>
        <p:spPr/>
        <p:txBody>
          <a:bodyPr/>
          <a:lstStyle/>
          <a:p>
            <a:r>
              <a:rPr lang="en-US" dirty="0"/>
              <a:t>Channel impulse response modelling</a:t>
            </a:r>
            <a:endParaRPr lang="en-IN"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CF21B01-7F1E-FA54-9ECE-946F3A1578C0}"/>
                  </a:ext>
                </a:extLst>
              </p:cNvPr>
              <p:cNvSpPr>
                <a:spLocks noGrp="1"/>
              </p:cNvSpPr>
              <p:nvPr>
                <p:ph type="body" idx="1"/>
              </p:nvPr>
            </p:nvSpPr>
            <p:spPr/>
            <p:txBody>
              <a:bodyPr/>
              <a:lstStyle/>
              <a:p>
                <a:r>
                  <a:rPr lang="en-US" dirty="0"/>
                  <a:t>Channel impulse response in frequency domain is</a:t>
                </a:r>
              </a:p>
              <a:p>
                <a:endParaRPr lang="en-US" dirty="0"/>
              </a:p>
              <a:p>
                <a:endParaRPr lang="en-US" dirty="0"/>
              </a:p>
              <a:p>
                <a:endParaRPr lang="en-US" dirty="0"/>
              </a:p>
              <a:p>
                <a:r>
                  <a:rPr lang="en-US" dirty="0"/>
                  <a:t>Channel impulse response in time domain is</a:t>
                </a:r>
              </a:p>
              <a:p>
                <a:endParaRPr lang="en-US" dirty="0"/>
              </a:p>
              <a:p>
                <a:endParaRPr lang="en-US" dirty="0"/>
              </a:p>
              <a:p>
                <a:endParaRPr lang="en-US" dirty="0"/>
              </a:p>
              <a:p>
                <a:r>
                  <a:rPr lang="en-US" dirty="0"/>
                  <a:t>Here </a:t>
                </a:r>
                <a14:m>
                  <m:oMath xmlns:m="http://schemas.openxmlformats.org/officeDocument/2006/math">
                    <m:sSup>
                      <m:sSupPr>
                        <m:ctrlPr>
                          <a:rPr lang="en-US" i="1" smtClean="0">
                            <a:solidFill>
                              <a:srgbClr val="836967"/>
                            </a:solidFill>
                            <a:latin typeface="Cambria Math" panose="02040503050406030204" pitchFamily="18" charset="0"/>
                          </a:rPr>
                        </m:ctrlPr>
                      </m:sSupPr>
                      <m:e>
                        <m:d>
                          <m:dPr>
                            <m:begChr m:val="|"/>
                            <m:endChr m:val="|"/>
                            <m:ctrlPr>
                              <a:rPr lang="en-US" i="1" smtClean="0">
                                <a:solidFill>
                                  <a:srgbClr val="836967"/>
                                </a:solidFill>
                                <a:latin typeface="Cambria Math" panose="02040503050406030204" pitchFamily="18" charset="0"/>
                              </a:rPr>
                            </m:ctrlPr>
                          </m:dP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rPr>
                                  <m:t>𝑖</m:t>
                                </m:r>
                              </m:sub>
                            </m:sSub>
                          </m:e>
                        </m:d>
                      </m:e>
                      <m:sup>
                        <m:r>
                          <a:rPr lang="en-US" i="0" smtClean="0">
                            <a:latin typeface="Cambria Math" panose="02040503050406030204" pitchFamily="18" charset="0"/>
                          </a:rPr>
                          <m:t>2</m:t>
                        </m:r>
                      </m:sup>
                    </m:sSup>
                  </m:oMath>
                </a14:m>
                <a:r>
                  <a:rPr lang="en-US" dirty="0"/>
                  <a:t>is  the power value of each multipath ray at the </a:t>
                </a:r>
                <a:r>
                  <a:rPr lang="en-US" dirty="0" err="1"/>
                  <a:t>receiver,f</a:t>
                </a:r>
                <a:r>
                  <a:rPr lang="en-US" dirty="0"/>
                  <a:t> is frequency of </a:t>
                </a:r>
                <a:r>
                  <a:rPr lang="en-US" dirty="0" err="1"/>
                  <a:t>mmwave</a:t>
                </a:r>
                <a:r>
                  <a:rPr lang="en-US" dirty="0"/>
                  <a:t> signal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𝜏</m:t>
                        </m:r>
                      </m:e>
                      <m:sub>
                        <m:r>
                          <a:rPr lang="en-US" i="1" dirty="0" smtClean="0">
                            <a:latin typeface="Cambria Math" panose="02040503050406030204" pitchFamily="18" charset="0"/>
                          </a:rPr>
                          <m:t>𝑖</m:t>
                        </m:r>
                      </m:sub>
                    </m:sSub>
                  </m:oMath>
                </a14:m>
                <a:r>
                  <a:rPr lang="en-US" dirty="0"/>
                  <a:t> is time of arrival.</a:t>
                </a:r>
              </a:p>
              <a:p>
                <a:endParaRPr lang="en-US" dirty="0"/>
              </a:p>
              <a:p>
                <a:endParaRPr lang="en-US" dirty="0"/>
              </a:p>
              <a:p>
                <a:pPr marL="114300" indent="0">
                  <a:buNone/>
                </a:pPr>
                <a:r>
                  <a:rPr lang="en-US" dirty="0"/>
                  <a:t> </a:t>
                </a:r>
                <a:endParaRPr lang="en-IN" dirty="0">
                  <a:solidFill>
                    <a:srgbClr val="333333"/>
                  </a:solidFill>
                  <a:latin typeface="Lucida Console" panose="020B0609040504020204" pitchFamily="49" charset="0"/>
                </a:endParaRPr>
              </a:p>
            </p:txBody>
          </p:sp>
        </mc:Choice>
        <mc:Fallback xmlns="">
          <p:sp>
            <p:nvSpPr>
              <p:cNvPr id="3" name="Text Placeholder 2">
                <a:extLst>
                  <a:ext uri="{FF2B5EF4-FFF2-40B4-BE49-F238E27FC236}">
                    <a16:creationId xmlns:a16="http://schemas.microsoft.com/office/drawing/2014/main" id="{4CF21B01-7F1E-FA54-9ECE-946F3A1578C0}"/>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B5493FE-399E-78AA-D29F-9CC5D862D0E1}"/>
              </a:ext>
            </a:extLst>
          </p:cNvPr>
          <p:cNvPicPr>
            <a:picLocks noChangeAspect="1"/>
          </p:cNvPicPr>
          <p:nvPr/>
        </p:nvPicPr>
        <p:blipFill>
          <a:blip r:embed="rId3"/>
          <a:stretch>
            <a:fillRect/>
          </a:stretch>
        </p:blipFill>
        <p:spPr>
          <a:xfrm>
            <a:off x="2492892" y="1649486"/>
            <a:ext cx="2400300" cy="809625"/>
          </a:xfrm>
          <a:prstGeom prst="rect">
            <a:avLst/>
          </a:prstGeom>
        </p:spPr>
      </p:pic>
      <p:pic>
        <p:nvPicPr>
          <p:cNvPr id="6" name="Google Shape;145;p26">
            <a:extLst>
              <a:ext uri="{FF2B5EF4-FFF2-40B4-BE49-F238E27FC236}">
                <a16:creationId xmlns:a16="http://schemas.microsoft.com/office/drawing/2014/main" id="{30EEAECA-9DB2-8DE5-ACA2-E4D17571E4C0}"/>
              </a:ext>
            </a:extLst>
          </p:cNvPr>
          <p:cNvPicPr preferRelativeResize="0"/>
          <p:nvPr/>
        </p:nvPicPr>
        <p:blipFill>
          <a:blip r:embed="rId4">
            <a:alphaModFix/>
          </a:blip>
          <a:stretch>
            <a:fillRect/>
          </a:stretch>
        </p:blipFill>
        <p:spPr>
          <a:xfrm>
            <a:off x="2610925" y="2860675"/>
            <a:ext cx="2282267" cy="860720"/>
          </a:xfrm>
          <a:prstGeom prst="rect">
            <a:avLst/>
          </a:prstGeom>
          <a:noFill/>
          <a:ln>
            <a:noFill/>
          </a:ln>
        </p:spPr>
      </p:pic>
      <p:sp>
        <p:nvSpPr>
          <p:cNvPr id="8" name="Rectangle 2">
            <a:extLst>
              <a:ext uri="{FF2B5EF4-FFF2-40B4-BE49-F238E27FC236}">
                <a16:creationId xmlns:a16="http://schemas.microsoft.com/office/drawing/2014/main" id="{DCD6224F-8EDA-6430-9FFC-DC810B4A6575}"/>
              </a:ext>
            </a:extLst>
          </p:cNvPr>
          <p:cNvSpPr>
            <a:spLocks noChangeArrowheads="1"/>
          </p:cNvSpPr>
          <p:nvPr/>
        </p:nvSpPr>
        <p:spPr bwMode="auto">
          <a:xfrm>
            <a:off x="152400" y="600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4690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a8fadc9a09_0_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Example channel impulse response output:power vs phase,time of arrival</a:t>
            </a:r>
            <a:endParaRPr sz="1800" b="1"/>
          </a:p>
        </p:txBody>
      </p:sp>
      <p:sp>
        <p:nvSpPr>
          <p:cNvPr id="268" name="Google Shape;268;g2a8fadc9a09_0_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9" name="Google Shape;269;g2a8fadc9a09_0_21"/>
          <p:cNvPicPr preferRelativeResize="0"/>
          <p:nvPr/>
        </p:nvPicPr>
        <p:blipFill>
          <a:blip r:embed="rId3">
            <a:alphaModFix/>
          </a:blip>
          <a:stretch>
            <a:fillRect/>
          </a:stretch>
        </p:blipFill>
        <p:spPr>
          <a:xfrm>
            <a:off x="211550" y="1273525"/>
            <a:ext cx="4137176" cy="2201301"/>
          </a:xfrm>
          <a:prstGeom prst="rect">
            <a:avLst/>
          </a:prstGeom>
          <a:noFill/>
          <a:ln>
            <a:noFill/>
          </a:ln>
        </p:spPr>
      </p:pic>
      <p:pic>
        <p:nvPicPr>
          <p:cNvPr id="270" name="Google Shape;270;g2a8fadc9a09_0_21"/>
          <p:cNvPicPr preferRelativeResize="0"/>
          <p:nvPr/>
        </p:nvPicPr>
        <p:blipFill>
          <a:blip r:embed="rId4">
            <a:alphaModFix/>
          </a:blip>
          <a:stretch>
            <a:fillRect/>
          </a:stretch>
        </p:blipFill>
        <p:spPr>
          <a:xfrm>
            <a:off x="4348726" y="2228126"/>
            <a:ext cx="4483577" cy="2277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24BF-DA12-2941-DF89-5747B2295F05}"/>
              </a:ext>
            </a:extLst>
          </p:cNvPr>
          <p:cNvSpPr>
            <a:spLocks noGrp="1"/>
          </p:cNvSpPr>
          <p:nvPr>
            <p:ph type="title"/>
          </p:nvPr>
        </p:nvSpPr>
        <p:spPr/>
        <p:txBody>
          <a:bodyPr/>
          <a:lstStyle/>
          <a:p>
            <a:r>
              <a:rPr lang="en-US" dirty="0"/>
              <a:t>Sample channel impulse response</a:t>
            </a:r>
            <a:endParaRPr lang="en-IN" dirty="0"/>
          </a:p>
        </p:txBody>
      </p:sp>
      <p:sp>
        <p:nvSpPr>
          <p:cNvPr id="3" name="Text Placeholder 2">
            <a:extLst>
              <a:ext uri="{FF2B5EF4-FFF2-40B4-BE49-F238E27FC236}">
                <a16:creationId xmlns:a16="http://schemas.microsoft.com/office/drawing/2014/main" id="{8CBD593E-D026-755C-DE8F-7511D7F05463}"/>
              </a:ext>
            </a:extLst>
          </p:cNvPr>
          <p:cNvSpPr>
            <a:spLocks noGrp="1"/>
          </p:cNvSpPr>
          <p:nvPr>
            <p:ph type="body" idx="1"/>
          </p:nvPr>
        </p:nvSpPr>
        <p:spPr/>
        <p:txBody>
          <a:bodyPr/>
          <a:lstStyle/>
          <a:p>
            <a:r>
              <a:rPr lang="en-US" dirty="0"/>
              <a:t>Below is </a:t>
            </a:r>
            <a:r>
              <a:rPr lang="en-US" dirty="0" err="1"/>
              <a:t>cir</a:t>
            </a:r>
            <a:r>
              <a:rPr lang="en-US" dirty="0"/>
              <a:t> of an receiver from urban scenario using 5e7 as sampling rate </a:t>
            </a:r>
            <a:endParaRPr lang="en-IN" dirty="0"/>
          </a:p>
        </p:txBody>
      </p:sp>
      <p:pic>
        <p:nvPicPr>
          <p:cNvPr id="2050" name="Picture 2">
            <a:extLst>
              <a:ext uri="{FF2B5EF4-FFF2-40B4-BE49-F238E27FC236}">
                <a16:creationId xmlns:a16="http://schemas.microsoft.com/office/drawing/2014/main" id="{5E2AA7C8-66E7-2B67-2277-65CC19506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795" y="1869833"/>
            <a:ext cx="6117929" cy="2828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71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5B0F-EFF3-7782-F883-49B0F2F143B9}"/>
              </a:ext>
            </a:extLst>
          </p:cNvPr>
          <p:cNvSpPr>
            <a:spLocks noGrp="1"/>
          </p:cNvSpPr>
          <p:nvPr>
            <p:ph type="title"/>
          </p:nvPr>
        </p:nvSpPr>
        <p:spPr/>
        <p:txBody>
          <a:bodyPr/>
          <a:lstStyle/>
          <a:p>
            <a:r>
              <a:rPr lang="en-US" dirty="0"/>
              <a:t>5G NR Parameters</a:t>
            </a:r>
            <a:endParaRPr lang="en-IN" dirty="0"/>
          </a:p>
        </p:txBody>
      </p:sp>
      <p:sp>
        <p:nvSpPr>
          <p:cNvPr id="3" name="Text Placeholder 2">
            <a:extLst>
              <a:ext uri="{FF2B5EF4-FFF2-40B4-BE49-F238E27FC236}">
                <a16:creationId xmlns:a16="http://schemas.microsoft.com/office/drawing/2014/main" id="{4A27FB2E-3281-750A-FD5C-648598F46637}"/>
              </a:ext>
            </a:extLst>
          </p:cNvPr>
          <p:cNvSpPr>
            <a:spLocks noGrp="1"/>
          </p:cNvSpPr>
          <p:nvPr>
            <p:ph type="body" idx="1"/>
          </p:nvPr>
        </p:nvSpPr>
        <p:spPr/>
        <p:txBody>
          <a:bodyPr/>
          <a:lstStyle/>
          <a:p>
            <a:r>
              <a:rPr lang="en-US" dirty="0"/>
              <a:t>Here are parameter used in </a:t>
            </a:r>
            <a:endParaRPr lang="en-IN" dirty="0"/>
          </a:p>
        </p:txBody>
      </p:sp>
      <p:graphicFrame>
        <p:nvGraphicFramePr>
          <p:cNvPr id="4" name="Table 3">
            <a:extLst>
              <a:ext uri="{FF2B5EF4-FFF2-40B4-BE49-F238E27FC236}">
                <a16:creationId xmlns:a16="http://schemas.microsoft.com/office/drawing/2014/main" id="{BC572B9C-2594-8C31-11F8-D491C42653FB}"/>
              </a:ext>
            </a:extLst>
          </p:cNvPr>
          <p:cNvGraphicFramePr>
            <a:graphicFrameLocks noGrp="1"/>
          </p:cNvGraphicFramePr>
          <p:nvPr>
            <p:extLst>
              <p:ext uri="{D42A27DB-BD31-4B8C-83A1-F6EECF244321}">
                <p14:modId xmlns:p14="http://schemas.microsoft.com/office/powerpoint/2010/main" val="2096031053"/>
              </p:ext>
            </p:extLst>
          </p:nvPr>
        </p:nvGraphicFramePr>
        <p:xfrm>
          <a:off x="1141228" y="2027274"/>
          <a:ext cx="6478772" cy="1963752"/>
        </p:xfrm>
        <a:graphic>
          <a:graphicData uri="http://schemas.openxmlformats.org/drawingml/2006/table">
            <a:tbl>
              <a:tblPr firstRow="1" bandRow="1">
                <a:tableStyleId>{5C22544A-7EE6-4342-B048-85BDC9FD1C3A}</a:tableStyleId>
              </a:tblPr>
              <a:tblGrid>
                <a:gridCol w="3239386">
                  <a:extLst>
                    <a:ext uri="{9D8B030D-6E8A-4147-A177-3AD203B41FA5}">
                      <a16:colId xmlns:a16="http://schemas.microsoft.com/office/drawing/2014/main" val="1642942769"/>
                    </a:ext>
                  </a:extLst>
                </a:gridCol>
                <a:gridCol w="3239386">
                  <a:extLst>
                    <a:ext uri="{9D8B030D-6E8A-4147-A177-3AD203B41FA5}">
                      <a16:colId xmlns:a16="http://schemas.microsoft.com/office/drawing/2014/main" val="3187809212"/>
                    </a:ext>
                  </a:extLst>
                </a:gridCol>
              </a:tblGrid>
              <a:tr h="327292">
                <a:tc>
                  <a:txBody>
                    <a:bodyPr/>
                    <a:lstStyle/>
                    <a:p>
                      <a:r>
                        <a:rPr lang="en-US" dirty="0"/>
                        <a:t>parameters</a:t>
                      </a:r>
                      <a:endParaRPr lang="en-IN" dirty="0"/>
                    </a:p>
                  </a:txBody>
                  <a:tcPr/>
                </a:tc>
                <a:tc>
                  <a:txBody>
                    <a:bodyPr/>
                    <a:lstStyle/>
                    <a:p>
                      <a:r>
                        <a:rPr lang="en-US" dirty="0"/>
                        <a:t>values</a:t>
                      </a:r>
                      <a:endParaRPr lang="en-IN" dirty="0"/>
                    </a:p>
                  </a:txBody>
                  <a:tcPr/>
                </a:tc>
                <a:extLst>
                  <a:ext uri="{0D108BD9-81ED-4DB2-BD59-A6C34878D82A}">
                    <a16:rowId xmlns:a16="http://schemas.microsoft.com/office/drawing/2014/main" val="3924103559"/>
                  </a:ext>
                </a:extLst>
              </a:tr>
              <a:tr h="327292">
                <a:tc>
                  <a:txBody>
                    <a:bodyPr/>
                    <a:lstStyle/>
                    <a:p>
                      <a:r>
                        <a:rPr lang="en-US" dirty="0"/>
                        <a:t>Carrier frequency</a:t>
                      </a:r>
                      <a:endParaRPr lang="en-IN" dirty="0"/>
                    </a:p>
                  </a:txBody>
                  <a:tcPr/>
                </a:tc>
                <a:tc>
                  <a:txBody>
                    <a:bodyPr/>
                    <a:lstStyle/>
                    <a:p>
                      <a:r>
                        <a:rPr lang="en-US" dirty="0"/>
                        <a:t>28Ghz</a:t>
                      </a:r>
                      <a:endParaRPr lang="en-IN" dirty="0"/>
                    </a:p>
                  </a:txBody>
                  <a:tcPr/>
                </a:tc>
                <a:extLst>
                  <a:ext uri="{0D108BD9-81ED-4DB2-BD59-A6C34878D82A}">
                    <a16:rowId xmlns:a16="http://schemas.microsoft.com/office/drawing/2014/main" val="2408960746"/>
                  </a:ext>
                </a:extLst>
              </a:tr>
              <a:tr h="327292">
                <a:tc>
                  <a:txBody>
                    <a:bodyPr/>
                    <a:lstStyle/>
                    <a:p>
                      <a:r>
                        <a:rPr lang="en-US" dirty="0"/>
                        <a:t>Carrier bandwidth</a:t>
                      </a:r>
                      <a:endParaRPr lang="en-IN" dirty="0"/>
                    </a:p>
                  </a:txBody>
                  <a:tcPr/>
                </a:tc>
                <a:tc>
                  <a:txBody>
                    <a:bodyPr/>
                    <a:lstStyle/>
                    <a:p>
                      <a:r>
                        <a:rPr lang="en-US" dirty="0"/>
                        <a:t>100Mhz</a:t>
                      </a:r>
                      <a:endParaRPr lang="en-IN" dirty="0"/>
                    </a:p>
                  </a:txBody>
                  <a:tcPr/>
                </a:tc>
                <a:extLst>
                  <a:ext uri="{0D108BD9-81ED-4DB2-BD59-A6C34878D82A}">
                    <a16:rowId xmlns:a16="http://schemas.microsoft.com/office/drawing/2014/main" val="3798425288"/>
                  </a:ext>
                </a:extLst>
              </a:tr>
              <a:tr h="327292">
                <a:tc>
                  <a:txBody>
                    <a:bodyPr/>
                    <a:lstStyle/>
                    <a:p>
                      <a:r>
                        <a:rPr lang="en-US" dirty="0"/>
                        <a:t>Carrier spacing</a:t>
                      </a:r>
                      <a:endParaRPr lang="en-IN" dirty="0"/>
                    </a:p>
                  </a:txBody>
                  <a:tcPr/>
                </a:tc>
                <a:tc>
                  <a:txBody>
                    <a:bodyPr/>
                    <a:lstStyle/>
                    <a:p>
                      <a:r>
                        <a:rPr lang="en-US" dirty="0"/>
                        <a:t>120Khz</a:t>
                      </a:r>
                      <a:endParaRPr lang="en-IN" dirty="0"/>
                    </a:p>
                  </a:txBody>
                  <a:tcPr/>
                </a:tc>
                <a:extLst>
                  <a:ext uri="{0D108BD9-81ED-4DB2-BD59-A6C34878D82A}">
                    <a16:rowId xmlns:a16="http://schemas.microsoft.com/office/drawing/2014/main" val="2687085565"/>
                  </a:ext>
                </a:extLst>
              </a:tr>
              <a:tr h="327292">
                <a:tc>
                  <a:txBody>
                    <a:bodyPr/>
                    <a:lstStyle/>
                    <a:p>
                      <a:r>
                        <a:rPr lang="en-US" dirty="0"/>
                        <a:t>Channel estimation methods</a:t>
                      </a:r>
                      <a:endParaRPr lang="en-IN" dirty="0"/>
                    </a:p>
                  </a:txBody>
                  <a:tcPr/>
                </a:tc>
                <a:tc>
                  <a:txBody>
                    <a:bodyPr/>
                    <a:lstStyle/>
                    <a:p>
                      <a:r>
                        <a:rPr lang="en-US" dirty="0"/>
                        <a:t>LS and MMSE</a:t>
                      </a:r>
                      <a:endParaRPr lang="en-IN" dirty="0"/>
                    </a:p>
                  </a:txBody>
                  <a:tcPr/>
                </a:tc>
                <a:extLst>
                  <a:ext uri="{0D108BD9-81ED-4DB2-BD59-A6C34878D82A}">
                    <a16:rowId xmlns:a16="http://schemas.microsoft.com/office/drawing/2014/main" val="2387083938"/>
                  </a:ext>
                </a:extLst>
              </a:tr>
              <a:tr h="327292">
                <a:tc>
                  <a:txBody>
                    <a:bodyPr/>
                    <a:lstStyle/>
                    <a:p>
                      <a:r>
                        <a:rPr lang="en-US" dirty="0"/>
                        <a:t>Number of subcarriers</a:t>
                      </a:r>
                      <a:endParaRPr lang="en-IN" dirty="0"/>
                    </a:p>
                  </a:txBody>
                  <a:tcPr/>
                </a:tc>
                <a:tc>
                  <a:txBody>
                    <a:bodyPr/>
                    <a:lstStyle/>
                    <a:p>
                      <a:r>
                        <a:rPr lang="en-US" dirty="0"/>
                        <a:t>833</a:t>
                      </a:r>
                    </a:p>
                  </a:txBody>
                  <a:tcPr/>
                </a:tc>
                <a:extLst>
                  <a:ext uri="{0D108BD9-81ED-4DB2-BD59-A6C34878D82A}">
                    <a16:rowId xmlns:a16="http://schemas.microsoft.com/office/drawing/2014/main" val="1361251723"/>
                  </a:ext>
                </a:extLst>
              </a:tr>
            </a:tbl>
          </a:graphicData>
        </a:graphic>
      </p:graphicFrame>
    </p:spTree>
    <p:extLst>
      <p:ext uri="{BB962C8B-B14F-4D97-AF65-F5344CB8AC3E}">
        <p14:creationId xmlns:p14="http://schemas.microsoft.com/office/powerpoint/2010/main" val="1555007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body" idx="1"/>
          </p:nvPr>
        </p:nvSpPr>
        <p:spPr>
          <a:xfrm>
            <a:off x="155325" y="270700"/>
            <a:ext cx="8520600" cy="45081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b="1" dirty="0"/>
              <a:t>Conclusion and Results:</a:t>
            </a:r>
            <a:endParaRPr b="1" dirty="0"/>
          </a:p>
          <a:p>
            <a:pPr marL="0" lvl="0" indent="0" algn="l" rtl="0">
              <a:spcBef>
                <a:spcPts val="1600"/>
              </a:spcBef>
              <a:spcAft>
                <a:spcPts val="1600"/>
              </a:spcAft>
              <a:buNone/>
            </a:pPr>
            <a:r>
              <a:rPr lang="en-US" sz="1400" dirty="0"/>
              <a:t>Here we can see that MMSE is performing better than LS,QPSK is better than QAM16,sample size is 200 from NITK campus 3d model.</a:t>
            </a:r>
            <a:endParaRPr sz="1400" dirty="0"/>
          </a:p>
        </p:txBody>
      </p:sp>
      <p:pic>
        <p:nvPicPr>
          <p:cNvPr id="3" name="Picture 2">
            <a:extLst>
              <a:ext uri="{FF2B5EF4-FFF2-40B4-BE49-F238E27FC236}">
                <a16:creationId xmlns:a16="http://schemas.microsoft.com/office/drawing/2014/main" id="{8303DE24-4674-AC31-9CEC-C4769F2768BA}"/>
              </a:ext>
            </a:extLst>
          </p:cNvPr>
          <p:cNvPicPr>
            <a:picLocks noChangeAspect="1"/>
          </p:cNvPicPr>
          <p:nvPr/>
        </p:nvPicPr>
        <p:blipFill>
          <a:blip r:embed="rId3"/>
          <a:stretch>
            <a:fillRect/>
          </a:stretch>
        </p:blipFill>
        <p:spPr>
          <a:xfrm>
            <a:off x="155325" y="1666975"/>
            <a:ext cx="3924560" cy="3476525"/>
          </a:xfrm>
          <a:prstGeom prst="rect">
            <a:avLst/>
          </a:prstGeom>
        </p:spPr>
      </p:pic>
      <p:pic>
        <p:nvPicPr>
          <p:cNvPr id="6" name="Picture 5">
            <a:extLst>
              <a:ext uri="{FF2B5EF4-FFF2-40B4-BE49-F238E27FC236}">
                <a16:creationId xmlns:a16="http://schemas.microsoft.com/office/drawing/2014/main" id="{1DC2735E-7D73-AE31-5F2E-C385A9A40D7E}"/>
              </a:ext>
            </a:extLst>
          </p:cNvPr>
          <p:cNvPicPr>
            <a:picLocks noChangeAspect="1"/>
          </p:cNvPicPr>
          <p:nvPr/>
        </p:nvPicPr>
        <p:blipFill>
          <a:blip r:embed="rId4"/>
          <a:stretch>
            <a:fillRect/>
          </a:stretch>
        </p:blipFill>
        <p:spPr>
          <a:xfrm>
            <a:off x="4731051" y="1666975"/>
            <a:ext cx="3774616" cy="333595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5372-FD16-40E6-6F8B-475321A3798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E003FFF-D12E-F11A-FD92-2C68E6169E87}"/>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CE10B99-4B6F-15BA-1844-661ACF101490}"/>
              </a:ext>
            </a:extLst>
          </p:cNvPr>
          <p:cNvPicPr>
            <a:picLocks noChangeAspect="1"/>
          </p:cNvPicPr>
          <p:nvPr/>
        </p:nvPicPr>
        <p:blipFill>
          <a:blip r:embed="rId2"/>
          <a:stretch>
            <a:fillRect/>
          </a:stretch>
        </p:blipFill>
        <p:spPr>
          <a:xfrm>
            <a:off x="5024669" y="1017725"/>
            <a:ext cx="3813143" cy="3416400"/>
          </a:xfrm>
          <a:prstGeom prst="rect">
            <a:avLst/>
          </a:prstGeom>
        </p:spPr>
      </p:pic>
      <p:pic>
        <p:nvPicPr>
          <p:cNvPr id="7" name="Picture 6">
            <a:extLst>
              <a:ext uri="{FF2B5EF4-FFF2-40B4-BE49-F238E27FC236}">
                <a16:creationId xmlns:a16="http://schemas.microsoft.com/office/drawing/2014/main" id="{84312ABF-4A60-E149-01D2-27DC472729B3}"/>
              </a:ext>
            </a:extLst>
          </p:cNvPr>
          <p:cNvPicPr>
            <a:picLocks noChangeAspect="1"/>
          </p:cNvPicPr>
          <p:nvPr/>
        </p:nvPicPr>
        <p:blipFill>
          <a:blip r:embed="rId3"/>
          <a:stretch>
            <a:fillRect/>
          </a:stretch>
        </p:blipFill>
        <p:spPr>
          <a:xfrm>
            <a:off x="311699" y="1017725"/>
            <a:ext cx="3807633" cy="3416400"/>
          </a:xfrm>
          <a:prstGeom prst="rect">
            <a:avLst/>
          </a:prstGeom>
        </p:spPr>
      </p:pic>
    </p:spTree>
    <p:extLst>
      <p:ext uri="{BB962C8B-B14F-4D97-AF65-F5344CB8AC3E}">
        <p14:creationId xmlns:p14="http://schemas.microsoft.com/office/powerpoint/2010/main" val="277701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688350"/>
            <a:ext cx="8520600" cy="4109428"/>
          </a:xfrm>
          <a:prstGeom prst="rect">
            <a:avLst/>
          </a:prstGeom>
        </p:spPr>
        <p:txBody>
          <a:bodyPr spcFirstLastPara="1" wrap="square" lIns="91425" tIns="91425" rIns="91425" bIns="91425" anchor="t" anchorCtr="0">
            <a:noAutofit/>
          </a:bodyPr>
          <a:lstStyle/>
          <a:p>
            <a:pPr algn="l"/>
            <a:r>
              <a:rPr lang="en-GB" sz="1900" b="1" dirty="0"/>
              <a:t>Problem Statement and Motivation: </a:t>
            </a:r>
            <a:br>
              <a:rPr lang="en-GB" sz="1900" b="1" dirty="0"/>
            </a:br>
            <a:br>
              <a:rPr lang="en-GB" sz="1900" b="1" dirty="0">
                <a:latin typeface="+mn-lt"/>
              </a:rPr>
            </a:br>
            <a:r>
              <a:rPr lang="en-GB" sz="1900" b="1" dirty="0">
                <a:latin typeface="+mn-lt"/>
              </a:rPr>
              <a:t>1.</a:t>
            </a:r>
            <a:r>
              <a:rPr lang="en-US" sz="1800" b="0" i="0" dirty="0">
                <a:solidFill>
                  <a:srgbClr val="374151"/>
                </a:solidFill>
                <a:effectLst/>
                <a:latin typeface="+mn-lt"/>
              </a:rPr>
              <a:t>In </a:t>
            </a:r>
            <a:r>
              <a:rPr lang="en-US" sz="1800" b="0" i="0" dirty="0" err="1">
                <a:solidFill>
                  <a:srgbClr val="374151"/>
                </a:solidFill>
                <a:effectLst/>
                <a:latin typeface="+mn-lt"/>
              </a:rPr>
              <a:t>mmWave</a:t>
            </a:r>
            <a:r>
              <a:rPr lang="en-US" sz="1800" b="0" i="0" dirty="0">
                <a:solidFill>
                  <a:srgbClr val="374151"/>
                </a:solidFill>
                <a:effectLst/>
                <a:latin typeface="+mn-lt"/>
              </a:rPr>
              <a:t> OFDM communication systems, accurate channel estimation is crucial for achieving reliable and high-throughput wireless communication.</a:t>
            </a:r>
            <a:br>
              <a:rPr lang="en-US" sz="1800" b="0" i="0" dirty="0">
                <a:solidFill>
                  <a:srgbClr val="374151"/>
                </a:solidFill>
                <a:effectLst/>
                <a:latin typeface="+mn-lt"/>
              </a:rPr>
            </a:br>
            <a:r>
              <a:rPr lang="en-US" sz="1800" b="1" i="0" dirty="0">
                <a:solidFill>
                  <a:srgbClr val="374151"/>
                </a:solidFill>
                <a:effectLst/>
                <a:latin typeface="+mn-lt"/>
              </a:rPr>
              <a:t>2. </a:t>
            </a:r>
            <a:r>
              <a:rPr lang="en-US" sz="1800" b="0" i="0" dirty="0">
                <a:solidFill>
                  <a:srgbClr val="374151"/>
                </a:solidFill>
                <a:effectLst/>
                <a:latin typeface="+mn-lt"/>
              </a:rPr>
              <a:t>The unique characteristics of </a:t>
            </a:r>
            <a:r>
              <a:rPr lang="en-US" sz="1800" b="0" i="0" dirty="0" err="1">
                <a:solidFill>
                  <a:srgbClr val="374151"/>
                </a:solidFill>
                <a:effectLst/>
                <a:latin typeface="+mn-lt"/>
              </a:rPr>
              <a:t>mmWave</a:t>
            </a:r>
            <a:r>
              <a:rPr lang="en-US" sz="1800" b="0" i="0" dirty="0">
                <a:solidFill>
                  <a:srgbClr val="374151"/>
                </a:solidFill>
                <a:effectLst/>
                <a:latin typeface="+mn-lt"/>
              </a:rPr>
              <a:t> frequencies, such as severe path loss and susceptibility to environmental factors, present significant challenges to effective channel estimation techniques.</a:t>
            </a:r>
            <a:br>
              <a:rPr lang="en-GB" sz="1800" b="1" dirty="0">
                <a:latin typeface="+mn-lt"/>
              </a:rPr>
            </a:br>
            <a:r>
              <a:rPr lang="en-GB" sz="1800" b="1" dirty="0">
                <a:latin typeface="+mn-lt"/>
              </a:rPr>
              <a:t>3.</a:t>
            </a:r>
            <a:r>
              <a:rPr lang="en-US" sz="1800" b="0" i="0" dirty="0">
                <a:solidFill>
                  <a:srgbClr val="374151"/>
                </a:solidFill>
                <a:effectLst/>
                <a:latin typeface="+mn-lt"/>
              </a:rPr>
              <a:t> This necessitates a comprehensive investigation into the performance of various channel estimation methods specifically tailored for </a:t>
            </a:r>
            <a:r>
              <a:rPr lang="en-US" sz="1800" b="0" i="0" dirty="0" err="1">
                <a:solidFill>
                  <a:srgbClr val="374151"/>
                </a:solidFill>
                <a:effectLst/>
                <a:latin typeface="+mn-lt"/>
              </a:rPr>
              <a:t>mmWave</a:t>
            </a:r>
            <a:r>
              <a:rPr lang="en-US" sz="1800" b="0" i="0" dirty="0">
                <a:solidFill>
                  <a:srgbClr val="374151"/>
                </a:solidFill>
                <a:effectLst/>
                <a:latin typeface="+mn-lt"/>
              </a:rPr>
              <a:t> OFDM systems.</a:t>
            </a:r>
            <a:br>
              <a:rPr lang="en-US" sz="1800" b="0" i="0" dirty="0">
                <a:solidFill>
                  <a:srgbClr val="374151"/>
                </a:solidFill>
                <a:effectLst/>
                <a:latin typeface="+mn-lt"/>
              </a:rPr>
            </a:br>
            <a:r>
              <a:rPr lang="en-US" sz="1800" b="1" i="0" dirty="0">
                <a:solidFill>
                  <a:srgbClr val="374151"/>
                </a:solidFill>
                <a:effectLst/>
                <a:latin typeface="+mn-lt"/>
              </a:rPr>
              <a:t>4. </a:t>
            </a:r>
            <a:r>
              <a:rPr lang="en-US" sz="1800" b="0" i="0" dirty="0">
                <a:solidFill>
                  <a:srgbClr val="374151"/>
                </a:solidFill>
                <a:effectLst/>
                <a:latin typeface="+mn-lt"/>
              </a:rPr>
              <a:t>The primary objective of this study is to assess: Accuracy</a:t>
            </a:r>
            <a:r>
              <a:rPr lang="en-US" sz="1800" dirty="0">
                <a:solidFill>
                  <a:srgbClr val="374151"/>
                </a:solidFill>
                <a:latin typeface="+mn-lt"/>
              </a:rPr>
              <a:t>, </a:t>
            </a:r>
            <a:r>
              <a:rPr lang="en-US" sz="1800" b="0" i="0" dirty="0">
                <a:solidFill>
                  <a:srgbClr val="374151"/>
                </a:solidFill>
                <a:effectLst/>
                <a:latin typeface="+mn-lt"/>
              </a:rPr>
              <a:t>Robustness</a:t>
            </a:r>
            <a:r>
              <a:rPr lang="en-US" sz="1800" dirty="0">
                <a:solidFill>
                  <a:srgbClr val="374151"/>
                </a:solidFill>
                <a:latin typeface="+mn-lt"/>
              </a:rPr>
              <a:t>, </a:t>
            </a:r>
            <a:r>
              <a:rPr lang="en-US" sz="1800" b="0" i="0" dirty="0">
                <a:solidFill>
                  <a:srgbClr val="374151"/>
                </a:solidFill>
                <a:effectLst/>
                <a:latin typeface="+mn-lt"/>
              </a:rPr>
              <a:t>Computational complexity</a:t>
            </a:r>
            <a:br>
              <a:rPr lang="en-US" sz="1800" b="0" i="0" dirty="0">
                <a:solidFill>
                  <a:srgbClr val="374151"/>
                </a:solidFill>
                <a:effectLst/>
                <a:latin typeface="+mn-lt"/>
              </a:rPr>
            </a:br>
            <a:endParaRPr sz="1800" dirty="0">
              <a:latin typeface="+mn-lt"/>
            </a:endParaRPr>
          </a:p>
        </p:txBody>
      </p:sp>
      <p:sp>
        <p:nvSpPr>
          <p:cNvPr id="62" name="Google Shape;62;p14"/>
          <p:cNvSpPr txBox="1">
            <a:spLocks noGrp="1"/>
          </p:cNvSpPr>
          <p:nvPr>
            <p:ph type="body" idx="1"/>
          </p:nvPr>
        </p:nvSpPr>
        <p:spPr>
          <a:xfrm>
            <a:off x="8455377" y="4868929"/>
            <a:ext cx="376921" cy="45719"/>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dirty="0">
                <a:solidFill>
                  <a:schemeClr val="dk1"/>
                </a:solidFill>
              </a:rPr>
              <a:t> </a:t>
            </a:r>
            <a:endParaRPr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spcBef>
                <a:spcPts val="1600"/>
              </a:spcBef>
              <a:spcAft>
                <a:spcPts val="0"/>
              </a:spcAft>
              <a:buNone/>
            </a:pPr>
            <a:endParaRPr dirty="0">
              <a:solidFill>
                <a:schemeClr val="dk1"/>
              </a:solidFill>
            </a:endParaRPr>
          </a:p>
          <a:p>
            <a:pPr marL="457200" lvl="0" indent="0" algn="l" rtl="0">
              <a:spcBef>
                <a:spcPts val="1600"/>
              </a:spcBef>
              <a:spcAft>
                <a:spcPts val="0"/>
              </a:spcAft>
              <a:buNone/>
            </a:pPr>
            <a:r>
              <a:rPr lang="en-GB" dirty="0">
                <a:solidFill>
                  <a:schemeClr val="dk1"/>
                </a:solidFill>
              </a:rPr>
              <a:t> </a:t>
            </a:r>
            <a:endParaRPr dirty="0">
              <a:solidFill>
                <a:schemeClr val="dk1"/>
              </a:solidFill>
            </a:endParaRPr>
          </a:p>
          <a:p>
            <a:pPr marL="0" lvl="0" indent="0" algn="l" rtl="0">
              <a:spcBef>
                <a:spcPts val="1600"/>
              </a:spcBef>
              <a:spcAft>
                <a:spcPts val="0"/>
              </a:spcAft>
              <a:buNone/>
            </a:pPr>
            <a:endParaRPr sz="1500" dirty="0">
              <a:solidFill>
                <a:srgbClr val="677283"/>
              </a:solidFill>
              <a:highlight>
                <a:srgbClr val="FFFFFF"/>
              </a:highlight>
            </a:endParaRPr>
          </a:p>
          <a:p>
            <a:pPr marL="0" lvl="0" indent="0" algn="l" rtl="0">
              <a:spcBef>
                <a:spcPts val="1600"/>
              </a:spcBef>
              <a:spcAft>
                <a:spcPts val="0"/>
              </a:spcAft>
              <a:buNone/>
            </a:pPr>
            <a:endParaRPr dirty="0"/>
          </a:p>
          <a:p>
            <a:pPr marL="45720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CB53-2B49-010F-C3D9-BFC8081A1D3D}"/>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743AF9D-AAE1-2F01-957E-4EFA20443A8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2465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4B78-812A-C5E2-5238-B1D470B6D807}"/>
              </a:ext>
            </a:extLst>
          </p:cNvPr>
          <p:cNvSpPr>
            <a:spLocks noGrp="1"/>
          </p:cNvSpPr>
          <p:nvPr>
            <p:ph type="title"/>
          </p:nvPr>
        </p:nvSpPr>
        <p:spPr/>
        <p:txBody>
          <a:bodyPr/>
          <a:lstStyle/>
          <a:p>
            <a:r>
              <a:rPr lang="en-US" dirty="0"/>
              <a:t>CITY  BER VS SNR</a:t>
            </a:r>
            <a:endParaRPr lang="en-IN" dirty="0"/>
          </a:p>
        </p:txBody>
      </p:sp>
      <p:sp>
        <p:nvSpPr>
          <p:cNvPr id="3" name="Text Placeholder 2">
            <a:extLst>
              <a:ext uri="{FF2B5EF4-FFF2-40B4-BE49-F238E27FC236}">
                <a16:creationId xmlns:a16="http://schemas.microsoft.com/office/drawing/2014/main" id="{550A1639-03D1-829B-80F6-5357FC5AA4DF}"/>
              </a:ext>
            </a:extLst>
          </p:cNvPr>
          <p:cNvSpPr>
            <a:spLocks noGrp="1"/>
          </p:cNvSpPr>
          <p:nvPr>
            <p:ph type="body" idx="1"/>
          </p:nvPr>
        </p:nvSpPr>
        <p:spPr/>
        <p:txBody>
          <a:bodyPr/>
          <a:lstStyle/>
          <a:p>
            <a:r>
              <a:rPr lang="en-US" dirty="0"/>
              <a:t>Sample size is 1000</a:t>
            </a:r>
            <a:endParaRPr lang="en-IN" dirty="0"/>
          </a:p>
        </p:txBody>
      </p:sp>
      <p:sp>
        <p:nvSpPr>
          <p:cNvPr id="4" name="Text Placeholder 3">
            <a:extLst>
              <a:ext uri="{FF2B5EF4-FFF2-40B4-BE49-F238E27FC236}">
                <a16:creationId xmlns:a16="http://schemas.microsoft.com/office/drawing/2014/main" id="{39DF89E8-54E3-4FE0-F7E7-74D49E49D62F}"/>
              </a:ext>
            </a:extLst>
          </p:cNvPr>
          <p:cNvSpPr>
            <a:spLocks noGrp="1"/>
          </p:cNvSpPr>
          <p:nvPr>
            <p:ph type="body" idx="2"/>
          </p:nvPr>
        </p:nvSpPr>
        <p:spPr/>
        <p:txBody>
          <a:bodyPr/>
          <a:lstStyle/>
          <a:p>
            <a:endParaRPr lang="en-IN"/>
          </a:p>
        </p:txBody>
      </p:sp>
      <p:pic>
        <p:nvPicPr>
          <p:cNvPr id="8" name="Picture 7">
            <a:extLst>
              <a:ext uri="{FF2B5EF4-FFF2-40B4-BE49-F238E27FC236}">
                <a16:creationId xmlns:a16="http://schemas.microsoft.com/office/drawing/2014/main" id="{B451290E-575A-2371-D099-15A26CA64A86}"/>
              </a:ext>
            </a:extLst>
          </p:cNvPr>
          <p:cNvPicPr>
            <a:picLocks noChangeAspect="1"/>
          </p:cNvPicPr>
          <p:nvPr/>
        </p:nvPicPr>
        <p:blipFill>
          <a:blip r:embed="rId2"/>
          <a:stretch>
            <a:fillRect/>
          </a:stretch>
        </p:blipFill>
        <p:spPr>
          <a:xfrm>
            <a:off x="4816141" y="1828799"/>
            <a:ext cx="4016159" cy="3201286"/>
          </a:xfrm>
          <a:prstGeom prst="rect">
            <a:avLst/>
          </a:prstGeom>
        </p:spPr>
      </p:pic>
      <p:pic>
        <p:nvPicPr>
          <p:cNvPr id="12" name="Picture 11">
            <a:extLst>
              <a:ext uri="{FF2B5EF4-FFF2-40B4-BE49-F238E27FC236}">
                <a16:creationId xmlns:a16="http://schemas.microsoft.com/office/drawing/2014/main" id="{BEB5E0F0-7173-2D67-3BBD-D30F29C6AC2F}"/>
              </a:ext>
            </a:extLst>
          </p:cNvPr>
          <p:cNvPicPr>
            <a:picLocks noChangeAspect="1"/>
          </p:cNvPicPr>
          <p:nvPr/>
        </p:nvPicPr>
        <p:blipFill>
          <a:blip r:embed="rId3"/>
          <a:stretch>
            <a:fillRect/>
          </a:stretch>
        </p:blipFill>
        <p:spPr>
          <a:xfrm>
            <a:off x="373151" y="1613684"/>
            <a:ext cx="3821267" cy="3416401"/>
          </a:xfrm>
          <a:prstGeom prst="rect">
            <a:avLst/>
          </a:prstGeom>
        </p:spPr>
      </p:pic>
    </p:spTree>
    <p:extLst>
      <p:ext uri="{BB962C8B-B14F-4D97-AF65-F5344CB8AC3E}">
        <p14:creationId xmlns:p14="http://schemas.microsoft.com/office/powerpoint/2010/main" val="263729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6BE7-477B-1130-661B-EC884259B3AB}"/>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72D41AD7-6F9F-CE0F-643B-F00ED5C91281}"/>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470FAB86-4A44-EA53-D17B-235F9D677DE2}"/>
              </a:ext>
            </a:extLst>
          </p:cNvPr>
          <p:cNvSpPr>
            <a:spLocks noGrp="1"/>
          </p:cNvSpPr>
          <p:nvPr>
            <p:ph type="body" idx="2"/>
          </p:nvPr>
        </p:nvSpPr>
        <p:spPr/>
        <p:txBody>
          <a:bodyPr/>
          <a:lstStyle/>
          <a:p>
            <a:endParaRPr lang="en-IN" dirty="0"/>
          </a:p>
        </p:txBody>
      </p:sp>
      <p:pic>
        <p:nvPicPr>
          <p:cNvPr id="5" name="Picture 4">
            <a:extLst>
              <a:ext uri="{FF2B5EF4-FFF2-40B4-BE49-F238E27FC236}">
                <a16:creationId xmlns:a16="http://schemas.microsoft.com/office/drawing/2014/main" id="{B43FF1D4-99F4-1DE7-8E33-2B6BFCD6A68A}"/>
              </a:ext>
            </a:extLst>
          </p:cNvPr>
          <p:cNvPicPr>
            <a:picLocks noChangeAspect="1"/>
          </p:cNvPicPr>
          <p:nvPr/>
        </p:nvPicPr>
        <p:blipFill>
          <a:blip r:embed="rId2"/>
          <a:stretch>
            <a:fillRect/>
          </a:stretch>
        </p:blipFill>
        <p:spPr>
          <a:xfrm>
            <a:off x="4832400" y="1152475"/>
            <a:ext cx="3999900" cy="3535062"/>
          </a:xfrm>
          <a:prstGeom prst="rect">
            <a:avLst/>
          </a:prstGeom>
        </p:spPr>
      </p:pic>
      <p:pic>
        <p:nvPicPr>
          <p:cNvPr id="6" name="Picture 5">
            <a:extLst>
              <a:ext uri="{FF2B5EF4-FFF2-40B4-BE49-F238E27FC236}">
                <a16:creationId xmlns:a16="http://schemas.microsoft.com/office/drawing/2014/main" id="{3341D7CF-6911-D276-4EC8-7C49BD8B331F}"/>
              </a:ext>
            </a:extLst>
          </p:cNvPr>
          <p:cNvPicPr>
            <a:picLocks noChangeAspect="1"/>
          </p:cNvPicPr>
          <p:nvPr/>
        </p:nvPicPr>
        <p:blipFill>
          <a:blip r:embed="rId3"/>
          <a:stretch>
            <a:fillRect/>
          </a:stretch>
        </p:blipFill>
        <p:spPr>
          <a:xfrm>
            <a:off x="311700" y="1152475"/>
            <a:ext cx="4307300" cy="3466717"/>
          </a:xfrm>
          <a:prstGeom prst="rect">
            <a:avLst/>
          </a:prstGeom>
        </p:spPr>
      </p:pic>
    </p:spTree>
    <p:extLst>
      <p:ext uri="{BB962C8B-B14F-4D97-AF65-F5344CB8AC3E}">
        <p14:creationId xmlns:p14="http://schemas.microsoft.com/office/powerpoint/2010/main" val="1969767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8FD4-BA83-B074-BB65-21F412EA896D}"/>
              </a:ext>
            </a:extLst>
          </p:cNvPr>
          <p:cNvSpPr>
            <a:spLocks noGrp="1"/>
          </p:cNvSpPr>
          <p:nvPr>
            <p:ph type="title"/>
          </p:nvPr>
        </p:nvSpPr>
        <p:spPr/>
        <p:txBody>
          <a:bodyPr/>
          <a:lstStyle/>
          <a:p>
            <a:r>
              <a:rPr lang="en-US" dirty="0"/>
              <a:t>NITK LIBRARY BER vs SNR</a:t>
            </a:r>
            <a:endParaRPr lang="en-IN" dirty="0"/>
          </a:p>
        </p:txBody>
      </p:sp>
      <p:sp>
        <p:nvSpPr>
          <p:cNvPr id="3" name="Text Placeholder 2">
            <a:extLst>
              <a:ext uri="{FF2B5EF4-FFF2-40B4-BE49-F238E27FC236}">
                <a16:creationId xmlns:a16="http://schemas.microsoft.com/office/drawing/2014/main" id="{01ECEB84-57D8-C9F8-8695-707C409A6FBD}"/>
              </a:ext>
            </a:extLst>
          </p:cNvPr>
          <p:cNvSpPr>
            <a:spLocks noGrp="1"/>
          </p:cNvSpPr>
          <p:nvPr>
            <p:ph type="body" idx="1"/>
          </p:nvPr>
        </p:nvSpPr>
        <p:spPr/>
        <p:txBody>
          <a:bodyPr/>
          <a:lstStyle/>
          <a:p>
            <a:r>
              <a:rPr lang="en-US" dirty="0"/>
              <a:t>Sample size 150</a:t>
            </a:r>
            <a:endParaRPr lang="en-IN" dirty="0"/>
          </a:p>
        </p:txBody>
      </p:sp>
      <p:sp>
        <p:nvSpPr>
          <p:cNvPr id="4" name="Text Placeholder 3">
            <a:extLst>
              <a:ext uri="{FF2B5EF4-FFF2-40B4-BE49-F238E27FC236}">
                <a16:creationId xmlns:a16="http://schemas.microsoft.com/office/drawing/2014/main" id="{3C599CAB-7974-BD9F-DDEE-7250F4AEEF10}"/>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FFA7AAE5-51E3-43D5-4EB6-D9256B1C3538}"/>
              </a:ext>
            </a:extLst>
          </p:cNvPr>
          <p:cNvPicPr>
            <a:picLocks noChangeAspect="1"/>
          </p:cNvPicPr>
          <p:nvPr/>
        </p:nvPicPr>
        <p:blipFill>
          <a:blip r:embed="rId2"/>
          <a:stretch>
            <a:fillRect/>
          </a:stretch>
        </p:blipFill>
        <p:spPr>
          <a:xfrm>
            <a:off x="4832401" y="1432586"/>
            <a:ext cx="3999899" cy="3582643"/>
          </a:xfrm>
          <a:prstGeom prst="rect">
            <a:avLst/>
          </a:prstGeom>
        </p:spPr>
      </p:pic>
      <p:pic>
        <p:nvPicPr>
          <p:cNvPr id="8" name="Picture 7">
            <a:extLst>
              <a:ext uri="{FF2B5EF4-FFF2-40B4-BE49-F238E27FC236}">
                <a16:creationId xmlns:a16="http://schemas.microsoft.com/office/drawing/2014/main" id="{B3A44C2B-71BD-7AEF-0BCF-81AF79E80DE0}"/>
              </a:ext>
            </a:extLst>
          </p:cNvPr>
          <p:cNvPicPr>
            <a:picLocks noChangeAspect="1"/>
          </p:cNvPicPr>
          <p:nvPr/>
        </p:nvPicPr>
        <p:blipFill>
          <a:blip r:embed="rId3"/>
          <a:stretch>
            <a:fillRect/>
          </a:stretch>
        </p:blipFill>
        <p:spPr>
          <a:xfrm>
            <a:off x="311698" y="1444542"/>
            <a:ext cx="3999898" cy="3558733"/>
          </a:xfrm>
          <a:prstGeom prst="rect">
            <a:avLst/>
          </a:prstGeom>
        </p:spPr>
      </p:pic>
    </p:spTree>
    <p:extLst>
      <p:ext uri="{BB962C8B-B14F-4D97-AF65-F5344CB8AC3E}">
        <p14:creationId xmlns:p14="http://schemas.microsoft.com/office/powerpoint/2010/main" val="2451350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a8e189bc46_0_1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Throughput for urban area:</a:t>
            </a:r>
            <a:endParaRPr sz="1800" b="1"/>
          </a:p>
        </p:txBody>
      </p:sp>
      <p:sp>
        <p:nvSpPr>
          <p:cNvPr id="232" name="Google Shape;232;g2a8e189bc46_0_1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Range 1mb/sec - 323mb/sec</a:t>
            </a:r>
            <a:endParaRPr/>
          </a:p>
        </p:txBody>
      </p:sp>
      <p:pic>
        <p:nvPicPr>
          <p:cNvPr id="233" name="Google Shape;233;g2a8e189bc46_0_190"/>
          <p:cNvPicPr preferRelativeResize="0"/>
          <p:nvPr/>
        </p:nvPicPr>
        <p:blipFill>
          <a:blip r:embed="rId3">
            <a:alphaModFix/>
          </a:blip>
          <a:stretch>
            <a:fillRect/>
          </a:stretch>
        </p:blipFill>
        <p:spPr>
          <a:xfrm>
            <a:off x="4321479" y="914401"/>
            <a:ext cx="4334267" cy="402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a8fadc9a09_0_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Throughput  for outdoor area:</a:t>
            </a:r>
            <a:endParaRPr sz="1800" b="1"/>
          </a:p>
        </p:txBody>
      </p:sp>
      <p:sp>
        <p:nvSpPr>
          <p:cNvPr id="261" name="Google Shape;261;g2a8fadc9a09_0_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here we can see the </a:t>
            </a:r>
            <a:r>
              <a:rPr lang="en-US" dirty="0" err="1"/>
              <a:t>inorder</a:t>
            </a:r>
            <a:r>
              <a:rPr lang="en-US" dirty="0"/>
              <a:t> to achieve high throughput  we need large amount Tx</a:t>
            </a:r>
            <a:endParaRPr dirty="0"/>
          </a:p>
        </p:txBody>
      </p:sp>
      <p:pic>
        <p:nvPicPr>
          <p:cNvPr id="262" name="Google Shape;262;g2a8fadc9a09_0_15"/>
          <p:cNvPicPr preferRelativeResize="0"/>
          <p:nvPr/>
        </p:nvPicPr>
        <p:blipFill>
          <a:blip r:embed="rId3">
            <a:alphaModFix/>
          </a:blip>
          <a:stretch>
            <a:fillRect/>
          </a:stretch>
        </p:blipFill>
        <p:spPr>
          <a:xfrm>
            <a:off x="475989" y="1607752"/>
            <a:ext cx="7954027"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a8fadc9a09_0_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Throughput VS distance:</a:t>
            </a:r>
            <a:endParaRPr sz="1800" b="1"/>
          </a:p>
        </p:txBody>
      </p:sp>
      <p:sp>
        <p:nvSpPr>
          <p:cNvPr id="276" name="Google Shape;276;g2a8fadc9a09_0_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77" name="Google Shape;277;g2a8fadc9a09_0_28"/>
          <p:cNvPicPr preferRelativeResize="0"/>
          <p:nvPr/>
        </p:nvPicPr>
        <p:blipFill>
          <a:blip r:embed="rId3">
            <a:alphaModFix/>
          </a:blip>
          <a:stretch>
            <a:fillRect/>
          </a:stretch>
        </p:blipFill>
        <p:spPr>
          <a:xfrm>
            <a:off x="729350" y="1107550"/>
            <a:ext cx="7685299" cy="3748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1188-4CB2-A522-0E8F-DC57BE34A78F}"/>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244FAA81-CB1E-EAA6-4D80-0A9ED887C61D}"/>
              </a:ext>
            </a:extLst>
          </p:cNvPr>
          <p:cNvSpPr>
            <a:spLocks noGrp="1"/>
          </p:cNvSpPr>
          <p:nvPr>
            <p:ph type="body" idx="1"/>
          </p:nvPr>
        </p:nvSpPr>
        <p:spPr/>
        <p:txBody>
          <a:bodyPr/>
          <a:lstStyle/>
          <a:p>
            <a:r>
              <a:rPr lang="en-US" dirty="0"/>
              <a:t>Here we can see QPSK gives better results with lowest SNR below 15db</a:t>
            </a:r>
          </a:p>
          <a:p>
            <a:r>
              <a:rPr lang="en-US" dirty="0"/>
              <a:t>We have also obverse the behaviors of BER vs SNR in indoor, urban and free space scenarios.</a:t>
            </a:r>
          </a:p>
          <a:p>
            <a:r>
              <a:rPr lang="en-US" dirty="0"/>
              <a:t>We have obverse that rural scenario has very poor coverage and  low throughput if we want to increase coverage we have we increase transmitter which add </a:t>
            </a:r>
            <a:r>
              <a:rPr lang="en-US" dirty="0" err="1"/>
              <a:t>upto</a:t>
            </a:r>
            <a:r>
              <a:rPr lang="en-US" dirty="0"/>
              <a:t> the cost of equipment so we propose that </a:t>
            </a:r>
            <a:r>
              <a:rPr lang="en-US" dirty="0" err="1"/>
              <a:t>mmwave</a:t>
            </a:r>
            <a:r>
              <a:rPr lang="en-US" dirty="0"/>
              <a:t> communication in rural not economically viable option.</a:t>
            </a:r>
            <a:endParaRPr lang="en-IN" dirty="0"/>
          </a:p>
        </p:txBody>
      </p:sp>
    </p:spTree>
    <p:extLst>
      <p:ext uri="{BB962C8B-B14F-4D97-AF65-F5344CB8AC3E}">
        <p14:creationId xmlns:p14="http://schemas.microsoft.com/office/powerpoint/2010/main" val="386903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body" idx="1"/>
          </p:nvPr>
        </p:nvSpPr>
        <p:spPr>
          <a:xfrm>
            <a:off x="311700" y="233800"/>
            <a:ext cx="8520600" cy="43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Completed Work</a:t>
            </a:r>
            <a:endParaRPr b="1" dirty="0"/>
          </a:p>
          <a:p>
            <a:pPr marL="457200" lvl="0" indent="-342900" algn="l" rtl="0">
              <a:spcBef>
                <a:spcPts val="1600"/>
              </a:spcBef>
              <a:spcAft>
                <a:spcPts val="0"/>
              </a:spcAft>
              <a:buSzPts val="1800"/>
              <a:buChar char="●"/>
            </a:pPr>
            <a:r>
              <a:rPr lang="en-GB" sz="1600" dirty="0"/>
              <a:t>We have developed OFDM Model</a:t>
            </a:r>
            <a:endParaRPr b="1" dirty="0"/>
          </a:p>
          <a:p>
            <a:pPr marL="457200" lvl="0" indent="-330200" algn="l" rtl="0">
              <a:spcBef>
                <a:spcPts val="0"/>
              </a:spcBef>
              <a:spcAft>
                <a:spcPts val="0"/>
              </a:spcAft>
              <a:buSzPts val="1600"/>
              <a:buChar char="●"/>
            </a:pPr>
            <a:r>
              <a:rPr lang="en-GB" sz="1600" dirty="0"/>
              <a:t>Channel Estimation using Least Square method and Minimum Mean Square Error Method is implemented</a:t>
            </a:r>
          </a:p>
          <a:p>
            <a:pPr indent="-330200">
              <a:buSzPts val="1600"/>
            </a:pPr>
            <a:r>
              <a:rPr lang="en-US" sz="1800" dirty="0"/>
              <a:t>Build  more complex </a:t>
            </a:r>
            <a:r>
              <a:rPr lang="en-US" sz="1800" dirty="0" err="1"/>
              <a:t>mmwave</a:t>
            </a:r>
            <a:r>
              <a:rPr lang="en-US" sz="1800" dirty="0"/>
              <a:t> channel to accurate measure of </a:t>
            </a:r>
            <a:r>
              <a:rPr lang="en-US" sz="1800" dirty="0" err="1"/>
              <a:t>mmwave</a:t>
            </a:r>
            <a:r>
              <a:rPr lang="en-US" sz="1800" dirty="0"/>
              <a:t> in outdoor and indoor by is using Wireless </a:t>
            </a:r>
            <a:r>
              <a:rPr lang="en-US" sz="1800" dirty="0" err="1"/>
              <a:t>insite</a:t>
            </a:r>
            <a:r>
              <a:rPr lang="en-US" sz="1800" dirty="0"/>
              <a:t> software.</a:t>
            </a:r>
          </a:p>
          <a:p>
            <a:pPr marL="457200" lvl="0" indent="-330200" algn="l" rtl="0">
              <a:spcBef>
                <a:spcPts val="0"/>
              </a:spcBef>
              <a:spcAft>
                <a:spcPts val="0"/>
              </a:spcAft>
              <a:buSzPts val="1600"/>
              <a:buChar char="●"/>
            </a:pPr>
            <a:endParaRPr b="1" dirty="0"/>
          </a:p>
          <a:p>
            <a:pPr marL="0" lvl="0" indent="0" algn="l" rtl="0">
              <a:spcBef>
                <a:spcPts val="1600"/>
              </a:spcBef>
              <a:spcAft>
                <a:spcPts val="0"/>
              </a:spcAft>
              <a:buNone/>
            </a:pPr>
            <a:r>
              <a:rPr lang="en-GB" b="1" dirty="0"/>
              <a:t>Future Plan</a:t>
            </a:r>
            <a:endParaRPr b="1" dirty="0"/>
          </a:p>
          <a:p>
            <a:pPr marL="457200" lvl="0" indent="-330200" algn="l" rtl="0">
              <a:spcBef>
                <a:spcPts val="0"/>
              </a:spcBef>
              <a:spcAft>
                <a:spcPts val="0"/>
              </a:spcAft>
              <a:buSzPts val="1600"/>
              <a:buChar char="●"/>
            </a:pPr>
            <a:r>
              <a:rPr lang="en-US" sz="1600" dirty="0"/>
              <a:t>study the effect of ANN as channel estimator.</a:t>
            </a:r>
          </a:p>
          <a:p>
            <a:pPr indent="-330200">
              <a:buSzPts val="1600"/>
            </a:pPr>
            <a:r>
              <a:rPr lang="en-US" sz="1600" dirty="0"/>
              <a:t>Do more comparative study on indoor and urban scenarios and effect ANN as channel estimator on them </a:t>
            </a:r>
            <a:endParaRPr lang="en-IN" b="1" i="0" dirty="0">
              <a:solidFill>
                <a:srgbClr val="333333"/>
              </a:solidFill>
              <a:effectLst/>
              <a:latin typeface="HelveticaNeue Regular"/>
            </a:endParaRPr>
          </a:p>
          <a:p>
            <a:pPr marL="457200" lvl="0" indent="-330200" algn="l" rtl="0">
              <a:spcBef>
                <a:spcPts val="0"/>
              </a:spcBef>
              <a:spcAft>
                <a:spcPts val="0"/>
              </a:spcAft>
              <a:buSzPts val="1600"/>
              <a:buChar char="●"/>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74DE-D724-E5C7-95EF-66E73E7DAEC6}"/>
              </a:ext>
            </a:extLst>
          </p:cNvPr>
          <p:cNvSpPr>
            <a:spLocks noGrp="1"/>
          </p:cNvSpPr>
          <p:nvPr>
            <p:ph type="title"/>
          </p:nvPr>
        </p:nvSpPr>
        <p:spPr/>
        <p:txBody>
          <a:bodyPr/>
          <a:lstStyle/>
          <a:p>
            <a:r>
              <a:rPr lang="en-US" dirty="0"/>
              <a:t>Reference</a:t>
            </a:r>
            <a:endParaRPr lang="en-IN" dirty="0"/>
          </a:p>
        </p:txBody>
      </p:sp>
      <p:sp>
        <p:nvSpPr>
          <p:cNvPr id="3" name="Text Placeholder 2">
            <a:extLst>
              <a:ext uri="{FF2B5EF4-FFF2-40B4-BE49-F238E27FC236}">
                <a16:creationId xmlns:a16="http://schemas.microsoft.com/office/drawing/2014/main" id="{BF858613-7E18-1ED8-FF08-4B9C76C1289D}"/>
              </a:ext>
            </a:extLst>
          </p:cNvPr>
          <p:cNvSpPr>
            <a:spLocks noGrp="1"/>
          </p:cNvSpPr>
          <p:nvPr>
            <p:ph type="body" idx="1"/>
          </p:nvPr>
        </p:nvSpPr>
        <p:spPr/>
        <p:txBody>
          <a:bodyPr/>
          <a:lstStyle/>
          <a:p>
            <a:endParaRPr lang="en-IN" sz="1400" b="0" i="0" dirty="0">
              <a:solidFill>
                <a:srgbClr val="1C1D1E"/>
              </a:solidFill>
              <a:effectLst/>
              <a:latin typeface="+mn-lt"/>
            </a:endParaRPr>
          </a:p>
          <a:p>
            <a:r>
              <a:rPr lang="en-IN" sz="1400" b="0" i="0" dirty="0">
                <a:solidFill>
                  <a:srgbClr val="333333"/>
                </a:solidFill>
                <a:effectLst/>
                <a:latin typeface="+mn-lt"/>
              </a:rPr>
              <a:t>D. F. Carrera, C. Vargas-Rosales, N. M. </a:t>
            </a:r>
            <a:r>
              <a:rPr lang="en-IN" sz="1400" b="0" i="0" dirty="0" err="1">
                <a:solidFill>
                  <a:srgbClr val="333333"/>
                </a:solidFill>
                <a:effectLst/>
                <a:latin typeface="+mn-lt"/>
              </a:rPr>
              <a:t>Yungaicela-Naula</a:t>
            </a:r>
            <a:r>
              <a:rPr lang="en-IN" sz="1400" b="0" i="0" dirty="0">
                <a:solidFill>
                  <a:srgbClr val="333333"/>
                </a:solidFill>
                <a:effectLst/>
                <a:latin typeface="+mn-lt"/>
              </a:rPr>
              <a:t> and L. Azpilicueta, "Comparative Study of Artificial Neural Network Based Channel Equalization Methods for </a:t>
            </a:r>
            <a:r>
              <a:rPr lang="en-IN" sz="1400" b="0" i="0" dirty="0" err="1">
                <a:solidFill>
                  <a:srgbClr val="333333"/>
                </a:solidFill>
                <a:effectLst/>
                <a:latin typeface="+mn-lt"/>
              </a:rPr>
              <a:t>mmWave</a:t>
            </a:r>
            <a:r>
              <a:rPr lang="en-IN" sz="1400" b="0" i="0" dirty="0">
                <a:solidFill>
                  <a:srgbClr val="333333"/>
                </a:solidFill>
                <a:effectLst/>
                <a:latin typeface="+mn-lt"/>
              </a:rPr>
              <a:t> Communications," in </a:t>
            </a:r>
            <a:r>
              <a:rPr lang="en-IN" sz="1400" b="0" i="1" dirty="0">
                <a:solidFill>
                  <a:srgbClr val="333333"/>
                </a:solidFill>
                <a:effectLst/>
                <a:latin typeface="+mn-lt"/>
              </a:rPr>
              <a:t>IEEE Access</a:t>
            </a:r>
            <a:r>
              <a:rPr lang="en-IN" sz="1400" b="0" i="0" dirty="0">
                <a:solidFill>
                  <a:srgbClr val="333333"/>
                </a:solidFill>
                <a:effectLst/>
                <a:latin typeface="+mn-lt"/>
              </a:rPr>
              <a:t>, vol. 9, pp. 41678-41687, 2021, </a:t>
            </a:r>
            <a:r>
              <a:rPr lang="en-IN" sz="1400" b="0" i="0" dirty="0" err="1">
                <a:solidFill>
                  <a:srgbClr val="333333"/>
                </a:solidFill>
                <a:effectLst/>
                <a:latin typeface="+mn-lt"/>
              </a:rPr>
              <a:t>doi</a:t>
            </a:r>
            <a:r>
              <a:rPr lang="en-IN" sz="1400" b="0" i="0" dirty="0">
                <a:solidFill>
                  <a:srgbClr val="333333"/>
                </a:solidFill>
                <a:effectLst/>
                <a:latin typeface="+mn-lt"/>
              </a:rPr>
              <a:t>: 10.1109/ACCESS.2021.3065337.</a:t>
            </a:r>
          </a:p>
          <a:p>
            <a:r>
              <a:rPr lang="en-IN" sz="1400" b="0" i="0" dirty="0">
                <a:solidFill>
                  <a:srgbClr val="1C1D1E"/>
                </a:solidFill>
                <a:effectLst/>
                <a:latin typeface="+mn-lt"/>
              </a:rPr>
              <a:t>Carrera, D.F., Vargas-Rosales, C., Azpilicueta, L. and Galaviz-Aguilar, J.A. (2020), Comparative study of channel estimators for massive MIMO 5G NR systems. IET Communications, 14: 1175-1184. </a:t>
            </a:r>
            <a:r>
              <a:rPr lang="en-IN" sz="1400" b="0" i="0" u="none" strike="noStrike" dirty="0">
                <a:solidFill>
                  <a:srgbClr val="4F1B59"/>
                </a:solidFill>
                <a:effectLst/>
                <a:latin typeface="+mn-lt"/>
                <a:hlinkClick r:id="rId2"/>
              </a:rPr>
              <a:t>https://doi.org/10.1049/iet-com.2019.0973</a:t>
            </a:r>
            <a:endParaRPr lang="en-IN" sz="1400" b="0" i="0" u="none" strike="noStrike" dirty="0">
              <a:solidFill>
                <a:srgbClr val="4F1B59"/>
              </a:solidFill>
              <a:effectLst/>
              <a:latin typeface="+mn-lt"/>
            </a:endParaRPr>
          </a:p>
          <a:p>
            <a:r>
              <a:rPr lang="en-IN" sz="1400" b="0" i="0" dirty="0" err="1">
                <a:solidFill>
                  <a:srgbClr val="1C1D1E"/>
                </a:solidFill>
                <a:effectLst/>
                <a:latin typeface="+mn-lt"/>
              </a:rPr>
              <a:t>Savaux</a:t>
            </a:r>
            <a:r>
              <a:rPr lang="en-IN" sz="1400" b="0" i="0" dirty="0">
                <a:solidFill>
                  <a:srgbClr val="1C1D1E"/>
                </a:solidFill>
                <a:effectLst/>
                <a:latin typeface="+mn-lt"/>
              </a:rPr>
              <a:t>, V., </a:t>
            </a:r>
            <a:r>
              <a:rPr lang="en-IN" sz="1400" b="0" i="0" dirty="0" err="1">
                <a:solidFill>
                  <a:srgbClr val="1C1D1E"/>
                </a:solidFill>
                <a:effectLst/>
                <a:latin typeface="+mn-lt"/>
              </a:rPr>
              <a:t>Louët</a:t>
            </a:r>
            <a:r>
              <a:rPr lang="en-IN" sz="1400" b="0" i="0" dirty="0">
                <a:solidFill>
                  <a:srgbClr val="1C1D1E"/>
                </a:solidFill>
                <a:effectLst/>
                <a:latin typeface="+mn-lt"/>
              </a:rPr>
              <a:t>, Y., Djoko-</a:t>
            </a:r>
            <a:r>
              <a:rPr lang="en-IN" sz="1400" b="0" i="0" dirty="0" err="1">
                <a:solidFill>
                  <a:srgbClr val="1C1D1E"/>
                </a:solidFill>
                <a:effectLst/>
                <a:latin typeface="+mn-lt"/>
              </a:rPr>
              <a:t>Kouam</a:t>
            </a:r>
            <a:r>
              <a:rPr lang="en-IN" sz="1400" b="0" i="0" dirty="0">
                <a:solidFill>
                  <a:srgbClr val="1C1D1E"/>
                </a:solidFill>
                <a:effectLst/>
                <a:latin typeface="+mn-lt"/>
              </a:rPr>
              <a:t>, M. and </a:t>
            </a:r>
            <a:r>
              <a:rPr lang="en-IN" sz="1400" b="0" i="0" dirty="0" err="1">
                <a:solidFill>
                  <a:srgbClr val="1C1D1E"/>
                </a:solidFill>
                <a:effectLst/>
                <a:latin typeface="+mn-lt"/>
              </a:rPr>
              <a:t>Skrzypczak</a:t>
            </a:r>
            <a:r>
              <a:rPr lang="en-IN" sz="1400" b="0" i="0" dirty="0">
                <a:solidFill>
                  <a:srgbClr val="1C1D1E"/>
                </a:solidFill>
                <a:effectLst/>
                <a:latin typeface="+mn-lt"/>
              </a:rPr>
              <a:t>, A. (2013), Minimum mean-square-error expression of LMMSE channel estimation in SISO OFDM systems. Electron. Lett., 49: 1152-1154. </a:t>
            </a:r>
            <a:r>
              <a:rPr lang="en-IN" sz="1400" b="0" i="0" u="none" strike="noStrike" dirty="0">
                <a:solidFill>
                  <a:srgbClr val="4F1B59"/>
                </a:solidFill>
                <a:effectLst/>
                <a:latin typeface="+mn-lt"/>
                <a:hlinkClick r:id="rId3"/>
              </a:rPr>
              <a:t>https://doi.org/10.1049/el.2013.1993</a:t>
            </a:r>
            <a:endParaRPr lang="en-IN" sz="1400" dirty="0">
              <a:latin typeface="+mn-lt"/>
            </a:endParaRPr>
          </a:p>
        </p:txBody>
      </p:sp>
    </p:spTree>
    <p:extLst>
      <p:ext uri="{BB962C8B-B14F-4D97-AF65-F5344CB8AC3E}">
        <p14:creationId xmlns:p14="http://schemas.microsoft.com/office/powerpoint/2010/main" val="224580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E4F3-F72F-768B-2DF5-C39BBF4B4A82}"/>
              </a:ext>
            </a:extLst>
          </p:cNvPr>
          <p:cNvSpPr>
            <a:spLocks noGrp="1"/>
          </p:cNvSpPr>
          <p:nvPr>
            <p:ph type="title"/>
          </p:nvPr>
        </p:nvSpPr>
        <p:spPr/>
        <p:txBody>
          <a:bodyPr/>
          <a:lstStyle/>
          <a:p>
            <a:r>
              <a:rPr lang="en-US" dirty="0"/>
              <a:t>Overview</a:t>
            </a:r>
            <a:endParaRPr lang="en-IN" dirty="0"/>
          </a:p>
        </p:txBody>
      </p:sp>
      <p:sp>
        <p:nvSpPr>
          <p:cNvPr id="3" name="Text Placeholder 2">
            <a:extLst>
              <a:ext uri="{FF2B5EF4-FFF2-40B4-BE49-F238E27FC236}">
                <a16:creationId xmlns:a16="http://schemas.microsoft.com/office/drawing/2014/main" id="{11C10270-3E85-A4AA-FA62-8A8B2FF2FAA2}"/>
              </a:ext>
            </a:extLst>
          </p:cNvPr>
          <p:cNvSpPr>
            <a:spLocks noGrp="1"/>
          </p:cNvSpPr>
          <p:nvPr>
            <p:ph type="body" idx="1"/>
          </p:nvPr>
        </p:nvSpPr>
        <p:spPr/>
        <p:txBody>
          <a:bodyPr/>
          <a:lstStyle/>
          <a:p>
            <a:r>
              <a:rPr lang="en-US" dirty="0"/>
              <a:t>In the previous presentation ,we saw the effects of power, throughput and a </a:t>
            </a:r>
            <a:r>
              <a:rPr lang="en-US" dirty="0" err="1"/>
              <a:t>mmwave</a:t>
            </a:r>
            <a:r>
              <a:rPr lang="en-US" dirty="0"/>
              <a:t> signal in urban ,rural, and indoor scenarios</a:t>
            </a:r>
          </a:p>
          <a:p>
            <a:r>
              <a:rPr lang="en-US" dirty="0"/>
              <a:t>Next , we will see how signal processing is done on raw channel impulse data</a:t>
            </a:r>
          </a:p>
          <a:p>
            <a:r>
              <a:rPr lang="en-US" dirty="0"/>
              <a:t>After collecting the channel impulse response(CIR),we implemented an OFDM communication system to get BER VS SNR for QPSK,QAM16,QAM32 and QAM63 modulation schemes.</a:t>
            </a:r>
            <a:endParaRPr lang="en-IN" dirty="0"/>
          </a:p>
        </p:txBody>
      </p:sp>
    </p:spTree>
    <p:extLst>
      <p:ext uri="{BB962C8B-B14F-4D97-AF65-F5344CB8AC3E}">
        <p14:creationId xmlns:p14="http://schemas.microsoft.com/office/powerpoint/2010/main" val="218282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686B-4CD7-DAFA-A844-67B0388F2A9F}"/>
              </a:ext>
            </a:extLst>
          </p:cNvPr>
          <p:cNvSpPr>
            <a:spLocks noGrp="1"/>
          </p:cNvSpPr>
          <p:nvPr>
            <p:ph type="title"/>
          </p:nvPr>
        </p:nvSpPr>
        <p:spPr/>
        <p:txBody>
          <a:bodyPr/>
          <a:lstStyle/>
          <a:p>
            <a:r>
              <a:rPr lang="en-US" dirty="0"/>
              <a:t>Different </a:t>
            </a:r>
            <a:r>
              <a:rPr lang="en-US" dirty="0" err="1"/>
              <a:t>Senarios</a:t>
            </a:r>
            <a:endParaRPr lang="en-IN" dirty="0"/>
          </a:p>
        </p:txBody>
      </p:sp>
      <p:sp>
        <p:nvSpPr>
          <p:cNvPr id="3" name="Text Placeholder 2">
            <a:extLst>
              <a:ext uri="{FF2B5EF4-FFF2-40B4-BE49-F238E27FC236}">
                <a16:creationId xmlns:a16="http://schemas.microsoft.com/office/drawing/2014/main" id="{5CD65221-B2DE-FA4A-B85B-809A919F547D}"/>
              </a:ext>
            </a:extLst>
          </p:cNvPr>
          <p:cNvSpPr>
            <a:spLocks noGrp="1"/>
          </p:cNvSpPr>
          <p:nvPr>
            <p:ph type="body" idx="1"/>
          </p:nvPr>
        </p:nvSpPr>
        <p:spPr/>
        <p:txBody>
          <a:bodyPr/>
          <a:lstStyle/>
          <a:p>
            <a:endParaRPr lang="en-IN" dirty="0"/>
          </a:p>
        </p:txBody>
      </p:sp>
      <p:pic>
        <p:nvPicPr>
          <p:cNvPr id="4" name="Google Shape;110;g2a8e189bc46_0_60">
            <a:extLst>
              <a:ext uri="{FF2B5EF4-FFF2-40B4-BE49-F238E27FC236}">
                <a16:creationId xmlns:a16="http://schemas.microsoft.com/office/drawing/2014/main" id="{10FA8AE1-F95D-1F74-C47D-1644C22E97B3}"/>
              </a:ext>
            </a:extLst>
          </p:cNvPr>
          <p:cNvPicPr preferRelativeResize="0"/>
          <p:nvPr/>
        </p:nvPicPr>
        <p:blipFill>
          <a:blip r:embed="rId2">
            <a:alphaModFix/>
          </a:blip>
          <a:stretch>
            <a:fillRect/>
          </a:stretch>
        </p:blipFill>
        <p:spPr>
          <a:xfrm>
            <a:off x="51655" y="1924917"/>
            <a:ext cx="2615639" cy="2273871"/>
          </a:xfrm>
          <a:prstGeom prst="rect">
            <a:avLst/>
          </a:prstGeom>
          <a:noFill/>
          <a:ln>
            <a:noFill/>
          </a:ln>
        </p:spPr>
      </p:pic>
      <p:pic>
        <p:nvPicPr>
          <p:cNvPr id="5" name="Google Shape;120;g2a8e189bc46_0_69">
            <a:extLst>
              <a:ext uri="{FF2B5EF4-FFF2-40B4-BE49-F238E27FC236}">
                <a16:creationId xmlns:a16="http://schemas.microsoft.com/office/drawing/2014/main" id="{C79F049A-080A-DEE8-D86F-E2563E062A0F}"/>
              </a:ext>
            </a:extLst>
          </p:cNvPr>
          <p:cNvPicPr preferRelativeResize="0"/>
          <p:nvPr/>
        </p:nvPicPr>
        <p:blipFill>
          <a:blip r:embed="rId3">
            <a:alphaModFix/>
          </a:blip>
          <a:stretch>
            <a:fillRect/>
          </a:stretch>
        </p:blipFill>
        <p:spPr>
          <a:xfrm>
            <a:off x="2753976" y="1750756"/>
            <a:ext cx="3144004" cy="2622194"/>
          </a:xfrm>
          <a:prstGeom prst="rect">
            <a:avLst/>
          </a:prstGeom>
          <a:noFill/>
          <a:ln>
            <a:noFill/>
          </a:ln>
        </p:spPr>
      </p:pic>
      <p:pic>
        <p:nvPicPr>
          <p:cNvPr id="6" name="Google Shape;129;g2a8e189bc46_0_77">
            <a:extLst>
              <a:ext uri="{FF2B5EF4-FFF2-40B4-BE49-F238E27FC236}">
                <a16:creationId xmlns:a16="http://schemas.microsoft.com/office/drawing/2014/main" id="{2D96F45F-7E41-6823-B239-51AF126AE054}"/>
              </a:ext>
            </a:extLst>
          </p:cNvPr>
          <p:cNvPicPr preferRelativeResize="0"/>
          <p:nvPr/>
        </p:nvPicPr>
        <p:blipFill>
          <a:blip r:embed="rId4">
            <a:alphaModFix/>
          </a:blip>
          <a:stretch>
            <a:fillRect/>
          </a:stretch>
        </p:blipFill>
        <p:spPr>
          <a:xfrm>
            <a:off x="6071343" y="1348399"/>
            <a:ext cx="2913600" cy="3024551"/>
          </a:xfrm>
          <a:prstGeom prst="rect">
            <a:avLst/>
          </a:prstGeom>
          <a:noFill/>
          <a:ln>
            <a:noFill/>
          </a:ln>
        </p:spPr>
      </p:pic>
    </p:spTree>
    <p:extLst>
      <p:ext uri="{BB962C8B-B14F-4D97-AF65-F5344CB8AC3E}">
        <p14:creationId xmlns:p14="http://schemas.microsoft.com/office/powerpoint/2010/main" val="418814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Block diagram of OFDM system model.</a:t>
            </a:r>
            <a:endParaRPr dirty="0"/>
          </a:p>
        </p:txBody>
      </p:sp>
      <p:sp>
        <p:nvSpPr>
          <p:cNvPr id="119" name="Google Shape;119;p23"/>
          <p:cNvSpPr txBox="1">
            <a:spLocks noGrp="1"/>
          </p:cNvSpPr>
          <p:nvPr>
            <p:ph type="body" idx="1"/>
          </p:nvPr>
        </p:nvSpPr>
        <p:spPr>
          <a:xfrm>
            <a:off x="311700" y="1152475"/>
            <a:ext cx="8520600" cy="373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5" name="Picture 4">
            <a:extLst>
              <a:ext uri="{FF2B5EF4-FFF2-40B4-BE49-F238E27FC236}">
                <a16:creationId xmlns:a16="http://schemas.microsoft.com/office/drawing/2014/main" id="{179A94A7-DCE3-1D9D-9DA3-8BEF8DD0C6E3}"/>
              </a:ext>
            </a:extLst>
          </p:cNvPr>
          <p:cNvPicPr>
            <a:picLocks noChangeAspect="1"/>
          </p:cNvPicPr>
          <p:nvPr/>
        </p:nvPicPr>
        <p:blipFill>
          <a:blip r:embed="rId3"/>
          <a:stretch>
            <a:fillRect/>
          </a:stretch>
        </p:blipFill>
        <p:spPr>
          <a:xfrm>
            <a:off x="1588008" y="1242043"/>
            <a:ext cx="5967984" cy="34564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l" rtl="0">
              <a:spcBef>
                <a:spcPts val="1600"/>
              </a:spcBef>
              <a:spcAft>
                <a:spcPts val="1600"/>
              </a:spcAft>
              <a:buNone/>
            </a:pPr>
            <a:endParaRPr/>
          </a:p>
        </p:txBody>
      </p:sp>
      <p:pic>
        <p:nvPicPr>
          <p:cNvPr id="126" name="Google Shape;126;p24"/>
          <p:cNvPicPr preferRelativeResize="0"/>
          <p:nvPr/>
        </p:nvPicPr>
        <p:blipFill>
          <a:blip r:embed="rId3">
            <a:alphaModFix/>
          </a:blip>
          <a:stretch>
            <a:fillRect/>
          </a:stretch>
        </p:blipFill>
        <p:spPr>
          <a:xfrm>
            <a:off x="1748725" y="304650"/>
            <a:ext cx="4075375" cy="1116850"/>
          </a:xfrm>
          <a:prstGeom prst="rect">
            <a:avLst/>
          </a:prstGeom>
          <a:noFill/>
          <a:ln>
            <a:noFill/>
          </a:ln>
        </p:spPr>
      </p:pic>
      <p:sp>
        <p:nvSpPr>
          <p:cNvPr id="127" name="Google Shape;127;p24"/>
          <p:cNvSpPr txBox="1">
            <a:spLocks noGrp="1"/>
          </p:cNvSpPr>
          <p:nvPr>
            <p:ph type="subTitle" idx="4294967295"/>
          </p:nvPr>
        </p:nvSpPr>
        <p:spPr>
          <a:xfrm>
            <a:off x="311700" y="1437175"/>
            <a:ext cx="86973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dirty="0"/>
              <a:t>the binary data sequence is firstly encoded and mapped with QAM modulation schemes</a:t>
            </a:r>
            <a:endParaRPr sz="16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457200" lvl="0" indent="-342900" algn="l" rtl="0">
              <a:spcBef>
                <a:spcPts val="1600"/>
              </a:spcBef>
              <a:spcAft>
                <a:spcPts val="0"/>
              </a:spcAft>
              <a:buSzPts val="1800"/>
              <a:buChar char="●"/>
            </a:pPr>
            <a:r>
              <a:rPr lang="en-GB" dirty="0"/>
              <a:t>The modulated signal is converted from serial to parallel ones</a:t>
            </a:r>
            <a:endParaRPr dirty="0"/>
          </a:p>
          <a:p>
            <a:pPr marL="457200" lvl="0" indent="-342900" algn="l" rtl="0">
              <a:spcBef>
                <a:spcPts val="0"/>
              </a:spcBef>
              <a:spcAft>
                <a:spcPts val="0"/>
              </a:spcAft>
              <a:buSzPts val="1800"/>
              <a:buChar char="●"/>
            </a:pPr>
            <a:r>
              <a:rPr lang="en-GB" dirty="0"/>
              <a:t>the pilot tones are inserted to estimate the CIR of the channel model.</a:t>
            </a:r>
            <a:endParaRPr dirty="0"/>
          </a:p>
        </p:txBody>
      </p:sp>
      <p:pic>
        <p:nvPicPr>
          <p:cNvPr id="128" name="Google Shape;128;p24"/>
          <p:cNvPicPr preferRelativeResize="0"/>
          <p:nvPr/>
        </p:nvPicPr>
        <p:blipFill>
          <a:blip r:embed="rId4">
            <a:alphaModFix/>
          </a:blip>
          <a:stretch>
            <a:fillRect/>
          </a:stretch>
        </p:blipFill>
        <p:spPr>
          <a:xfrm>
            <a:off x="2546287" y="2220850"/>
            <a:ext cx="2835750" cy="95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311700" y="2506275"/>
            <a:ext cx="4092900" cy="2062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Parallel subcarriers are converted to a serial bitstream  and the cyclic prefix samples are inserted as guard intervals to alleviate the ISI</a:t>
            </a:r>
            <a:endParaRPr dirty="0"/>
          </a:p>
          <a:p>
            <a:pPr marL="457200" lvl="0" indent="-317500" algn="l" rtl="0">
              <a:spcBef>
                <a:spcPts val="0"/>
              </a:spcBef>
              <a:spcAft>
                <a:spcPts val="0"/>
              </a:spcAft>
              <a:buSzPts val="1400"/>
              <a:buChar char="●"/>
            </a:pPr>
            <a:r>
              <a:rPr lang="en-GB" dirty="0"/>
              <a:t>So the time-domain transmitted signal  including cyclic prefix can be represented as follows:</a:t>
            </a: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457200" lvl="0" indent="0" algn="l" rtl="0">
              <a:spcBef>
                <a:spcPts val="1600"/>
              </a:spcBef>
              <a:spcAft>
                <a:spcPts val="1600"/>
              </a:spcAft>
              <a:buNone/>
            </a:pPr>
            <a:endParaRPr dirty="0"/>
          </a:p>
        </p:txBody>
      </p:sp>
      <p:pic>
        <p:nvPicPr>
          <p:cNvPr id="134" name="Google Shape;134;p25"/>
          <p:cNvPicPr preferRelativeResize="0"/>
          <p:nvPr/>
        </p:nvPicPr>
        <p:blipFill>
          <a:blip r:embed="rId3">
            <a:alphaModFix/>
          </a:blip>
          <a:stretch>
            <a:fillRect/>
          </a:stretch>
        </p:blipFill>
        <p:spPr>
          <a:xfrm>
            <a:off x="1255250" y="599500"/>
            <a:ext cx="1466125" cy="1205475"/>
          </a:xfrm>
          <a:prstGeom prst="rect">
            <a:avLst/>
          </a:prstGeom>
          <a:noFill/>
          <a:ln>
            <a:noFill/>
          </a:ln>
        </p:spPr>
      </p:pic>
      <p:pic>
        <p:nvPicPr>
          <p:cNvPr id="135" name="Google Shape;135;p25"/>
          <p:cNvPicPr preferRelativeResize="0"/>
          <p:nvPr/>
        </p:nvPicPr>
        <p:blipFill>
          <a:blip r:embed="rId4">
            <a:alphaModFix/>
          </a:blip>
          <a:stretch>
            <a:fillRect/>
          </a:stretch>
        </p:blipFill>
        <p:spPr>
          <a:xfrm>
            <a:off x="4071475" y="1804975"/>
            <a:ext cx="3373201" cy="798188"/>
          </a:xfrm>
          <a:prstGeom prst="rect">
            <a:avLst/>
          </a:prstGeom>
          <a:noFill/>
          <a:ln>
            <a:noFill/>
          </a:ln>
        </p:spPr>
      </p:pic>
      <p:sp>
        <p:nvSpPr>
          <p:cNvPr id="136" name="Google Shape;136;p25"/>
          <p:cNvSpPr txBox="1">
            <a:spLocks noGrp="1"/>
          </p:cNvSpPr>
          <p:nvPr>
            <p:ph type="body" idx="2"/>
          </p:nvPr>
        </p:nvSpPr>
        <p:spPr>
          <a:xfrm>
            <a:off x="3263775" y="436075"/>
            <a:ext cx="5493600" cy="136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In the OFDM system, the parallel data are transformed by inverse fast Fourier transform (IFFT) with N orthogonal narrowband subcarriers</a:t>
            </a:r>
            <a:endParaRPr dirty="0"/>
          </a:p>
          <a:p>
            <a:pPr marL="457200" lvl="0" indent="-317500" algn="l" rtl="0">
              <a:spcBef>
                <a:spcPts val="0"/>
              </a:spcBef>
              <a:spcAft>
                <a:spcPts val="0"/>
              </a:spcAft>
              <a:buSzPts val="1400"/>
              <a:buChar char="●"/>
            </a:pPr>
            <a:r>
              <a:rPr lang="en-GB" dirty="0"/>
              <a:t>The time domain signal x(n) is obtained from the frequency domain signals X(k) as follows:</a:t>
            </a:r>
            <a:endParaRPr dirty="0"/>
          </a:p>
        </p:txBody>
      </p:sp>
      <p:pic>
        <p:nvPicPr>
          <p:cNvPr id="137" name="Google Shape;137;p25"/>
          <p:cNvPicPr preferRelativeResize="0"/>
          <p:nvPr/>
        </p:nvPicPr>
        <p:blipFill>
          <a:blip r:embed="rId5">
            <a:alphaModFix/>
          </a:blip>
          <a:stretch>
            <a:fillRect/>
          </a:stretch>
        </p:blipFill>
        <p:spPr>
          <a:xfrm>
            <a:off x="785550" y="4304650"/>
            <a:ext cx="3538426" cy="584600"/>
          </a:xfrm>
          <a:prstGeom prst="rect">
            <a:avLst/>
          </a:prstGeom>
          <a:noFill/>
          <a:ln>
            <a:noFill/>
          </a:ln>
        </p:spPr>
      </p:pic>
      <p:pic>
        <p:nvPicPr>
          <p:cNvPr id="138" name="Google Shape;138;p25"/>
          <p:cNvPicPr preferRelativeResize="0"/>
          <p:nvPr/>
        </p:nvPicPr>
        <p:blipFill>
          <a:blip r:embed="rId6">
            <a:alphaModFix/>
          </a:blip>
          <a:stretch>
            <a:fillRect/>
          </a:stretch>
        </p:blipFill>
        <p:spPr>
          <a:xfrm>
            <a:off x="4998125" y="2942563"/>
            <a:ext cx="2886075" cy="136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body" idx="1"/>
          </p:nvPr>
        </p:nvSpPr>
        <p:spPr>
          <a:xfrm>
            <a:off x="334278" y="1832286"/>
            <a:ext cx="8273400" cy="2842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After passing through the </a:t>
            </a:r>
            <a:r>
              <a:rPr lang="en-GB" dirty="0" err="1"/>
              <a:t>mmwave</a:t>
            </a:r>
            <a:r>
              <a:rPr lang="en-GB" dirty="0"/>
              <a:t> channel, the received signal </a:t>
            </a:r>
            <a:r>
              <a:rPr lang="en-GB" dirty="0" err="1"/>
              <a:t>yg</a:t>
            </a:r>
            <a:r>
              <a:rPr lang="en-GB" dirty="0"/>
              <a:t>(n) is given by</a:t>
            </a:r>
            <a:endParaRPr dirty="0"/>
          </a:p>
          <a:p>
            <a:pPr marL="457200" lvl="0" indent="0" algn="l" rtl="0">
              <a:spcBef>
                <a:spcPts val="1600"/>
              </a:spcBef>
              <a:spcAft>
                <a:spcPts val="0"/>
              </a:spcAft>
              <a:buNone/>
            </a:pPr>
            <a:endParaRPr dirty="0"/>
          </a:p>
          <a:p>
            <a:pPr marL="457200" lvl="0" indent="-317500" algn="l" rtl="0">
              <a:spcBef>
                <a:spcPts val="1600"/>
              </a:spcBef>
              <a:spcAft>
                <a:spcPts val="0"/>
              </a:spcAft>
              <a:buSzPts val="1400"/>
              <a:buChar char="●"/>
            </a:pPr>
            <a:r>
              <a:rPr lang="en-GB" dirty="0"/>
              <a:t>the operator ⊗ corresponds to the circular convolution and w(n) is the additive white Gaussian noise (AWGN)</a:t>
            </a:r>
            <a:endParaRPr dirty="0"/>
          </a:p>
          <a:p>
            <a:pPr marL="457200" lvl="0" indent="-317500" algn="l" rtl="0">
              <a:spcBef>
                <a:spcPts val="0"/>
              </a:spcBef>
              <a:spcAft>
                <a:spcPts val="0"/>
              </a:spcAft>
              <a:buSzPts val="1400"/>
              <a:buChar char="●"/>
            </a:pPr>
            <a:r>
              <a:rPr lang="en-GB" dirty="0"/>
              <a:t>h(n) is the channel impulse response that can be represented as follows:</a:t>
            </a:r>
            <a:endParaRPr dirty="0"/>
          </a:p>
          <a:p>
            <a:pPr marL="457200" lvl="0" indent="0" algn="l" rtl="0">
              <a:spcBef>
                <a:spcPts val="1600"/>
              </a:spcBef>
              <a:spcAft>
                <a:spcPts val="1600"/>
              </a:spcAft>
              <a:buNone/>
            </a:pPr>
            <a:endParaRPr dirty="0"/>
          </a:p>
        </p:txBody>
      </p:sp>
      <p:pic>
        <p:nvPicPr>
          <p:cNvPr id="145" name="Google Shape;145;p26"/>
          <p:cNvPicPr preferRelativeResize="0"/>
          <p:nvPr/>
        </p:nvPicPr>
        <p:blipFill>
          <a:blip r:embed="rId3">
            <a:alphaModFix/>
          </a:blip>
          <a:stretch>
            <a:fillRect/>
          </a:stretch>
        </p:blipFill>
        <p:spPr>
          <a:xfrm>
            <a:off x="3214300" y="3797520"/>
            <a:ext cx="1782750" cy="779950"/>
          </a:xfrm>
          <a:prstGeom prst="rect">
            <a:avLst/>
          </a:prstGeom>
          <a:noFill/>
          <a:ln>
            <a:noFill/>
          </a:ln>
        </p:spPr>
      </p:pic>
      <p:pic>
        <p:nvPicPr>
          <p:cNvPr id="146" name="Google Shape;146;p26"/>
          <p:cNvPicPr preferRelativeResize="0"/>
          <p:nvPr/>
        </p:nvPicPr>
        <p:blipFill>
          <a:blip r:embed="rId4">
            <a:alphaModFix/>
          </a:blip>
          <a:stretch>
            <a:fillRect/>
          </a:stretch>
        </p:blipFill>
        <p:spPr>
          <a:xfrm>
            <a:off x="2546475" y="2364600"/>
            <a:ext cx="3430600" cy="291325"/>
          </a:xfrm>
          <a:prstGeom prst="rect">
            <a:avLst/>
          </a:prstGeom>
          <a:noFill/>
          <a:ln>
            <a:noFill/>
          </a:ln>
        </p:spPr>
      </p:pic>
      <p:pic>
        <p:nvPicPr>
          <p:cNvPr id="5" name="Picture 4">
            <a:extLst>
              <a:ext uri="{FF2B5EF4-FFF2-40B4-BE49-F238E27FC236}">
                <a16:creationId xmlns:a16="http://schemas.microsoft.com/office/drawing/2014/main" id="{6EC4FEBD-9738-E524-6116-345B4E3349BD}"/>
              </a:ext>
            </a:extLst>
          </p:cNvPr>
          <p:cNvPicPr>
            <a:picLocks noChangeAspect="1"/>
          </p:cNvPicPr>
          <p:nvPr/>
        </p:nvPicPr>
        <p:blipFill>
          <a:blip r:embed="rId5"/>
          <a:stretch>
            <a:fillRect/>
          </a:stretch>
        </p:blipFill>
        <p:spPr>
          <a:xfrm>
            <a:off x="2833511" y="468414"/>
            <a:ext cx="1946942" cy="13418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body" idx="1"/>
          </p:nvPr>
        </p:nvSpPr>
        <p:spPr>
          <a:xfrm>
            <a:off x="311700" y="1861000"/>
            <a:ext cx="4364100" cy="3226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The time-domain signal y(n) is transformed to frequency-domain signal Y (k)  by FFT</a:t>
            </a: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457200" lvl="0" indent="-317500" algn="l" rtl="0">
              <a:spcBef>
                <a:spcPts val="1600"/>
              </a:spcBef>
              <a:spcAft>
                <a:spcPts val="0"/>
              </a:spcAft>
              <a:buSzPts val="1400"/>
              <a:buChar char="●"/>
            </a:pPr>
            <a:r>
              <a:rPr lang="en-GB" dirty="0"/>
              <a:t>Under the assumption that the ISI is completely eliminated, the received signal can be formulated as:</a:t>
            </a:r>
            <a:endParaRPr dirty="0"/>
          </a:p>
          <a:p>
            <a:pPr marL="457200" lvl="0" indent="0" algn="l" rtl="0">
              <a:spcBef>
                <a:spcPts val="1600"/>
              </a:spcBef>
              <a:spcAft>
                <a:spcPts val="0"/>
              </a:spcAft>
              <a:buNone/>
            </a:pP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52" name="Google Shape;152;p27"/>
          <p:cNvSpPr txBox="1">
            <a:spLocks noGrp="1"/>
          </p:cNvSpPr>
          <p:nvPr>
            <p:ph type="body" idx="2"/>
          </p:nvPr>
        </p:nvSpPr>
        <p:spPr>
          <a:xfrm>
            <a:off x="4869800" y="505000"/>
            <a:ext cx="3999900" cy="22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The received signal is split into parallel subcarriers.</a:t>
            </a:r>
            <a:endParaRPr/>
          </a:p>
          <a:p>
            <a:pPr marL="457200" lvl="0" indent="-317500" algn="l" rtl="0">
              <a:spcBef>
                <a:spcPts val="0"/>
              </a:spcBef>
              <a:spcAft>
                <a:spcPts val="0"/>
              </a:spcAft>
              <a:buSzPts val="1400"/>
              <a:buChar char="●"/>
            </a:pPr>
            <a:r>
              <a:rPr lang="en-GB"/>
              <a:t>Then cyclic prefix is removed out.</a:t>
            </a:r>
            <a:endParaRPr/>
          </a:p>
          <a:p>
            <a:pPr marL="457200" lvl="0" indent="0" algn="l" rtl="0">
              <a:spcBef>
                <a:spcPts val="1600"/>
              </a:spcBef>
              <a:spcAft>
                <a:spcPts val="1600"/>
              </a:spcAft>
              <a:buNone/>
            </a:pPr>
            <a:endParaRPr/>
          </a:p>
        </p:txBody>
      </p:sp>
      <p:pic>
        <p:nvPicPr>
          <p:cNvPr id="153" name="Google Shape;153;p27"/>
          <p:cNvPicPr preferRelativeResize="0"/>
          <p:nvPr/>
        </p:nvPicPr>
        <p:blipFill>
          <a:blip r:embed="rId3">
            <a:alphaModFix/>
          </a:blip>
          <a:stretch>
            <a:fillRect/>
          </a:stretch>
        </p:blipFill>
        <p:spPr>
          <a:xfrm>
            <a:off x="929000" y="199050"/>
            <a:ext cx="2571750" cy="1438275"/>
          </a:xfrm>
          <a:prstGeom prst="rect">
            <a:avLst/>
          </a:prstGeom>
          <a:noFill/>
          <a:ln>
            <a:noFill/>
          </a:ln>
        </p:spPr>
      </p:pic>
      <p:pic>
        <p:nvPicPr>
          <p:cNvPr id="154" name="Google Shape;154;p27"/>
          <p:cNvPicPr preferRelativeResize="0"/>
          <p:nvPr/>
        </p:nvPicPr>
        <p:blipFill>
          <a:blip r:embed="rId4">
            <a:alphaModFix/>
          </a:blip>
          <a:stretch>
            <a:fillRect/>
          </a:stretch>
        </p:blipFill>
        <p:spPr>
          <a:xfrm>
            <a:off x="5940500" y="2153600"/>
            <a:ext cx="1858500" cy="1559075"/>
          </a:xfrm>
          <a:prstGeom prst="rect">
            <a:avLst/>
          </a:prstGeom>
          <a:noFill/>
          <a:ln>
            <a:noFill/>
          </a:ln>
        </p:spPr>
      </p:pic>
      <p:pic>
        <p:nvPicPr>
          <p:cNvPr id="155" name="Google Shape;155;p27"/>
          <p:cNvPicPr preferRelativeResize="0"/>
          <p:nvPr/>
        </p:nvPicPr>
        <p:blipFill>
          <a:blip r:embed="rId5">
            <a:alphaModFix/>
          </a:blip>
          <a:stretch>
            <a:fillRect/>
          </a:stretch>
        </p:blipFill>
        <p:spPr>
          <a:xfrm>
            <a:off x="788610" y="2645050"/>
            <a:ext cx="3590764" cy="759000"/>
          </a:xfrm>
          <a:prstGeom prst="rect">
            <a:avLst/>
          </a:prstGeom>
          <a:noFill/>
          <a:ln>
            <a:noFill/>
          </a:ln>
        </p:spPr>
      </p:pic>
      <p:pic>
        <p:nvPicPr>
          <p:cNvPr id="156" name="Google Shape;156;p27"/>
          <p:cNvPicPr preferRelativeResize="0"/>
          <p:nvPr/>
        </p:nvPicPr>
        <p:blipFill>
          <a:blip r:embed="rId6">
            <a:alphaModFix/>
          </a:blip>
          <a:stretch>
            <a:fillRect/>
          </a:stretch>
        </p:blipFill>
        <p:spPr>
          <a:xfrm>
            <a:off x="675900" y="4410260"/>
            <a:ext cx="3999900" cy="36854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6643</TotalTime>
  <Words>1229</Words>
  <Application>Microsoft Office PowerPoint</Application>
  <PresentationFormat>On-screen Show (16:9)</PresentationFormat>
  <Paragraphs>147</Paragraphs>
  <Slides>29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Cambria Math</vt:lpstr>
      <vt:lpstr>Lucida Console</vt:lpstr>
      <vt:lpstr>Arial</vt:lpstr>
      <vt:lpstr>HelveticaNeue Regular</vt:lpstr>
      <vt:lpstr>Simple Light</vt:lpstr>
      <vt:lpstr>Evaluating Channel Estimation Performance in mmWave OFDM Communication Systems: A Comprehensive Analysis </vt:lpstr>
      <vt:lpstr>Problem Statement and Motivation:   1.In mmWave OFDM communication systems, accurate channel estimation is crucial for achieving reliable and high-throughput wireless communication. 2. The unique characteristics of mmWave frequencies, such as severe path loss and susceptibility to environmental factors, present significant challenges to effective channel estimation techniques. 3. This necessitates a comprehensive investigation into the performance of various channel estimation methods specifically tailored for mmWave OFDM systems. 4. The primary objective of this study is to assess: Accuracy, Robustness, Computational complexity </vt:lpstr>
      <vt:lpstr>Overview</vt:lpstr>
      <vt:lpstr>Different Senarios</vt:lpstr>
      <vt:lpstr>Block diagram of OFDM system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CIR data</vt:lpstr>
      <vt:lpstr>Channel impulse response modelling</vt:lpstr>
      <vt:lpstr>Example channel impulse response output:power vs phase,time of arrival</vt:lpstr>
      <vt:lpstr>Sample channel impulse response</vt:lpstr>
      <vt:lpstr>5G NR Parameters</vt:lpstr>
      <vt:lpstr>PowerPoint Presentation</vt:lpstr>
      <vt:lpstr>PowerPoint Presentation</vt:lpstr>
      <vt:lpstr>PowerPoint Presentation</vt:lpstr>
      <vt:lpstr>CITY  BER VS SNR</vt:lpstr>
      <vt:lpstr>PowerPoint Presentation</vt:lpstr>
      <vt:lpstr>NITK LIBRARY BER vs SNR</vt:lpstr>
      <vt:lpstr>Throughput for urban area:</vt:lpstr>
      <vt:lpstr>Throughput  for outdoor area:</vt:lpstr>
      <vt:lpstr>Throughput VS distance:</vt:lpstr>
      <vt:lpstr>Conclusion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Channel Estimation Performance in mmWave OFDM Communication Systems: A Comprehensive Analysis</dc:title>
  <dc:creator>abhiram chowdary</dc:creator>
  <cp:lastModifiedBy>abhiram chowdary</cp:lastModifiedBy>
  <cp:revision>9</cp:revision>
  <dcterms:modified xsi:type="dcterms:W3CDTF">2024-03-08T10:41:12Z</dcterms:modified>
</cp:coreProperties>
</file>