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7a4a818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7a4a818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7a4a818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7a4a818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b80318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b80318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0b80318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0b80318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b80318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b80318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0b80318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0b80318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0b803188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0b803188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0b80318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0b80318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7a4a81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e7a4a81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7a4a81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7a4a81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0bf26d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0bf26d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0b803188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0b803188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0b803188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0b803188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0d18914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0d18914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0d18914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0d18914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0d189147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0d189147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4e21bfc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4e21bfc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0b8031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0b8031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e7a4a81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e7a4a81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7a4a81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7a4a81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e7a4a81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e7a4a81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7a4a81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7a4a81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7a4a81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7a4a81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e7a4a81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e7a4a81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jpg"/><Relationship Id="rId4" Type="http://schemas.openxmlformats.org/officeDocument/2006/relationships/image" Target="../media/image34.jpg"/><Relationship Id="rId5" Type="http://schemas.openxmlformats.org/officeDocument/2006/relationships/image" Target="../media/image35.jpg"/><Relationship Id="rId6" Type="http://schemas.openxmlformats.org/officeDocument/2006/relationships/image" Target="../media/image32.jpg"/><Relationship Id="rId7" Type="http://schemas.openxmlformats.org/officeDocument/2006/relationships/image" Target="../media/image38.jpg"/><Relationship Id="rId8" Type="http://schemas.openxmlformats.org/officeDocument/2006/relationships/image" Target="../media/image36.jpg"/></Relationships>
</file>

<file path=ppt/slides/_rels/slide23.xml.rels><?xml version="1.0" encoding="UTF-8" standalone="yes"?><Relationships xmlns="http://schemas.openxmlformats.org/package/2006/relationships"><Relationship Id="rId11" Type="http://schemas.openxmlformats.org/officeDocument/2006/relationships/image" Target="../media/image42.jpg"/><Relationship Id="rId10" Type="http://schemas.openxmlformats.org/officeDocument/2006/relationships/image" Target="../media/image40.jpg"/><Relationship Id="rId13" Type="http://schemas.openxmlformats.org/officeDocument/2006/relationships/image" Target="../media/image44.jpg"/><Relationship Id="rId12" Type="http://schemas.openxmlformats.org/officeDocument/2006/relationships/image" Target="../media/image39.jp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jpg"/><Relationship Id="rId4" Type="http://schemas.openxmlformats.org/officeDocument/2006/relationships/image" Target="../media/image34.jpg"/><Relationship Id="rId9" Type="http://schemas.openxmlformats.org/officeDocument/2006/relationships/image" Target="../media/image37.jpg"/><Relationship Id="rId14" Type="http://schemas.openxmlformats.org/officeDocument/2006/relationships/image" Target="../media/image43.jpg"/><Relationship Id="rId5" Type="http://schemas.openxmlformats.org/officeDocument/2006/relationships/image" Target="../media/image35.jpg"/><Relationship Id="rId6" Type="http://schemas.openxmlformats.org/officeDocument/2006/relationships/image" Target="../media/image32.jpg"/><Relationship Id="rId7" Type="http://schemas.openxmlformats.org/officeDocument/2006/relationships/image" Target="../media/image38.jpg"/><Relationship Id="rId8"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jpg"/><Relationship Id="rId4" Type="http://schemas.openxmlformats.org/officeDocument/2006/relationships/image" Target="../media/image35.jpg"/><Relationship Id="rId5" Type="http://schemas.openxmlformats.org/officeDocument/2006/relationships/image" Target="../media/image38.jpg"/><Relationship Id="rId6" Type="http://schemas.openxmlformats.org/officeDocument/2006/relationships/image" Target="../media/image36.jpg"/><Relationship Id="rId7" Type="http://schemas.openxmlformats.org/officeDocument/2006/relationships/image" Target="../media/image45.jpg"/><Relationship Id="rId8" Type="http://schemas.openxmlformats.org/officeDocument/2006/relationships/image" Target="../media/image4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557325"/>
            <a:ext cx="8520600" cy="12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t>Channel Estimation Using Deep learning </a:t>
            </a:r>
            <a:r>
              <a:rPr lang="en-GB" sz="3100"/>
              <a:t>in Underwater Acoustic</a:t>
            </a:r>
            <a:r>
              <a:rPr lang="en-GB" sz="3100"/>
              <a:t> Communication </a:t>
            </a:r>
            <a:r>
              <a:rPr lang="en-GB" sz="3100"/>
              <a:t>Systems</a:t>
            </a:r>
            <a:br>
              <a:rPr lang="en-GB" sz="3000"/>
            </a:br>
            <a:endParaRPr sz="3000"/>
          </a:p>
        </p:txBody>
      </p:sp>
      <p:sp>
        <p:nvSpPr>
          <p:cNvPr id="55" name="Google Shape;55;p13"/>
          <p:cNvSpPr txBox="1"/>
          <p:nvPr>
            <p:ph idx="1" type="body"/>
          </p:nvPr>
        </p:nvSpPr>
        <p:spPr>
          <a:xfrm>
            <a:off x="413125" y="2438775"/>
            <a:ext cx="3999900" cy="1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Members</a:t>
            </a:r>
            <a:endParaRPr b="1"/>
          </a:p>
          <a:p>
            <a:pPr indent="0" lvl="0" marL="0" rtl="0" algn="l">
              <a:spcBef>
                <a:spcPts val="1600"/>
              </a:spcBef>
              <a:spcAft>
                <a:spcPts val="0"/>
              </a:spcAft>
              <a:buClr>
                <a:schemeClr val="dk1"/>
              </a:buClr>
              <a:buSzPts val="1100"/>
              <a:buFont typeface="Arial"/>
              <a:buNone/>
            </a:pPr>
            <a:r>
              <a:rPr lang="en-GB"/>
              <a:t>Abhiram                       17EC117</a:t>
            </a:r>
            <a:endParaRPr/>
          </a:p>
          <a:p>
            <a:pPr indent="0" lvl="0" marL="0" rtl="0" algn="l">
              <a:spcBef>
                <a:spcPts val="0"/>
              </a:spcBef>
              <a:spcAft>
                <a:spcPts val="0"/>
              </a:spcAft>
              <a:buNone/>
            </a:pPr>
            <a:r>
              <a:rPr lang="en-GB"/>
              <a:t>Ajay Bingi                    17EC210</a:t>
            </a:r>
            <a:endParaRPr/>
          </a:p>
          <a:p>
            <a:pPr indent="0" lvl="0" marL="0" rtl="0" algn="l">
              <a:spcBef>
                <a:spcPts val="0"/>
              </a:spcBef>
              <a:spcAft>
                <a:spcPts val="0"/>
              </a:spcAft>
              <a:buNone/>
            </a:pPr>
            <a:r>
              <a:rPr lang="en-GB"/>
              <a:t>Sunnyhith Yadlapalli    17EC154</a:t>
            </a:r>
            <a:endParaRPr/>
          </a:p>
          <a:p>
            <a:pPr indent="0" lvl="0" marL="0" rtl="0" algn="l">
              <a:lnSpc>
                <a:spcPct val="100000"/>
              </a:lnSpc>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6" name="Google Shape;56;p13"/>
          <p:cNvSpPr txBox="1"/>
          <p:nvPr>
            <p:ph idx="2" type="body"/>
          </p:nvPr>
        </p:nvSpPr>
        <p:spPr>
          <a:xfrm>
            <a:off x="4832400" y="2438775"/>
            <a:ext cx="3999900" cy="21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Under the guidance of</a:t>
            </a:r>
            <a:endParaRPr b="1"/>
          </a:p>
          <a:p>
            <a:pPr indent="0" lvl="0" marL="0" rtl="0" algn="l">
              <a:spcBef>
                <a:spcPts val="1600"/>
              </a:spcBef>
              <a:spcAft>
                <a:spcPts val="0"/>
              </a:spcAft>
              <a:buNone/>
            </a:pPr>
            <a:r>
              <a:rPr lang="en-GB"/>
              <a:t>B Nagavel  Assistant Professor,Nitk</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74825" y="56100"/>
            <a:ext cx="90693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   </a:t>
            </a:r>
            <a:r>
              <a:rPr lang="en-GB"/>
              <a:t>Impulse Response Showing Arrival time        Impulse Response in Frequency domain</a:t>
            </a:r>
            <a:endParaRPr/>
          </a:p>
        </p:txBody>
      </p:sp>
      <p:pic>
        <p:nvPicPr>
          <p:cNvPr id="112" name="Google Shape;112;p22"/>
          <p:cNvPicPr preferRelativeResize="0"/>
          <p:nvPr/>
        </p:nvPicPr>
        <p:blipFill>
          <a:blip r:embed="rId3">
            <a:alphaModFix/>
          </a:blip>
          <a:stretch>
            <a:fillRect/>
          </a:stretch>
        </p:blipFill>
        <p:spPr>
          <a:xfrm>
            <a:off x="251650" y="1577800"/>
            <a:ext cx="4161364" cy="2273575"/>
          </a:xfrm>
          <a:prstGeom prst="rect">
            <a:avLst/>
          </a:prstGeom>
          <a:noFill/>
          <a:ln>
            <a:noFill/>
          </a:ln>
        </p:spPr>
      </p:pic>
      <p:pic>
        <p:nvPicPr>
          <p:cNvPr id="113" name="Google Shape;113;p22"/>
          <p:cNvPicPr preferRelativeResize="0"/>
          <p:nvPr/>
        </p:nvPicPr>
        <p:blipFill>
          <a:blip r:embed="rId4">
            <a:alphaModFix/>
          </a:blip>
          <a:stretch>
            <a:fillRect/>
          </a:stretch>
        </p:blipFill>
        <p:spPr>
          <a:xfrm>
            <a:off x="5052599" y="1577800"/>
            <a:ext cx="3602001" cy="227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 diagram of UWA-OFDM system model.</a:t>
            </a:r>
            <a:endParaRPr/>
          </a:p>
        </p:txBody>
      </p:sp>
      <p:sp>
        <p:nvSpPr>
          <p:cNvPr id="119" name="Google Shape;119;p23"/>
          <p:cNvSpPr txBox="1"/>
          <p:nvPr>
            <p:ph idx="1" type="body"/>
          </p:nvPr>
        </p:nvSpPr>
        <p:spPr>
          <a:xfrm>
            <a:off x="311700" y="1152475"/>
            <a:ext cx="85206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3"/>
          <p:cNvPicPr preferRelativeResize="0"/>
          <p:nvPr/>
        </p:nvPicPr>
        <p:blipFill>
          <a:blip r:embed="rId3">
            <a:alphaModFix/>
          </a:blip>
          <a:stretch>
            <a:fillRect/>
          </a:stretch>
        </p:blipFill>
        <p:spPr>
          <a:xfrm>
            <a:off x="914375" y="1608525"/>
            <a:ext cx="7562000" cy="302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1748725" y="304650"/>
            <a:ext cx="4075375" cy="1116850"/>
          </a:xfrm>
          <a:prstGeom prst="rect">
            <a:avLst/>
          </a:prstGeom>
          <a:noFill/>
          <a:ln>
            <a:noFill/>
          </a:ln>
        </p:spPr>
      </p:pic>
      <p:sp>
        <p:nvSpPr>
          <p:cNvPr id="127" name="Google Shape;127;p24"/>
          <p:cNvSpPr txBox="1"/>
          <p:nvPr>
            <p:ph idx="4294967295" type="subTitle"/>
          </p:nvPr>
        </p:nvSpPr>
        <p:spPr>
          <a:xfrm>
            <a:off x="311700" y="1437175"/>
            <a:ext cx="8697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the binary data sequence is firstly encoded and mapped with QAM modulation schemes</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The modulated signal is converted from serial to parallel ones</a:t>
            </a:r>
            <a:endParaRPr/>
          </a:p>
          <a:p>
            <a:pPr indent="-342900" lvl="0" marL="457200" rtl="0" algn="l">
              <a:spcBef>
                <a:spcPts val="0"/>
              </a:spcBef>
              <a:spcAft>
                <a:spcPts val="0"/>
              </a:spcAft>
              <a:buSzPts val="1800"/>
              <a:buChar char="●"/>
            </a:pPr>
            <a:r>
              <a:rPr lang="en-GB"/>
              <a:t>the pilot tones are inserted to estimate the CIR of the channel model.</a:t>
            </a:r>
            <a:endParaRPr/>
          </a:p>
        </p:txBody>
      </p:sp>
      <p:pic>
        <p:nvPicPr>
          <p:cNvPr id="128" name="Google Shape;128;p24"/>
          <p:cNvPicPr preferRelativeResize="0"/>
          <p:nvPr/>
        </p:nvPicPr>
        <p:blipFill>
          <a:blip r:embed="rId4">
            <a:alphaModFix/>
          </a:blip>
          <a:stretch>
            <a:fillRect/>
          </a:stretch>
        </p:blipFill>
        <p:spPr>
          <a:xfrm>
            <a:off x="2546287" y="2220850"/>
            <a:ext cx="2835750" cy="95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2506275"/>
            <a:ext cx="4092900" cy="206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parallel subcarriers are converted to a serial bitstream  and the cyclic prefix samples are inserted as guard intervals to alleviate the ISI</a:t>
            </a:r>
            <a:endParaRPr/>
          </a:p>
          <a:p>
            <a:pPr indent="-317500" lvl="0" marL="457200" rtl="0" algn="l">
              <a:spcBef>
                <a:spcPts val="0"/>
              </a:spcBef>
              <a:spcAft>
                <a:spcPts val="0"/>
              </a:spcAft>
              <a:buSzPts val="1400"/>
              <a:buChar char="●"/>
            </a:pPr>
            <a:r>
              <a:rPr lang="en-GB"/>
              <a:t>So the time-domain transmitted signal  including cyclic prefix can be represented as follows: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1255250" y="599500"/>
            <a:ext cx="1466125" cy="1205475"/>
          </a:xfrm>
          <a:prstGeom prst="rect">
            <a:avLst/>
          </a:prstGeom>
          <a:noFill/>
          <a:ln>
            <a:noFill/>
          </a:ln>
        </p:spPr>
      </p:pic>
      <p:pic>
        <p:nvPicPr>
          <p:cNvPr id="135" name="Google Shape;135;p25"/>
          <p:cNvPicPr preferRelativeResize="0"/>
          <p:nvPr/>
        </p:nvPicPr>
        <p:blipFill>
          <a:blip r:embed="rId4">
            <a:alphaModFix/>
          </a:blip>
          <a:stretch>
            <a:fillRect/>
          </a:stretch>
        </p:blipFill>
        <p:spPr>
          <a:xfrm>
            <a:off x="4071475" y="1804975"/>
            <a:ext cx="3373201" cy="798188"/>
          </a:xfrm>
          <a:prstGeom prst="rect">
            <a:avLst/>
          </a:prstGeom>
          <a:noFill/>
          <a:ln>
            <a:noFill/>
          </a:ln>
        </p:spPr>
      </p:pic>
      <p:sp>
        <p:nvSpPr>
          <p:cNvPr id="136" name="Google Shape;136;p25"/>
          <p:cNvSpPr txBox="1"/>
          <p:nvPr>
            <p:ph idx="2" type="body"/>
          </p:nvPr>
        </p:nvSpPr>
        <p:spPr>
          <a:xfrm>
            <a:off x="3263775" y="436075"/>
            <a:ext cx="5493600" cy="136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the UWA-OFDM system, the parallel data are transformed by inverse fast Fourier transform (IFFT) with N orthogonal narrowband subcarriers</a:t>
            </a:r>
            <a:endParaRPr/>
          </a:p>
          <a:p>
            <a:pPr indent="-317500" lvl="0" marL="457200" rtl="0" algn="l">
              <a:spcBef>
                <a:spcPts val="0"/>
              </a:spcBef>
              <a:spcAft>
                <a:spcPts val="0"/>
              </a:spcAft>
              <a:buSzPts val="1400"/>
              <a:buChar char="●"/>
            </a:pPr>
            <a:r>
              <a:rPr lang="en-GB"/>
              <a:t>The time domain signal x(n) is obtained from the frequency domain signals X(k) as follows:</a:t>
            </a:r>
            <a:endParaRPr/>
          </a:p>
        </p:txBody>
      </p:sp>
      <p:pic>
        <p:nvPicPr>
          <p:cNvPr id="137" name="Google Shape;137;p25"/>
          <p:cNvPicPr preferRelativeResize="0"/>
          <p:nvPr/>
        </p:nvPicPr>
        <p:blipFill>
          <a:blip r:embed="rId5">
            <a:alphaModFix/>
          </a:blip>
          <a:stretch>
            <a:fillRect/>
          </a:stretch>
        </p:blipFill>
        <p:spPr>
          <a:xfrm>
            <a:off x="785550" y="4304650"/>
            <a:ext cx="3538426" cy="584600"/>
          </a:xfrm>
          <a:prstGeom prst="rect">
            <a:avLst/>
          </a:prstGeom>
          <a:noFill/>
          <a:ln>
            <a:noFill/>
          </a:ln>
        </p:spPr>
      </p:pic>
      <p:pic>
        <p:nvPicPr>
          <p:cNvPr id="138" name="Google Shape;138;p25"/>
          <p:cNvPicPr preferRelativeResize="0"/>
          <p:nvPr/>
        </p:nvPicPr>
        <p:blipFill>
          <a:blip r:embed="rId6">
            <a:alphaModFix/>
          </a:blip>
          <a:stretch>
            <a:fillRect/>
          </a:stretch>
        </p:blipFill>
        <p:spPr>
          <a:xfrm>
            <a:off x="4998125" y="2942563"/>
            <a:ext cx="2886075" cy="136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945175"/>
            <a:ext cx="8273400" cy="284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After passing through the underwater acoustic channel, the received signal yg(n) is given by</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GB"/>
              <a:t>the operator ⊗ corresponds to the circular convolution and w(n) is the additive white Gaussian noise (AWGN)</a:t>
            </a:r>
            <a:endParaRPr/>
          </a:p>
          <a:p>
            <a:pPr indent="-317500" lvl="0" marL="457200" rtl="0" algn="l">
              <a:spcBef>
                <a:spcPts val="0"/>
              </a:spcBef>
              <a:spcAft>
                <a:spcPts val="0"/>
              </a:spcAft>
              <a:buSzPts val="1400"/>
              <a:buChar char="●"/>
            </a:pPr>
            <a:r>
              <a:rPr lang="en-GB"/>
              <a:t>h(n) is the channel impulse response that can be represented as f</a:t>
            </a:r>
            <a:r>
              <a:rPr lang="en-GB"/>
              <a:t>ollows</a:t>
            </a:r>
            <a:r>
              <a:rPr lang="en-GB"/>
              <a:t>:</a:t>
            </a:r>
            <a:endParaRPr/>
          </a:p>
          <a:p>
            <a:pPr indent="0" lvl="0" marL="457200" rtl="0" algn="l">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2983675" y="455200"/>
            <a:ext cx="2244000" cy="1224575"/>
          </a:xfrm>
          <a:prstGeom prst="rect">
            <a:avLst/>
          </a:prstGeom>
          <a:noFill/>
          <a:ln>
            <a:noFill/>
          </a:ln>
        </p:spPr>
      </p:pic>
      <p:pic>
        <p:nvPicPr>
          <p:cNvPr id="145" name="Google Shape;145;p26"/>
          <p:cNvPicPr preferRelativeResize="0"/>
          <p:nvPr/>
        </p:nvPicPr>
        <p:blipFill>
          <a:blip r:embed="rId4">
            <a:alphaModFix/>
          </a:blip>
          <a:stretch>
            <a:fillRect/>
          </a:stretch>
        </p:blipFill>
        <p:spPr>
          <a:xfrm>
            <a:off x="3214300" y="3797520"/>
            <a:ext cx="1782750" cy="779950"/>
          </a:xfrm>
          <a:prstGeom prst="rect">
            <a:avLst/>
          </a:prstGeom>
          <a:noFill/>
          <a:ln>
            <a:noFill/>
          </a:ln>
        </p:spPr>
      </p:pic>
      <p:pic>
        <p:nvPicPr>
          <p:cNvPr id="146" name="Google Shape;146;p26"/>
          <p:cNvPicPr preferRelativeResize="0"/>
          <p:nvPr/>
        </p:nvPicPr>
        <p:blipFill>
          <a:blip r:embed="rId5">
            <a:alphaModFix/>
          </a:blip>
          <a:stretch>
            <a:fillRect/>
          </a:stretch>
        </p:blipFill>
        <p:spPr>
          <a:xfrm>
            <a:off x="2546475" y="2364600"/>
            <a:ext cx="3430600" cy="29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311700" y="1861000"/>
            <a:ext cx="4364100" cy="322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a:t>
            </a:r>
            <a:r>
              <a:rPr lang="en-GB"/>
              <a:t>he time-domain signal y(n) is transformed to frequency-domain signal </a:t>
            </a:r>
            <a:r>
              <a:rPr lang="en-GB"/>
              <a:t>Y (k)  by FFT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GB"/>
              <a:t>Under the assumption that the ISI is completely eliminated, the received signal can be formulated as: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2" name="Google Shape;152;p27"/>
          <p:cNvSpPr txBox="1"/>
          <p:nvPr>
            <p:ph idx="2" type="body"/>
          </p:nvPr>
        </p:nvSpPr>
        <p:spPr>
          <a:xfrm>
            <a:off x="4869800" y="505000"/>
            <a:ext cx="3999900" cy="22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a:t>
            </a:r>
            <a:r>
              <a:rPr lang="en-GB"/>
              <a:t>he received signal is split into parallel subcarriers.</a:t>
            </a:r>
            <a:endParaRPr/>
          </a:p>
          <a:p>
            <a:pPr indent="-317500" lvl="0" marL="457200" rtl="0" algn="l">
              <a:spcBef>
                <a:spcPts val="0"/>
              </a:spcBef>
              <a:spcAft>
                <a:spcPts val="0"/>
              </a:spcAft>
              <a:buSzPts val="1400"/>
              <a:buChar char="●"/>
            </a:pPr>
            <a:r>
              <a:rPr lang="en-GB"/>
              <a:t>T</a:t>
            </a:r>
            <a:r>
              <a:rPr lang="en-GB"/>
              <a:t>hen cyclic prefix is removed out.</a:t>
            </a:r>
            <a:endParaRPr/>
          </a:p>
          <a:p>
            <a:pPr indent="0" lvl="0" marL="457200" rtl="0" algn="l">
              <a:spcBef>
                <a:spcPts val="160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929000" y="199050"/>
            <a:ext cx="2571750" cy="1438275"/>
          </a:xfrm>
          <a:prstGeom prst="rect">
            <a:avLst/>
          </a:prstGeom>
          <a:noFill/>
          <a:ln>
            <a:noFill/>
          </a:ln>
        </p:spPr>
      </p:pic>
      <p:pic>
        <p:nvPicPr>
          <p:cNvPr id="154" name="Google Shape;154;p27"/>
          <p:cNvPicPr preferRelativeResize="0"/>
          <p:nvPr/>
        </p:nvPicPr>
        <p:blipFill>
          <a:blip r:embed="rId4">
            <a:alphaModFix/>
          </a:blip>
          <a:stretch>
            <a:fillRect/>
          </a:stretch>
        </p:blipFill>
        <p:spPr>
          <a:xfrm>
            <a:off x="5940500" y="2153600"/>
            <a:ext cx="1858500" cy="1559075"/>
          </a:xfrm>
          <a:prstGeom prst="rect">
            <a:avLst/>
          </a:prstGeom>
          <a:noFill/>
          <a:ln>
            <a:noFill/>
          </a:ln>
        </p:spPr>
      </p:pic>
      <p:pic>
        <p:nvPicPr>
          <p:cNvPr id="155" name="Google Shape;155;p27"/>
          <p:cNvPicPr preferRelativeResize="0"/>
          <p:nvPr/>
        </p:nvPicPr>
        <p:blipFill>
          <a:blip r:embed="rId5">
            <a:alphaModFix/>
          </a:blip>
          <a:stretch>
            <a:fillRect/>
          </a:stretch>
        </p:blipFill>
        <p:spPr>
          <a:xfrm>
            <a:off x="788610" y="2645050"/>
            <a:ext cx="3590764" cy="759000"/>
          </a:xfrm>
          <a:prstGeom prst="rect">
            <a:avLst/>
          </a:prstGeom>
          <a:noFill/>
          <a:ln>
            <a:noFill/>
          </a:ln>
        </p:spPr>
      </p:pic>
      <p:pic>
        <p:nvPicPr>
          <p:cNvPr id="156" name="Google Shape;156;p27"/>
          <p:cNvPicPr preferRelativeResize="0"/>
          <p:nvPr/>
        </p:nvPicPr>
        <p:blipFill>
          <a:blip r:embed="rId6">
            <a:alphaModFix/>
          </a:blip>
          <a:stretch>
            <a:fillRect/>
          </a:stretch>
        </p:blipFill>
        <p:spPr>
          <a:xfrm>
            <a:off x="675900" y="4410260"/>
            <a:ext cx="3999900" cy="3685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21575"/>
            <a:ext cx="8198400" cy="48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Channel Estimation  Methods </a:t>
            </a:r>
            <a:endParaRPr b="1"/>
          </a:p>
          <a:p>
            <a:pPr indent="0" lvl="0" marL="0" rtl="0" algn="l">
              <a:spcBef>
                <a:spcPts val="1600"/>
              </a:spcBef>
              <a:spcAft>
                <a:spcPts val="0"/>
              </a:spcAft>
              <a:buNone/>
            </a:pPr>
            <a:r>
              <a:rPr b="1" lang="en-GB"/>
              <a:t>Least Square Method</a:t>
            </a:r>
            <a:endParaRPr b="1"/>
          </a:p>
          <a:p>
            <a:pPr indent="-317500" lvl="0" marL="457200" rtl="0" algn="l">
              <a:spcBef>
                <a:spcPts val="1600"/>
              </a:spcBef>
              <a:spcAft>
                <a:spcPts val="0"/>
              </a:spcAft>
              <a:buSzPts val="1400"/>
              <a:buChar char="●"/>
            </a:pPr>
            <a:r>
              <a:rPr lang="en-GB" sz="1400"/>
              <a:t>Least Square estimation is the euclidean distance between the received signal and the original signal.</a:t>
            </a:r>
            <a:endParaRPr sz="14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b="1" lang="en-GB"/>
              <a:t>Minimum Mean Square Error Method</a:t>
            </a:r>
            <a:endParaRPr b="1"/>
          </a:p>
          <a:p>
            <a:pPr indent="-342900" lvl="0" marL="457200" rtl="0" algn="l">
              <a:spcBef>
                <a:spcPts val="1600"/>
              </a:spcBef>
              <a:spcAft>
                <a:spcPts val="0"/>
              </a:spcAft>
              <a:buSzPts val="1800"/>
              <a:buChar char="●"/>
            </a:pPr>
            <a:r>
              <a:rPr lang="en-GB" sz="1500"/>
              <a:t>Estimates the channel response by applying them to various M-QAM modulations</a:t>
            </a:r>
            <a:r>
              <a:rPr lang="en-GB" sz="850">
                <a:solidFill>
                  <a:srgbClr val="333333"/>
                </a:solidFill>
                <a:highlight>
                  <a:srgbClr val="FFFFFF"/>
                </a:highlight>
              </a:rPr>
              <a:t> </a:t>
            </a:r>
            <a:endParaRPr b="1" sz="1500"/>
          </a:p>
          <a:p>
            <a:pPr indent="-323850" lvl="0" marL="457200" rtl="0" algn="l">
              <a:spcBef>
                <a:spcPts val="0"/>
              </a:spcBef>
              <a:spcAft>
                <a:spcPts val="0"/>
              </a:spcAft>
              <a:buSzPts val="1500"/>
              <a:buChar char="●"/>
            </a:pPr>
            <a:r>
              <a:rPr lang="en-GB" sz="1500"/>
              <a:t>MMSE channel Estimation is given by</a:t>
            </a:r>
            <a:endParaRPr sz="1500"/>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2328699" y="1522761"/>
            <a:ext cx="3319250" cy="1349775"/>
          </a:xfrm>
          <a:prstGeom prst="rect">
            <a:avLst/>
          </a:prstGeom>
          <a:noFill/>
          <a:ln>
            <a:noFill/>
          </a:ln>
        </p:spPr>
      </p:pic>
      <p:pic>
        <p:nvPicPr>
          <p:cNvPr id="163" name="Google Shape;163;p28"/>
          <p:cNvPicPr preferRelativeResize="0"/>
          <p:nvPr/>
        </p:nvPicPr>
        <p:blipFill>
          <a:blip r:embed="rId4">
            <a:alphaModFix/>
          </a:blip>
          <a:stretch>
            <a:fillRect/>
          </a:stretch>
        </p:blipFill>
        <p:spPr>
          <a:xfrm>
            <a:off x="2038987" y="4124576"/>
            <a:ext cx="3898676" cy="84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215100"/>
            <a:ext cx="8520600" cy="435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compensated signal after channel estimation is congregated into a serial sequence</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Which is then demodulated and decoded by the corresponding methods in the transmitter.</a:t>
            </a:r>
            <a:endParaRPr/>
          </a:p>
          <a:p>
            <a:pPr indent="-342900" lvl="0" marL="457200" rtl="0" algn="l">
              <a:spcBef>
                <a:spcPts val="0"/>
              </a:spcBef>
              <a:spcAft>
                <a:spcPts val="0"/>
              </a:spcAft>
              <a:buSzPts val="1800"/>
              <a:buChar char="●"/>
            </a:pPr>
            <a:r>
              <a:rPr lang="en-GB"/>
              <a:t>At this point, the output of UWA-OFDM system model is obtained as the final binary data sequence.</a:t>
            </a:r>
            <a:endParaRPr/>
          </a:p>
        </p:txBody>
      </p:sp>
      <p:pic>
        <p:nvPicPr>
          <p:cNvPr id="169" name="Google Shape;169;p29"/>
          <p:cNvPicPr preferRelativeResize="0"/>
          <p:nvPr/>
        </p:nvPicPr>
        <p:blipFill rotWithShape="1">
          <a:blip r:embed="rId3">
            <a:alphaModFix/>
          </a:blip>
          <a:srcRect b="163070" l="3170" r="-3170" t="-163069"/>
          <a:stretch/>
        </p:blipFill>
        <p:spPr>
          <a:xfrm>
            <a:off x="2066225" y="2219748"/>
            <a:ext cx="5011550" cy="969200"/>
          </a:xfrm>
          <a:prstGeom prst="rect">
            <a:avLst/>
          </a:prstGeom>
          <a:noFill/>
          <a:ln>
            <a:noFill/>
          </a:ln>
        </p:spPr>
      </p:pic>
      <p:pic>
        <p:nvPicPr>
          <p:cNvPr id="170" name="Google Shape;170;p29"/>
          <p:cNvPicPr preferRelativeResize="0"/>
          <p:nvPr/>
        </p:nvPicPr>
        <p:blipFill>
          <a:blip r:embed="rId4">
            <a:alphaModFix/>
          </a:blip>
          <a:stretch>
            <a:fillRect/>
          </a:stretch>
        </p:blipFill>
        <p:spPr>
          <a:xfrm>
            <a:off x="1412150" y="1235213"/>
            <a:ext cx="6057900" cy="117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Deep Neural Networks</a:t>
            </a:r>
            <a:endParaRPr sz="1900"/>
          </a:p>
        </p:txBody>
      </p:sp>
      <p:sp>
        <p:nvSpPr>
          <p:cNvPr id="176" name="Google Shape;176;p30"/>
          <p:cNvSpPr txBox="1"/>
          <p:nvPr>
            <p:ph idx="1" type="body"/>
          </p:nvPr>
        </p:nvSpPr>
        <p:spPr>
          <a:xfrm>
            <a:off x="311700" y="1152475"/>
            <a:ext cx="8520600" cy="39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Typical architecture of deep neural network model</a:t>
            </a:r>
            <a:endParaRPr/>
          </a:p>
          <a:p>
            <a:pPr indent="-342900" lvl="0" marL="457200" rtl="0" algn="l">
              <a:spcBef>
                <a:spcPts val="0"/>
              </a:spcBef>
              <a:spcAft>
                <a:spcPts val="0"/>
              </a:spcAft>
              <a:buSzPts val="1800"/>
              <a:buChar char="●"/>
            </a:pPr>
            <a:r>
              <a:rPr lang="en-GB"/>
              <a:t>It consists of an input layer, multiple hidden layers, and an output layer</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 The neurons in the two adjacent layers are fully connected, whereas the neurons in each layer are not connected.</a:t>
            </a:r>
            <a:endParaRPr/>
          </a:p>
        </p:txBody>
      </p:sp>
      <p:pic>
        <p:nvPicPr>
          <p:cNvPr id="177" name="Google Shape;177;p30"/>
          <p:cNvPicPr preferRelativeResize="0"/>
          <p:nvPr/>
        </p:nvPicPr>
        <p:blipFill rotWithShape="1">
          <a:blip r:embed="rId3">
            <a:alphaModFix/>
          </a:blip>
          <a:srcRect b="2460" l="0" r="0" t="-2460"/>
          <a:stretch/>
        </p:blipFill>
        <p:spPr>
          <a:xfrm>
            <a:off x="2235075" y="1833975"/>
            <a:ext cx="4283150" cy="228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11700" y="224450"/>
            <a:ext cx="8520600" cy="43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process of the proposed DNN models.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36550" lvl="0" marL="457200" rtl="0" algn="l">
              <a:spcBef>
                <a:spcPts val="1600"/>
              </a:spcBef>
              <a:spcAft>
                <a:spcPts val="0"/>
              </a:spcAft>
              <a:buSzPts val="1700"/>
              <a:buChar char="●"/>
            </a:pPr>
            <a:r>
              <a:rPr lang="en-GB" sz="1700"/>
              <a:t>The objective of training a DNN is to find the optimal parameters of weights and biases to minimise the error between the network outputs and the target outputs. </a:t>
            </a:r>
            <a:endParaRPr sz="17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3" name="Google Shape;183;p31"/>
          <p:cNvPicPr preferRelativeResize="0"/>
          <p:nvPr/>
        </p:nvPicPr>
        <p:blipFill>
          <a:blip r:embed="rId3">
            <a:alphaModFix/>
          </a:blip>
          <a:stretch>
            <a:fillRect/>
          </a:stretch>
        </p:blipFill>
        <p:spPr>
          <a:xfrm>
            <a:off x="433275" y="644850"/>
            <a:ext cx="8563176" cy="274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688350"/>
            <a:ext cx="85206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Problem Statement: </a:t>
            </a:r>
            <a:endParaRPr b="1" sz="19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Proposing a Deep Learning Model for the accurate Channel estimation In Underwater Acoustic Communication systems</a:t>
            </a:r>
            <a:endParaRPr sz="1600"/>
          </a:p>
          <a:p>
            <a:pPr indent="0" lvl="0" marL="0" rtl="0" algn="l">
              <a:spcBef>
                <a:spcPts val="0"/>
              </a:spcBef>
              <a:spcAft>
                <a:spcPts val="0"/>
              </a:spcAft>
              <a:buNone/>
            </a:pPr>
            <a:r>
              <a:t/>
            </a:r>
            <a:endParaRPr sz="1600"/>
          </a:p>
        </p:txBody>
      </p:sp>
      <p:sp>
        <p:nvSpPr>
          <p:cNvPr id="62" name="Google Shape;62;p14"/>
          <p:cNvSpPr txBox="1"/>
          <p:nvPr>
            <p:ph idx="1" type="body"/>
          </p:nvPr>
        </p:nvSpPr>
        <p:spPr>
          <a:xfrm>
            <a:off x="311700" y="2010650"/>
            <a:ext cx="8520600" cy="29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Motivation</a:t>
            </a:r>
            <a:r>
              <a:rPr b="1" lang="en-GB"/>
              <a:t> :</a:t>
            </a:r>
            <a:endParaRPr b="1"/>
          </a:p>
          <a:p>
            <a:pPr indent="0" lvl="0" marL="0" rtl="0" algn="l">
              <a:spcBef>
                <a:spcPts val="1600"/>
              </a:spcBef>
              <a:spcAft>
                <a:spcPts val="0"/>
              </a:spcAft>
              <a:buNone/>
            </a:pPr>
            <a:r>
              <a:rPr lang="en-GB" sz="1600">
                <a:solidFill>
                  <a:schemeClr val="dk1"/>
                </a:solidFill>
              </a:rPr>
              <a:t>Underwater Acoustic (UWA) communication faces a lot of hurdles such as environmental characteristics, variety of noises, temperature, pressure, salinity, etc which makes the UWA channel unique.</a:t>
            </a:r>
            <a:endParaRPr sz="16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rPr lang="en-GB">
                <a:solidFill>
                  <a:schemeClr val="dk1"/>
                </a:solidFill>
              </a:rPr>
              <a:t> </a:t>
            </a:r>
            <a:endParaRPr>
              <a:solidFill>
                <a:schemeClr val="dk1"/>
              </a:solidFill>
            </a:endParaRPr>
          </a:p>
          <a:p>
            <a:pPr indent="0" lvl="0" marL="0" rtl="0" algn="l">
              <a:spcBef>
                <a:spcPts val="1600"/>
              </a:spcBef>
              <a:spcAft>
                <a:spcPts val="0"/>
              </a:spcAft>
              <a:buNone/>
            </a:pPr>
            <a:r>
              <a:t/>
            </a:r>
            <a:endParaRPr sz="1500">
              <a:solidFill>
                <a:srgbClr val="677283"/>
              </a:solidFill>
              <a:highlight>
                <a:srgbClr val="FFFFFF"/>
              </a:highlight>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233800"/>
            <a:ext cx="8520600" cy="43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Completed Work</a:t>
            </a:r>
            <a:endParaRPr b="1"/>
          </a:p>
          <a:p>
            <a:pPr indent="-342900" lvl="0" marL="457200" rtl="0" algn="l">
              <a:spcBef>
                <a:spcPts val="1600"/>
              </a:spcBef>
              <a:spcAft>
                <a:spcPts val="0"/>
              </a:spcAft>
              <a:buSzPts val="1800"/>
              <a:buChar char="●"/>
            </a:pPr>
            <a:r>
              <a:rPr lang="en-GB" sz="1600"/>
              <a:t>We developed OFDMI Model and Bellhop Ray Model for Underground Acoustic environment </a:t>
            </a:r>
            <a:r>
              <a:rPr b="1" lang="en-GB"/>
              <a:t> </a:t>
            </a:r>
            <a:endParaRPr b="1"/>
          </a:p>
          <a:p>
            <a:pPr indent="-330200" lvl="0" marL="457200" rtl="0" algn="l">
              <a:spcBef>
                <a:spcPts val="0"/>
              </a:spcBef>
              <a:spcAft>
                <a:spcPts val="0"/>
              </a:spcAft>
              <a:buSzPts val="1600"/>
              <a:buChar char="●"/>
            </a:pPr>
            <a:r>
              <a:rPr lang="en-GB" sz="1600"/>
              <a:t>Channel Estimation using Least Square method and Minimum Mean Square Error Method </a:t>
            </a:r>
            <a:endParaRPr sz="1600"/>
          </a:p>
          <a:p>
            <a:pPr indent="-330200" lvl="0" marL="457200" rtl="0" algn="l">
              <a:spcBef>
                <a:spcPts val="0"/>
              </a:spcBef>
              <a:spcAft>
                <a:spcPts val="0"/>
              </a:spcAft>
              <a:buSzPts val="1600"/>
              <a:buChar char="●"/>
            </a:pPr>
            <a:r>
              <a:rPr lang="en-GB" sz="1600"/>
              <a:t>Channel Estimation using deep neural networks</a:t>
            </a:r>
            <a:endParaRPr sz="1600"/>
          </a:p>
          <a:p>
            <a:pPr indent="0" lvl="0" marL="0" rtl="0" algn="l">
              <a:spcBef>
                <a:spcPts val="1600"/>
              </a:spcBef>
              <a:spcAft>
                <a:spcPts val="0"/>
              </a:spcAft>
              <a:buNone/>
            </a:pPr>
            <a:r>
              <a:t/>
            </a:r>
            <a:endParaRPr b="1"/>
          </a:p>
          <a:p>
            <a:pPr indent="0" lvl="0" marL="0" rtl="0" algn="l">
              <a:spcBef>
                <a:spcPts val="1600"/>
              </a:spcBef>
              <a:spcAft>
                <a:spcPts val="0"/>
              </a:spcAft>
              <a:buNone/>
            </a:pPr>
            <a:r>
              <a:rPr b="1" lang="en-GB"/>
              <a:t>Future Plan</a:t>
            </a:r>
            <a:endParaRPr b="1"/>
          </a:p>
          <a:p>
            <a:pPr indent="-330200" lvl="0" marL="457200" rtl="0" algn="l">
              <a:spcBef>
                <a:spcPts val="1600"/>
              </a:spcBef>
              <a:spcAft>
                <a:spcPts val="0"/>
              </a:spcAft>
              <a:buSzPts val="1600"/>
              <a:buChar char="●"/>
            </a:pPr>
            <a:r>
              <a:rPr lang="en-GB" sz="1600"/>
              <a:t>In the coming days we are planning to work on different modulation techniques other than QAM. </a:t>
            </a:r>
            <a:endParaRPr sz="1600"/>
          </a:p>
          <a:p>
            <a:pPr indent="-330200" lvl="0" marL="457200" rtl="0" algn="l">
              <a:spcBef>
                <a:spcPts val="0"/>
              </a:spcBef>
              <a:spcAft>
                <a:spcPts val="0"/>
              </a:spcAft>
              <a:buSzPts val="1600"/>
              <a:buChar char="●"/>
            </a:pPr>
            <a:r>
              <a:rPr lang="en-GB" sz="1600"/>
              <a:t>We are planning to develop CNN,Encoding and Decoding Architectures for deep neural networks other than fully connected layers. </a:t>
            </a:r>
            <a:endParaRPr sz="1600"/>
          </a:p>
          <a:p>
            <a:pPr indent="0" lvl="0" marL="0" rtl="0" algn="l">
              <a:spcBef>
                <a:spcPts val="1600"/>
              </a:spcBef>
              <a:spcAft>
                <a:spcPts val="160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155325" y="270700"/>
            <a:ext cx="8520600" cy="45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Outcomes</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194" name="Google Shape;194;p33"/>
          <p:cNvPicPr preferRelativeResize="0"/>
          <p:nvPr/>
        </p:nvPicPr>
        <p:blipFill>
          <a:blip r:embed="rId3">
            <a:alphaModFix/>
          </a:blip>
          <a:stretch>
            <a:fillRect/>
          </a:stretch>
        </p:blipFill>
        <p:spPr>
          <a:xfrm>
            <a:off x="1908725" y="190875"/>
            <a:ext cx="4936800" cy="2380875"/>
          </a:xfrm>
          <a:prstGeom prst="rect">
            <a:avLst/>
          </a:prstGeom>
          <a:noFill/>
          <a:ln>
            <a:noFill/>
          </a:ln>
        </p:spPr>
      </p:pic>
      <p:pic>
        <p:nvPicPr>
          <p:cNvPr id="195" name="Google Shape;195;p33"/>
          <p:cNvPicPr preferRelativeResize="0"/>
          <p:nvPr/>
        </p:nvPicPr>
        <p:blipFill>
          <a:blip r:embed="rId4">
            <a:alphaModFix/>
          </a:blip>
          <a:stretch>
            <a:fillRect/>
          </a:stretch>
        </p:blipFill>
        <p:spPr>
          <a:xfrm>
            <a:off x="69150" y="2493825"/>
            <a:ext cx="3869000" cy="2579350"/>
          </a:xfrm>
          <a:prstGeom prst="rect">
            <a:avLst/>
          </a:prstGeom>
          <a:noFill/>
          <a:ln>
            <a:noFill/>
          </a:ln>
        </p:spPr>
      </p:pic>
      <p:pic>
        <p:nvPicPr>
          <p:cNvPr id="196" name="Google Shape;196;p33"/>
          <p:cNvPicPr preferRelativeResize="0"/>
          <p:nvPr/>
        </p:nvPicPr>
        <p:blipFill>
          <a:blip r:embed="rId5">
            <a:alphaModFix/>
          </a:blip>
          <a:stretch>
            <a:fillRect/>
          </a:stretch>
        </p:blipFill>
        <p:spPr>
          <a:xfrm>
            <a:off x="5213037" y="2493825"/>
            <a:ext cx="3869042" cy="257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idx="1" type="body"/>
          </p:nvPr>
        </p:nvSpPr>
        <p:spPr>
          <a:xfrm>
            <a:off x="84175" y="0"/>
            <a:ext cx="87813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Comparison Between LS and MMSE Methods of channel Estimation</a:t>
            </a:r>
            <a:endParaRPr b="1"/>
          </a:p>
          <a:p>
            <a:pPr indent="0" lvl="0" marL="0" rtl="0" algn="l">
              <a:spcBef>
                <a:spcPts val="1600"/>
              </a:spcBef>
              <a:spcAft>
                <a:spcPts val="0"/>
              </a:spcAft>
              <a:buNone/>
            </a:pPr>
            <a:r>
              <a:rPr b="1" lang="en-GB"/>
              <a:t>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a:t>
            </a:r>
            <a:r>
              <a:rPr lang="en-GB" sz="1600"/>
              <a:t>Qam16_LS_snr5                        </a:t>
            </a:r>
            <a:r>
              <a:rPr lang="en-GB" sz="1600"/>
              <a:t>Qam16_LS_snr10                      Qam16_LS_snr15 </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0" rtl="0" algn="l">
              <a:spcBef>
                <a:spcPts val="1600"/>
              </a:spcBef>
              <a:spcAft>
                <a:spcPts val="1600"/>
              </a:spcAft>
              <a:buClr>
                <a:schemeClr val="dk1"/>
              </a:buClr>
              <a:buSzPts val="1100"/>
              <a:buFont typeface="Arial"/>
              <a:buNone/>
            </a:pPr>
            <a:r>
              <a:rPr lang="en-GB" sz="1600"/>
              <a:t>           Qam16_MMSE_snr5                    Qam16_MMSE_snr10               Qam16_MMSE_snr15</a:t>
            </a:r>
            <a:endParaRPr sz="1600"/>
          </a:p>
        </p:txBody>
      </p:sp>
      <p:pic>
        <p:nvPicPr>
          <p:cNvPr id="202" name="Google Shape;202;p34"/>
          <p:cNvPicPr preferRelativeResize="0"/>
          <p:nvPr/>
        </p:nvPicPr>
        <p:blipFill>
          <a:blip r:embed="rId3">
            <a:alphaModFix/>
          </a:blip>
          <a:stretch>
            <a:fillRect/>
          </a:stretch>
        </p:blipFill>
        <p:spPr>
          <a:xfrm>
            <a:off x="485250" y="351675"/>
            <a:ext cx="2642737" cy="1761825"/>
          </a:xfrm>
          <a:prstGeom prst="rect">
            <a:avLst/>
          </a:prstGeom>
          <a:noFill/>
          <a:ln>
            <a:noFill/>
          </a:ln>
        </p:spPr>
      </p:pic>
      <p:pic>
        <p:nvPicPr>
          <p:cNvPr id="203" name="Google Shape;203;p34"/>
          <p:cNvPicPr preferRelativeResize="0"/>
          <p:nvPr/>
        </p:nvPicPr>
        <p:blipFill>
          <a:blip r:embed="rId4">
            <a:alphaModFix/>
          </a:blip>
          <a:stretch>
            <a:fillRect/>
          </a:stretch>
        </p:blipFill>
        <p:spPr>
          <a:xfrm>
            <a:off x="3381963" y="351675"/>
            <a:ext cx="2642750" cy="1761825"/>
          </a:xfrm>
          <a:prstGeom prst="rect">
            <a:avLst/>
          </a:prstGeom>
          <a:noFill/>
          <a:ln>
            <a:noFill/>
          </a:ln>
        </p:spPr>
      </p:pic>
      <p:pic>
        <p:nvPicPr>
          <p:cNvPr id="204" name="Google Shape;204;p34"/>
          <p:cNvPicPr preferRelativeResize="0"/>
          <p:nvPr/>
        </p:nvPicPr>
        <p:blipFill>
          <a:blip r:embed="rId5">
            <a:alphaModFix/>
          </a:blip>
          <a:stretch>
            <a:fillRect/>
          </a:stretch>
        </p:blipFill>
        <p:spPr>
          <a:xfrm>
            <a:off x="6203875" y="328300"/>
            <a:ext cx="2712875" cy="1808575"/>
          </a:xfrm>
          <a:prstGeom prst="rect">
            <a:avLst/>
          </a:prstGeom>
          <a:noFill/>
          <a:ln>
            <a:noFill/>
          </a:ln>
        </p:spPr>
      </p:pic>
      <p:pic>
        <p:nvPicPr>
          <p:cNvPr id="205" name="Google Shape;205;p34"/>
          <p:cNvPicPr preferRelativeResize="0"/>
          <p:nvPr/>
        </p:nvPicPr>
        <p:blipFill>
          <a:blip r:embed="rId6">
            <a:alphaModFix/>
          </a:blip>
          <a:stretch>
            <a:fillRect/>
          </a:stretch>
        </p:blipFill>
        <p:spPr>
          <a:xfrm>
            <a:off x="419600" y="2667325"/>
            <a:ext cx="2774025" cy="1895200"/>
          </a:xfrm>
          <a:prstGeom prst="rect">
            <a:avLst/>
          </a:prstGeom>
          <a:noFill/>
          <a:ln>
            <a:noFill/>
          </a:ln>
        </p:spPr>
      </p:pic>
      <p:pic>
        <p:nvPicPr>
          <p:cNvPr id="206" name="Google Shape;206;p34"/>
          <p:cNvPicPr preferRelativeResize="0"/>
          <p:nvPr/>
        </p:nvPicPr>
        <p:blipFill>
          <a:blip r:embed="rId7">
            <a:alphaModFix/>
          </a:blip>
          <a:stretch>
            <a:fillRect/>
          </a:stretch>
        </p:blipFill>
        <p:spPr>
          <a:xfrm>
            <a:off x="3330950" y="2625188"/>
            <a:ext cx="2872925" cy="1979475"/>
          </a:xfrm>
          <a:prstGeom prst="rect">
            <a:avLst/>
          </a:prstGeom>
          <a:noFill/>
          <a:ln>
            <a:noFill/>
          </a:ln>
        </p:spPr>
      </p:pic>
      <p:pic>
        <p:nvPicPr>
          <p:cNvPr id="207" name="Google Shape;207;p34"/>
          <p:cNvPicPr preferRelativeResize="0"/>
          <p:nvPr/>
        </p:nvPicPr>
        <p:blipFill>
          <a:blip r:embed="rId8">
            <a:alphaModFix/>
          </a:blip>
          <a:stretch>
            <a:fillRect/>
          </a:stretch>
        </p:blipFill>
        <p:spPr>
          <a:xfrm>
            <a:off x="6203875" y="2657288"/>
            <a:ext cx="2872925" cy="1915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1" type="body"/>
          </p:nvPr>
        </p:nvSpPr>
        <p:spPr>
          <a:xfrm>
            <a:off x="121575" y="0"/>
            <a:ext cx="87438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Comparison Between LS and MMSE Methods of channel Estimation</a:t>
            </a:r>
            <a:endParaRPr b="1"/>
          </a:p>
          <a:p>
            <a:pPr indent="0" lvl="0" marL="0" rtl="0" algn="l">
              <a:spcBef>
                <a:spcPts val="1600"/>
              </a:spcBef>
              <a:spcAft>
                <a:spcPts val="0"/>
              </a:spcAft>
              <a:buNone/>
            </a:pPr>
            <a:r>
              <a:rPr b="1" lang="en-GB"/>
              <a:t>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a:t>
            </a:r>
            <a:r>
              <a:rPr lang="en-GB" sz="1600"/>
              <a:t>Qam16_LS_snr20                      Qam16_LS_snr25                      Qam16_LS_snr30 </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0" rtl="0" algn="l">
              <a:spcBef>
                <a:spcPts val="1600"/>
              </a:spcBef>
              <a:spcAft>
                <a:spcPts val="1600"/>
              </a:spcAft>
              <a:buNone/>
            </a:pPr>
            <a:r>
              <a:rPr lang="en-GB" sz="1600"/>
              <a:t>          Qam16_MMSE_snr20                   Qam16_MMSE_snr25               Qam16_MMSE_snr30</a:t>
            </a:r>
            <a:endParaRPr sz="1600"/>
          </a:p>
        </p:txBody>
      </p:sp>
      <p:pic>
        <p:nvPicPr>
          <p:cNvPr id="213" name="Google Shape;213;p35"/>
          <p:cNvPicPr preferRelativeResize="0"/>
          <p:nvPr/>
        </p:nvPicPr>
        <p:blipFill>
          <a:blip r:embed="rId3">
            <a:alphaModFix/>
          </a:blip>
          <a:stretch>
            <a:fillRect/>
          </a:stretch>
        </p:blipFill>
        <p:spPr>
          <a:xfrm>
            <a:off x="485250" y="351675"/>
            <a:ext cx="2642737" cy="1761825"/>
          </a:xfrm>
          <a:prstGeom prst="rect">
            <a:avLst/>
          </a:prstGeom>
          <a:noFill/>
          <a:ln>
            <a:noFill/>
          </a:ln>
        </p:spPr>
      </p:pic>
      <p:pic>
        <p:nvPicPr>
          <p:cNvPr id="214" name="Google Shape;214;p35"/>
          <p:cNvPicPr preferRelativeResize="0"/>
          <p:nvPr/>
        </p:nvPicPr>
        <p:blipFill>
          <a:blip r:embed="rId4">
            <a:alphaModFix/>
          </a:blip>
          <a:stretch>
            <a:fillRect/>
          </a:stretch>
        </p:blipFill>
        <p:spPr>
          <a:xfrm>
            <a:off x="3381963" y="351675"/>
            <a:ext cx="2642750" cy="1761825"/>
          </a:xfrm>
          <a:prstGeom prst="rect">
            <a:avLst/>
          </a:prstGeom>
          <a:noFill/>
          <a:ln>
            <a:noFill/>
          </a:ln>
        </p:spPr>
      </p:pic>
      <p:pic>
        <p:nvPicPr>
          <p:cNvPr id="215" name="Google Shape;215;p35"/>
          <p:cNvPicPr preferRelativeResize="0"/>
          <p:nvPr/>
        </p:nvPicPr>
        <p:blipFill>
          <a:blip r:embed="rId5">
            <a:alphaModFix/>
          </a:blip>
          <a:stretch>
            <a:fillRect/>
          </a:stretch>
        </p:blipFill>
        <p:spPr>
          <a:xfrm>
            <a:off x="6203875" y="328300"/>
            <a:ext cx="2712875" cy="1808575"/>
          </a:xfrm>
          <a:prstGeom prst="rect">
            <a:avLst/>
          </a:prstGeom>
          <a:noFill/>
          <a:ln>
            <a:noFill/>
          </a:ln>
        </p:spPr>
      </p:pic>
      <p:pic>
        <p:nvPicPr>
          <p:cNvPr id="216" name="Google Shape;216;p35"/>
          <p:cNvPicPr preferRelativeResize="0"/>
          <p:nvPr/>
        </p:nvPicPr>
        <p:blipFill>
          <a:blip r:embed="rId6">
            <a:alphaModFix/>
          </a:blip>
          <a:stretch>
            <a:fillRect/>
          </a:stretch>
        </p:blipFill>
        <p:spPr>
          <a:xfrm>
            <a:off x="419600" y="2667325"/>
            <a:ext cx="2774025" cy="1895200"/>
          </a:xfrm>
          <a:prstGeom prst="rect">
            <a:avLst/>
          </a:prstGeom>
          <a:noFill/>
          <a:ln>
            <a:noFill/>
          </a:ln>
        </p:spPr>
      </p:pic>
      <p:pic>
        <p:nvPicPr>
          <p:cNvPr id="217" name="Google Shape;217;p35"/>
          <p:cNvPicPr preferRelativeResize="0"/>
          <p:nvPr/>
        </p:nvPicPr>
        <p:blipFill>
          <a:blip r:embed="rId7">
            <a:alphaModFix/>
          </a:blip>
          <a:stretch>
            <a:fillRect/>
          </a:stretch>
        </p:blipFill>
        <p:spPr>
          <a:xfrm>
            <a:off x="3330950" y="2625188"/>
            <a:ext cx="2872925" cy="1979475"/>
          </a:xfrm>
          <a:prstGeom prst="rect">
            <a:avLst/>
          </a:prstGeom>
          <a:noFill/>
          <a:ln>
            <a:noFill/>
          </a:ln>
        </p:spPr>
      </p:pic>
      <p:pic>
        <p:nvPicPr>
          <p:cNvPr id="218" name="Google Shape;218;p35"/>
          <p:cNvPicPr preferRelativeResize="0"/>
          <p:nvPr/>
        </p:nvPicPr>
        <p:blipFill>
          <a:blip r:embed="rId8">
            <a:alphaModFix/>
          </a:blip>
          <a:stretch>
            <a:fillRect/>
          </a:stretch>
        </p:blipFill>
        <p:spPr>
          <a:xfrm>
            <a:off x="6203875" y="2657288"/>
            <a:ext cx="2872925" cy="1915276"/>
          </a:xfrm>
          <a:prstGeom prst="rect">
            <a:avLst/>
          </a:prstGeom>
          <a:noFill/>
          <a:ln>
            <a:noFill/>
          </a:ln>
        </p:spPr>
      </p:pic>
      <p:pic>
        <p:nvPicPr>
          <p:cNvPr id="219" name="Google Shape;219;p35"/>
          <p:cNvPicPr preferRelativeResize="0"/>
          <p:nvPr/>
        </p:nvPicPr>
        <p:blipFill>
          <a:blip r:embed="rId9">
            <a:alphaModFix/>
          </a:blip>
          <a:stretch>
            <a:fillRect/>
          </a:stretch>
        </p:blipFill>
        <p:spPr>
          <a:xfrm>
            <a:off x="485250" y="307920"/>
            <a:ext cx="2774025" cy="1849342"/>
          </a:xfrm>
          <a:prstGeom prst="rect">
            <a:avLst/>
          </a:prstGeom>
          <a:noFill/>
          <a:ln>
            <a:noFill/>
          </a:ln>
        </p:spPr>
      </p:pic>
      <p:pic>
        <p:nvPicPr>
          <p:cNvPr id="220" name="Google Shape;220;p35"/>
          <p:cNvPicPr preferRelativeResize="0"/>
          <p:nvPr/>
        </p:nvPicPr>
        <p:blipFill>
          <a:blip r:embed="rId10">
            <a:alphaModFix/>
          </a:blip>
          <a:stretch>
            <a:fillRect/>
          </a:stretch>
        </p:blipFill>
        <p:spPr>
          <a:xfrm>
            <a:off x="3309500" y="328288"/>
            <a:ext cx="2712875" cy="1808591"/>
          </a:xfrm>
          <a:prstGeom prst="rect">
            <a:avLst/>
          </a:prstGeom>
          <a:noFill/>
          <a:ln>
            <a:noFill/>
          </a:ln>
        </p:spPr>
      </p:pic>
      <p:pic>
        <p:nvPicPr>
          <p:cNvPr id="221" name="Google Shape;221;p35"/>
          <p:cNvPicPr preferRelativeResize="0"/>
          <p:nvPr/>
        </p:nvPicPr>
        <p:blipFill>
          <a:blip r:embed="rId11">
            <a:alphaModFix/>
          </a:blip>
          <a:stretch>
            <a:fillRect/>
          </a:stretch>
        </p:blipFill>
        <p:spPr>
          <a:xfrm>
            <a:off x="6278725" y="351675"/>
            <a:ext cx="2712875" cy="1808583"/>
          </a:xfrm>
          <a:prstGeom prst="rect">
            <a:avLst/>
          </a:prstGeom>
          <a:noFill/>
          <a:ln>
            <a:noFill/>
          </a:ln>
        </p:spPr>
      </p:pic>
      <p:pic>
        <p:nvPicPr>
          <p:cNvPr id="222" name="Google Shape;222;p35"/>
          <p:cNvPicPr preferRelativeResize="0"/>
          <p:nvPr/>
        </p:nvPicPr>
        <p:blipFill>
          <a:blip r:embed="rId12">
            <a:alphaModFix/>
          </a:blip>
          <a:stretch>
            <a:fillRect/>
          </a:stretch>
        </p:blipFill>
        <p:spPr>
          <a:xfrm>
            <a:off x="435800" y="2657275"/>
            <a:ext cx="2872925" cy="1915276"/>
          </a:xfrm>
          <a:prstGeom prst="rect">
            <a:avLst/>
          </a:prstGeom>
          <a:noFill/>
          <a:ln>
            <a:noFill/>
          </a:ln>
        </p:spPr>
      </p:pic>
      <p:pic>
        <p:nvPicPr>
          <p:cNvPr id="223" name="Google Shape;223;p35"/>
          <p:cNvPicPr preferRelativeResize="0"/>
          <p:nvPr/>
        </p:nvPicPr>
        <p:blipFill>
          <a:blip r:embed="rId13">
            <a:alphaModFix/>
          </a:blip>
          <a:stretch>
            <a:fillRect/>
          </a:stretch>
        </p:blipFill>
        <p:spPr>
          <a:xfrm>
            <a:off x="3278925" y="2690263"/>
            <a:ext cx="2774025" cy="1849350"/>
          </a:xfrm>
          <a:prstGeom prst="rect">
            <a:avLst/>
          </a:prstGeom>
          <a:noFill/>
          <a:ln>
            <a:noFill/>
          </a:ln>
        </p:spPr>
      </p:pic>
      <p:pic>
        <p:nvPicPr>
          <p:cNvPr id="224" name="Google Shape;224;p35"/>
          <p:cNvPicPr preferRelativeResize="0"/>
          <p:nvPr/>
        </p:nvPicPr>
        <p:blipFill>
          <a:blip r:embed="rId14">
            <a:alphaModFix/>
          </a:blip>
          <a:stretch>
            <a:fillRect/>
          </a:stretch>
        </p:blipFill>
        <p:spPr>
          <a:xfrm>
            <a:off x="6138249" y="2625213"/>
            <a:ext cx="2969213" cy="1979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idx="1" type="body"/>
          </p:nvPr>
        </p:nvSpPr>
        <p:spPr>
          <a:xfrm>
            <a:off x="84175" y="0"/>
            <a:ext cx="87813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Comparison Between Qam-16 and Qam-32 Modulation</a:t>
            </a:r>
            <a:endParaRPr b="1"/>
          </a:p>
          <a:p>
            <a:pPr indent="0" lvl="0" marL="0" rtl="0" algn="l">
              <a:spcBef>
                <a:spcPts val="1600"/>
              </a:spcBef>
              <a:spcAft>
                <a:spcPts val="0"/>
              </a:spcAft>
              <a:buNone/>
            </a:pPr>
            <a:r>
              <a:rPr b="1" lang="en-GB"/>
              <a:t>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a:t>
            </a:r>
            <a:r>
              <a:rPr lang="en-GB" sz="1600"/>
              <a:t>           Qam16_LS_snr10                                           Qam32_LS_snr10 </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p>
          <a:p>
            <a:pPr indent="0" lvl="0" marL="0" rtl="0" algn="l">
              <a:spcBef>
                <a:spcPts val="1600"/>
              </a:spcBef>
              <a:spcAft>
                <a:spcPts val="1600"/>
              </a:spcAft>
              <a:buNone/>
            </a:pPr>
            <a:r>
              <a:rPr lang="en-GB" sz="1600"/>
              <a:t>                 Qam16_MMSE_snr10                                      Qam32_MMSE_snr10</a:t>
            </a:r>
            <a:endParaRPr sz="1600"/>
          </a:p>
        </p:txBody>
      </p:sp>
      <p:pic>
        <p:nvPicPr>
          <p:cNvPr id="230" name="Google Shape;230;p36"/>
          <p:cNvPicPr preferRelativeResize="0"/>
          <p:nvPr/>
        </p:nvPicPr>
        <p:blipFill>
          <a:blip r:embed="rId3">
            <a:alphaModFix/>
          </a:blip>
          <a:stretch>
            <a:fillRect/>
          </a:stretch>
        </p:blipFill>
        <p:spPr>
          <a:xfrm>
            <a:off x="838263" y="351675"/>
            <a:ext cx="2642750" cy="1761825"/>
          </a:xfrm>
          <a:prstGeom prst="rect">
            <a:avLst/>
          </a:prstGeom>
          <a:noFill/>
          <a:ln>
            <a:noFill/>
          </a:ln>
        </p:spPr>
      </p:pic>
      <p:pic>
        <p:nvPicPr>
          <p:cNvPr id="231" name="Google Shape;231;p36"/>
          <p:cNvPicPr preferRelativeResize="0"/>
          <p:nvPr/>
        </p:nvPicPr>
        <p:blipFill>
          <a:blip r:embed="rId4">
            <a:alphaModFix/>
          </a:blip>
          <a:stretch>
            <a:fillRect/>
          </a:stretch>
        </p:blipFill>
        <p:spPr>
          <a:xfrm>
            <a:off x="4857200" y="328300"/>
            <a:ext cx="2712875" cy="1808575"/>
          </a:xfrm>
          <a:prstGeom prst="rect">
            <a:avLst/>
          </a:prstGeom>
          <a:noFill/>
          <a:ln>
            <a:noFill/>
          </a:ln>
        </p:spPr>
      </p:pic>
      <p:pic>
        <p:nvPicPr>
          <p:cNvPr id="232" name="Google Shape;232;p36"/>
          <p:cNvPicPr preferRelativeResize="0"/>
          <p:nvPr/>
        </p:nvPicPr>
        <p:blipFill>
          <a:blip r:embed="rId5">
            <a:alphaModFix/>
          </a:blip>
          <a:stretch>
            <a:fillRect/>
          </a:stretch>
        </p:blipFill>
        <p:spPr>
          <a:xfrm>
            <a:off x="816352" y="2493025"/>
            <a:ext cx="2779748" cy="1915275"/>
          </a:xfrm>
          <a:prstGeom prst="rect">
            <a:avLst/>
          </a:prstGeom>
          <a:noFill/>
          <a:ln>
            <a:noFill/>
          </a:ln>
        </p:spPr>
      </p:pic>
      <p:pic>
        <p:nvPicPr>
          <p:cNvPr id="233" name="Google Shape;233;p36"/>
          <p:cNvPicPr preferRelativeResize="0"/>
          <p:nvPr/>
        </p:nvPicPr>
        <p:blipFill>
          <a:blip r:embed="rId6">
            <a:alphaModFix/>
          </a:blip>
          <a:stretch>
            <a:fillRect/>
          </a:stretch>
        </p:blipFill>
        <p:spPr>
          <a:xfrm>
            <a:off x="4814600" y="2493013"/>
            <a:ext cx="2872925" cy="1915276"/>
          </a:xfrm>
          <a:prstGeom prst="rect">
            <a:avLst/>
          </a:prstGeom>
          <a:noFill/>
          <a:ln>
            <a:noFill/>
          </a:ln>
        </p:spPr>
      </p:pic>
      <p:pic>
        <p:nvPicPr>
          <p:cNvPr id="234" name="Google Shape;234;p36"/>
          <p:cNvPicPr preferRelativeResize="0"/>
          <p:nvPr/>
        </p:nvPicPr>
        <p:blipFill>
          <a:blip r:embed="rId7">
            <a:alphaModFix/>
          </a:blip>
          <a:stretch>
            <a:fillRect/>
          </a:stretch>
        </p:blipFill>
        <p:spPr>
          <a:xfrm>
            <a:off x="4777175" y="351675"/>
            <a:ext cx="2779750" cy="1853158"/>
          </a:xfrm>
          <a:prstGeom prst="rect">
            <a:avLst/>
          </a:prstGeom>
          <a:noFill/>
          <a:ln>
            <a:noFill/>
          </a:ln>
        </p:spPr>
      </p:pic>
      <p:pic>
        <p:nvPicPr>
          <p:cNvPr id="235" name="Google Shape;235;p36"/>
          <p:cNvPicPr preferRelativeResize="0"/>
          <p:nvPr/>
        </p:nvPicPr>
        <p:blipFill>
          <a:blip r:embed="rId8">
            <a:alphaModFix/>
          </a:blip>
          <a:stretch>
            <a:fillRect/>
          </a:stretch>
        </p:blipFill>
        <p:spPr>
          <a:xfrm>
            <a:off x="4823750" y="2524075"/>
            <a:ext cx="2779750" cy="1853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149625"/>
            <a:ext cx="8520600" cy="4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References</a:t>
            </a:r>
            <a:endParaRPr b="1" sz="1900"/>
          </a:p>
          <a:p>
            <a:pPr indent="0" lvl="0" marL="0" rtl="0" algn="l">
              <a:spcBef>
                <a:spcPts val="0"/>
              </a:spcBef>
              <a:spcAft>
                <a:spcPts val="0"/>
              </a:spcAft>
              <a:buNone/>
            </a:pPr>
            <a:r>
              <a:t/>
            </a:r>
            <a:endParaRPr b="1" sz="1900"/>
          </a:p>
          <a:p>
            <a:pPr indent="-317500" lvl="0" marL="457200" rtl="0" algn="l">
              <a:spcBef>
                <a:spcPts val="0"/>
              </a:spcBef>
              <a:spcAft>
                <a:spcPts val="0"/>
              </a:spcAft>
              <a:buSzPts val="1400"/>
              <a:buAutoNum type="arabicPeriod"/>
            </a:pPr>
            <a:r>
              <a:rPr lang="en-GB" sz="1400"/>
              <a:t>J. Preisig, ‘‘Acoustic propagation considerations for underwater acoustic communications network development,’’ ACM SIGMOBILE Mobile Comput. Commun. Rev., vol. 11, no. 4, pp. 2–10, Oct. 2007.</a:t>
            </a:r>
            <a:endParaRPr sz="1400"/>
          </a:p>
          <a:p>
            <a:pPr indent="-317500" lvl="0" marL="457200" rtl="0" algn="l">
              <a:spcBef>
                <a:spcPts val="0"/>
              </a:spcBef>
              <a:spcAft>
                <a:spcPts val="0"/>
              </a:spcAft>
              <a:buSzPts val="1400"/>
              <a:buAutoNum type="arabicPeriod"/>
            </a:pPr>
            <a:r>
              <a:rPr lang="en-GB" sz="1400"/>
              <a:t>M. Stojanovic and J. Preisig, ‘‘Underwater acoustic communication channels: Propagation models and statistical characterization,’’ IEEE Commun. Mag., vol. 47, no. 1, pp. 84–89, Jan. 2009. </a:t>
            </a:r>
            <a:endParaRPr sz="1400"/>
          </a:p>
          <a:p>
            <a:pPr indent="-317500" lvl="0" marL="457200" rtl="0" algn="l">
              <a:spcBef>
                <a:spcPts val="0"/>
              </a:spcBef>
              <a:spcAft>
                <a:spcPts val="0"/>
              </a:spcAft>
              <a:buSzPts val="1400"/>
              <a:buAutoNum type="arabicPeriod"/>
            </a:pPr>
            <a:r>
              <a:rPr lang="en-GB" sz="1400"/>
              <a:t>R. Diamant and L. Lampe, ‘‘Low probability of detection for underwater acoustic communication: A review,’’ IEEE Access, vol. 6, pp. 19099–19112, 2018.</a:t>
            </a:r>
            <a:endParaRPr sz="1400"/>
          </a:p>
          <a:p>
            <a:pPr indent="-317500" lvl="0" marL="457200" rtl="0" algn="l">
              <a:spcBef>
                <a:spcPts val="0"/>
              </a:spcBef>
              <a:spcAft>
                <a:spcPts val="0"/>
              </a:spcAft>
              <a:buSzPts val="1400"/>
              <a:buAutoNum type="arabicPeriod"/>
            </a:pPr>
            <a:r>
              <a:rPr lang="en-GB" sz="1400"/>
              <a:t>G. Qiao, Z. Babar, L. Ma, S. Liu, and J. Wu, ‘‘MIMO-OFDM underwater acoustic communication systems—A review,’’ Phys. Commun., vol. 23, pp. 56–64, Jun. 2017.</a:t>
            </a:r>
            <a:endParaRPr sz="1400"/>
          </a:p>
          <a:p>
            <a:pPr indent="-317500" lvl="0" marL="457200" rtl="0" algn="l">
              <a:spcBef>
                <a:spcPts val="0"/>
              </a:spcBef>
              <a:spcAft>
                <a:spcPts val="0"/>
              </a:spcAft>
              <a:buSzPts val="1400"/>
              <a:buAutoNum type="arabicPeriod"/>
            </a:pPr>
            <a:r>
              <a:rPr lang="en-GB" sz="1400"/>
              <a:t>T. Lufen and X. Xu, Digital Underwater Acoustic Communications, 1st ed. New York, NY, USA: Academic, 2017.</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9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 diagram of UWA-OFDM system model.</a:t>
            </a:r>
            <a:endParaRPr/>
          </a:p>
        </p:txBody>
      </p:sp>
      <p:sp>
        <p:nvSpPr>
          <p:cNvPr id="68" name="Google Shape;68;p15"/>
          <p:cNvSpPr txBox="1"/>
          <p:nvPr>
            <p:ph idx="1" type="body"/>
          </p:nvPr>
        </p:nvSpPr>
        <p:spPr>
          <a:xfrm>
            <a:off x="311700" y="1152475"/>
            <a:ext cx="85206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914375" y="1608525"/>
            <a:ext cx="7562000" cy="302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84175"/>
            <a:ext cx="85206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Bellhop Ray Model</a:t>
            </a:r>
            <a:endParaRPr sz="2300"/>
          </a:p>
        </p:txBody>
      </p:sp>
      <p:sp>
        <p:nvSpPr>
          <p:cNvPr id="75" name="Google Shape;75;p16"/>
          <p:cNvSpPr txBox="1"/>
          <p:nvPr>
            <p:ph idx="1" type="body"/>
          </p:nvPr>
        </p:nvSpPr>
        <p:spPr>
          <a:xfrm>
            <a:off x="311700" y="701375"/>
            <a:ext cx="8520600" cy="386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1206375" y="576250"/>
            <a:ext cx="6499524" cy="456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252500"/>
            <a:ext cx="8520600" cy="47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BELLHOP ray model of a shallow UWA multipath channel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30200" lvl="0" marL="457200" rtl="0" algn="l">
              <a:spcBef>
                <a:spcPts val="1600"/>
              </a:spcBef>
              <a:spcAft>
                <a:spcPts val="0"/>
              </a:spcAft>
              <a:buSzPts val="1600"/>
              <a:buChar char="●"/>
            </a:pPr>
            <a:r>
              <a:rPr lang="en-GB" sz="1600"/>
              <a:t>Environmental factors including the variation of sound speed at depths, shapes of sea surface and bottom, boundary reflection and scattering, and geometry of the transmitter and receiver are considered in this model.</a:t>
            </a:r>
            <a:endParaRPr sz="1600"/>
          </a:p>
        </p:txBody>
      </p:sp>
      <p:pic>
        <p:nvPicPr>
          <p:cNvPr id="82" name="Google Shape;82;p17"/>
          <p:cNvPicPr preferRelativeResize="0"/>
          <p:nvPr/>
        </p:nvPicPr>
        <p:blipFill>
          <a:blip r:embed="rId3">
            <a:alphaModFix/>
          </a:blip>
          <a:stretch>
            <a:fillRect/>
          </a:stretch>
        </p:blipFill>
        <p:spPr>
          <a:xfrm>
            <a:off x="1159600" y="813025"/>
            <a:ext cx="5173475" cy="300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49625"/>
            <a:ext cx="8520600" cy="49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Simulations after using Bellhop Ray Model</a:t>
            </a:r>
            <a:endParaRPr b="1"/>
          </a:p>
          <a:p>
            <a:pPr indent="0" lvl="0" marL="0" rtl="0" algn="l">
              <a:spcBef>
                <a:spcPts val="1600"/>
              </a:spcBef>
              <a:spcAft>
                <a:spcPts val="0"/>
              </a:spcAft>
              <a:buNone/>
            </a:pPr>
            <a:r>
              <a:rPr lang="en-GB"/>
              <a:t>                    Assumed Underwater Environment Model</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88" name="Google Shape;88;p18"/>
          <p:cNvPicPr preferRelativeResize="0"/>
          <p:nvPr/>
        </p:nvPicPr>
        <p:blipFill>
          <a:blip r:embed="rId3">
            <a:alphaModFix/>
          </a:blip>
          <a:stretch>
            <a:fillRect/>
          </a:stretch>
        </p:blipFill>
        <p:spPr>
          <a:xfrm>
            <a:off x="664150" y="1348049"/>
            <a:ext cx="7283974" cy="321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40275"/>
            <a:ext cx="8520600" cy="48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GB"/>
              <a:t>          Sound Diagram</a:t>
            </a:r>
            <a:endParaRPr/>
          </a:p>
        </p:txBody>
      </p:sp>
      <p:pic>
        <p:nvPicPr>
          <p:cNvPr id="94" name="Google Shape;94;p19"/>
          <p:cNvPicPr preferRelativeResize="0"/>
          <p:nvPr/>
        </p:nvPicPr>
        <p:blipFill>
          <a:blip r:embed="rId3">
            <a:alphaModFix/>
          </a:blip>
          <a:stretch>
            <a:fillRect/>
          </a:stretch>
        </p:blipFill>
        <p:spPr>
          <a:xfrm>
            <a:off x="1010175" y="1215001"/>
            <a:ext cx="4697300" cy="31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96400"/>
            <a:ext cx="8520600" cy="43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Computed Race Diagram</a:t>
            </a:r>
            <a:endParaRPr/>
          </a:p>
        </p:txBody>
      </p:sp>
      <p:pic>
        <p:nvPicPr>
          <p:cNvPr id="100" name="Google Shape;100;p20"/>
          <p:cNvPicPr preferRelativeResize="0"/>
          <p:nvPr/>
        </p:nvPicPr>
        <p:blipFill>
          <a:blip r:embed="rId3">
            <a:alphaModFix/>
          </a:blip>
          <a:stretch>
            <a:fillRect/>
          </a:stretch>
        </p:blipFill>
        <p:spPr>
          <a:xfrm>
            <a:off x="522663" y="896224"/>
            <a:ext cx="8098674" cy="361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58975"/>
            <a:ext cx="8520600" cy="4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GB"/>
              <a:t>Eigen Rays Diagram</a:t>
            </a:r>
            <a:endParaRPr/>
          </a:p>
        </p:txBody>
      </p:sp>
      <p:pic>
        <p:nvPicPr>
          <p:cNvPr id="106" name="Google Shape;106;p21"/>
          <p:cNvPicPr preferRelativeResize="0"/>
          <p:nvPr/>
        </p:nvPicPr>
        <p:blipFill>
          <a:blip r:embed="rId3">
            <a:alphaModFix/>
          </a:blip>
          <a:stretch>
            <a:fillRect/>
          </a:stretch>
        </p:blipFill>
        <p:spPr>
          <a:xfrm>
            <a:off x="801025" y="1225100"/>
            <a:ext cx="7213525" cy="317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