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MavenPro-bold.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08fb51b10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08fb51b10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08fb51b10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08fb51b10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08fb51b10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08fb51b10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08fb51b10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08fb51b10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92400" y="624950"/>
            <a:ext cx="6911400" cy="175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100"/>
              <a:t>DATA ANALYSIS AND</a:t>
            </a:r>
            <a:endParaRPr sz="5100"/>
          </a:p>
          <a:p>
            <a:pPr indent="0" lvl="0" marL="0" rtl="0" algn="l">
              <a:spcBef>
                <a:spcPts val="0"/>
              </a:spcBef>
              <a:spcAft>
                <a:spcPts val="0"/>
              </a:spcAft>
              <a:buNone/>
            </a:pPr>
            <a:r>
              <a:rPr lang="en" sz="5100"/>
              <a:t>     VISUALIZATION        </a:t>
            </a:r>
            <a:endParaRPr sz="5100"/>
          </a:p>
        </p:txBody>
      </p:sp>
      <p:sp>
        <p:nvSpPr>
          <p:cNvPr id="278" name="Google Shape;278;p13"/>
          <p:cNvSpPr txBox="1"/>
          <p:nvPr>
            <p:ph idx="1" type="subTitle"/>
          </p:nvPr>
        </p:nvSpPr>
        <p:spPr>
          <a:xfrm>
            <a:off x="311700" y="2379650"/>
            <a:ext cx="8520600" cy="14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3000"/>
              <a:t>TRIP ANALYSIS</a:t>
            </a:r>
            <a:endParaRPr sz="3000"/>
          </a:p>
          <a:p>
            <a:pPr indent="0" lvl="0" marL="0" rtl="0" algn="l">
              <a:spcBef>
                <a:spcPts val="0"/>
              </a:spcBef>
              <a:spcAft>
                <a:spcPts val="0"/>
              </a:spcAft>
              <a:buNone/>
            </a:pPr>
            <a:r>
              <a:rPr lang="en"/>
              <a:t>                                                 “A STUDY OF UBER TRIP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269000" y="221825"/>
            <a:ext cx="6366900" cy="9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300"/>
              <a:t>Heat map of trips by hour and weekday</a:t>
            </a:r>
            <a:endParaRPr sz="3300"/>
          </a:p>
        </p:txBody>
      </p:sp>
      <p:pic>
        <p:nvPicPr>
          <p:cNvPr id="331" name="Google Shape;331;p22"/>
          <p:cNvPicPr preferRelativeResize="0"/>
          <p:nvPr/>
        </p:nvPicPr>
        <p:blipFill>
          <a:blip r:embed="rId3">
            <a:alphaModFix/>
          </a:blip>
          <a:stretch>
            <a:fillRect/>
          </a:stretch>
        </p:blipFill>
        <p:spPr>
          <a:xfrm>
            <a:off x="817750" y="1265750"/>
            <a:ext cx="7372700" cy="3736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4294967295" type="title"/>
          </p:nvPr>
        </p:nvSpPr>
        <p:spPr>
          <a:xfrm>
            <a:off x="311700" y="397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Geographical visualization of trips :</a:t>
            </a:r>
            <a:endParaRPr/>
          </a:p>
        </p:txBody>
      </p:sp>
      <p:sp>
        <p:nvSpPr>
          <p:cNvPr id="337" name="Google Shape;337;p23"/>
          <p:cNvSpPr txBox="1"/>
          <p:nvPr>
            <p:ph idx="4294967295" type="body"/>
          </p:nvPr>
        </p:nvSpPr>
        <p:spPr>
          <a:xfrm>
            <a:off x="469775" y="969750"/>
            <a:ext cx="8242500" cy="3599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07">
                <a:latin typeface="Lexend"/>
                <a:ea typeface="Lexend"/>
                <a:cs typeface="Lexend"/>
                <a:sym typeface="Lexend"/>
              </a:rPr>
              <a:t>The scatter plot (`data.plot(kind='scatter', x='Lon', y='Lat', alpha=0.4, s=data['Day'], label='Uber Trips', figsize=(12, 8), cmap=plt.get_cmap('jet'))`) visualizes the distribution of Uber trips across the city on a geographical map. Here's a description of the plot and the trips' distribution:</a:t>
            </a:r>
            <a:endParaRPr sz="4707">
              <a:latin typeface="Lexend"/>
              <a:ea typeface="Lexend"/>
              <a:cs typeface="Lexend"/>
              <a:sym typeface="Lexend"/>
            </a:endParaRPr>
          </a:p>
          <a:p>
            <a:pPr indent="0" lvl="0" marL="0" rtl="0" algn="l">
              <a:spcBef>
                <a:spcPts val="1200"/>
              </a:spcBef>
              <a:spcAft>
                <a:spcPts val="0"/>
              </a:spcAft>
              <a:buNone/>
            </a:pPr>
            <a:r>
              <a:rPr lang="en" sz="4707">
                <a:latin typeface="Lexend"/>
                <a:ea typeface="Lexend"/>
                <a:cs typeface="Lexend"/>
                <a:sym typeface="Lexend"/>
              </a:rPr>
              <a:t>- </a:t>
            </a:r>
            <a:r>
              <a:rPr b="1" lang="en" sz="4707">
                <a:latin typeface="Lexend"/>
                <a:ea typeface="Lexend"/>
                <a:cs typeface="Lexend"/>
                <a:sym typeface="Lexend"/>
              </a:rPr>
              <a:t>Geographical Distribution</a:t>
            </a:r>
            <a:r>
              <a:rPr lang="en" sz="4707">
                <a:latin typeface="Lexend"/>
                <a:ea typeface="Lexend"/>
                <a:cs typeface="Lexend"/>
                <a:sym typeface="Lexend"/>
              </a:rPr>
              <a:t>: The plot maps trips based on their longitude (x-axis) and latitude (y-axis) coordinates. Each point on the map represents a trip's pickup location.</a:t>
            </a:r>
            <a:endParaRPr sz="4707">
              <a:latin typeface="Lexend"/>
              <a:ea typeface="Lexend"/>
              <a:cs typeface="Lexend"/>
              <a:sym typeface="Lexend"/>
            </a:endParaRPr>
          </a:p>
          <a:p>
            <a:pPr indent="0" lvl="0" marL="0" rtl="0" algn="l">
              <a:spcBef>
                <a:spcPts val="1200"/>
              </a:spcBef>
              <a:spcAft>
                <a:spcPts val="0"/>
              </a:spcAft>
              <a:buNone/>
            </a:pPr>
            <a:r>
              <a:rPr lang="en" sz="4707">
                <a:latin typeface="Lexend"/>
                <a:ea typeface="Lexend"/>
                <a:cs typeface="Lexend"/>
                <a:sym typeface="Lexend"/>
              </a:rPr>
              <a:t>- </a:t>
            </a:r>
            <a:r>
              <a:rPr b="1" lang="en" sz="4707">
                <a:latin typeface="Lexend"/>
                <a:ea typeface="Lexend"/>
                <a:cs typeface="Lexend"/>
                <a:sym typeface="Lexend"/>
              </a:rPr>
              <a:t>Density and Opacity</a:t>
            </a:r>
            <a:r>
              <a:rPr lang="en" sz="4707">
                <a:latin typeface="Lexend"/>
                <a:ea typeface="Lexend"/>
                <a:cs typeface="Lexend"/>
                <a:sym typeface="Lexend"/>
              </a:rPr>
              <a:t>: The alpha value (`alpha=0.4`) controls the transparency of the points. Higher density areas of the map will appear darker due to the overlapping points.</a:t>
            </a:r>
            <a:endParaRPr sz="4707">
              <a:latin typeface="Lexend"/>
              <a:ea typeface="Lexend"/>
              <a:cs typeface="Lexend"/>
              <a:sym typeface="Lexend"/>
            </a:endParaRPr>
          </a:p>
          <a:p>
            <a:pPr indent="0" lvl="0" marL="0" rtl="0" algn="l">
              <a:spcBef>
                <a:spcPts val="1200"/>
              </a:spcBef>
              <a:spcAft>
                <a:spcPts val="0"/>
              </a:spcAft>
              <a:buNone/>
            </a:pPr>
            <a:r>
              <a:rPr lang="en" sz="4707">
                <a:latin typeface="Lexend"/>
                <a:ea typeface="Lexend"/>
                <a:cs typeface="Lexend"/>
                <a:sym typeface="Lexend"/>
              </a:rPr>
              <a:t>- </a:t>
            </a:r>
            <a:r>
              <a:rPr b="1" lang="en" sz="4707">
                <a:latin typeface="Lexend"/>
                <a:ea typeface="Lexend"/>
                <a:cs typeface="Lexend"/>
                <a:sym typeface="Lexend"/>
              </a:rPr>
              <a:t>Trip Frequency</a:t>
            </a:r>
            <a:r>
              <a:rPr lang="en" sz="4707">
                <a:latin typeface="Lexend"/>
                <a:ea typeface="Lexend"/>
                <a:cs typeface="Lexend"/>
                <a:sym typeface="Lexend"/>
              </a:rPr>
              <a:t>: The size of the points (`s=data['Day']`) can represent different aspects of the data. In this case, it could represent the day of the month, which can indicate any patterns or preferences for trips on certain days.</a:t>
            </a:r>
            <a:endParaRPr sz="4707">
              <a:latin typeface="Lexend"/>
              <a:ea typeface="Lexend"/>
              <a:cs typeface="Lexend"/>
              <a:sym typeface="Lexend"/>
            </a:endParaRPr>
          </a:p>
          <a:p>
            <a:pPr indent="0" lvl="0" marL="0" rtl="0" algn="l">
              <a:spcBef>
                <a:spcPts val="1200"/>
              </a:spcBef>
              <a:spcAft>
                <a:spcPts val="0"/>
              </a:spcAft>
              <a:buNone/>
            </a:pPr>
            <a:r>
              <a:rPr lang="en" sz="4707">
                <a:latin typeface="Lexend"/>
                <a:ea typeface="Lexend"/>
                <a:cs typeface="Lexend"/>
                <a:sym typeface="Lexend"/>
              </a:rPr>
              <a:t>- </a:t>
            </a:r>
            <a:r>
              <a:rPr b="1" lang="en" sz="4707">
                <a:latin typeface="Lexend"/>
                <a:ea typeface="Lexend"/>
                <a:cs typeface="Lexend"/>
                <a:sym typeface="Lexend"/>
              </a:rPr>
              <a:t>Color Mapping</a:t>
            </a:r>
            <a:r>
              <a:rPr lang="en" sz="4707">
                <a:latin typeface="Lexend"/>
                <a:ea typeface="Lexend"/>
                <a:cs typeface="Lexend"/>
                <a:sym typeface="Lexend"/>
              </a:rPr>
              <a:t>: The plot uses a colormap (`cmap=plt.get_cmap('jet')`) to represent different values visually, possibly indicating the magnitude of trips or the frequency of trips across the city.</a:t>
            </a:r>
            <a:endParaRPr sz="4707">
              <a:latin typeface="Lexend"/>
              <a:ea typeface="Lexend"/>
              <a:cs typeface="Lexend"/>
              <a:sym typeface="Lexend"/>
            </a:endParaRPr>
          </a:p>
          <a:p>
            <a:pPr indent="0" lvl="0" marL="0" rtl="0" algn="l">
              <a:spcBef>
                <a:spcPts val="1200"/>
              </a:spcBef>
              <a:spcAft>
                <a:spcPts val="0"/>
              </a:spcAft>
              <a:buNone/>
            </a:pPr>
            <a:r>
              <a:rPr lang="en" sz="4707">
                <a:latin typeface="Lexend"/>
                <a:ea typeface="Lexend"/>
                <a:cs typeface="Lexend"/>
                <a:sym typeface="Lexend"/>
              </a:rPr>
              <a:t>- </a:t>
            </a:r>
            <a:r>
              <a:rPr b="1" lang="en" sz="4707">
                <a:latin typeface="Lexend"/>
                <a:ea typeface="Lexend"/>
                <a:cs typeface="Lexend"/>
                <a:sym typeface="Lexend"/>
              </a:rPr>
              <a:t>Hotspots:</a:t>
            </a:r>
            <a:r>
              <a:rPr lang="en" sz="4707">
                <a:latin typeface="Lexend"/>
                <a:ea typeface="Lexend"/>
                <a:cs typeface="Lexend"/>
                <a:sym typeface="Lexend"/>
              </a:rPr>
              <a:t> By observing areas with a high density of points, you can identify potential hotspots where there is a concentration of trips. These areas might include city centers, transportation hubs, or other busy locations.</a:t>
            </a:r>
            <a:endParaRPr sz="4707">
              <a:latin typeface="Lexend"/>
              <a:ea typeface="Lexend"/>
              <a:cs typeface="Lexend"/>
              <a:sym typeface="Lexend"/>
            </a:endParaRPr>
          </a:p>
          <a:p>
            <a:pPr indent="0" lvl="0" marL="0" rtl="0" algn="l">
              <a:spcBef>
                <a:spcPts val="1200"/>
              </a:spcBef>
              <a:spcAft>
                <a:spcPts val="0"/>
              </a:spcAft>
              <a:buNone/>
            </a:pPr>
            <a:r>
              <a:rPr lang="en" sz="4707">
                <a:latin typeface="Lexend"/>
                <a:ea typeface="Lexend"/>
                <a:cs typeface="Lexend"/>
                <a:sym typeface="Lexend"/>
              </a:rPr>
              <a:t>Overall, the scatter plot provides</a:t>
            </a:r>
            <a:r>
              <a:rPr lang="en" sz="4800">
                <a:latin typeface="Lexend"/>
                <a:ea typeface="Lexend"/>
                <a:cs typeface="Lexend"/>
                <a:sym typeface="Lexend"/>
              </a:rPr>
              <a:t> a visual representation of how Uber trips are distributed across the city. It highlights key areas with higher ride demand, which can be useful for operational planning and optimizing service coverage.</a:t>
            </a:r>
            <a:endParaRPr sz="4800">
              <a:latin typeface="Lexend"/>
              <a:ea typeface="Lexend"/>
              <a:cs typeface="Lexend"/>
              <a:sym typeface="Lexend"/>
            </a:endParaRPr>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4"/>
          <p:cNvPicPr preferRelativeResize="0"/>
          <p:nvPr/>
        </p:nvPicPr>
        <p:blipFill>
          <a:blip r:embed="rId3">
            <a:alphaModFix/>
          </a:blip>
          <a:stretch>
            <a:fillRect/>
          </a:stretch>
        </p:blipFill>
        <p:spPr>
          <a:xfrm>
            <a:off x="1096313" y="152400"/>
            <a:ext cx="6951371"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348" name="Google Shape;348;p25"/>
          <p:cNvSpPr txBox="1"/>
          <p:nvPr>
            <p:ph idx="1" type="body"/>
          </p:nvPr>
        </p:nvSpPr>
        <p:spPr>
          <a:xfrm>
            <a:off x="1303800" y="1287500"/>
            <a:ext cx="3657000" cy="3244200"/>
          </a:xfrm>
          <a:prstGeom prst="rect">
            <a:avLst/>
          </a:prstGeom>
        </p:spPr>
        <p:txBody>
          <a:bodyPr anchorCtr="0" anchor="t" bIns="91425" lIns="91425" spcFirstLastPara="1" rIns="91425" wrap="square" tIns="91425">
            <a:normAutofit fontScale="25000" lnSpcReduction="20000"/>
          </a:bodyPr>
          <a:lstStyle/>
          <a:p>
            <a:pPr indent="0" lvl="0" marL="0" rtl="0" algn="l">
              <a:lnSpc>
                <a:spcPct val="160000"/>
              </a:lnSpc>
              <a:spcBef>
                <a:spcPts val="0"/>
              </a:spcBef>
              <a:spcAft>
                <a:spcPts val="0"/>
              </a:spcAft>
              <a:buNone/>
            </a:pPr>
            <a:r>
              <a:rPr b="1" lang="en" sz="3618">
                <a:solidFill>
                  <a:srgbClr val="0D0D0D"/>
                </a:solidFill>
                <a:highlight>
                  <a:srgbClr val="FFFFFF"/>
                </a:highlight>
                <a:latin typeface="Lexend"/>
                <a:ea typeface="Lexend"/>
                <a:cs typeface="Lexend"/>
                <a:sym typeface="Lexend"/>
              </a:rPr>
              <a:t>Key Findings from the Analysis</a:t>
            </a:r>
            <a:endParaRPr b="1" sz="3618">
              <a:solidFill>
                <a:srgbClr val="0D0D0D"/>
              </a:solidFill>
              <a:highlight>
                <a:srgbClr val="FFFFFF"/>
              </a:highlight>
              <a:latin typeface="Lexend"/>
              <a:ea typeface="Lexend"/>
              <a:cs typeface="Lexend"/>
              <a:sym typeface="Lexend"/>
            </a:endParaRPr>
          </a:p>
          <a:p>
            <a:pPr indent="-278895" lvl="0" marL="457200" rtl="0" algn="l">
              <a:spcBef>
                <a:spcPts val="400"/>
              </a:spcBef>
              <a:spcAft>
                <a:spcPts val="0"/>
              </a:spcAft>
              <a:buClr>
                <a:srgbClr val="0D0D0D"/>
              </a:buClr>
              <a:buSzPct val="100000"/>
              <a:buFont typeface="Lexend"/>
              <a:buAutoNum type="arabicPeriod"/>
            </a:pPr>
            <a:r>
              <a:rPr lang="en" sz="3168">
                <a:solidFill>
                  <a:srgbClr val="0D0D0D"/>
                </a:solidFill>
                <a:highlight>
                  <a:srgbClr val="FFFFFF"/>
                </a:highlight>
                <a:latin typeface="Lexend"/>
                <a:ea typeface="Lexend"/>
                <a:cs typeface="Lexend"/>
                <a:sym typeface="Lexend"/>
              </a:rPr>
              <a:t>Day of the Month Distribution:</a:t>
            </a:r>
            <a:endParaRPr sz="3168">
              <a:solidFill>
                <a:srgbClr val="0D0D0D"/>
              </a:solidFill>
              <a:highlight>
                <a:srgbClr val="FFFFFF"/>
              </a:highlight>
              <a:latin typeface="Lexend"/>
              <a:ea typeface="Lexend"/>
              <a:cs typeface="Lexend"/>
              <a:sym typeface="Lexend"/>
            </a:endParaRPr>
          </a:p>
          <a:p>
            <a:pPr indent="-278895" lvl="1" marL="914400" rtl="0" algn="l">
              <a:spcBef>
                <a:spcPts val="0"/>
              </a:spcBef>
              <a:spcAft>
                <a:spcPts val="0"/>
              </a:spcAft>
              <a:buClr>
                <a:srgbClr val="0D0D0D"/>
              </a:buClr>
              <a:buSzPct val="100000"/>
              <a:buFont typeface="Lexend"/>
              <a:buChar char="●"/>
            </a:pPr>
            <a:r>
              <a:rPr lang="en" sz="3168">
                <a:solidFill>
                  <a:srgbClr val="0D0D0D"/>
                </a:solidFill>
                <a:highlight>
                  <a:srgbClr val="FFFFFF"/>
                </a:highlight>
                <a:latin typeface="Lexend"/>
                <a:ea typeface="Lexend"/>
                <a:cs typeface="Lexend"/>
                <a:sym typeface="Lexend"/>
              </a:rPr>
              <a:t>The analysis showed varying trip frequencies across the month. Certain days may exhibit higher demand, particularly around weekends and specific dates such as the beginning or end of the month.</a:t>
            </a:r>
            <a:endParaRPr sz="3168">
              <a:solidFill>
                <a:srgbClr val="0D0D0D"/>
              </a:solidFill>
              <a:highlight>
                <a:srgbClr val="FFFFFF"/>
              </a:highlight>
              <a:latin typeface="Lexend"/>
              <a:ea typeface="Lexend"/>
              <a:cs typeface="Lexend"/>
              <a:sym typeface="Lexend"/>
            </a:endParaRPr>
          </a:p>
          <a:p>
            <a:pPr indent="-278895" lvl="0" marL="457200" rtl="0" algn="l">
              <a:spcBef>
                <a:spcPts val="0"/>
              </a:spcBef>
              <a:spcAft>
                <a:spcPts val="0"/>
              </a:spcAft>
              <a:buClr>
                <a:srgbClr val="0D0D0D"/>
              </a:buClr>
              <a:buSzPct val="100000"/>
              <a:buFont typeface="Lexend"/>
              <a:buAutoNum type="arabicPeriod"/>
            </a:pPr>
            <a:r>
              <a:rPr lang="en" sz="3168">
                <a:solidFill>
                  <a:srgbClr val="0D0D0D"/>
                </a:solidFill>
                <a:highlight>
                  <a:srgbClr val="FFFFFF"/>
                </a:highlight>
                <a:latin typeface="Lexend"/>
                <a:ea typeface="Lexend"/>
                <a:cs typeface="Lexend"/>
                <a:sym typeface="Lexend"/>
              </a:rPr>
              <a:t>Hour of the Day Distribution:</a:t>
            </a:r>
            <a:endParaRPr sz="3168">
              <a:solidFill>
                <a:srgbClr val="0D0D0D"/>
              </a:solidFill>
              <a:highlight>
                <a:srgbClr val="FFFFFF"/>
              </a:highlight>
              <a:latin typeface="Lexend"/>
              <a:ea typeface="Lexend"/>
              <a:cs typeface="Lexend"/>
              <a:sym typeface="Lexend"/>
            </a:endParaRPr>
          </a:p>
          <a:p>
            <a:pPr indent="-278895" lvl="1" marL="914400" rtl="0" algn="l">
              <a:spcBef>
                <a:spcPts val="0"/>
              </a:spcBef>
              <a:spcAft>
                <a:spcPts val="0"/>
              </a:spcAft>
              <a:buClr>
                <a:srgbClr val="0D0D0D"/>
              </a:buClr>
              <a:buSzPct val="100000"/>
              <a:buFont typeface="Lexend"/>
              <a:buChar char="●"/>
            </a:pPr>
            <a:r>
              <a:rPr lang="en" sz="3168">
                <a:solidFill>
                  <a:srgbClr val="0D0D0D"/>
                </a:solidFill>
                <a:highlight>
                  <a:srgbClr val="FFFFFF"/>
                </a:highlight>
                <a:latin typeface="Lexend"/>
                <a:ea typeface="Lexend"/>
                <a:cs typeface="Lexend"/>
                <a:sym typeface="Lexend"/>
              </a:rPr>
              <a:t>There were clear peaks in trip frequencies during the morning and evening rush hours. This indicates higher demand for Uber rides during these commuting times.</a:t>
            </a:r>
            <a:endParaRPr sz="3168">
              <a:solidFill>
                <a:srgbClr val="0D0D0D"/>
              </a:solidFill>
              <a:highlight>
                <a:srgbClr val="FFFFFF"/>
              </a:highlight>
              <a:latin typeface="Lexend"/>
              <a:ea typeface="Lexend"/>
              <a:cs typeface="Lexend"/>
              <a:sym typeface="Lexend"/>
            </a:endParaRPr>
          </a:p>
          <a:p>
            <a:pPr indent="-278895" lvl="1" marL="914400" rtl="0" algn="l">
              <a:spcBef>
                <a:spcPts val="0"/>
              </a:spcBef>
              <a:spcAft>
                <a:spcPts val="0"/>
              </a:spcAft>
              <a:buClr>
                <a:srgbClr val="0D0D0D"/>
              </a:buClr>
              <a:buSzPct val="100000"/>
              <a:buFont typeface="Lexend"/>
              <a:buChar char="●"/>
            </a:pPr>
            <a:r>
              <a:rPr lang="en" sz="3168">
                <a:solidFill>
                  <a:srgbClr val="0D0D0D"/>
                </a:solidFill>
                <a:highlight>
                  <a:srgbClr val="FFFFFF"/>
                </a:highlight>
                <a:latin typeface="Lexend"/>
                <a:ea typeface="Lexend"/>
                <a:cs typeface="Lexend"/>
                <a:sym typeface="Lexend"/>
              </a:rPr>
              <a:t>Late-night hours showed lower trip frequencies, suggesting reduced demand during these times.</a:t>
            </a:r>
            <a:endParaRPr sz="3168">
              <a:solidFill>
                <a:srgbClr val="0D0D0D"/>
              </a:solidFill>
              <a:highlight>
                <a:srgbClr val="FFFFFF"/>
              </a:highlight>
              <a:latin typeface="Lexend"/>
              <a:ea typeface="Lexend"/>
              <a:cs typeface="Lexend"/>
              <a:sym typeface="Lexend"/>
            </a:endParaRPr>
          </a:p>
          <a:p>
            <a:pPr indent="-278895" lvl="0" marL="457200" rtl="0" algn="l">
              <a:spcBef>
                <a:spcPts val="0"/>
              </a:spcBef>
              <a:spcAft>
                <a:spcPts val="0"/>
              </a:spcAft>
              <a:buClr>
                <a:srgbClr val="0D0D0D"/>
              </a:buClr>
              <a:buSzPct val="100000"/>
              <a:buFont typeface="Lexend"/>
              <a:buAutoNum type="arabicPeriod"/>
            </a:pPr>
            <a:r>
              <a:rPr lang="en" sz="3168">
                <a:solidFill>
                  <a:srgbClr val="0D0D0D"/>
                </a:solidFill>
                <a:highlight>
                  <a:srgbClr val="FFFFFF"/>
                </a:highlight>
                <a:latin typeface="Lexend"/>
                <a:ea typeface="Lexend"/>
                <a:cs typeface="Lexend"/>
                <a:sym typeface="Lexend"/>
              </a:rPr>
              <a:t>Day of the Week Distribution:</a:t>
            </a:r>
            <a:endParaRPr sz="3168">
              <a:solidFill>
                <a:srgbClr val="0D0D0D"/>
              </a:solidFill>
              <a:highlight>
                <a:srgbClr val="FFFFFF"/>
              </a:highlight>
              <a:latin typeface="Lexend"/>
              <a:ea typeface="Lexend"/>
              <a:cs typeface="Lexend"/>
              <a:sym typeface="Lexend"/>
            </a:endParaRPr>
          </a:p>
          <a:p>
            <a:pPr indent="-278895" lvl="1" marL="914400" rtl="0" algn="l">
              <a:spcBef>
                <a:spcPts val="0"/>
              </a:spcBef>
              <a:spcAft>
                <a:spcPts val="0"/>
              </a:spcAft>
              <a:buClr>
                <a:srgbClr val="0D0D0D"/>
              </a:buClr>
              <a:buSzPct val="100000"/>
              <a:buFont typeface="Lexend"/>
              <a:buChar char="●"/>
            </a:pPr>
            <a:r>
              <a:rPr lang="en" sz="3168">
                <a:solidFill>
                  <a:srgbClr val="0D0D0D"/>
                </a:solidFill>
                <a:highlight>
                  <a:srgbClr val="FFFFFF"/>
                </a:highlight>
                <a:latin typeface="Lexend"/>
                <a:ea typeface="Lexend"/>
                <a:cs typeface="Lexend"/>
                <a:sym typeface="Lexend"/>
              </a:rPr>
              <a:t>The data revealed that weekends, particularly Friday and Saturday, are the busiest days for Uber. There is a noticeable increase in trip demand as the week progresses.</a:t>
            </a:r>
            <a:endParaRPr sz="3168">
              <a:solidFill>
                <a:srgbClr val="0D0D0D"/>
              </a:solidFill>
              <a:highlight>
                <a:srgbClr val="FFFFFF"/>
              </a:highlight>
              <a:latin typeface="Lexend"/>
              <a:ea typeface="Lexend"/>
              <a:cs typeface="Lexend"/>
              <a:sym typeface="Lexend"/>
            </a:endParaRPr>
          </a:p>
          <a:p>
            <a:pPr indent="-278895" lvl="1" marL="914400" rtl="0" algn="l">
              <a:spcBef>
                <a:spcPts val="0"/>
              </a:spcBef>
              <a:spcAft>
                <a:spcPts val="0"/>
              </a:spcAft>
              <a:buClr>
                <a:srgbClr val="0D0D0D"/>
              </a:buClr>
              <a:buSzPct val="100000"/>
              <a:buFont typeface="Lexend"/>
              <a:buChar char="●"/>
            </a:pPr>
            <a:r>
              <a:rPr lang="en" sz="3168">
                <a:solidFill>
                  <a:srgbClr val="0D0D0D"/>
                </a:solidFill>
                <a:highlight>
                  <a:srgbClr val="FFFFFF"/>
                </a:highlight>
                <a:latin typeface="Lexend"/>
                <a:ea typeface="Lexend"/>
                <a:cs typeface="Lexend"/>
                <a:sym typeface="Lexend"/>
              </a:rPr>
              <a:t>Monday and Tuesday tend to have lower trip frequencies compared to other days.</a:t>
            </a:r>
            <a:endParaRPr sz="3168">
              <a:solidFill>
                <a:srgbClr val="0D0D0D"/>
              </a:solidFill>
              <a:highlight>
                <a:srgbClr val="FFFFFF"/>
              </a:highlight>
              <a:latin typeface="Lexend"/>
              <a:ea typeface="Lexend"/>
              <a:cs typeface="Lexend"/>
              <a:sym typeface="Lexend"/>
            </a:endParaRPr>
          </a:p>
          <a:p>
            <a:pPr indent="-278895" lvl="0" marL="457200" rtl="0" algn="l">
              <a:spcBef>
                <a:spcPts val="0"/>
              </a:spcBef>
              <a:spcAft>
                <a:spcPts val="0"/>
              </a:spcAft>
              <a:buClr>
                <a:srgbClr val="0D0D0D"/>
              </a:buClr>
              <a:buSzPct val="100000"/>
              <a:buFont typeface="Lexend"/>
              <a:buAutoNum type="arabicPeriod"/>
            </a:pPr>
            <a:r>
              <a:rPr lang="en" sz="3168">
                <a:solidFill>
                  <a:srgbClr val="0D0D0D"/>
                </a:solidFill>
                <a:highlight>
                  <a:srgbClr val="FFFFFF"/>
                </a:highlight>
                <a:latin typeface="Lexend"/>
                <a:ea typeface="Lexend"/>
                <a:cs typeface="Lexend"/>
                <a:sym typeface="Lexend"/>
              </a:rPr>
              <a:t>Geographical Distribution of Trips:</a:t>
            </a:r>
            <a:endParaRPr sz="3168">
              <a:solidFill>
                <a:srgbClr val="0D0D0D"/>
              </a:solidFill>
              <a:highlight>
                <a:srgbClr val="FFFFFF"/>
              </a:highlight>
              <a:latin typeface="Lexend"/>
              <a:ea typeface="Lexend"/>
              <a:cs typeface="Lexend"/>
              <a:sym typeface="Lexend"/>
            </a:endParaRPr>
          </a:p>
          <a:p>
            <a:pPr indent="-278895" lvl="1" marL="914400" rtl="0" algn="l">
              <a:spcBef>
                <a:spcPts val="0"/>
              </a:spcBef>
              <a:spcAft>
                <a:spcPts val="0"/>
              </a:spcAft>
              <a:buClr>
                <a:srgbClr val="0D0D0D"/>
              </a:buClr>
              <a:buSzPct val="100000"/>
              <a:buFont typeface="Lexend"/>
              <a:buChar char="●"/>
            </a:pPr>
            <a:r>
              <a:rPr lang="en" sz="3168">
                <a:solidFill>
                  <a:srgbClr val="0D0D0D"/>
                </a:solidFill>
                <a:highlight>
                  <a:srgbClr val="FFFFFF"/>
                </a:highlight>
                <a:latin typeface="Lexend"/>
                <a:ea typeface="Lexend"/>
                <a:cs typeface="Lexend"/>
                <a:sym typeface="Lexend"/>
              </a:rPr>
              <a:t>The scatter plot illustrated the geographical distribution of trips across the city. High-density areas, or hotspots, were observed in city centers and areas with heavy traffic or popular destinations.</a:t>
            </a:r>
            <a:endParaRPr sz="3168">
              <a:solidFill>
                <a:srgbClr val="0D0D0D"/>
              </a:solidFill>
              <a:highlight>
                <a:srgbClr val="FFFFFF"/>
              </a:highlight>
              <a:latin typeface="Lexend"/>
              <a:ea typeface="Lexend"/>
              <a:cs typeface="Lexend"/>
              <a:sym typeface="Lexend"/>
            </a:endParaRPr>
          </a:p>
          <a:p>
            <a:pPr indent="0" lvl="0" marL="457200" rtl="0" algn="l">
              <a:spcBef>
                <a:spcPts val="0"/>
              </a:spcBef>
              <a:spcAft>
                <a:spcPts val="0"/>
              </a:spcAft>
              <a:buNone/>
            </a:pPr>
            <a:r>
              <a:t/>
            </a:r>
            <a:endParaRPr sz="3168">
              <a:solidFill>
                <a:srgbClr val="0D0D0D"/>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a:p>
        </p:txBody>
      </p:sp>
      <p:sp>
        <p:nvSpPr>
          <p:cNvPr id="349" name="Google Shape;349;p25"/>
          <p:cNvSpPr txBox="1"/>
          <p:nvPr>
            <p:ph idx="2" type="body"/>
          </p:nvPr>
        </p:nvSpPr>
        <p:spPr>
          <a:xfrm>
            <a:off x="4903800" y="1222200"/>
            <a:ext cx="3776100" cy="32442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 sz="994">
                <a:solidFill>
                  <a:srgbClr val="0D0D0D"/>
                </a:solidFill>
                <a:highlight>
                  <a:srgbClr val="FFFFFF"/>
                </a:highlight>
                <a:latin typeface="Lexend"/>
                <a:ea typeface="Lexend"/>
                <a:cs typeface="Lexend"/>
                <a:sym typeface="Lexend"/>
              </a:rPr>
              <a:t>Patterns and Trends Observed</a:t>
            </a:r>
            <a:endParaRPr b="1" sz="994">
              <a:solidFill>
                <a:srgbClr val="0D0D0D"/>
              </a:solidFill>
              <a:highlight>
                <a:srgbClr val="FFFFFF"/>
              </a:highlight>
              <a:latin typeface="Lexend"/>
              <a:ea typeface="Lexend"/>
              <a:cs typeface="Lexend"/>
              <a:sym typeface="Lexend"/>
            </a:endParaRPr>
          </a:p>
          <a:p>
            <a:pPr indent="-280619" lvl="0" marL="457200" rtl="0" algn="l">
              <a:spcBef>
                <a:spcPts val="400"/>
              </a:spcBef>
              <a:spcAft>
                <a:spcPts val="0"/>
              </a:spcAft>
              <a:buClr>
                <a:srgbClr val="0D0D0D"/>
              </a:buClr>
              <a:buSzPts val="819"/>
              <a:buFont typeface="Lexend"/>
              <a:buChar char="●"/>
            </a:pPr>
            <a:r>
              <a:rPr lang="en" sz="819">
                <a:solidFill>
                  <a:srgbClr val="0D0D0D"/>
                </a:solidFill>
                <a:highlight>
                  <a:srgbClr val="FFFFFF"/>
                </a:highlight>
                <a:latin typeface="Lexend"/>
                <a:ea typeface="Lexend"/>
                <a:cs typeface="Lexend"/>
                <a:sym typeface="Lexend"/>
              </a:rPr>
              <a:t>Demand Patterns: There is a clear pattern of increased demand during specific hours of the day, particularly during rush hours, and on weekends.</a:t>
            </a:r>
            <a:endParaRPr sz="819">
              <a:solidFill>
                <a:srgbClr val="0D0D0D"/>
              </a:solidFill>
              <a:highlight>
                <a:srgbClr val="FFFFFF"/>
              </a:highlight>
              <a:latin typeface="Lexend"/>
              <a:ea typeface="Lexend"/>
              <a:cs typeface="Lexend"/>
              <a:sym typeface="Lexend"/>
            </a:endParaRPr>
          </a:p>
          <a:p>
            <a:pPr indent="-280619" lvl="0" marL="457200" rtl="0" algn="l">
              <a:spcBef>
                <a:spcPts val="0"/>
              </a:spcBef>
              <a:spcAft>
                <a:spcPts val="0"/>
              </a:spcAft>
              <a:buClr>
                <a:srgbClr val="0D0D0D"/>
              </a:buClr>
              <a:buSzPts val="819"/>
              <a:buFont typeface="Lexend"/>
              <a:buChar char="●"/>
            </a:pPr>
            <a:r>
              <a:rPr lang="en" sz="819">
                <a:solidFill>
                  <a:srgbClr val="0D0D0D"/>
                </a:solidFill>
                <a:highlight>
                  <a:srgbClr val="FFFFFF"/>
                </a:highlight>
                <a:latin typeface="Lexend"/>
                <a:ea typeface="Lexend"/>
                <a:cs typeface="Lexend"/>
                <a:sym typeface="Lexend"/>
              </a:rPr>
              <a:t>Geographical Hotspots: Certain areas within the city have higher concentrations of trips, possibly due to business districts, entertainment centers, or transportation hubs.</a:t>
            </a:r>
            <a:endParaRPr sz="819">
              <a:solidFill>
                <a:srgbClr val="0D0D0D"/>
              </a:solidFill>
              <a:highlight>
                <a:srgbClr val="FFFFFF"/>
              </a:highlight>
              <a:latin typeface="Lexend"/>
              <a:ea typeface="Lexend"/>
              <a:cs typeface="Lexend"/>
              <a:sym typeface="Lexend"/>
            </a:endParaRPr>
          </a:p>
          <a:p>
            <a:pPr indent="0" lvl="0" marL="0" rtl="0" algn="l">
              <a:lnSpc>
                <a:spcPct val="160000"/>
              </a:lnSpc>
              <a:spcBef>
                <a:spcPts val="1400"/>
              </a:spcBef>
              <a:spcAft>
                <a:spcPts val="0"/>
              </a:spcAft>
              <a:buNone/>
            </a:pPr>
            <a:r>
              <a:rPr b="1" lang="en" sz="1233">
                <a:solidFill>
                  <a:srgbClr val="0D0D0D"/>
                </a:solidFill>
                <a:highlight>
                  <a:srgbClr val="FFFFFF"/>
                </a:highlight>
                <a:latin typeface="Lexend"/>
                <a:ea typeface="Lexend"/>
                <a:cs typeface="Lexend"/>
                <a:sym typeface="Lexend"/>
              </a:rPr>
              <a:t>Implications for Uber's Operations</a:t>
            </a:r>
            <a:endParaRPr b="1" sz="1233">
              <a:solidFill>
                <a:srgbClr val="0D0D0D"/>
              </a:solidFill>
              <a:highlight>
                <a:srgbClr val="FFFFFF"/>
              </a:highlight>
              <a:latin typeface="Lexend"/>
              <a:ea typeface="Lexend"/>
              <a:cs typeface="Lexend"/>
              <a:sym typeface="Lexend"/>
            </a:endParaRPr>
          </a:p>
          <a:p>
            <a:pPr indent="-282270" lvl="0" marL="457200" rtl="0" algn="l">
              <a:spcBef>
                <a:spcPts val="400"/>
              </a:spcBef>
              <a:spcAft>
                <a:spcPts val="0"/>
              </a:spcAft>
              <a:buClr>
                <a:srgbClr val="0D0D0D"/>
              </a:buClr>
              <a:buSzPts val="845"/>
              <a:buFont typeface="Lexend"/>
              <a:buChar char="●"/>
            </a:pPr>
            <a:r>
              <a:rPr lang="en" sz="845">
                <a:solidFill>
                  <a:srgbClr val="0D0D0D"/>
                </a:solidFill>
                <a:highlight>
                  <a:srgbClr val="FFFFFF"/>
                </a:highlight>
                <a:latin typeface="Lexend"/>
                <a:ea typeface="Lexend"/>
                <a:cs typeface="Lexend"/>
                <a:sym typeface="Lexend"/>
              </a:rPr>
              <a:t>Resource Allocation: Uber can use these findings to allocate drivers and resources more efficiently during peak hours and on busy days to meet demand.</a:t>
            </a:r>
            <a:endParaRPr sz="845">
              <a:solidFill>
                <a:srgbClr val="0D0D0D"/>
              </a:solidFill>
              <a:highlight>
                <a:srgbClr val="FFFFFF"/>
              </a:highlight>
              <a:latin typeface="Lexend"/>
              <a:ea typeface="Lexend"/>
              <a:cs typeface="Lexend"/>
              <a:sym typeface="Lexend"/>
            </a:endParaRPr>
          </a:p>
          <a:p>
            <a:pPr indent="-282270" lvl="0" marL="457200" rtl="0" algn="l">
              <a:spcBef>
                <a:spcPts val="0"/>
              </a:spcBef>
              <a:spcAft>
                <a:spcPts val="0"/>
              </a:spcAft>
              <a:buClr>
                <a:srgbClr val="0D0D0D"/>
              </a:buClr>
              <a:buSzPts val="845"/>
              <a:buFont typeface="Lexend"/>
              <a:buChar char="●"/>
            </a:pPr>
            <a:r>
              <a:rPr lang="en" sz="845">
                <a:solidFill>
                  <a:srgbClr val="0D0D0D"/>
                </a:solidFill>
                <a:highlight>
                  <a:srgbClr val="FFFFFF"/>
                </a:highlight>
                <a:latin typeface="Lexend"/>
                <a:ea typeface="Lexend"/>
                <a:cs typeface="Lexend"/>
                <a:sym typeface="Lexend"/>
              </a:rPr>
              <a:t>Service Optimization: Understanding geographical hotspots can help Uber optimize its service coverage and focus on high-demand areas.</a:t>
            </a:r>
            <a:endParaRPr sz="845">
              <a:solidFill>
                <a:srgbClr val="0D0D0D"/>
              </a:solidFill>
              <a:highlight>
                <a:srgbClr val="FFFFFF"/>
              </a:highlight>
              <a:latin typeface="Lexend"/>
              <a:ea typeface="Lexend"/>
              <a:cs typeface="Lexend"/>
              <a:sym typeface="Lexend"/>
            </a:endParaRPr>
          </a:p>
          <a:p>
            <a:pPr indent="-282270" lvl="0" marL="457200" rtl="0" algn="l">
              <a:spcBef>
                <a:spcPts val="0"/>
              </a:spcBef>
              <a:spcAft>
                <a:spcPts val="0"/>
              </a:spcAft>
              <a:buClr>
                <a:srgbClr val="0D0D0D"/>
              </a:buClr>
              <a:buSzPts val="845"/>
              <a:buFont typeface="Lexend"/>
              <a:buChar char="●"/>
            </a:pPr>
            <a:r>
              <a:rPr lang="en" sz="845">
                <a:solidFill>
                  <a:srgbClr val="0D0D0D"/>
                </a:solidFill>
                <a:highlight>
                  <a:srgbClr val="FFFFFF"/>
                </a:highlight>
                <a:latin typeface="Lexend"/>
                <a:ea typeface="Lexend"/>
                <a:cs typeface="Lexend"/>
                <a:sym typeface="Lexend"/>
              </a:rPr>
              <a:t>Strategic Planning: The data can inform strategic decisions such as adjusting pricing, promotions, and driver incentives during peak times to manage demand and supply effectively.</a:t>
            </a:r>
            <a:endParaRPr sz="845">
              <a:solidFill>
                <a:srgbClr val="0D0D0D"/>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sz="719">
              <a:solidFill>
                <a:srgbClr val="0D0D0D"/>
              </a:solidFill>
              <a:highlight>
                <a:srgbClr val="FFFFFF"/>
              </a:highlight>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173300" y="707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by:</a:t>
            </a:r>
            <a:endParaRPr/>
          </a:p>
        </p:txBody>
      </p:sp>
      <p:sp>
        <p:nvSpPr>
          <p:cNvPr id="355" name="Google Shape;355;p26"/>
          <p:cNvSpPr txBox="1"/>
          <p:nvPr>
            <p:ph idx="1" type="body"/>
          </p:nvPr>
        </p:nvSpPr>
        <p:spPr>
          <a:xfrm>
            <a:off x="1173300" y="15000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Lexend"/>
                <a:ea typeface="Lexend"/>
                <a:cs typeface="Lexend"/>
                <a:sym typeface="Lexend"/>
              </a:rPr>
              <a:t>160122737111 : K.Abhiram</a:t>
            </a:r>
            <a:endParaRPr b="1" sz="1600">
              <a:latin typeface="Lexend"/>
              <a:ea typeface="Lexend"/>
              <a:cs typeface="Lexend"/>
              <a:sym typeface="Lexend"/>
            </a:endParaRPr>
          </a:p>
          <a:p>
            <a:pPr indent="0" lvl="0" marL="0" rtl="0" algn="l">
              <a:spcBef>
                <a:spcPts val="1200"/>
              </a:spcBef>
              <a:spcAft>
                <a:spcPts val="0"/>
              </a:spcAft>
              <a:buNone/>
            </a:pPr>
            <a:r>
              <a:rPr b="1" lang="en" sz="1600">
                <a:latin typeface="Lexend"/>
                <a:ea typeface="Lexend"/>
                <a:cs typeface="Lexend"/>
                <a:sym typeface="Lexend"/>
              </a:rPr>
              <a:t>160122737118 : Md.Faizan.Farooqui</a:t>
            </a:r>
            <a:endParaRPr b="1" sz="1600">
              <a:latin typeface="Lexend"/>
              <a:ea typeface="Lexend"/>
              <a:cs typeface="Lexend"/>
              <a:sym typeface="Lexend"/>
            </a:endParaRPr>
          </a:p>
          <a:p>
            <a:pPr indent="0" lvl="0" marL="0" rtl="0" algn="l">
              <a:spcBef>
                <a:spcPts val="1200"/>
              </a:spcBef>
              <a:spcAft>
                <a:spcPts val="1200"/>
              </a:spcAft>
              <a:buNone/>
            </a:pPr>
            <a:r>
              <a:rPr b="1" lang="en" sz="1600">
                <a:latin typeface="Lexend"/>
                <a:ea typeface="Lexend"/>
                <a:cs typeface="Lexend"/>
                <a:sym typeface="Lexend"/>
              </a:rPr>
              <a:t>160122737121 : N.Venu Madhav</a:t>
            </a:r>
            <a:endParaRPr b="1" sz="1600">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of the analysis :</a:t>
            </a:r>
            <a:endParaRPr/>
          </a:p>
        </p:txBody>
      </p:sp>
      <p:sp>
        <p:nvSpPr>
          <p:cNvPr id="284" name="Google Shape;284;p14"/>
          <p:cNvSpPr txBox="1"/>
          <p:nvPr>
            <p:ph idx="1" type="body"/>
          </p:nvPr>
        </p:nvSpPr>
        <p:spPr>
          <a:xfrm>
            <a:off x="1303800" y="1126975"/>
            <a:ext cx="7506600" cy="3564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1535">
                <a:solidFill>
                  <a:srgbClr val="0D0D0D"/>
                </a:solidFill>
                <a:highlight>
                  <a:srgbClr val="FFFFFF"/>
                </a:highlight>
                <a:latin typeface="Lexend"/>
                <a:ea typeface="Lexend"/>
                <a:cs typeface="Lexend"/>
                <a:sym typeface="Lexend"/>
              </a:rPr>
              <a:t>The purpose of the analysis is to examine Uber trip data to identify patterns and trends in ride-sharing activity. By analyzing the data, we aim to understand trip frequency across different times of the day and days of the week, as well as observe the geographical distribution of trips. This analysis can help provide insights into peak usage times, popular areas for rides, and potential areas for service improvement. Ultimately, the analysis will inform decision-making for operational efficiency and customer satisfaction.</a:t>
            </a:r>
            <a:endParaRPr sz="1535">
              <a:solidFill>
                <a:srgbClr val="0D0D0D"/>
              </a:solidFill>
              <a:highlight>
                <a:srgbClr val="FFFFFF"/>
              </a:highlight>
              <a:latin typeface="Lexend"/>
              <a:ea typeface="Lexend"/>
              <a:cs typeface="Lexend"/>
              <a:sym typeface="Lexend"/>
            </a:endParaRPr>
          </a:p>
          <a:p>
            <a:pPr indent="0" lvl="0" marL="0" rtl="0" algn="l">
              <a:spcBef>
                <a:spcPts val="1200"/>
              </a:spcBef>
              <a:spcAft>
                <a:spcPts val="0"/>
              </a:spcAft>
              <a:buNone/>
            </a:pPr>
            <a:r>
              <a:rPr lang="en" sz="1835">
                <a:solidFill>
                  <a:srgbClr val="0D0D0D"/>
                </a:solidFill>
                <a:highlight>
                  <a:srgbClr val="FFFFFF"/>
                </a:highlight>
                <a:latin typeface="Lexend"/>
                <a:ea typeface="Lexend"/>
                <a:cs typeface="Lexend"/>
                <a:sym typeface="Lexend"/>
              </a:rPr>
              <a:t>Dataset used:</a:t>
            </a:r>
            <a:endParaRPr sz="1835">
              <a:solidFill>
                <a:srgbClr val="0D0D0D"/>
              </a:solidFill>
              <a:highlight>
                <a:srgbClr val="FFFFFF"/>
              </a:highlight>
              <a:latin typeface="Lexend"/>
              <a:ea typeface="Lexend"/>
              <a:cs typeface="Lexend"/>
              <a:sym typeface="Lexend"/>
            </a:endParaRPr>
          </a:p>
          <a:p>
            <a:pPr indent="0" lvl="0" marL="0" rtl="0" algn="l">
              <a:spcBef>
                <a:spcPts val="1200"/>
              </a:spcBef>
              <a:spcAft>
                <a:spcPts val="0"/>
              </a:spcAft>
              <a:buNone/>
            </a:pPr>
            <a:r>
              <a:rPr lang="en" sz="1435">
                <a:solidFill>
                  <a:srgbClr val="0D0D0D"/>
                </a:solidFill>
                <a:highlight>
                  <a:srgbClr val="FFFFFF"/>
                </a:highlight>
                <a:latin typeface="Lexend"/>
                <a:ea typeface="Lexend"/>
                <a:cs typeface="Lexend"/>
                <a:sym typeface="Lexend"/>
              </a:rPr>
              <a:t>The analysis uses a dataset containing Uber trip data. The dataset includes the following columns:</a:t>
            </a:r>
            <a:endParaRPr sz="1435">
              <a:solidFill>
                <a:srgbClr val="0D0D0D"/>
              </a:solidFill>
              <a:highlight>
                <a:srgbClr val="FFFFFF"/>
              </a:highlight>
              <a:latin typeface="Lexend"/>
              <a:ea typeface="Lexend"/>
              <a:cs typeface="Lexend"/>
              <a:sym typeface="Lexend"/>
            </a:endParaRPr>
          </a:p>
          <a:p>
            <a:pPr indent="-299234" lvl="0" marL="457200" rtl="0" algn="l">
              <a:spcBef>
                <a:spcPts val="1500"/>
              </a:spcBef>
              <a:spcAft>
                <a:spcPts val="0"/>
              </a:spcAft>
              <a:buClr>
                <a:srgbClr val="0D0D0D"/>
              </a:buClr>
              <a:buSzPct val="100000"/>
              <a:buFont typeface="Lexend"/>
              <a:buChar char="●"/>
            </a:pPr>
            <a:r>
              <a:rPr lang="en" sz="1435">
                <a:solidFill>
                  <a:srgbClr val="0D0D0D"/>
                </a:solidFill>
                <a:highlight>
                  <a:srgbClr val="FFFFFF"/>
                </a:highlight>
                <a:latin typeface="Lexend"/>
                <a:ea typeface="Lexend"/>
                <a:cs typeface="Lexend"/>
                <a:sym typeface="Lexend"/>
              </a:rPr>
              <a:t>Date/Time: The date and time when each trip took place.</a:t>
            </a:r>
            <a:endParaRPr sz="1435">
              <a:solidFill>
                <a:srgbClr val="0D0D0D"/>
              </a:solidFill>
              <a:highlight>
                <a:srgbClr val="FFFFFF"/>
              </a:highlight>
              <a:latin typeface="Lexend"/>
              <a:ea typeface="Lexend"/>
              <a:cs typeface="Lexend"/>
              <a:sym typeface="Lexend"/>
            </a:endParaRPr>
          </a:p>
          <a:p>
            <a:pPr indent="-299234" lvl="0" marL="457200" rtl="0" algn="l">
              <a:spcBef>
                <a:spcPts val="0"/>
              </a:spcBef>
              <a:spcAft>
                <a:spcPts val="0"/>
              </a:spcAft>
              <a:buClr>
                <a:srgbClr val="0D0D0D"/>
              </a:buClr>
              <a:buSzPct val="100000"/>
              <a:buFont typeface="Lexend"/>
              <a:buChar char="●"/>
            </a:pPr>
            <a:r>
              <a:rPr lang="en" sz="1435">
                <a:solidFill>
                  <a:srgbClr val="0D0D0D"/>
                </a:solidFill>
                <a:highlight>
                  <a:srgbClr val="FFFFFF"/>
                </a:highlight>
                <a:latin typeface="Lexend"/>
                <a:ea typeface="Lexend"/>
                <a:cs typeface="Lexend"/>
                <a:sym typeface="Lexend"/>
              </a:rPr>
              <a:t>Longitude: The longitude coordinates of the trip's pickup location.</a:t>
            </a:r>
            <a:endParaRPr sz="1435">
              <a:solidFill>
                <a:srgbClr val="0D0D0D"/>
              </a:solidFill>
              <a:highlight>
                <a:srgbClr val="FFFFFF"/>
              </a:highlight>
              <a:latin typeface="Lexend"/>
              <a:ea typeface="Lexend"/>
              <a:cs typeface="Lexend"/>
              <a:sym typeface="Lexend"/>
            </a:endParaRPr>
          </a:p>
          <a:p>
            <a:pPr indent="-299234" lvl="0" marL="457200" rtl="0" algn="l">
              <a:spcBef>
                <a:spcPts val="0"/>
              </a:spcBef>
              <a:spcAft>
                <a:spcPts val="0"/>
              </a:spcAft>
              <a:buClr>
                <a:srgbClr val="0D0D0D"/>
              </a:buClr>
              <a:buSzPct val="100000"/>
              <a:buFont typeface="Lexend"/>
              <a:buChar char="●"/>
            </a:pPr>
            <a:r>
              <a:rPr lang="en" sz="1435">
                <a:solidFill>
                  <a:srgbClr val="0D0D0D"/>
                </a:solidFill>
                <a:highlight>
                  <a:srgbClr val="FFFFFF"/>
                </a:highlight>
                <a:latin typeface="Lexend"/>
                <a:ea typeface="Lexend"/>
                <a:cs typeface="Lexend"/>
                <a:sym typeface="Lexend"/>
              </a:rPr>
              <a:t>Latitude: The latitude coordinates of the trip's pickup location.</a:t>
            </a:r>
            <a:endParaRPr sz="1435">
              <a:solidFill>
                <a:srgbClr val="0D0D0D"/>
              </a:solidFill>
              <a:highlight>
                <a:srgbClr val="FFFFFF"/>
              </a:highlight>
              <a:latin typeface="Lexend"/>
              <a:ea typeface="Lexend"/>
              <a:cs typeface="Lexend"/>
              <a:sym typeface="Lexend"/>
            </a:endParaRPr>
          </a:p>
          <a:p>
            <a:pPr indent="-299234" lvl="0" marL="457200" rtl="0" algn="l">
              <a:spcBef>
                <a:spcPts val="0"/>
              </a:spcBef>
              <a:spcAft>
                <a:spcPts val="0"/>
              </a:spcAft>
              <a:buClr>
                <a:srgbClr val="0D0D0D"/>
              </a:buClr>
              <a:buSzPct val="100000"/>
              <a:buFont typeface="Lexend"/>
              <a:buChar char="●"/>
            </a:pPr>
            <a:r>
              <a:rPr lang="en" sz="1435">
                <a:solidFill>
                  <a:srgbClr val="0D0D0D"/>
                </a:solidFill>
                <a:highlight>
                  <a:srgbClr val="FFFFFF"/>
                </a:highlight>
                <a:latin typeface="Lexend"/>
                <a:ea typeface="Lexend"/>
                <a:cs typeface="Lexend"/>
                <a:sym typeface="Lexend"/>
              </a:rPr>
              <a:t>Base: The base code associated with each trip, indicating the dispatch location or service hub.</a:t>
            </a:r>
            <a:endParaRPr sz="1435">
              <a:solidFill>
                <a:srgbClr val="0D0D0D"/>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sz="1600">
              <a:solidFill>
                <a:srgbClr val="0D0D0D"/>
              </a:solidFill>
              <a:highlight>
                <a:srgbClr val="FFFFFF"/>
              </a:highlight>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685725"/>
            <a:ext cx="7030500" cy="60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t>
            </a:r>
            <a:endParaRPr/>
          </a:p>
        </p:txBody>
      </p:sp>
      <p:sp>
        <p:nvSpPr>
          <p:cNvPr id="290" name="Google Shape;290;p15"/>
          <p:cNvSpPr txBox="1"/>
          <p:nvPr>
            <p:ph idx="1" type="body"/>
          </p:nvPr>
        </p:nvSpPr>
        <p:spPr>
          <a:xfrm>
            <a:off x="1303800" y="917775"/>
            <a:ext cx="7386900" cy="3903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t/>
            </a:r>
            <a:endParaRPr sz="1207">
              <a:latin typeface="Lexend"/>
              <a:ea typeface="Lexend"/>
              <a:cs typeface="Lexend"/>
              <a:sym typeface="Lexend"/>
            </a:endParaRPr>
          </a:p>
          <a:p>
            <a:pPr indent="0" lvl="0" marL="0" rtl="0" algn="l">
              <a:lnSpc>
                <a:spcPct val="105000"/>
              </a:lnSpc>
              <a:spcBef>
                <a:spcPts val="1200"/>
              </a:spcBef>
              <a:spcAft>
                <a:spcPts val="0"/>
              </a:spcAft>
              <a:buSzPts val="852"/>
              <a:buNone/>
            </a:pPr>
            <a:r>
              <a:rPr lang="en" sz="1130">
                <a:solidFill>
                  <a:srgbClr val="0D0D0D"/>
                </a:solidFill>
                <a:highlight>
                  <a:srgbClr val="FFFFFF"/>
                </a:highlight>
                <a:latin typeface="Lexend"/>
                <a:ea typeface="Lexend"/>
                <a:cs typeface="Lexend"/>
                <a:sym typeface="Lexend"/>
              </a:rPr>
              <a:t>The data was read using pandas by loading the Uber trip data CSV file with the function </a:t>
            </a:r>
            <a:r>
              <a:rPr lang="en" sz="1013">
                <a:solidFill>
                  <a:srgbClr val="0D0D0D"/>
                </a:solidFill>
                <a:highlight>
                  <a:srgbClr val="FFFFFF"/>
                </a:highlight>
                <a:latin typeface="Lexend"/>
                <a:ea typeface="Lexend"/>
                <a:cs typeface="Lexend"/>
                <a:sym typeface="Lexend"/>
              </a:rPr>
              <a:t>pd.read_csv("uber.csv")</a:t>
            </a:r>
            <a:r>
              <a:rPr lang="en" sz="1130">
                <a:solidFill>
                  <a:srgbClr val="0D0D0D"/>
                </a:solidFill>
                <a:highlight>
                  <a:srgbClr val="FFFFFF"/>
                </a:highlight>
                <a:latin typeface="Lexend"/>
                <a:ea typeface="Lexend"/>
                <a:cs typeface="Lexend"/>
                <a:sym typeface="Lexend"/>
              </a:rPr>
              <a:t>. This function reads the file and loads the data into a DataFrame, a data structure provided by pandas.</a:t>
            </a:r>
            <a:endParaRPr sz="1130">
              <a:solidFill>
                <a:srgbClr val="0D0D0D"/>
              </a:solidFill>
              <a:highlight>
                <a:srgbClr val="FFFFFF"/>
              </a:highlight>
              <a:latin typeface="Lexend"/>
              <a:ea typeface="Lexend"/>
              <a:cs typeface="Lexend"/>
              <a:sym typeface="Lexend"/>
            </a:endParaRPr>
          </a:p>
          <a:p>
            <a:pPr indent="0" lvl="0" marL="0" rtl="0" algn="l">
              <a:lnSpc>
                <a:spcPct val="105000"/>
              </a:lnSpc>
              <a:spcBef>
                <a:spcPts val="1500"/>
              </a:spcBef>
              <a:spcAft>
                <a:spcPts val="0"/>
              </a:spcAft>
              <a:buSzPts val="852"/>
              <a:buNone/>
            </a:pPr>
            <a:r>
              <a:rPr lang="en" sz="1130">
                <a:solidFill>
                  <a:srgbClr val="0D0D0D"/>
                </a:solidFill>
                <a:highlight>
                  <a:srgbClr val="FFFFFF"/>
                </a:highlight>
                <a:latin typeface="Lexend"/>
                <a:ea typeface="Lexend"/>
                <a:cs typeface="Lexend"/>
                <a:sym typeface="Lexend"/>
              </a:rPr>
              <a:t>The "Date/Time" column was converted to datetime format using the </a:t>
            </a:r>
            <a:r>
              <a:rPr lang="en" sz="1013">
                <a:solidFill>
                  <a:srgbClr val="0D0D0D"/>
                </a:solidFill>
                <a:highlight>
                  <a:srgbClr val="FFFFFF"/>
                </a:highlight>
                <a:latin typeface="Lexend"/>
                <a:ea typeface="Lexend"/>
                <a:cs typeface="Lexend"/>
                <a:sym typeface="Lexend"/>
              </a:rPr>
              <a:t>map(pd.to_datetime)</a:t>
            </a:r>
            <a:r>
              <a:rPr lang="en" sz="1130">
                <a:solidFill>
                  <a:srgbClr val="0D0D0D"/>
                </a:solidFill>
                <a:highlight>
                  <a:srgbClr val="FFFFFF"/>
                </a:highlight>
                <a:latin typeface="Lexend"/>
                <a:ea typeface="Lexend"/>
                <a:cs typeface="Lexend"/>
                <a:sym typeface="Lexend"/>
              </a:rPr>
              <a:t> function. This function applies the </a:t>
            </a:r>
            <a:r>
              <a:rPr lang="en" sz="1013">
                <a:solidFill>
                  <a:srgbClr val="0D0D0D"/>
                </a:solidFill>
                <a:highlight>
                  <a:srgbClr val="FFFFFF"/>
                </a:highlight>
                <a:latin typeface="Lexend"/>
                <a:ea typeface="Lexend"/>
                <a:cs typeface="Lexend"/>
                <a:sym typeface="Lexend"/>
              </a:rPr>
              <a:t>pd.to_datetime</a:t>
            </a:r>
            <a:r>
              <a:rPr lang="en" sz="1130">
                <a:solidFill>
                  <a:srgbClr val="0D0D0D"/>
                </a:solidFill>
                <a:highlight>
                  <a:srgbClr val="FFFFFF"/>
                </a:highlight>
                <a:latin typeface="Lexend"/>
                <a:ea typeface="Lexend"/>
                <a:cs typeface="Lexend"/>
                <a:sym typeface="Lexend"/>
              </a:rPr>
              <a:t> method to each element in the "Date/Time" column, converting the values to datetime objects. This conversion allows for easier manipulation and analysis of the data based on date and time.</a:t>
            </a:r>
            <a:endParaRPr sz="1130">
              <a:solidFill>
                <a:srgbClr val="0D0D0D"/>
              </a:solidFill>
              <a:highlight>
                <a:srgbClr val="FFFFFF"/>
              </a:highlight>
              <a:latin typeface="Lexend"/>
              <a:ea typeface="Lexend"/>
              <a:cs typeface="Lexend"/>
              <a:sym typeface="Lexend"/>
            </a:endParaRPr>
          </a:p>
          <a:p>
            <a:pPr indent="0" lvl="0" marL="0" rtl="0" algn="l">
              <a:lnSpc>
                <a:spcPct val="105000"/>
              </a:lnSpc>
              <a:spcBef>
                <a:spcPts val="1500"/>
              </a:spcBef>
              <a:spcAft>
                <a:spcPts val="0"/>
              </a:spcAft>
              <a:buSzPts val="852"/>
              <a:buNone/>
            </a:pPr>
            <a:r>
              <a:rPr lang="en" sz="1130">
                <a:solidFill>
                  <a:srgbClr val="0D0D0D"/>
                </a:solidFill>
                <a:highlight>
                  <a:srgbClr val="FFFFFF"/>
                </a:highlight>
                <a:latin typeface="Lexend"/>
                <a:ea typeface="Lexend"/>
                <a:cs typeface="Lexend"/>
                <a:sym typeface="Lexend"/>
              </a:rPr>
              <a:t>After converting the "Date/Time" column to datetime format, new columns were extracted from it:</a:t>
            </a:r>
            <a:endParaRPr sz="1130">
              <a:solidFill>
                <a:srgbClr val="0D0D0D"/>
              </a:solidFill>
              <a:highlight>
                <a:srgbClr val="FFFFFF"/>
              </a:highlight>
              <a:latin typeface="Lexend"/>
              <a:ea typeface="Lexend"/>
              <a:cs typeface="Lexend"/>
              <a:sym typeface="Lexend"/>
            </a:endParaRPr>
          </a:p>
          <a:p>
            <a:pPr indent="-287655" lvl="0" marL="457200" rtl="0" algn="l">
              <a:lnSpc>
                <a:spcPct val="105000"/>
              </a:lnSpc>
              <a:spcBef>
                <a:spcPts val="1500"/>
              </a:spcBef>
              <a:spcAft>
                <a:spcPts val="0"/>
              </a:spcAft>
              <a:buClr>
                <a:srgbClr val="0D0D0D"/>
              </a:buClr>
              <a:buSzPts val="930"/>
              <a:buFont typeface="Roboto"/>
              <a:buChar char="●"/>
            </a:pPr>
            <a:r>
              <a:rPr lang="en" sz="1130">
                <a:solidFill>
                  <a:srgbClr val="0D0D0D"/>
                </a:solidFill>
                <a:highlight>
                  <a:srgbClr val="FFFFFF"/>
                </a:highlight>
                <a:latin typeface="Lexend"/>
                <a:ea typeface="Lexend"/>
                <a:cs typeface="Lexend"/>
                <a:sym typeface="Lexend"/>
              </a:rPr>
              <a:t>"Day": Extracted using </a:t>
            </a:r>
            <a:r>
              <a:rPr lang="en" sz="1013">
                <a:solidFill>
                  <a:srgbClr val="0D0D0D"/>
                </a:solidFill>
                <a:highlight>
                  <a:srgbClr val="FFFFFF"/>
                </a:highlight>
                <a:latin typeface="Lexend"/>
                <a:ea typeface="Lexend"/>
                <a:cs typeface="Lexend"/>
                <a:sym typeface="Lexend"/>
              </a:rPr>
              <a:t>.apply(lambda x: x.day)</a:t>
            </a:r>
            <a:r>
              <a:rPr lang="en" sz="1130">
                <a:solidFill>
                  <a:srgbClr val="0D0D0D"/>
                </a:solidFill>
                <a:highlight>
                  <a:srgbClr val="FFFFFF"/>
                </a:highlight>
                <a:latin typeface="Lexend"/>
                <a:ea typeface="Lexend"/>
                <a:cs typeface="Lexend"/>
                <a:sym typeface="Lexend"/>
              </a:rPr>
              <a:t>, this column represents the day of the month for each trip.</a:t>
            </a:r>
            <a:endParaRPr sz="1130">
              <a:solidFill>
                <a:srgbClr val="0D0D0D"/>
              </a:solidFill>
              <a:highlight>
                <a:srgbClr val="FFFFFF"/>
              </a:highlight>
              <a:latin typeface="Lexend"/>
              <a:ea typeface="Lexend"/>
              <a:cs typeface="Lexend"/>
              <a:sym typeface="Lexend"/>
            </a:endParaRPr>
          </a:p>
          <a:p>
            <a:pPr indent="-287655" lvl="0" marL="457200" rtl="0" algn="l">
              <a:lnSpc>
                <a:spcPct val="105000"/>
              </a:lnSpc>
              <a:spcBef>
                <a:spcPts val="0"/>
              </a:spcBef>
              <a:spcAft>
                <a:spcPts val="0"/>
              </a:spcAft>
              <a:buClr>
                <a:srgbClr val="0D0D0D"/>
              </a:buClr>
              <a:buSzPts val="930"/>
              <a:buFont typeface="Roboto"/>
              <a:buChar char="●"/>
            </a:pPr>
            <a:r>
              <a:rPr lang="en" sz="1130">
                <a:solidFill>
                  <a:srgbClr val="0D0D0D"/>
                </a:solidFill>
                <a:highlight>
                  <a:srgbClr val="FFFFFF"/>
                </a:highlight>
                <a:latin typeface="Lexend"/>
                <a:ea typeface="Lexend"/>
                <a:cs typeface="Lexend"/>
                <a:sym typeface="Lexend"/>
              </a:rPr>
              <a:t>"Weekday": Extracted using </a:t>
            </a:r>
            <a:r>
              <a:rPr lang="en" sz="1013">
                <a:solidFill>
                  <a:srgbClr val="0D0D0D"/>
                </a:solidFill>
                <a:highlight>
                  <a:srgbClr val="FFFFFF"/>
                </a:highlight>
                <a:latin typeface="Lexend"/>
                <a:ea typeface="Lexend"/>
                <a:cs typeface="Lexend"/>
                <a:sym typeface="Lexend"/>
              </a:rPr>
              <a:t>.apply(lambda x: x.weekday())</a:t>
            </a:r>
            <a:r>
              <a:rPr lang="en" sz="1130">
                <a:solidFill>
                  <a:srgbClr val="0D0D0D"/>
                </a:solidFill>
                <a:highlight>
                  <a:srgbClr val="FFFFFF"/>
                </a:highlight>
                <a:latin typeface="Lexend"/>
                <a:ea typeface="Lexend"/>
                <a:cs typeface="Lexend"/>
                <a:sym typeface="Lexend"/>
              </a:rPr>
              <a:t>, this column indicates the day of the week for each trip, with 0 representing Monday and 6 representing Sunday.</a:t>
            </a:r>
            <a:endParaRPr sz="1130">
              <a:solidFill>
                <a:srgbClr val="0D0D0D"/>
              </a:solidFill>
              <a:highlight>
                <a:srgbClr val="FFFFFF"/>
              </a:highlight>
              <a:latin typeface="Lexend"/>
              <a:ea typeface="Lexend"/>
              <a:cs typeface="Lexend"/>
              <a:sym typeface="Lexend"/>
            </a:endParaRPr>
          </a:p>
          <a:p>
            <a:pPr indent="-287655" lvl="0" marL="457200" rtl="0" algn="l">
              <a:lnSpc>
                <a:spcPct val="105000"/>
              </a:lnSpc>
              <a:spcBef>
                <a:spcPts val="0"/>
              </a:spcBef>
              <a:spcAft>
                <a:spcPts val="0"/>
              </a:spcAft>
              <a:buClr>
                <a:srgbClr val="0D0D0D"/>
              </a:buClr>
              <a:buSzPts val="930"/>
              <a:buFont typeface="Roboto"/>
              <a:buChar char="●"/>
            </a:pPr>
            <a:r>
              <a:rPr lang="en" sz="1130">
                <a:solidFill>
                  <a:srgbClr val="0D0D0D"/>
                </a:solidFill>
                <a:highlight>
                  <a:srgbClr val="FFFFFF"/>
                </a:highlight>
                <a:latin typeface="Lexend"/>
                <a:ea typeface="Lexend"/>
                <a:cs typeface="Lexend"/>
                <a:sym typeface="Lexend"/>
              </a:rPr>
              <a:t>"Hour": Extracted using </a:t>
            </a:r>
            <a:r>
              <a:rPr lang="en" sz="1013">
                <a:solidFill>
                  <a:srgbClr val="0D0D0D"/>
                </a:solidFill>
                <a:highlight>
                  <a:srgbClr val="FFFFFF"/>
                </a:highlight>
                <a:latin typeface="Lexend"/>
                <a:ea typeface="Lexend"/>
                <a:cs typeface="Lexend"/>
                <a:sym typeface="Lexend"/>
              </a:rPr>
              <a:t>.apply(lambda x: x.hour)</a:t>
            </a:r>
            <a:r>
              <a:rPr lang="en" sz="1130">
                <a:solidFill>
                  <a:srgbClr val="0D0D0D"/>
                </a:solidFill>
                <a:highlight>
                  <a:srgbClr val="FFFFFF"/>
                </a:highlight>
                <a:latin typeface="Lexend"/>
                <a:ea typeface="Lexend"/>
                <a:cs typeface="Lexend"/>
                <a:sym typeface="Lexend"/>
              </a:rPr>
              <a:t>, this column shows the hour of the day (in 24-hour format) when each trip occurred.</a:t>
            </a:r>
            <a:endParaRPr sz="1130">
              <a:solidFill>
                <a:srgbClr val="0D0D0D"/>
              </a:solidFill>
              <a:highlight>
                <a:srgbClr val="FFFFFF"/>
              </a:highlight>
              <a:latin typeface="Lexend"/>
              <a:ea typeface="Lexend"/>
              <a:cs typeface="Lexend"/>
              <a:sym typeface="Lexend"/>
            </a:endParaRPr>
          </a:p>
          <a:p>
            <a:pPr indent="0" lvl="0" marL="0" rtl="0" algn="l">
              <a:lnSpc>
                <a:spcPct val="105000"/>
              </a:lnSpc>
              <a:spcBef>
                <a:spcPts val="1500"/>
              </a:spcBef>
              <a:spcAft>
                <a:spcPts val="0"/>
              </a:spcAft>
              <a:buSzPts val="852"/>
              <a:buNone/>
            </a:pPr>
            <a:r>
              <a:rPr lang="en" sz="1130">
                <a:solidFill>
                  <a:srgbClr val="0D0D0D"/>
                </a:solidFill>
                <a:highlight>
                  <a:srgbClr val="FFFFFF"/>
                </a:highlight>
                <a:latin typeface="Lexend"/>
                <a:ea typeface="Lexend"/>
                <a:cs typeface="Lexend"/>
                <a:sym typeface="Lexend"/>
              </a:rPr>
              <a:t>These new columns provide additional context for analyzing the trip data in terms of daily and hourly patterns.</a:t>
            </a:r>
            <a:endParaRPr sz="1130">
              <a:solidFill>
                <a:srgbClr val="0D0D0D"/>
              </a:solidFill>
              <a:highlight>
                <a:srgbClr val="FFFFFF"/>
              </a:highlight>
              <a:latin typeface="Lexend"/>
              <a:ea typeface="Lexend"/>
              <a:cs typeface="Lexend"/>
              <a:sym typeface="Lexend"/>
            </a:endParaRPr>
          </a:p>
          <a:p>
            <a:pPr indent="0" lvl="0" marL="0" rtl="0" algn="l">
              <a:lnSpc>
                <a:spcPct val="105000"/>
              </a:lnSpc>
              <a:spcBef>
                <a:spcPts val="0"/>
              </a:spcBef>
              <a:spcAft>
                <a:spcPts val="1200"/>
              </a:spcAft>
              <a:buSzPts val="852"/>
              <a:buNone/>
            </a:pPr>
            <a:r>
              <a:t/>
            </a:r>
            <a:endParaRPr sz="1189">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88625" y="239875"/>
            <a:ext cx="63669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600"/>
              <a:t>Data overview</a:t>
            </a:r>
            <a:endParaRPr sz="5600"/>
          </a:p>
        </p:txBody>
      </p:sp>
      <p:sp>
        <p:nvSpPr>
          <p:cNvPr id="296" name="Google Shape;296;p16"/>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667163" y="1190075"/>
            <a:ext cx="7809675" cy="358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7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day and month :</a:t>
            </a:r>
            <a:endParaRPr/>
          </a:p>
        </p:txBody>
      </p:sp>
      <p:sp>
        <p:nvSpPr>
          <p:cNvPr id="303" name="Google Shape;303;p17"/>
          <p:cNvSpPr txBox="1"/>
          <p:nvPr>
            <p:ph idx="1" type="body"/>
          </p:nvPr>
        </p:nvSpPr>
        <p:spPr>
          <a:xfrm>
            <a:off x="1303800" y="1233125"/>
            <a:ext cx="7430400" cy="3298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3690">
                <a:solidFill>
                  <a:srgbClr val="0D0D0D"/>
                </a:solidFill>
                <a:highlight>
                  <a:srgbClr val="FFFFFF"/>
                </a:highlight>
                <a:latin typeface="Lexend"/>
                <a:ea typeface="Lexend"/>
                <a:cs typeface="Lexend"/>
                <a:sym typeface="Lexend"/>
              </a:rPr>
              <a:t>The seaborn distribution plot (</a:t>
            </a:r>
            <a:r>
              <a:rPr lang="en" sz="3540">
                <a:solidFill>
                  <a:srgbClr val="0D0D0D"/>
                </a:solidFill>
                <a:highlight>
                  <a:srgbClr val="FFFFFF"/>
                </a:highlight>
                <a:latin typeface="Lexend"/>
                <a:ea typeface="Lexend"/>
                <a:cs typeface="Lexend"/>
                <a:sym typeface="Lexend"/>
              </a:rPr>
              <a:t>sns.distplot(data["Day"])</a:t>
            </a:r>
            <a:r>
              <a:rPr lang="en" sz="3690">
                <a:solidFill>
                  <a:srgbClr val="0D0D0D"/>
                </a:solidFill>
                <a:highlight>
                  <a:srgbClr val="FFFFFF"/>
                </a:highlight>
                <a:latin typeface="Lexend"/>
                <a:ea typeface="Lexend"/>
                <a:cs typeface="Lexend"/>
                <a:sym typeface="Lexend"/>
              </a:rPr>
              <a:t>) for the "Day" column visualizes the distribution of trips across different days of the month. The plot displays a histogram of trip frequencies for each day, with a curve representing the estimated density.</a:t>
            </a:r>
            <a:endParaRPr sz="3690">
              <a:solidFill>
                <a:srgbClr val="0D0D0D"/>
              </a:solidFill>
              <a:highlight>
                <a:srgbClr val="FFFFFF"/>
              </a:highlight>
              <a:latin typeface="Lexend"/>
              <a:ea typeface="Lexend"/>
              <a:cs typeface="Lexend"/>
              <a:sym typeface="Lexend"/>
            </a:endParaRPr>
          </a:p>
          <a:p>
            <a:pPr indent="0" lvl="0" marL="0" rtl="0" algn="l">
              <a:spcBef>
                <a:spcPts val="1500"/>
              </a:spcBef>
              <a:spcAft>
                <a:spcPts val="0"/>
              </a:spcAft>
              <a:buNone/>
            </a:pPr>
            <a:r>
              <a:rPr lang="en" sz="3690">
                <a:solidFill>
                  <a:srgbClr val="0D0D0D"/>
                </a:solidFill>
                <a:highlight>
                  <a:srgbClr val="FFFFFF"/>
                </a:highlight>
                <a:latin typeface="Lexend"/>
                <a:ea typeface="Lexend"/>
                <a:cs typeface="Lexend"/>
                <a:sym typeface="Lexend"/>
              </a:rPr>
              <a:t>The plot can help identify which days of the month have higher or lower trip frequencies. For example, peaks in the plot might indicate particularly busy days for Uber, while troughs could suggest slower days. Interesting observations may include:</a:t>
            </a:r>
            <a:endParaRPr sz="3690">
              <a:solidFill>
                <a:srgbClr val="0D0D0D"/>
              </a:solidFill>
              <a:highlight>
                <a:srgbClr val="FFFFFF"/>
              </a:highlight>
              <a:latin typeface="Lexend"/>
              <a:ea typeface="Lexend"/>
              <a:cs typeface="Lexend"/>
              <a:sym typeface="Lexend"/>
            </a:endParaRPr>
          </a:p>
          <a:p>
            <a:pPr indent="-304753" lvl="0" marL="457200" rtl="0" algn="l">
              <a:spcBef>
                <a:spcPts val="1500"/>
              </a:spcBef>
              <a:spcAft>
                <a:spcPts val="0"/>
              </a:spcAft>
              <a:buClr>
                <a:srgbClr val="0D0D0D"/>
              </a:buClr>
              <a:buSzPct val="100000"/>
              <a:buFont typeface="Lexend"/>
              <a:buChar char="●"/>
            </a:pPr>
            <a:r>
              <a:rPr b="1" lang="en" sz="3690">
                <a:solidFill>
                  <a:srgbClr val="0D0D0D"/>
                </a:solidFill>
                <a:highlight>
                  <a:srgbClr val="FFFFFF"/>
                </a:highlight>
                <a:latin typeface="Lexend"/>
                <a:ea typeface="Lexend"/>
                <a:cs typeface="Lexend"/>
                <a:sym typeface="Lexend"/>
              </a:rPr>
              <a:t>High Trip Frequency:</a:t>
            </a:r>
            <a:r>
              <a:rPr lang="en" sz="3690">
                <a:solidFill>
                  <a:srgbClr val="0D0D0D"/>
                </a:solidFill>
                <a:highlight>
                  <a:srgbClr val="FFFFFF"/>
                </a:highlight>
                <a:latin typeface="Lexend"/>
                <a:ea typeface="Lexend"/>
                <a:cs typeface="Lexend"/>
                <a:sym typeface="Lexend"/>
              </a:rPr>
              <a:t> Certain days may have notably higher trip frequencies, such as weekends or specific dates like the start or end of the month.</a:t>
            </a:r>
            <a:endParaRPr sz="3690">
              <a:solidFill>
                <a:srgbClr val="0D0D0D"/>
              </a:solidFill>
              <a:highlight>
                <a:srgbClr val="FFFFFF"/>
              </a:highlight>
              <a:latin typeface="Lexend"/>
              <a:ea typeface="Lexend"/>
              <a:cs typeface="Lexend"/>
              <a:sym typeface="Lexend"/>
            </a:endParaRPr>
          </a:p>
          <a:p>
            <a:pPr indent="-304753" lvl="0" marL="457200" rtl="0" algn="l">
              <a:spcBef>
                <a:spcPts val="0"/>
              </a:spcBef>
              <a:spcAft>
                <a:spcPts val="0"/>
              </a:spcAft>
              <a:buClr>
                <a:srgbClr val="0D0D0D"/>
              </a:buClr>
              <a:buSzPct val="100000"/>
              <a:buFont typeface="Lexend"/>
              <a:buChar char="●"/>
            </a:pPr>
            <a:r>
              <a:rPr b="1" lang="en" sz="3690">
                <a:solidFill>
                  <a:srgbClr val="0D0D0D"/>
                </a:solidFill>
                <a:highlight>
                  <a:srgbClr val="FFFFFF"/>
                </a:highlight>
                <a:latin typeface="Lexend"/>
                <a:ea typeface="Lexend"/>
                <a:cs typeface="Lexend"/>
                <a:sym typeface="Lexend"/>
              </a:rPr>
              <a:t>Low Trip Frequency</a:t>
            </a:r>
            <a:r>
              <a:rPr lang="en" sz="3690">
                <a:solidFill>
                  <a:srgbClr val="0D0D0D"/>
                </a:solidFill>
                <a:highlight>
                  <a:srgbClr val="FFFFFF"/>
                </a:highlight>
                <a:latin typeface="Lexend"/>
                <a:ea typeface="Lexend"/>
                <a:cs typeface="Lexend"/>
                <a:sym typeface="Lexend"/>
              </a:rPr>
              <a:t>: Other days may have lower trip frequencies, potentially indicating less demand for Uber services on those dates.</a:t>
            </a:r>
            <a:endParaRPr sz="3690">
              <a:solidFill>
                <a:srgbClr val="0D0D0D"/>
              </a:solidFill>
              <a:highlight>
                <a:srgbClr val="FFFFFF"/>
              </a:highlight>
              <a:latin typeface="Lexend"/>
              <a:ea typeface="Lexend"/>
              <a:cs typeface="Lexend"/>
              <a:sym typeface="Lexend"/>
            </a:endParaRPr>
          </a:p>
          <a:p>
            <a:pPr indent="-304753" lvl="0" marL="457200" rtl="0" algn="l">
              <a:spcBef>
                <a:spcPts val="0"/>
              </a:spcBef>
              <a:spcAft>
                <a:spcPts val="0"/>
              </a:spcAft>
              <a:buClr>
                <a:srgbClr val="0D0D0D"/>
              </a:buClr>
              <a:buSzPct val="100000"/>
              <a:buFont typeface="Lexend"/>
              <a:buChar char="●"/>
            </a:pPr>
            <a:r>
              <a:rPr b="1" lang="en" sz="3690">
                <a:solidFill>
                  <a:srgbClr val="0D0D0D"/>
                </a:solidFill>
                <a:highlight>
                  <a:srgbClr val="FFFFFF"/>
                </a:highlight>
                <a:latin typeface="Lexend"/>
                <a:ea typeface="Lexend"/>
                <a:cs typeface="Lexend"/>
                <a:sym typeface="Lexend"/>
              </a:rPr>
              <a:t>Consistency:</a:t>
            </a:r>
            <a:r>
              <a:rPr lang="en" sz="3690">
                <a:solidFill>
                  <a:srgbClr val="0D0D0D"/>
                </a:solidFill>
                <a:highlight>
                  <a:srgbClr val="FFFFFF"/>
                </a:highlight>
                <a:latin typeface="Lexend"/>
                <a:ea typeface="Lexend"/>
                <a:cs typeface="Lexend"/>
                <a:sym typeface="Lexend"/>
              </a:rPr>
              <a:t> A relatively even distribution across the month may suggest consistent demand for Uber services.</a:t>
            </a:r>
            <a:endParaRPr sz="3690">
              <a:solidFill>
                <a:srgbClr val="0D0D0D"/>
              </a:solidFill>
              <a:highlight>
                <a:srgbClr val="FFFFFF"/>
              </a:highlight>
              <a:latin typeface="Lexend"/>
              <a:ea typeface="Lexend"/>
              <a:cs typeface="Lexend"/>
              <a:sym typeface="Lexend"/>
            </a:endParaRPr>
          </a:p>
          <a:p>
            <a:pPr indent="0" lvl="0" marL="0" rtl="0" algn="l">
              <a:spcBef>
                <a:spcPts val="1500"/>
              </a:spcBef>
              <a:spcAft>
                <a:spcPts val="0"/>
              </a:spcAft>
              <a:buNone/>
            </a:pPr>
            <a:r>
              <a:rPr lang="en" sz="3690">
                <a:solidFill>
                  <a:srgbClr val="0D0D0D"/>
                </a:solidFill>
                <a:highlight>
                  <a:srgbClr val="FFFFFF"/>
                </a:highlight>
                <a:latin typeface="Lexend"/>
                <a:ea typeface="Lexend"/>
                <a:cs typeface="Lexend"/>
                <a:sym typeface="Lexend"/>
              </a:rPr>
              <a:t>Overall, the plot provides insights into how trip demand varies throughout the month, which can inform scheduling and resource allocation for Uber's operations.</a:t>
            </a:r>
            <a:endParaRPr sz="3690">
              <a:solidFill>
                <a:srgbClr val="0D0D0D"/>
              </a:solidFill>
              <a:highlight>
                <a:srgbClr val="FFFFFF"/>
              </a:highlight>
              <a:latin typeface="Lexend"/>
              <a:ea typeface="Lexend"/>
              <a:cs typeface="Lexend"/>
              <a:sym typeface="Lexend"/>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1570350" y="96800"/>
            <a:ext cx="6003450" cy="4949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hour of the day :</a:t>
            </a:r>
            <a:endParaRPr/>
          </a:p>
        </p:txBody>
      </p:sp>
      <p:sp>
        <p:nvSpPr>
          <p:cNvPr id="314" name="Google Shape;314;p19"/>
          <p:cNvSpPr txBox="1"/>
          <p:nvPr>
            <p:ph idx="1" type="body"/>
          </p:nvPr>
        </p:nvSpPr>
        <p:spPr>
          <a:xfrm>
            <a:off x="1303800" y="1217900"/>
            <a:ext cx="7343400" cy="3313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18">
                <a:latin typeface="Lexend"/>
                <a:ea typeface="Lexend"/>
                <a:cs typeface="Lexend"/>
                <a:sym typeface="Lexend"/>
              </a:rPr>
              <a:t>The seaborn distribution plot (`sns.distplot(data["Hour"])`) for the "Hour" column visualizes the distribution of trips across different hours of the day. The plot shows a histogram of trip frequencies for each hour, along with a curve representing the estimated density.</a:t>
            </a:r>
            <a:endParaRPr sz="4718">
              <a:latin typeface="Lexend"/>
              <a:ea typeface="Lexend"/>
              <a:cs typeface="Lexend"/>
              <a:sym typeface="Lexend"/>
            </a:endParaRPr>
          </a:p>
          <a:p>
            <a:pPr indent="0" lvl="0" marL="0" rtl="0" algn="l">
              <a:spcBef>
                <a:spcPts val="1200"/>
              </a:spcBef>
              <a:spcAft>
                <a:spcPts val="0"/>
              </a:spcAft>
              <a:buNone/>
            </a:pPr>
            <a:r>
              <a:rPr lang="en" sz="4718">
                <a:latin typeface="Lexend"/>
                <a:ea typeface="Lexend"/>
                <a:cs typeface="Lexend"/>
                <a:sym typeface="Lexend"/>
              </a:rPr>
              <a:t>The plot can reveal trends in trip frequencies by hour, providing insights into peak and off-peak times for Uber services. Notable observations might include:</a:t>
            </a:r>
            <a:endParaRPr sz="4718">
              <a:latin typeface="Lexend"/>
              <a:ea typeface="Lexend"/>
              <a:cs typeface="Lexend"/>
              <a:sym typeface="Lexend"/>
            </a:endParaRPr>
          </a:p>
          <a:p>
            <a:pPr indent="0" lvl="0" marL="0" rtl="0" algn="l">
              <a:spcBef>
                <a:spcPts val="1200"/>
              </a:spcBef>
              <a:spcAft>
                <a:spcPts val="0"/>
              </a:spcAft>
              <a:buNone/>
            </a:pPr>
            <a:r>
              <a:rPr lang="en" sz="4718">
                <a:latin typeface="Lexend"/>
                <a:ea typeface="Lexend"/>
                <a:cs typeface="Lexend"/>
                <a:sym typeface="Lexend"/>
              </a:rPr>
              <a:t>- </a:t>
            </a:r>
            <a:r>
              <a:rPr b="1" lang="en" sz="4718">
                <a:latin typeface="Lexend"/>
                <a:ea typeface="Lexend"/>
                <a:cs typeface="Lexend"/>
                <a:sym typeface="Lexend"/>
              </a:rPr>
              <a:t>Peak Hours</a:t>
            </a:r>
            <a:r>
              <a:rPr lang="en" sz="4718">
                <a:latin typeface="Lexend"/>
                <a:ea typeface="Lexend"/>
                <a:cs typeface="Lexend"/>
                <a:sym typeface="Lexend"/>
              </a:rPr>
              <a:t>: The plot may show clear peaks during certain hours, such as morning and evening rush hours, indicating higher demand for Uber rides during these times.</a:t>
            </a:r>
            <a:endParaRPr sz="4718">
              <a:latin typeface="Lexend"/>
              <a:ea typeface="Lexend"/>
              <a:cs typeface="Lexend"/>
              <a:sym typeface="Lexend"/>
            </a:endParaRPr>
          </a:p>
          <a:p>
            <a:pPr indent="0" lvl="0" marL="0" rtl="0" algn="l">
              <a:spcBef>
                <a:spcPts val="1200"/>
              </a:spcBef>
              <a:spcAft>
                <a:spcPts val="0"/>
              </a:spcAft>
              <a:buNone/>
            </a:pPr>
            <a:r>
              <a:rPr lang="en" sz="4718">
                <a:latin typeface="Lexend"/>
                <a:ea typeface="Lexend"/>
                <a:cs typeface="Lexend"/>
                <a:sym typeface="Lexend"/>
              </a:rPr>
              <a:t>- </a:t>
            </a:r>
            <a:r>
              <a:rPr b="1" lang="en" sz="4718">
                <a:latin typeface="Lexend"/>
                <a:ea typeface="Lexend"/>
                <a:cs typeface="Lexend"/>
                <a:sym typeface="Lexend"/>
              </a:rPr>
              <a:t>Low Demand Hours</a:t>
            </a:r>
            <a:r>
              <a:rPr lang="en" sz="4718">
                <a:latin typeface="Lexend"/>
                <a:ea typeface="Lexend"/>
                <a:cs typeface="Lexend"/>
                <a:sym typeface="Lexend"/>
              </a:rPr>
              <a:t>: Certain hours, such as late at night or early in the morning, may show lower trip frequencies, suggesting reduced demand during these times.</a:t>
            </a:r>
            <a:endParaRPr sz="4718">
              <a:latin typeface="Lexend"/>
              <a:ea typeface="Lexend"/>
              <a:cs typeface="Lexend"/>
              <a:sym typeface="Lexend"/>
            </a:endParaRPr>
          </a:p>
          <a:p>
            <a:pPr indent="0" lvl="0" marL="0" rtl="0" algn="l">
              <a:spcBef>
                <a:spcPts val="1200"/>
              </a:spcBef>
              <a:spcAft>
                <a:spcPts val="0"/>
              </a:spcAft>
              <a:buNone/>
            </a:pPr>
            <a:r>
              <a:rPr lang="en" sz="4718">
                <a:latin typeface="Lexend"/>
                <a:ea typeface="Lexend"/>
                <a:cs typeface="Lexend"/>
                <a:sym typeface="Lexend"/>
              </a:rPr>
              <a:t>- </a:t>
            </a:r>
            <a:r>
              <a:rPr b="1" lang="en" sz="4718">
                <a:latin typeface="Lexend"/>
                <a:ea typeface="Lexend"/>
                <a:cs typeface="Lexend"/>
                <a:sym typeface="Lexend"/>
              </a:rPr>
              <a:t>Consistent Patterns:</a:t>
            </a:r>
            <a:r>
              <a:rPr lang="en" sz="4718">
                <a:latin typeface="Lexend"/>
                <a:ea typeface="Lexend"/>
                <a:cs typeface="Lexend"/>
                <a:sym typeface="Lexend"/>
              </a:rPr>
              <a:t> Regular patterns, such as consistent peaks and troughs each day, can highlight standard commuting times or daily routines of users.</a:t>
            </a:r>
            <a:endParaRPr sz="4718">
              <a:latin typeface="Lexend"/>
              <a:ea typeface="Lexend"/>
              <a:cs typeface="Lexend"/>
              <a:sym typeface="Lexend"/>
            </a:endParaRPr>
          </a:p>
          <a:p>
            <a:pPr indent="0" lvl="0" marL="0" rtl="0" algn="l">
              <a:spcBef>
                <a:spcPts val="1200"/>
              </a:spcBef>
              <a:spcAft>
                <a:spcPts val="0"/>
              </a:spcAft>
              <a:buNone/>
            </a:pPr>
            <a:r>
              <a:rPr lang="en" sz="4718">
                <a:latin typeface="Lexend"/>
                <a:ea typeface="Lexend"/>
                <a:cs typeface="Lexend"/>
                <a:sym typeface="Lexend"/>
              </a:rPr>
              <a:t>Overall, the distribution plot provides valuable information on the hourly usage patterns of Uber services, which can guide decisions on resource allocation and scheduling to meet use</a:t>
            </a:r>
            <a:r>
              <a:rPr lang="en" sz="5118">
                <a:latin typeface="Lexend"/>
                <a:ea typeface="Lexend"/>
                <a:cs typeface="Lexend"/>
                <a:sym typeface="Lexend"/>
              </a:rPr>
              <a:t>r demand.</a:t>
            </a:r>
            <a:endParaRPr sz="5118">
              <a:latin typeface="Lexend"/>
              <a:ea typeface="Lexend"/>
              <a:cs typeface="Lexend"/>
              <a:sym typeface="Lexend"/>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637713" y="228525"/>
            <a:ext cx="5868578"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day of the week :</a:t>
            </a:r>
            <a:endParaRPr/>
          </a:p>
        </p:txBody>
      </p:sp>
      <p:sp>
        <p:nvSpPr>
          <p:cNvPr id="325" name="Google Shape;325;p21"/>
          <p:cNvSpPr txBox="1"/>
          <p:nvPr>
            <p:ph idx="1" type="body"/>
          </p:nvPr>
        </p:nvSpPr>
        <p:spPr>
          <a:xfrm>
            <a:off x="1303800" y="1157025"/>
            <a:ext cx="7030500" cy="3342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557">
                <a:latin typeface="Lexend"/>
                <a:ea typeface="Lexend"/>
                <a:cs typeface="Lexend"/>
                <a:sym typeface="Lexend"/>
              </a:rPr>
              <a:t>The seaborn distribution plot (`sns.distplot(data["Weekday"])`) for the "Weekday" column visualizes the distribution of trips across different days of the week. The plot includes a histogram showing trip frequencies for each weekday, with a curve representing the estimated density.</a:t>
            </a:r>
            <a:endParaRPr sz="4557">
              <a:latin typeface="Lexend"/>
              <a:ea typeface="Lexend"/>
              <a:cs typeface="Lexend"/>
              <a:sym typeface="Lexend"/>
            </a:endParaRPr>
          </a:p>
          <a:p>
            <a:pPr indent="0" lvl="0" marL="0" rtl="0" algn="l">
              <a:spcBef>
                <a:spcPts val="1200"/>
              </a:spcBef>
              <a:spcAft>
                <a:spcPts val="0"/>
              </a:spcAft>
              <a:buNone/>
            </a:pPr>
            <a:r>
              <a:rPr lang="en" sz="4557">
                <a:latin typeface="Lexend"/>
                <a:ea typeface="Lexend"/>
                <a:cs typeface="Lexend"/>
                <a:sym typeface="Lexend"/>
              </a:rPr>
              <a:t>Here's an explanation of the plot and significant observations:</a:t>
            </a:r>
            <a:endParaRPr sz="4557">
              <a:latin typeface="Lexend"/>
              <a:ea typeface="Lexend"/>
              <a:cs typeface="Lexend"/>
              <a:sym typeface="Lexend"/>
            </a:endParaRPr>
          </a:p>
          <a:p>
            <a:pPr indent="0" lvl="0" marL="0" rtl="0" algn="l">
              <a:spcBef>
                <a:spcPts val="1200"/>
              </a:spcBef>
              <a:spcAft>
                <a:spcPts val="0"/>
              </a:spcAft>
              <a:buNone/>
            </a:pPr>
            <a:r>
              <a:rPr lang="en" sz="4557">
                <a:latin typeface="Lexend"/>
                <a:ea typeface="Lexend"/>
                <a:cs typeface="Lexend"/>
                <a:sym typeface="Lexend"/>
              </a:rPr>
              <a:t>- </a:t>
            </a:r>
            <a:r>
              <a:rPr b="1" lang="en" sz="4557">
                <a:latin typeface="Lexend"/>
                <a:ea typeface="Lexend"/>
                <a:cs typeface="Lexend"/>
                <a:sym typeface="Lexend"/>
              </a:rPr>
              <a:t>Weekday Labels</a:t>
            </a:r>
            <a:r>
              <a:rPr lang="en" sz="4557">
                <a:latin typeface="Lexend"/>
                <a:ea typeface="Lexend"/>
                <a:cs typeface="Lexend"/>
                <a:sym typeface="Lexend"/>
              </a:rPr>
              <a:t>: The "Weekday" column ranges from 0 (Monday) to 6 (Sunday), so the plot shows the distribution of trips for each day of the week.</a:t>
            </a:r>
            <a:endParaRPr sz="4557">
              <a:latin typeface="Lexend"/>
              <a:ea typeface="Lexend"/>
              <a:cs typeface="Lexend"/>
              <a:sym typeface="Lexend"/>
            </a:endParaRPr>
          </a:p>
          <a:p>
            <a:pPr indent="0" lvl="0" marL="0" rtl="0" algn="l">
              <a:spcBef>
                <a:spcPts val="1200"/>
              </a:spcBef>
              <a:spcAft>
                <a:spcPts val="0"/>
              </a:spcAft>
              <a:buNone/>
            </a:pPr>
            <a:r>
              <a:rPr lang="en" sz="4557">
                <a:latin typeface="Lexend"/>
                <a:ea typeface="Lexend"/>
                <a:cs typeface="Lexend"/>
                <a:sym typeface="Lexend"/>
              </a:rPr>
              <a:t>-</a:t>
            </a:r>
            <a:r>
              <a:rPr b="1" lang="en" sz="4557">
                <a:latin typeface="Lexend"/>
                <a:ea typeface="Lexend"/>
                <a:cs typeface="Lexend"/>
                <a:sym typeface="Lexend"/>
              </a:rPr>
              <a:t> Busiest Days:</a:t>
            </a:r>
            <a:r>
              <a:rPr lang="en" sz="4557">
                <a:latin typeface="Lexend"/>
                <a:ea typeface="Lexend"/>
                <a:cs typeface="Lexend"/>
                <a:sym typeface="Lexend"/>
              </a:rPr>
              <a:t> Peaks in the plot indicate the days with the highest trip frequencies. These days are typically Friday and Saturday, reflecting the increased demand for rides during the weekend.</a:t>
            </a:r>
            <a:endParaRPr sz="4557">
              <a:latin typeface="Lexend"/>
              <a:ea typeface="Lexend"/>
              <a:cs typeface="Lexend"/>
              <a:sym typeface="Lexend"/>
            </a:endParaRPr>
          </a:p>
          <a:p>
            <a:pPr indent="0" lvl="0" marL="0" rtl="0" algn="l">
              <a:spcBef>
                <a:spcPts val="1200"/>
              </a:spcBef>
              <a:spcAft>
                <a:spcPts val="0"/>
              </a:spcAft>
              <a:buNone/>
            </a:pPr>
            <a:r>
              <a:rPr lang="en" sz="4557">
                <a:latin typeface="Lexend"/>
                <a:ea typeface="Lexend"/>
                <a:cs typeface="Lexend"/>
                <a:sym typeface="Lexend"/>
              </a:rPr>
              <a:t>- </a:t>
            </a:r>
            <a:r>
              <a:rPr b="1" lang="en" sz="4557">
                <a:latin typeface="Lexend"/>
                <a:ea typeface="Lexend"/>
                <a:cs typeface="Lexend"/>
                <a:sym typeface="Lexend"/>
              </a:rPr>
              <a:t>Quieter Days:</a:t>
            </a:r>
            <a:r>
              <a:rPr lang="en" sz="4557">
                <a:latin typeface="Lexend"/>
                <a:ea typeface="Lexend"/>
                <a:cs typeface="Lexend"/>
                <a:sym typeface="Lexend"/>
              </a:rPr>
              <a:t> Troughs in the plot suggest days with lower trip frequencies. Monday and Tuesday may show lower demand compared to other days.</a:t>
            </a:r>
            <a:endParaRPr sz="4557">
              <a:latin typeface="Lexend"/>
              <a:ea typeface="Lexend"/>
              <a:cs typeface="Lexend"/>
              <a:sym typeface="Lexend"/>
            </a:endParaRPr>
          </a:p>
          <a:p>
            <a:pPr indent="0" lvl="0" marL="0" rtl="0" algn="l">
              <a:spcBef>
                <a:spcPts val="1200"/>
              </a:spcBef>
              <a:spcAft>
                <a:spcPts val="0"/>
              </a:spcAft>
              <a:buNone/>
            </a:pPr>
            <a:r>
              <a:rPr lang="en" sz="4557">
                <a:latin typeface="Lexend"/>
                <a:ea typeface="Lexend"/>
                <a:cs typeface="Lexend"/>
                <a:sym typeface="Lexend"/>
              </a:rPr>
              <a:t>- </a:t>
            </a:r>
            <a:r>
              <a:rPr b="1" lang="en" sz="4557">
                <a:latin typeface="Lexend"/>
                <a:ea typeface="Lexend"/>
                <a:cs typeface="Lexend"/>
                <a:sym typeface="Lexend"/>
              </a:rPr>
              <a:t>Overall Trends</a:t>
            </a:r>
            <a:r>
              <a:rPr lang="en" sz="4557">
                <a:latin typeface="Lexend"/>
                <a:ea typeface="Lexend"/>
                <a:cs typeface="Lexend"/>
                <a:sym typeface="Lexend"/>
              </a:rPr>
              <a:t>: The plot may demonstrate a clear trend of increased trip frequencies toward the end of the week and on weekends, possibly due to leisure activities and nightlife.</a:t>
            </a:r>
            <a:endParaRPr sz="4557">
              <a:latin typeface="Lexend"/>
              <a:ea typeface="Lexend"/>
              <a:cs typeface="Lexend"/>
              <a:sym typeface="Lexend"/>
            </a:endParaRPr>
          </a:p>
          <a:p>
            <a:pPr indent="0" lvl="0" marL="0" rtl="0" algn="l">
              <a:spcBef>
                <a:spcPts val="1200"/>
              </a:spcBef>
              <a:spcAft>
                <a:spcPts val="0"/>
              </a:spcAft>
              <a:buNone/>
            </a:pPr>
            <a:r>
              <a:rPr lang="en" sz="4557">
                <a:latin typeface="Lexend"/>
                <a:ea typeface="Lexend"/>
                <a:cs typeface="Lexend"/>
                <a:sym typeface="Lexend"/>
              </a:rPr>
              <a:t>In summary, the distribution plot provides insights into how trip demand varies throughout the week. This information can help Uber optimize its services by allocating more resources during peak days and times.</a:t>
            </a:r>
            <a:endParaRPr sz="4557">
              <a:latin typeface="Lexend"/>
              <a:ea typeface="Lexend"/>
              <a:cs typeface="Lexend"/>
              <a:sym typeface="Lexend"/>
            </a:endParaRPr>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