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59" r:id="rId5"/>
    <p:sldId id="266" r:id="rId6"/>
    <p:sldId id="260" r:id="rId7"/>
    <p:sldId id="261" r:id="rId8"/>
    <p:sldId id="262" r:id="rId9"/>
    <p:sldId id="263" r:id="rId10"/>
    <p:sldId id="264"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6CC5E-1667-49C0-BB8B-3247853017D4}"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5B91B5-4CB1-4720-93B4-5042860EAAE5}" type="slidenum">
              <a:rPr lang="en-US" smtClean="0"/>
              <a:t>‹#›</a:t>
            </a:fld>
            <a:endParaRPr lang="en-US"/>
          </a:p>
        </p:txBody>
      </p:sp>
    </p:spTree>
    <p:extLst>
      <p:ext uri="{BB962C8B-B14F-4D97-AF65-F5344CB8AC3E}">
        <p14:creationId xmlns:p14="http://schemas.microsoft.com/office/powerpoint/2010/main" val="290688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C0284E-6DDD-4791-B3EA-3F546D7744C4}" type="datetime1">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8B2C0-07B1-4255-B5AB-C938E5F1EC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1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DCB71-295F-4646-A14B-EF8C85196742}" type="datetime1">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8B2C0-07B1-4255-B5AB-C938E5F1ECF2}" type="slidenum">
              <a:rPr lang="en-US" smtClean="0"/>
              <a:t>‹#›</a:t>
            </a:fld>
            <a:endParaRPr lang="en-US"/>
          </a:p>
        </p:txBody>
      </p:sp>
    </p:spTree>
    <p:extLst>
      <p:ext uri="{BB962C8B-B14F-4D97-AF65-F5344CB8AC3E}">
        <p14:creationId xmlns:p14="http://schemas.microsoft.com/office/powerpoint/2010/main" val="275198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0C19C-D4C8-4A41-9D5A-F3C3EF679AF4}" type="datetime1">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8B2C0-07B1-4255-B5AB-C938E5F1ECF2}" type="slidenum">
              <a:rPr lang="en-US" smtClean="0"/>
              <a:t>‹#›</a:t>
            </a:fld>
            <a:endParaRPr lang="en-US"/>
          </a:p>
        </p:txBody>
      </p:sp>
    </p:spTree>
    <p:extLst>
      <p:ext uri="{BB962C8B-B14F-4D97-AF65-F5344CB8AC3E}">
        <p14:creationId xmlns:p14="http://schemas.microsoft.com/office/powerpoint/2010/main" val="238854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8BAC-6749-499B-AE3C-8DE2259444C0}" type="datetime1">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8B2C0-07B1-4255-B5AB-C938E5F1ECF2}" type="slidenum">
              <a:rPr lang="en-US" smtClean="0"/>
              <a:t>‹#›</a:t>
            </a:fld>
            <a:endParaRPr lang="en-US"/>
          </a:p>
        </p:txBody>
      </p:sp>
    </p:spTree>
    <p:extLst>
      <p:ext uri="{BB962C8B-B14F-4D97-AF65-F5344CB8AC3E}">
        <p14:creationId xmlns:p14="http://schemas.microsoft.com/office/powerpoint/2010/main" val="1122154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1D782-9992-45FE-8ADE-0990262901AB}" type="datetime1">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8B2C0-07B1-4255-B5AB-C938E5F1EC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86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1E783A-5076-4140-B3FC-7521D4714D53}" type="datetime1">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8B2C0-07B1-4255-B5AB-C938E5F1ECF2}" type="slidenum">
              <a:rPr lang="en-US" smtClean="0"/>
              <a:t>‹#›</a:t>
            </a:fld>
            <a:endParaRPr lang="en-US"/>
          </a:p>
        </p:txBody>
      </p:sp>
    </p:spTree>
    <p:extLst>
      <p:ext uri="{BB962C8B-B14F-4D97-AF65-F5344CB8AC3E}">
        <p14:creationId xmlns:p14="http://schemas.microsoft.com/office/powerpoint/2010/main" val="3754897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2E53A7-8EE7-4218-A658-87200A1B279F}" type="datetime1">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F8B2C0-07B1-4255-B5AB-C938E5F1ECF2}" type="slidenum">
              <a:rPr lang="en-US" smtClean="0"/>
              <a:t>‹#›</a:t>
            </a:fld>
            <a:endParaRPr lang="en-US"/>
          </a:p>
        </p:txBody>
      </p:sp>
    </p:spTree>
    <p:extLst>
      <p:ext uri="{BB962C8B-B14F-4D97-AF65-F5344CB8AC3E}">
        <p14:creationId xmlns:p14="http://schemas.microsoft.com/office/powerpoint/2010/main" val="122528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31BD84-EA1B-471B-B8FE-DA886B724028}" type="datetime1">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F8B2C0-07B1-4255-B5AB-C938E5F1ECF2}" type="slidenum">
              <a:rPr lang="en-US" smtClean="0"/>
              <a:t>‹#›</a:t>
            </a:fld>
            <a:endParaRPr lang="en-US"/>
          </a:p>
        </p:txBody>
      </p:sp>
    </p:spTree>
    <p:extLst>
      <p:ext uri="{BB962C8B-B14F-4D97-AF65-F5344CB8AC3E}">
        <p14:creationId xmlns:p14="http://schemas.microsoft.com/office/powerpoint/2010/main" val="3241905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6C27C3-0B43-47F6-9FC6-EB01FEAF20F4}" type="datetime1">
              <a:rPr lang="en-US" smtClean="0"/>
              <a:t>11/8/2020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5F8B2C0-07B1-4255-B5AB-C938E5F1ECF2}" type="slidenum">
              <a:rPr lang="en-US" smtClean="0"/>
              <a:t>‹#›</a:t>
            </a:fld>
            <a:endParaRPr lang="en-US"/>
          </a:p>
        </p:txBody>
      </p:sp>
    </p:spTree>
    <p:extLst>
      <p:ext uri="{BB962C8B-B14F-4D97-AF65-F5344CB8AC3E}">
        <p14:creationId xmlns:p14="http://schemas.microsoft.com/office/powerpoint/2010/main" val="218465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47194C-A5AF-42D3-9FDC-DAD224BED71D}" type="datetime1">
              <a:rPr lang="en-US" smtClean="0"/>
              <a:t>11/8/2020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F8B2C0-07B1-4255-B5AB-C938E5F1ECF2}" type="slidenum">
              <a:rPr lang="en-US" smtClean="0"/>
              <a:t>‹#›</a:t>
            </a:fld>
            <a:endParaRPr lang="en-US"/>
          </a:p>
        </p:txBody>
      </p:sp>
    </p:spTree>
    <p:extLst>
      <p:ext uri="{BB962C8B-B14F-4D97-AF65-F5344CB8AC3E}">
        <p14:creationId xmlns:p14="http://schemas.microsoft.com/office/powerpoint/2010/main" val="232540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4A1C7-1C38-4895-8AFA-BB8642930054}" type="datetime1">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8B2C0-07B1-4255-B5AB-C938E5F1ECF2}" type="slidenum">
              <a:rPr lang="en-US" smtClean="0"/>
              <a:t>‹#›</a:t>
            </a:fld>
            <a:endParaRPr lang="en-US"/>
          </a:p>
        </p:txBody>
      </p:sp>
    </p:spTree>
    <p:extLst>
      <p:ext uri="{BB962C8B-B14F-4D97-AF65-F5344CB8AC3E}">
        <p14:creationId xmlns:p14="http://schemas.microsoft.com/office/powerpoint/2010/main" val="209752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74411E4-3689-4749-980B-3D1BEB7589E0}" type="datetime1">
              <a:rPr lang="en-US" smtClean="0"/>
              <a:t>11/8/2020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F8B2C0-07B1-4255-B5AB-C938E5F1ECF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1479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CC85-9D94-4B97-9E22-CD2F9FF272C2}"/>
              </a:ext>
            </a:extLst>
          </p:cNvPr>
          <p:cNvSpPr>
            <a:spLocks noGrp="1"/>
          </p:cNvSpPr>
          <p:nvPr>
            <p:ph type="ctrTitle"/>
          </p:nvPr>
        </p:nvSpPr>
        <p:spPr/>
        <p:txBody>
          <a:bodyPr/>
          <a:lstStyle/>
          <a:p>
            <a:r>
              <a:rPr lang="en-US" dirty="0"/>
              <a:t>Big Mountain Resort</a:t>
            </a:r>
          </a:p>
        </p:txBody>
      </p:sp>
      <p:sp>
        <p:nvSpPr>
          <p:cNvPr id="3" name="Subtitle 2">
            <a:extLst>
              <a:ext uri="{FF2B5EF4-FFF2-40B4-BE49-F238E27FC236}">
                <a16:creationId xmlns:a16="http://schemas.microsoft.com/office/drawing/2014/main" id="{03E873EC-865E-4ED4-B550-6F750FF4499C}"/>
              </a:ext>
            </a:extLst>
          </p:cNvPr>
          <p:cNvSpPr>
            <a:spLocks noGrp="1"/>
          </p:cNvSpPr>
          <p:nvPr>
            <p:ph type="subTitle" idx="1"/>
          </p:nvPr>
        </p:nvSpPr>
        <p:spPr/>
        <p:txBody>
          <a:bodyPr/>
          <a:lstStyle/>
          <a:p>
            <a:r>
              <a:rPr lang="en-US" cap="none" dirty="0"/>
              <a:t>Project Report</a:t>
            </a:r>
          </a:p>
          <a:p>
            <a:r>
              <a:rPr lang="en-US" cap="none" dirty="0"/>
              <a:t>By Abhiram Muktineni</a:t>
            </a:r>
          </a:p>
        </p:txBody>
      </p:sp>
      <p:pic>
        <p:nvPicPr>
          <p:cNvPr id="4" name="Picture 3">
            <a:extLst>
              <a:ext uri="{FF2B5EF4-FFF2-40B4-BE49-F238E27FC236}">
                <a16:creationId xmlns:a16="http://schemas.microsoft.com/office/drawing/2014/main" id="{3201DF8D-096F-4CE5-B533-C1920BB1C495}"/>
              </a:ext>
            </a:extLst>
          </p:cNvPr>
          <p:cNvPicPr>
            <a:picLocks noChangeAspect="1"/>
          </p:cNvPicPr>
          <p:nvPr/>
        </p:nvPicPr>
        <p:blipFill>
          <a:blip r:embed="rId2"/>
          <a:stretch>
            <a:fillRect/>
          </a:stretch>
        </p:blipFill>
        <p:spPr>
          <a:xfrm>
            <a:off x="10134687" y="4688781"/>
            <a:ext cx="957262" cy="1139375"/>
          </a:xfrm>
          <a:prstGeom prst="rect">
            <a:avLst/>
          </a:prstGeom>
          <a:effectLst>
            <a:glow rad="127000">
              <a:schemeClr val="accent1"/>
            </a:glow>
            <a:outerShdw dist="50800" sx="1000" sy="1000" algn="ctr" rotWithShape="0">
              <a:srgbClr val="000000"/>
            </a:outerShdw>
          </a:effectLst>
        </p:spPr>
      </p:pic>
    </p:spTree>
    <p:extLst>
      <p:ext uri="{BB962C8B-B14F-4D97-AF65-F5344CB8AC3E}">
        <p14:creationId xmlns:p14="http://schemas.microsoft.com/office/powerpoint/2010/main" val="4281913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0C72-6801-4D71-A05B-CACB85F897B7}"/>
              </a:ext>
            </a:extLst>
          </p:cNvPr>
          <p:cNvSpPr>
            <a:spLocks noGrp="1"/>
          </p:cNvSpPr>
          <p:nvPr>
            <p:ph type="title"/>
          </p:nvPr>
        </p:nvSpPr>
        <p:spPr/>
        <p:txBody>
          <a:bodyPr/>
          <a:lstStyle/>
          <a:p>
            <a:r>
              <a:rPr lang="en-US" dirty="0"/>
              <a:t>Modeling and Analysis </a:t>
            </a:r>
            <a:r>
              <a:rPr lang="en-US" sz="2800" dirty="0"/>
              <a:t>(Trams &amp; Skiable Terrain area)</a:t>
            </a:r>
            <a:endParaRPr lang="en-US" dirty="0"/>
          </a:p>
        </p:txBody>
      </p:sp>
      <p:pic>
        <p:nvPicPr>
          <p:cNvPr id="5" name="Content Placeholder 4">
            <a:extLst>
              <a:ext uri="{FF2B5EF4-FFF2-40B4-BE49-F238E27FC236}">
                <a16:creationId xmlns:a16="http://schemas.microsoft.com/office/drawing/2014/main" id="{351E4C2D-299B-4811-921C-667D9AD7B977}"/>
              </a:ext>
            </a:extLst>
          </p:cNvPr>
          <p:cNvPicPr>
            <a:picLocks noGrp="1" noChangeAspect="1"/>
          </p:cNvPicPr>
          <p:nvPr>
            <p:ph sz="half" idx="1"/>
          </p:nvPr>
        </p:nvPicPr>
        <p:blipFill>
          <a:blip r:embed="rId2"/>
          <a:stretch>
            <a:fillRect/>
          </a:stretch>
        </p:blipFill>
        <p:spPr>
          <a:xfrm>
            <a:off x="1096963" y="2541525"/>
            <a:ext cx="4938712" cy="2632200"/>
          </a:xfrm>
          <a:prstGeom prst="rect">
            <a:avLst/>
          </a:prstGeom>
        </p:spPr>
      </p:pic>
      <p:pic>
        <p:nvPicPr>
          <p:cNvPr id="6" name="Content Placeholder 5">
            <a:extLst>
              <a:ext uri="{FF2B5EF4-FFF2-40B4-BE49-F238E27FC236}">
                <a16:creationId xmlns:a16="http://schemas.microsoft.com/office/drawing/2014/main" id="{850AA0EE-A8C5-4F25-8288-CA4738E73D12}"/>
              </a:ext>
            </a:extLst>
          </p:cNvPr>
          <p:cNvPicPr>
            <a:picLocks noGrp="1" noChangeAspect="1"/>
          </p:cNvPicPr>
          <p:nvPr>
            <p:ph sz="half" idx="2"/>
          </p:nvPr>
        </p:nvPicPr>
        <p:blipFill>
          <a:blip r:embed="rId3"/>
          <a:stretch>
            <a:fillRect/>
          </a:stretch>
        </p:blipFill>
        <p:spPr>
          <a:xfrm>
            <a:off x="6218238" y="2499647"/>
            <a:ext cx="4937125" cy="2715956"/>
          </a:xfrm>
          <a:prstGeom prst="rect">
            <a:avLst/>
          </a:prstGeom>
        </p:spPr>
      </p:pic>
      <p:pic>
        <p:nvPicPr>
          <p:cNvPr id="10" name="Picture 9">
            <a:extLst>
              <a:ext uri="{FF2B5EF4-FFF2-40B4-BE49-F238E27FC236}">
                <a16:creationId xmlns:a16="http://schemas.microsoft.com/office/drawing/2014/main" id="{12C8F2C7-85BB-4697-A6B9-5D47CCC67C0A}"/>
              </a:ext>
            </a:extLst>
          </p:cNvPr>
          <p:cNvPicPr>
            <a:picLocks noChangeAspect="1"/>
          </p:cNvPicPr>
          <p:nvPr/>
        </p:nvPicPr>
        <p:blipFill>
          <a:blip r:embed="rId4"/>
          <a:stretch>
            <a:fillRect/>
          </a:stretch>
        </p:blipFill>
        <p:spPr>
          <a:xfrm>
            <a:off x="10780730" y="419218"/>
            <a:ext cx="957262" cy="1139375"/>
          </a:xfrm>
          <a:prstGeom prst="rect">
            <a:avLst/>
          </a:prstGeom>
          <a:effectLst>
            <a:glow rad="127000">
              <a:schemeClr val="accent1"/>
            </a:glow>
            <a:outerShdw dist="50800" sx="1000" sy="1000" algn="ctr" rotWithShape="0">
              <a:srgbClr val="000000"/>
            </a:outerShdw>
          </a:effectLst>
        </p:spPr>
      </p:pic>
    </p:spTree>
    <p:extLst>
      <p:ext uri="{BB962C8B-B14F-4D97-AF65-F5344CB8AC3E}">
        <p14:creationId xmlns:p14="http://schemas.microsoft.com/office/powerpoint/2010/main" val="37597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EA6A-F866-41B0-AA52-ACCDA60DBB5C}"/>
              </a:ext>
            </a:extLst>
          </p:cNvPr>
          <p:cNvSpPr>
            <a:spLocks noGrp="1"/>
          </p:cNvSpPr>
          <p:nvPr>
            <p:ph type="title"/>
          </p:nvPr>
        </p:nvSpPr>
        <p:spPr/>
        <p:txBody>
          <a:bodyPr/>
          <a:lstStyle/>
          <a:p>
            <a:r>
              <a:rPr lang="en-US" dirty="0"/>
              <a:t>Summary &amp; Conclusion</a:t>
            </a:r>
          </a:p>
        </p:txBody>
      </p:sp>
      <p:sp>
        <p:nvSpPr>
          <p:cNvPr id="3" name="Content Placeholder 2">
            <a:extLst>
              <a:ext uri="{FF2B5EF4-FFF2-40B4-BE49-F238E27FC236}">
                <a16:creationId xmlns:a16="http://schemas.microsoft.com/office/drawing/2014/main" id="{7B417903-D66D-4578-B8CA-F6E421B26D33}"/>
              </a:ext>
            </a:extLst>
          </p:cNvPr>
          <p:cNvSpPr>
            <a:spLocks noGrp="1"/>
          </p:cNvSpPr>
          <p:nvPr>
            <p:ph idx="1"/>
          </p:nvPr>
        </p:nvSpPr>
        <p:spPr/>
        <p:txBody>
          <a:bodyPr/>
          <a:lstStyle/>
          <a:p>
            <a:pPr>
              <a:buFont typeface="Arial" panose="020B0604020202020204" pitchFamily="34" charset="0"/>
              <a:buChar char="•"/>
            </a:pPr>
            <a:r>
              <a:rPr lang="en-US" dirty="0"/>
              <a:t> BMR should start increasing the ticket prices in a stepwise manner from anywhere between (to begin with) minimum of $83.83 and eventually to maximum of $104.61 which results in an increase in revenue from anywhere between $4.95M and $41.32M respectively.</a:t>
            </a:r>
          </a:p>
          <a:p>
            <a:pPr>
              <a:buFont typeface="Arial" panose="020B0604020202020204" pitchFamily="34" charset="0"/>
              <a:buChar char="•"/>
            </a:pPr>
            <a:r>
              <a:rPr lang="en-US" dirty="0"/>
              <a:t> Adding a run, increasing vertical drop by 150 ft and adding a chairlift results in an increase in annual revenue.</a:t>
            </a:r>
          </a:p>
          <a:p>
            <a:pPr>
              <a:buFont typeface="Arial" panose="020B0604020202020204" pitchFamily="34" charset="0"/>
              <a:buChar char="•"/>
            </a:pPr>
            <a:r>
              <a:rPr lang="en-US" dirty="0"/>
              <a:t> Closure of least used runs in order to reduce the operational costs.</a:t>
            </a:r>
          </a:p>
          <a:p>
            <a:pPr>
              <a:buFont typeface="Arial" panose="020B0604020202020204" pitchFamily="34" charset="0"/>
              <a:buChar char="•"/>
            </a:pPr>
            <a:r>
              <a:rPr lang="en-US" dirty="0"/>
              <a:t> Analysis performed in this study is </a:t>
            </a:r>
            <a:r>
              <a:rPr lang="en-US"/>
              <a:t>not limited further </a:t>
            </a:r>
            <a:r>
              <a:rPr lang="en-US" dirty="0"/>
              <a:t>analysis if needed can also be done to achieve more results.</a:t>
            </a:r>
          </a:p>
        </p:txBody>
      </p:sp>
      <p:pic>
        <p:nvPicPr>
          <p:cNvPr id="5" name="Picture 4">
            <a:extLst>
              <a:ext uri="{FF2B5EF4-FFF2-40B4-BE49-F238E27FC236}">
                <a16:creationId xmlns:a16="http://schemas.microsoft.com/office/drawing/2014/main" id="{D12CC12C-7F6B-4C0D-96A9-742C46372BA8}"/>
              </a:ext>
            </a:extLst>
          </p:cNvPr>
          <p:cNvPicPr>
            <a:picLocks noChangeAspect="1"/>
          </p:cNvPicPr>
          <p:nvPr/>
        </p:nvPicPr>
        <p:blipFill>
          <a:blip r:embed="rId2"/>
          <a:stretch>
            <a:fillRect/>
          </a:stretch>
        </p:blipFill>
        <p:spPr>
          <a:xfrm>
            <a:off x="10780730" y="419218"/>
            <a:ext cx="957262" cy="1139375"/>
          </a:xfrm>
          <a:prstGeom prst="rect">
            <a:avLst/>
          </a:prstGeom>
          <a:effectLst>
            <a:glow rad="127000">
              <a:schemeClr val="accent1"/>
            </a:glow>
            <a:outerShdw dist="50800" sx="1000" sy="1000" algn="ctr" rotWithShape="0">
              <a:srgbClr val="000000"/>
            </a:outerShdw>
          </a:effectLst>
        </p:spPr>
      </p:pic>
    </p:spTree>
    <p:extLst>
      <p:ext uri="{BB962C8B-B14F-4D97-AF65-F5344CB8AC3E}">
        <p14:creationId xmlns:p14="http://schemas.microsoft.com/office/powerpoint/2010/main" val="4251139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79B73DA-4063-41AE-90EE-220718E49A81}"/>
              </a:ext>
            </a:extLst>
          </p:cNvPr>
          <p:cNvPicPr>
            <a:picLocks noChangeAspect="1"/>
          </p:cNvPicPr>
          <p:nvPr/>
        </p:nvPicPr>
        <p:blipFill>
          <a:blip r:embed="rId2"/>
          <a:stretch>
            <a:fillRect/>
          </a:stretch>
        </p:blipFill>
        <p:spPr>
          <a:xfrm>
            <a:off x="4010025" y="1095375"/>
            <a:ext cx="4171950" cy="4667250"/>
          </a:xfrm>
          <a:prstGeom prst="rect">
            <a:avLst/>
          </a:prstGeom>
        </p:spPr>
      </p:pic>
      <p:pic>
        <p:nvPicPr>
          <p:cNvPr id="14" name="Picture 13">
            <a:extLst>
              <a:ext uri="{FF2B5EF4-FFF2-40B4-BE49-F238E27FC236}">
                <a16:creationId xmlns:a16="http://schemas.microsoft.com/office/drawing/2014/main" id="{0BAAAF77-27A0-45AB-86A6-5B6779F161CB}"/>
              </a:ext>
            </a:extLst>
          </p:cNvPr>
          <p:cNvPicPr>
            <a:picLocks noChangeAspect="1"/>
          </p:cNvPicPr>
          <p:nvPr/>
        </p:nvPicPr>
        <p:blipFill>
          <a:blip r:embed="rId3"/>
          <a:stretch>
            <a:fillRect/>
          </a:stretch>
        </p:blipFill>
        <p:spPr>
          <a:xfrm>
            <a:off x="10780730" y="419218"/>
            <a:ext cx="957262" cy="1139375"/>
          </a:xfrm>
          <a:prstGeom prst="rect">
            <a:avLst/>
          </a:prstGeom>
          <a:effectLst>
            <a:glow rad="127000">
              <a:schemeClr val="accent1"/>
            </a:glow>
            <a:outerShdw dist="50800" sx="1000" sy="1000" algn="ctr" rotWithShape="0">
              <a:srgbClr val="000000"/>
            </a:outerShdw>
          </a:effectLst>
        </p:spPr>
      </p:pic>
    </p:spTree>
    <p:extLst>
      <p:ext uri="{BB962C8B-B14F-4D97-AF65-F5344CB8AC3E}">
        <p14:creationId xmlns:p14="http://schemas.microsoft.com/office/powerpoint/2010/main" val="175561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CF28-85B1-44F7-AA73-67518BEE4E92}"/>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B2668DFA-73D2-4FE3-82E1-AAD3A7B30720}"/>
              </a:ext>
            </a:extLst>
          </p:cNvPr>
          <p:cNvSpPr>
            <a:spLocks noGrp="1"/>
          </p:cNvSpPr>
          <p:nvPr>
            <p:ph idx="1"/>
          </p:nvPr>
        </p:nvSpPr>
        <p:spPr/>
        <p:txBody>
          <a:bodyPr/>
          <a:lstStyle/>
          <a:p>
            <a:r>
              <a:rPr lang="en-US" b="1" u="sng" dirty="0"/>
              <a:t>Problem Statement:</a:t>
            </a:r>
            <a:r>
              <a:rPr lang="en-US" dirty="0">
                <a:solidFill>
                  <a:srgbClr val="0E101A"/>
                </a:solidFill>
                <a:effectLst/>
              </a:rPr>
              <a:t> In a recent effort to increase the distribution of visitors, Big Mountain Resort has installed an additional chairlift which increased its operating costs by $1.54M for this season. To offset this rise in operating costs, the resort will have to make changes in its ticket pricing strategy, also consider either cutting other operating costs without undermining the ticket price or that will support an even higher ticket price, all by October 31</a:t>
            </a:r>
            <a:r>
              <a:rPr lang="en-US" baseline="30000" dirty="0">
                <a:solidFill>
                  <a:srgbClr val="0E101A"/>
                </a:solidFill>
                <a:effectLst/>
              </a:rPr>
              <a:t>st</a:t>
            </a:r>
            <a:r>
              <a:rPr lang="en-US" dirty="0">
                <a:solidFill>
                  <a:srgbClr val="0E101A"/>
                </a:solidFill>
                <a:effectLst/>
              </a:rPr>
              <a:t> 2020.</a:t>
            </a:r>
          </a:p>
          <a:p>
            <a:r>
              <a:rPr lang="en-US" b="1" u="sng" dirty="0">
                <a:solidFill>
                  <a:srgbClr val="0E101A"/>
                </a:solidFill>
                <a:effectLst/>
              </a:rPr>
              <a:t>Objective:</a:t>
            </a:r>
            <a:r>
              <a:rPr lang="en-US" dirty="0">
                <a:solidFill>
                  <a:srgbClr val="0E101A"/>
                </a:solidFill>
              </a:rPr>
              <a:t> Restructure ticket price, explore options to cut down operating costs and increase profitability.</a:t>
            </a:r>
            <a:endParaRPr lang="en-US" b="1" u="sng" dirty="0">
              <a:solidFill>
                <a:srgbClr val="0E101A"/>
              </a:solidFill>
              <a:effectLst/>
            </a:endParaRPr>
          </a:p>
          <a:p>
            <a:r>
              <a:rPr lang="en-US" sz="2000" b="1" i="0" u="sng" strike="noStrike" cap="none" dirty="0">
                <a:solidFill>
                  <a:srgbClr val="0E101A"/>
                </a:solidFill>
                <a:ea typeface="Arial"/>
                <a:cs typeface="Arial"/>
                <a:sym typeface="Arial"/>
              </a:rPr>
              <a:t>Data Source:</a:t>
            </a:r>
            <a:r>
              <a:rPr lang="en-US" sz="2000" i="0" strike="noStrike" cap="none" dirty="0">
                <a:solidFill>
                  <a:srgbClr val="0E101A"/>
                </a:solidFill>
                <a:ea typeface="Arial"/>
                <a:cs typeface="Arial"/>
                <a:sym typeface="Arial"/>
              </a:rPr>
              <a:t> ski_resort_data.csv, a CSV file obtained from the Database Manager.</a:t>
            </a:r>
            <a:endParaRPr lang="en-US" sz="2000" b="1" i="0" u="sng" strike="noStrike" cap="none" dirty="0">
              <a:solidFill>
                <a:srgbClr val="000000"/>
              </a:solidFill>
              <a:ea typeface="Arial"/>
              <a:cs typeface="Arial"/>
              <a:sym typeface="Arial"/>
            </a:endParaRPr>
          </a:p>
          <a:p>
            <a:r>
              <a:rPr lang="en-US" b="1" u="sng" dirty="0"/>
              <a:t>Target Feature:</a:t>
            </a:r>
            <a:r>
              <a:rPr lang="en-US" dirty="0"/>
              <a:t> Ticket Price </a:t>
            </a:r>
            <a:endParaRPr lang="en-US" b="1" u="sng" dirty="0"/>
          </a:p>
        </p:txBody>
      </p:sp>
      <p:pic>
        <p:nvPicPr>
          <p:cNvPr id="5" name="Picture 4">
            <a:extLst>
              <a:ext uri="{FF2B5EF4-FFF2-40B4-BE49-F238E27FC236}">
                <a16:creationId xmlns:a16="http://schemas.microsoft.com/office/drawing/2014/main" id="{FEFBBABE-48D5-4CCB-9AA2-E711662A63F7}"/>
              </a:ext>
            </a:extLst>
          </p:cNvPr>
          <p:cNvPicPr>
            <a:picLocks noChangeAspect="1"/>
          </p:cNvPicPr>
          <p:nvPr/>
        </p:nvPicPr>
        <p:blipFill>
          <a:blip r:embed="rId2"/>
          <a:stretch>
            <a:fillRect/>
          </a:stretch>
        </p:blipFill>
        <p:spPr>
          <a:xfrm>
            <a:off x="10780730" y="419218"/>
            <a:ext cx="957262" cy="1139375"/>
          </a:xfrm>
          <a:prstGeom prst="rect">
            <a:avLst/>
          </a:prstGeom>
          <a:effectLst>
            <a:glow rad="127000">
              <a:schemeClr val="accent1"/>
            </a:glow>
            <a:outerShdw dist="50800" sx="1000" sy="1000" algn="ctr" rotWithShape="0">
              <a:srgbClr val="000000"/>
            </a:outerShdw>
          </a:effectLst>
        </p:spPr>
      </p:pic>
    </p:spTree>
    <p:extLst>
      <p:ext uri="{BB962C8B-B14F-4D97-AF65-F5344CB8AC3E}">
        <p14:creationId xmlns:p14="http://schemas.microsoft.com/office/powerpoint/2010/main" val="111985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D447-E974-4180-8C30-179EA277EB14}"/>
              </a:ext>
            </a:extLst>
          </p:cNvPr>
          <p:cNvSpPr>
            <a:spLocks noGrp="1"/>
          </p:cNvSpPr>
          <p:nvPr>
            <p:ph type="title"/>
          </p:nvPr>
        </p:nvSpPr>
        <p:spPr/>
        <p:txBody>
          <a:bodyPr/>
          <a:lstStyle/>
          <a:p>
            <a:r>
              <a:rPr lang="en-US" dirty="0"/>
              <a:t>Recommendations and Key Findings</a:t>
            </a:r>
          </a:p>
        </p:txBody>
      </p:sp>
      <p:sp>
        <p:nvSpPr>
          <p:cNvPr id="3" name="Content Placeholder 2">
            <a:extLst>
              <a:ext uri="{FF2B5EF4-FFF2-40B4-BE49-F238E27FC236}">
                <a16:creationId xmlns:a16="http://schemas.microsoft.com/office/drawing/2014/main" id="{5BA7BE74-00BF-4654-BC3B-A258A4342EDD}"/>
              </a:ext>
            </a:extLst>
          </p:cNvPr>
          <p:cNvSpPr>
            <a:spLocks noGrp="1"/>
          </p:cNvSpPr>
          <p:nvPr>
            <p:ph idx="1"/>
          </p:nvPr>
        </p:nvSpPr>
        <p:spPr/>
        <p:txBody>
          <a:bodyPr/>
          <a:lstStyle/>
          <a:p>
            <a:pPr>
              <a:buFont typeface="Arial" panose="020B0604020202020204" pitchFamily="34" charset="0"/>
              <a:buChar char="•"/>
            </a:pPr>
            <a:r>
              <a:rPr lang="en-AU" sz="1800" dirty="0">
                <a:effectLst/>
                <a:latin typeface="Tw Cen MT" panose="020B0602020104020603" pitchFamily="34" charset="0"/>
                <a:ea typeface="Times New Roman" panose="02020603050405020304" pitchFamily="18" charset="0"/>
                <a:cs typeface="Times New Roman" panose="02020603050405020304" pitchFamily="18" charset="0"/>
              </a:rPr>
              <a:t>Based on the of market data from 330 Big Mountain Resort’s closest competitors across the US, we identified that the current day pass ticket price is under-priced.</a:t>
            </a:r>
          </a:p>
          <a:p>
            <a:pPr>
              <a:buFont typeface="Arial" panose="020B0604020202020204" pitchFamily="34" charset="0"/>
              <a:buChar char="•"/>
            </a:pPr>
            <a:r>
              <a:rPr lang="en-AU" sz="1800" dirty="0">
                <a:effectLst/>
                <a:latin typeface="Tw Cen MT" panose="020B0602020104020603" pitchFamily="34" charset="0"/>
                <a:ea typeface="Times New Roman" panose="02020603050405020304" pitchFamily="18" charset="0"/>
                <a:cs typeface="Times New Roman" panose="02020603050405020304" pitchFamily="18" charset="0"/>
              </a:rPr>
              <a:t>Our model revealed that the current market will bear price increases from $81 to $94.22 (+/- $10.39), i.e. </a:t>
            </a:r>
            <a:r>
              <a:rPr lang="en-AU" sz="2000" dirty="0">
                <a:effectLst/>
                <a:latin typeface="Tw Cen MT" panose="020B0602020104020603" pitchFamily="34" charset="0"/>
                <a:ea typeface="Times New Roman" panose="02020603050405020304" pitchFamily="18" charset="0"/>
                <a:cs typeface="Times New Roman" panose="02020603050405020304" pitchFamily="18" charset="0"/>
              </a:rPr>
              <a:t>anywhere between $83.83 and $104.61.</a:t>
            </a:r>
          </a:p>
          <a:p>
            <a:pPr>
              <a:buFont typeface="Arial" panose="020B0604020202020204" pitchFamily="34" charset="0"/>
              <a:buChar char="•"/>
            </a:pPr>
            <a:r>
              <a:rPr lang="en-AU" sz="1800" kern="1200" dirty="0">
                <a:effectLst/>
                <a:latin typeface="Tw Cen MT" panose="020B0602020104020603" pitchFamily="34" charset="0"/>
                <a:ea typeface="Times New Roman" panose="02020603050405020304" pitchFamily="18" charset="0"/>
                <a:cs typeface="Times New Roman" panose="02020603050405020304" pitchFamily="18" charset="0"/>
              </a:rPr>
              <a:t>This would lead to an annual revenue increase between $4.952M ($2.83/day/ticket) and $41.317M ($23.61/day/ticket) assuming 350,000 customers purchased 5 day passes.</a:t>
            </a:r>
            <a:endParaRPr lang="en-US" sz="1800" kern="1200" dirty="0">
              <a:effectLst/>
              <a:latin typeface="Tw Cen MT" panose="020B0602020104020603" pitchFamily="34" charset="0"/>
              <a:ea typeface="Tw Cen MT" panose="020B0602020104020603" pitchFamily="34" charset="0"/>
              <a:cs typeface="Times New Roman" panose="02020603050405020304" pitchFamily="18" charset="0"/>
            </a:endParaRPr>
          </a:p>
          <a:p>
            <a:pPr>
              <a:buFont typeface="Arial" panose="020B0604020202020204" pitchFamily="34" charset="0"/>
              <a:buChar char="•"/>
            </a:pPr>
            <a:r>
              <a:rPr lang="en-AU" sz="1800" dirty="0">
                <a:effectLst/>
                <a:latin typeface="Tw Cen MT" panose="020B0602020104020603" pitchFamily="34" charset="0"/>
                <a:ea typeface="Times New Roman" panose="02020603050405020304" pitchFamily="18" charset="0"/>
                <a:cs typeface="Times New Roman" panose="02020603050405020304" pitchFamily="18" charset="0"/>
              </a:rPr>
              <a:t>Of all the features, there were key features that came up as important in modelling and impacted the ticket prices the most: Fast Quads, Runs, Snow-Making and Vertical Drop. We used these features as the basis for analysis for capital investment and recommendations for next steps.</a:t>
            </a:r>
          </a:p>
          <a:p>
            <a:pPr>
              <a:buFont typeface="Arial" panose="020B0604020202020204" pitchFamily="34" charset="0"/>
              <a:buChar char="•"/>
            </a:pPr>
            <a:r>
              <a:rPr lang="en-US" sz="1800" kern="1200" dirty="0">
                <a:solidFill>
                  <a:srgbClr val="000000"/>
                </a:solidFill>
                <a:effectLst/>
                <a:latin typeface="Tw Cen MT" panose="020B0602020104020603" pitchFamily="34" charset="0"/>
                <a:ea typeface="Tw Cen MT" panose="020B0602020104020603" pitchFamily="34" charset="0"/>
                <a:cs typeface="Times New Roman" panose="02020603050405020304" pitchFamily="18" charset="0"/>
              </a:rPr>
              <a:t>Increase the ticket price to the minimum recommended by the study, from current $81 to $83.83 per day per ticket. On a daily basis a revenue increase of 2.3%(83.83/81) should result and could be validated against recent sales info.</a:t>
            </a:r>
            <a:endParaRPr lang="en-US" sz="1800" kern="1200" dirty="0">
              <a:effectLst/>
              <a:latin typeface="Tw Cen MT" panose="020B0602020104020603" pitchFamily="34" charset="0"/>
              <a:ea typeface="Tw Cen MT" panose="020B0602020104020603" pitchFamily="34" charset="0"/>
              <a:cs typeface="Times New Roman" panose="02020603050405020304" pitchFamily="18" charset="0"/>
            </a:endParaRPr>
          </a:p>
          <a:p>
            <a:pPr>
              <a:buFont typeface="Arial" panose="020B0604020202020204" pitchFamily="34" charset="0"/>
              <a:buChar char="•"/>
            </a:pPr>
            <a:endParaRPr lang="en-AU" sz="1800" dirty="0">
              <a:effectLst/>
              <a:latin typeface="Tw Cen MT" panose="020B0602020104020603" pitchFamily="34"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1057D8CE-641E-4770-A30B-7060000CE138}"/>
              </a:ext>
            </a:extLst>
          </p:cNvPr>
          <p:cNvPicPr>
            <a:picLocks noChangeAspect="1"/>
          </p:cNvPicPr>
          <p:nvPr/>
        </p:nvPicPr>
        <p:blipFill>
          <a:blip r:embed="rId2"/>
          <a:stretch>
            <a:fillRect/>
          </a:stretch>
        </p:blipFill>
        <p:spPr>
          <a:xfrm>
            <a:off x="10780730" y="419218"/>
            <a:ext cx="957262" cy="1139375"/>
          </a:xfrm>
          <a:prstGeom prst="rect">
            <a:avLst/>
          </a:prstGeom>
          <a:effectLst>
            <a:glow rad="127000">
              <a:schemeClr val="accent1"/>
            </a:glow>
            <a:outerShdw dist="50800" sx="1000" sy="1000" algn="ctr" rotWithShape="0">
              <a:srgbClr val="000000"/>
            </a:outerShdw>
          </a:effectLst>
        </p:spPr>
      </p:pic>
    </p:spTree>
    <p:extLst>
      <p:ext uri="{BB962C8B-B14F-4D97-AF65-F5344CB8AC3E}">
        <p14:creationId xmlns:p14="http://schemas.microsoft.com/office/powerpoint/2010/main" val="109783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F287-F703-4653-A049-0DC03A4A8F13}"/>
              </a:ext>
            </a:extLst>
          </p:cNvPr>
          <p:cNvSpPr>
            <a:spLocks noGrp="1"/>
          </p:cNvSpPr>
          <p:nvPr>
            <p:ph type="title"/>
          </p:nvPr>
        </p:nvSpPr>
        <p:spPr/>
        <p:txBody>
          <a:bodyPr/>
          <a:lstStyle/>
          <a:p>
            <a:r>
              <a:rPr lang="en-US" dirty="0"/>
              <a:t>Recommendations and Key Findings</a:t>
            </a:r>
          </a:p>
        </p:txBody>
      </p:sp>
      <p:sp>
        <p:nvSpPr>
          <p:cNvPr id="3" name="Content Placeholder 2">
            <a:extLst>
              <a:ext uri="{FF2B5EF4-FFF2-40B4-BE49-F238E27FC236}">
                <a16:creationId xmlns:a16="http://schemas.microsoft.com/office/drawing/2014/main" id="{E85945FA-A69D-44E6-BAE7-F2B7DE9092FD}"/>
              </a:ext>
            </a:extLst>
          </p:cNvPr>
          <p:cNvSpPr>
            <a:spLocks noGrp="1"/>
          </p:cNvSpPr>
          <p:nvPr>
            <p:ph idx="1"/>
          </p:nvPr>
        </p:nvSpPr>
        <p:spPr/>
        <p:txBody>
          <a:bodyPr>
            <a:normAutofit lnSpcReduction="10000"/>
          </a:bodyPr>
          <a:lstStyle/>
          <a:p>
            <a:pPr>
              <a:buFont typeface="Arial" panose="020B0604020202020204" pitchFamily="34" charset="0"/>
              <a:buChar char="•"/>
            </a:pPr>
            <a:r>
              <a:rPr lang="en-US" sz="1800" kern="1200" dirty="0">
                <a:solidFill>
                  <a:srgbClr val="000000"/>
                </a:solidFill>
                <a:effectLst/>
                <a:latin typeface="Tw Cen MT" panose="020B0602020104020603" pitchFamily="34" charset="0"/>
                <a:ea typeface="Tw Cen MT" panose="020B0602020104020603" pitchFamily="34" charset="0"/>
                <a:cs typeface="Times New Roman" panose="02020603050405020304" pitchFamily="18" charset="0"/>
              </a:rPr>
              <a:t>Eventually increase the ticket price to a maximum of $104.61 based on the positive results obtained above.</a:t>
            </a:r>
          </a:p>
          <a:p>
            <a:pPr>
              <a:buFont typeface="Arial" panose="020B0604020202020204" pitchFamily="34" charset="0"/>
              <a:buChar char="•"/>
            </a:pPr>
            <a:r>
              <a:rPr lang="en-US" sz="1800" kern="1200" dirty="0">
                <a:solidFill>
                  <a:srgbClr val="000000"/>
                </a:solidFill>
                <a:effectLst/>
                <a:latin typeface="Tw Cen MT" panose="020B0602020104020603" pitchFamily="34" charset="0"/>
                <a:ea typeface="Tw Cen MT" panose="020B0602020104020603" pitchFamily="34" charset="0"/>
                <a:cs typeface="Times New Roman" panose="02020603050405020304" pitchFamily="18" charset="0"/>
              </a:rPr>
              <a:t>Close one run from current runs available by selecting the least travelled or least popular run. This should not impact the results predicted in the above steps. The below model says there would be no impact in revenue for closing one least popular run. However, closing multiple runs successively reduces support for ticket price and so revenue resulting into a loss. You can consider operating this run only when there is an increase in demand. Meanwhile, the operating costs saved during off days can be added to the resort’s savings. (Refer fig in the next slide).</a:t>
            </a:r>
          </a:p>
          <a:p>
            <a:pPr>
              <a:buFont typeface="Arial" panose="020B0604020202020204" pitchFamily="34" charset="0"/>
              <a:buChar char="•"/>
            </a:pPr>
            <a:r>
              <a:rPr lang="en-US" sz="1800" kern="1200" dirty="0">
                <a:effectLst/>
                <a:latin typeface="Tw Cen MT" panose="020B0602020104020603" pitchFamily="34" charset="0"/>
                <a:ea typeface="Tw Cen MT" panose="020B0602020104020603" pitchFamily="34" charset="0"/>
                <a:cs typeface="Times New Roman" panose="02020603050405020304" pitchFamily="18" charset="0"/>
              </a:rPr>
              <a:t>As described above some of the key features which had great impact on the ticket price were Runs, Snow Making and Vertical Drop. Based on our model, adding a run, increasing the vertical drop by 150 feet, and installing an additional chair lift increases support for ticket price by $1.99 this in turn could lead to an increase in revenue by about $3.48M per season. These additions justify and offset the $1.54M increase in resort’s operational cost and brings in profit of $1.94M above that amount.</a:t>
            </a:r>
          </a:p>
          <a:p>
            <a:pPr>
              <a:buFont typeface="Arial" panose="020B0604020202020204" pitchFamily="34" charset="0"/>
              <a:buChar char="•"/>
            </a:pPr>
            <a:r>
              <a:rPr lang="en-US" sz="1800" kern="1200" dirty="0">
                <a:effectLst/>
                <a:latin typeface="Tw Cen MT" panose="020B0602020104020603" pitchFamily="34" charset="0"/>
                <a:ea typeface="Tw Cen MT" panose="020B0602020104020603" pitchFamily="34" charset="0"/>
                <a:cs typeface="Times New Roman" panose="02020603050405020304" pitchFamily="18" charset="0"/>
              </a:rPr>
              <a:t>Adding 2 acres of snow making to the above changes will make no difference, still leaving increase in ticket price by $1.99 and annual revenue increase to $3.48M. But, adding more snow making might attract a few more visitors which might eventually increase the overall revenue.</a:t>
            </a:r>
          </a:p>
          <a:p>
            <a:pPr>
              <a:buFont typeface="Arial" panose="020B0604020202020204" pitchFamily="34" charset="0"/>
              <a:buChar char="•"/>
            </a:pPr>
            <a:endParaRPr lang="en-US" sz="1800" kern="1200" dirty="0">
              <a:effectLst/>
              <a:latin typeface="Tw Cen MT" panose="020B0602020104020603" pitchFamily="34" charset="0"/>
              <a:ea typeface="Tw Cen MT" panose="020B0602020104020603" pitchFamily="34" charset="0"/>
              <a:cs typeface="Times New Roman" panose="02020603050405020304" pitchFamily="18" charset="0"/>
            </a:endParaRPr>
          </a:p>
          <a:p>
            <a:pPr>
              <a:buFont typeface="Arial" panose="020B0604020202020204" pitchFamily="34" charset="0"/>
              <a:buChar char="•"/>
            </a:pPr>
            <a:endParaRPr lang="en-US" sz="1800" kern="1200" dirty="0">
              <a:effectLst/>
              <a:latin typeface="Tw Cen MT" panose="020B0602020104020603" pitchFamily="34" charset="0"/>
              <a:ea typeface="Tw Cen MT" panose="020B0602020104020603" pitchFamily="34" charset="0"/>
              <a:cs typeface="Times New Roman" panose="02020603050405020304" pitchFamily="18" charset="0"/>
            </a:endParaRPr>
          </a:p>
          <a:p>
            <a:pPr>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A1DB2C0A-0DF8-4F2C-84C0-FD2EC89AC46D}"/>
              </a:ext>
            </a:extLst>
          </p:cNvPr>
          <p:cNvPicPr>
            <a:picLocks noChangeAspect="1"/>
          </p:cNvPicPr>
          <p:nvPr/>
        </p:nvPicPr>
        <p:blipFill>
          <a:blip r:embed="rId2"/>
          <a:stretch>
            <a:fillRect/>
          </a:stretch>
        </p:blipFill>
        <p:spPr>
          <a:xfrm>
            <a:off x="10780730" y="419218"/>
            <a:ext cx="957262" cy="1139375"/>
          </a:xfrm>
          <a:prstGeom prst="rect">
            <a:avLst/>
          </a:prstGeom>
          <a:effectLst>
            <a:glow rad="127000">
              <a:schemeClr val="accent1"/>
            </a:glow>
            <a:outerShdw dist="50800" sx="1000" sy="1000" algn="ctr" rotWithShape="0">
              <a:srgbClr val="000000"/>
            </a:outerShdw>
          </a:effectLst>
        </p:spPr>
      </p:pic>
    </p:spTree>
    <p:extLst>
      <p:ext uri="{BB962C8B-B14F-4D97-AF65-F5344CB8AC3E}">
        <p14:creationId xmlns:p14="http://schemas.microsoft.com/office/powerpoint/2010/main" val="422908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3F48-640B-47B9-8D61-E7963AF11D83}"/>
              </a:ext>
            </a:extLst>
          </p:cNvPr>
          <p:cNvSpPr>
            <a:spLocks noGrp="1"/>
          </p:cNvSpPr>
          <p:nvPr>
            <p:ph type="title"/>
          </p:nvPr>
        </p:nvSpPr>
        <p:spPr/>
        <p:txBody>
          <a:bodyPr/>
          <a:lstStyle/>
          <a:p>
            <a:r>
              <a:rPr lang="en-US" dirty="0"/>
              <a:t>Recommendations and Key Findings</a:t>
            </a:r>
          </a:p>
        </p:txBody>
      </p:sp>
      <p:pic>
        <p:nvPicPr>
          <p:cNvPr id="4" name="Content Placeholder 3">
            <a:extLst>
              <a:ext uri="{FF2B5EF4-FFF2-40B4-BE49-F238E27FC236}">
                <a16:creationId xmlns:a16="http://schemas.microsoft.com/office/drawing/2014/main" id="{3482FB5D-6A79-4C45-835F-EF37981ECDEC}"/>
              </a:ext>
            </a:extLst>
          </p:cNvPr>
          <p:cNvPicPr>
            <a:picLocks noGrp="1" noChangeAspect="1"/>
          </p:cNvPicPr>
          <p:nvPr>
            <p:ph idx="1"/>
          </p:nvPr>
        </p:nvPicPr>
        <p:blipFill>
          <a:blip r:embed="rId2"/>
          <a:stretch>
            <a:fillRect/>
          </a:stretch>
        </p:blipFill>
        <p:spPr>
          <a:xfrm>
            <a:off x="2262230" y="1846263"/>
            <a:ext cx="7727866" cy="4022725"/>
          </a:xfrm>
          <a:prstGeom prst="rect">
            <a:avLst/>
          </a:prstGeom>
        </p:spPr>
      </p:pic>
      <p:pic>
        <p:nvPicPr>
          <p:cNvPr id="8" name="Picture 7">
            <a:extLst>
              <a:ext uri="{FF2B5EF4-FFF2-40B4-BE49-F238E27FC236}">
                <a16:creationId xmlns:a16="http://schemas.microsoft.com/office/drawing/2014/main" id="{FEC6D86A-1991-483E-B007-DE32F90D8B74}"/>
              </a:ext>
            </a:extLst>
          </p:cNvPr>
          <p:cNvPicPr>
            <a:picLocks noChangeAspect="1"/>
          </p:cNvPicPr>
          <p:nvPr/>
        </p:nvPicPr>
        <p:blipFill>
          <a:blip r:embed="rId3"/>
          <a:stretch>
            <a:fillRect/>
          </a:stretch>
        </p:blipFill>
        <p:spPr>
          <a:xfrm>
            <a:off x="10780730" y="419218"/>
            <a:ext cx="957262" cy="1139375"/>
          </a:xfrm>
          <a:prstGeom prst="rect">
            <a:avLst/>
          </a:prstGeom>
          <a:effectLst>
            <a:glow rad="127000">
              <a:schemeClr val="accent1"/>
            </a:glow>
            <a:outerShdw dist="50800" sx="1000" sy="1000" algn="ctr" rotWithShape="0">
              <a:srgbClr val="000000"/>
            </a:outerShdw>
          </a:effectLst>
        </p:spPr>
      </p:pic>
    </p:spTree>
    <p:extLst>
      <p:ext uri="{BB962C8B-B14F-4D97-AF65-F5344CB8AC3E}">
        <p14:creationId xmlns:p14="http://schemas.microsoft.com/office/powerpoint/2010/main" val="114426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86BE4-F449-4F4C-A9C3-98D782F91053}"/>
              </a:ext>
            </a:extLst>
          </p:cNvPr>
          <p:cNvSpPr>
            <a:spLocks noGrp="1"/>
          </p:cNvSpPr>
          <p:nvPr>
            <p:ph type="title"/>
          </p:nvPr>
        </p:nvSpPr>
        <p:spPr/>
        <p:txBody>
          <a:bodyPr/>
          <a:lstStyle/>
          <a:p>
            <a:r>
              <a:rPr lang="en-US" dirty="0"/>
              <a:t>Modeling and Analysis </a:t>
            </a:r>
            <a:r>
              <a:rPr lang="en-US" sz="3600" dirty="0"/>
              <a:t>(Ticket Prices)</a:t>
            </a:r>
            <a:endParaRPr lang="en-US" dirty="0"/>
          </a:p>
        </p:txBody>
      </p:sp>
      <p:pic>
        <p:nvPicPr>
          <p:cNvPr id="6" name="Content Placeholder 5">
            <a:extLst>
              <a:ext uri="{FF2B5EF4-FFF2-40B4-BE49-F238E27FC236}">
                <a16:creationId xmlns:a16="http://schemas.microsoft.com/office/drawing/2014/main" id="{202DD2BD-30C3-421F-939D-EC645A098FD6}"/>
              </a:ext>
            </a:extLst>
          </p:cNvPr>
          <p:cNvPicPr>
            <a:picLocks noGrp="1" noChangeAspect="1"/>
          </p:cNvPicPr>
          <p:nvPr>
            <p:ph sz="half" idx="1"/>
          </p:nvPr>
        </p:nvPicPr>
        <p:blipFill>
          <a:blip r:embed="rId2"/>
          <a:stretch>
            <a:fillRect/>
          </a:stretch>
        </p:blipFill>
        <p:spPr>
          <a:xfrm>
            <a:off x="1096963" y="2555845"/>
            <a:ext cx="4938712" cy="2603560"/>
          </a:xfrm>
          <a:prstGeom prst="rect">
            <a:avLst/>
          </a:prstGeom>
        </p:spPr>
      </p:pic>
      <p:pic>
        <p:nvPicPr>
          <p:cNvPr id="7" name="Content Placeholder 6">
            <a:extLst>
              <a:ext uri="{FF2B5EF4-FFF2-40B4-BE49-F238E27FC236}">
                <a16:creationId xmlns:a16="http://schemas.microsoft.com/office/drawing/2014/main" id="{07A4BB78-0F17-4841-8551-568E3AD81BAB}"/>
              </a:ext>
            </a:extLst>
          </p:cNvPr>
          <p:cNvPicPr>
            <a:picLocks noGrp="1" noChangeAspect="1"/>
          </p:cNvPicPr>
          <p:nvPr>
            <p:ph sz="half" idx="2"/>
          </p:nvPr>
        </p:nvPicPr>
        <p:blipFill>
          <a:blip r:embed="rId3"/>
          <a:stretch>
            <a:fillRect/>
          </a:stretch>
        </p:blipFill>
        <p:spPr>
          <a:xfrm>
            <a:off x="6218238" y="2518699"/>
            <a:ext cx="4937125" cy="2677853"/>
          </a:xfrm>
          <a:prstGeom prst="rect">
            <a:avLst/>
          </a:prstGeom>
        </p:spPr>
      </p:pic>
      <p:pic>
        <p:nvPicPr>
          <p:cNvPr id="11" name="Picture 10">
            <a:extLst>
              <a:ext uri="{FF2B5EF4-FFF2-40B4-BE49-F238E27FC236}">
                <a16:creationId xmlns:a16="http://schemas.microsoft.com/office/drawing/2014/main" id="{C7D48B73-8B9E-4F77-86A2-1F09617DED16}"/>
              </a:ext>
            </a:extLst>
          </p:cNvPr>
          <p:cNvPicPr>
            <a:picLocks noChangeAspect="1"/>
          </p:cNvPicPr>
          <p:nvPr/>
        </p:nvPicPr>
        <p:blipFill>
          <a:blip r:embed="rId4"/>
          <a:stretch>
            <a:fillRect/>
          </a:stretch>
        </p:blipFill>
        <p:spPr>
          <a:xfrm>
            <a:off x="10780730" y="419218"/>
            <a:ext cx="957262" cy="1139375"/>
          </a:xfrm>
          <a:prstGeom prst="rect">
            <a:avLst/>
          </a:prstGeom>
          <a:effectLst>
            <a:glow rad="127000">
              <a:schemeClr val="accent1"/>
            </a:glow>
            <a:outerShdw dist="50800" sx="1000" sy="1000" algn="ctr" rotWithShape="0">
              <a:srgbClr val="000000"/>
            </a:outerShdw>
          </a:effectLst>
        </p:spPr>
      </p:pic>
    </p:spTree>
    <p:extLst>
      <p:ext uri="{BB962C8B-B14F-4D97-AF65-F5344CB8AC3E}">
        <p14:creationId xmlns:p14="http://schemas.microsoft.com/office/powerpoint/2010/main" val="196045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AF32-7B4D-45FC-864D-7615FF963D39}"/>
              </a:ext>
            </a:extLst>
          </p:cNvPr>
          <p:cNvSpPr>
            <a:spLocks noGrp="1"/>
          </p:cNvSpPr>
          <p:nvPr>
            <p:ph type="title"/>
          </p:nvPr>
        </p:nvSpPr>
        <p:spPr/>
        <p:txBody>
          <a:bodyPr/>
          <a:lstStyle/>
          <a:p>
            <a:r>
              <a:rPr lang="en-US" dirty="0"/>
              <a:t>Modeling and Analysis </a:t>
            </a:r>
            <a:r>
              <a:rPr lang="en-US" sz="2400" dirty="0"/>
              <a:t>(Vertical Drop &amp; Snow Making Area)</a:t>
            </a:r>
            <a:endParaRPr lang="en-US" dirty="0"/>
          </a:p>
        </p:txBody>
      </p:sp>
      <p:pic>
        <p:nvPicPr>
          <p:cNvPr id="5" name="Content Placeholder 4">
            <a:extLst>
              <a:ext uri="{FF2B5EF4-FFF2-40B4-BE49-F238E27FC236}">
                <a16:creationId xmlns:a16="http://schemas.microsoft.com/office/drawing/2014/main" id="{EAF02152-4640-409E-AE84-69DC4B6078CC}"/>
              </a:ext>
            </a:extLst>
          </p:cNvPr>
          <p:cNvPicPr>
            <a:picLocks noGrp="1" noChangeAspect="1"/>
          </p:cNvPicPr>
          <p:nvPr>
            <p:ph sz="half" idx="1"/>
          </p:nvPr>
        </p:nvPicPr>
        <p:blipFill>
          <a:blip r:embed="rId2"/>
          <a:stretch>
            <a:fillRect/>
          </a:stretch>
        </p:blipFill>
        <p:spPr>
          <a:xfrm>
            <a:off x="1096963" y="2557259"/>
            <a:ext cx="4938712" cy="2600733"/>
          </a:xfrm>
          <a:prstGeom prst="rect">
            <a:avLst/>
          </a:prstGeom>
        </p:spPr>
      </p:pic>
      <p:pic>
        <p:nvPicPr>
          <p:cNvPr id="6" name="Content Placeholder 5">
            <a:extLst>
              <a:ext uri="{FF2B5EF4-FFF2-40B4-BE49-F238E27FC236}">
                <a16:creationId xmlns:a16="http://schemas.microsoft.com/office/drawing/2014/main" id="{DAB979E5-8CB1-43E5-983E-FE4F18425402}"/>
              </a:ext>
            </a:extLst>
          </p:cNvPr>
          <p:cNvPicPr>
            <a:picLocks noGrp="1" noChangeAspect="1"/>
          </p:cNvPicPr>
          <p:nvPr>
            <p:ph sz="half" idx="2"/>
          </p:nvPr>
        </p:nvPicPr>
        <p:blipFill>
          <a:blip r:embed="rId3"/>
          <a:stretch>
            <a:fillRect/>
          </a:stretch>
        </p:blipFill>
        <p:spPr>
          <a:xfrm>
            <a:off x="6218238" y="2536918"/>
            <a:ext cx="4937125" cy="2641415"/>
          </a:xfrm>
          <a:prstGeom prst="rect">
            <a:avLst/>
          </a:prstGeom>
        </p:spPr>
      </p:pic>
      <p:pic>
        <p:nvPicPr>
          <p:cNvPr id="10" name="Picture 9">
            <a:extLst>
              <a:ext uri="{FF2B5EF4-FFF2-40B4-BE49-F238E27FC236}">
                <a16:creationId xmlns:a16="http://schemas.microsoft.com/office/drawing/2014/main" id="{B73429D3-6C4C-4369-8345-52B713FEA44D}"/>
              </a:ext>
            </a:extLst>
          </p:cNvPr>
          <p:cNvPicPr>
            <a:picLocks noChangeAspect="1"/>
          </p:cNvPicPr>
          <p:nvPr/>
        </p:nvPicPr>
        <p:blipFill>
          <a:blip r:embed="rId4"/>
          <a:stretch>
            <a:fillRect/>
          </a:stretch>
        </p:blipFill>
        <p:spPr>
          <a:xfrm>
            <a:off x="10780730" y="419218"/>
            <a:ext cx="957262" cy="1139375"/>
          </a:xfrm>
          <a:prstGeom prst="rect">
            <a:avLst/>
          </a:prstGeom>
          <a:effectLst>
            <a:glow rad="127000">
              <a:schemeClr val="accent1"/>
            </a:glow>
            <a:outerShdw dist="50800" sx="1000" sy="1000" algn="ctr" rotWithShape="0">
              <a:srgbClr val="000000"/>
            </a:outerShdw>
          </a:effectLst>
        </p:spPr>
      </p:pic>
    </p:spTree>
    <p:extLst>
      <p:ext uri="{BB962C8B-B14F-4D97-AF65-F5344CB8AC3E}">
        <p14:creationId xmlns:p14="http://schemas.microsoft.com/office/powerpoint/2010/main" val="351648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2E1F-1EFE-4B8C-9F4D-CA1352319852}"/>
              </a:ext>
            </a:extLst>
          </p:cNvPr>
          <p:cNvSpPr>
            <a:spLocks noGrp="1"/>
          </p:cNvSpPr>
          <p:nvPr>
            <p:ph type="title"/>
          </p:nvPr>
        </p:nvSpPr>
        <p:spPr/>
        <p:txBody>
          <a:bodyPr/>
          <a:lstStyle/>
          <a:p>
            <a:r>
              <a:rPr lang="en-US" dirty="0"/>
              <a:t>Modeling and Analysis </a:t>
            </a:r>
            <a:r>
              <a:rPr lang="en-US" sz="2800" dirty="0"/>
              <a:t>(No. of Chairs &amp; Fast Quads)</a:t>
            </a:r>
            <a:endParaRPr lang="en-US" dirty="0"/>
          </a:p>
        </p:txBody>
      </p:sp>
      <p:pic>
        <p:nvPicPr>
          <p:cNvPr id="5" name="Content Placeholder 4">
            <a:extLst>
              <a:ext uri="{FF2B5EF4-FFF2-40B4-BE49-F238E27FC236}">
                <a16:creationId xmlns:a16="http://schemas.microsoft.com/office/drawing/2014/main" id="{3DB40356-E8B6-460D-935E-A854119BEDD2}"/>
              </a:ext>
            </a:extLst>
          </p:cNvPr>
          <p:cNvPicPr>
            <a:picLocks noGrp="1" noChangeAspect="1"/>
          </p:cNvPicPr>
          <p:nvPr>
            <p:ph sz="half" idx="1"/>
          </p:nvPr>
        </p:nvPicPr>
        <p:blipFill>
          <a:blip r:embed="rId2"/>
          <a:stretch>
            <a:fillRect/>
          </a:stretch>
        </p:blipFill>
        <p:spPr>
          <a:xfrm>
            <a:off x="1096963" y="2569498"/>
            <a:ext cx="4938712" cy="2576254"/>
          </a:xfrm>
          <a:prstGeom prst="rect">
            <a:avLst/>
          </a:prstGeom>
        </p:spPr>
      </p:pic>
      <p:pic>
        <p:nvPicPr>
          <p:cNvPr id="6" name="Content Placeholder 5">
            <a:extLst>
              <a:ext uri="{FF2B5EF4-FFF2-40B4-BE49-F238E27FC236}">
                <a16:creationId xmlns:a16="http://schemas.microsoft.com/office/drawing/2014/main" id="{B75FA7D3-CEBA-428E-B2F0-A8C529CF3ABE}"/>
              </a:ext>
            </a:extLst>
          </p:cNvPr>
          <p:cNvPicPr>
            <a:picLocks noGrp="1" noChangeAspect="1"/>
          </p:cNvPicPr>
          <p:nvPr>
            <p:ph sz="half" idx="2"/>
          </p:nvPr>
        </p:nvPicPr>
        <p:blipFill>
          <a:blip r:embed="rId3"/>
          <a:stretch>
            <a:fillRect/>
          </a:stretch>
        </p:blipFill>
        <p:spPr>
          <a:xfrm>
            <a:off x="6218238" y="2562162"/>
            <a:ext cx="4937125" cy="2590926"/>
          </a:xfrm>
          <a:prstGeom prst="rect">
            <a:avLst/>
          </a:prstGeom>
        </p:spPr>
      </p:pic>
      <p:pic>
        <p:nvPicPr>
          <p:cNvPr id="10" name="Picture 9">
            <a:extLst>
              <a:ext uri="{FF2B5EF4-FFF2-40B4-BE49-F238E27FC236}">
                <a16:creationId xmlns:a16="http://schemas.microsoft.com/office/drawing/2014/main" id="{F006E10C-ED17-4A65-86E6-52E5DDDDE75D}"/>
              </a:ext>
            </a:extLst>
          </p:cNvPr>
          <p:cNvPicPr>
            <a:picLocks noChangeAspect="1"/>
          </p:cNvPicPr>
          <p:nvPr/>
        </p:nvPicPr>
        <p:blipFill>
          <a:blip r:embed="rId4"/>
          <a:stretch>
            <a:fillRect/>
          </a:stretch>
        </p:blipFill>
        <p:spPr>
          <a:xfrm>
            <a:off x="10780730" y="419218"/>
            <a:ext cx="957262" cy="1139375"/>
          </a:xfrm>
          <a:prstGeom prst="rect">
            <a:avLst/>
          </a:prstGeom>
          <a:effectLst>
            <a:glow rad="127000">
              <a:schemeClr val="accent1"/>
            </a:glow>
            <a:outerShdw dist="50800" sx="1000" sy="1000" algn="ctr" rotWithShape="0">
              <a:srgbClr val="000000"/>
            </a:outerShdw>
          </a:effectLst>
        </p:spPr>
      </p:pic>
    </p:spTree>
    <p:extLst>
      <p:ext uri="{BB962C8B-B14F-4D97-AF65-F5344CB8AC3E}">
        <p14:creationId xmlns:p14="http://schemas.microsoft.com/office/powerpoint/2010/main" val="267018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E9F8B-E4C6-4695-8DD6-80B44435137E}"/>
              </a:ext>
            </a:extLst>
          </p:cNvPr>
          <p:cNvSpPr>
            <a:spLocks noGrp="1"/>
          </p:cNvSpPr>
          <p:nvPr>
            <p:ph type="title"/>
          </p:nvPr>
        </p:nvSpPr>
        <p:spPr/>
        <p:txBody>
          <a:bodyPr/>
          <a:lstStyle/>
          <a:p>
            <a:r>
              <a:rPr lang="en-US" dirty="0"/>
              <a:t>Modeling and Analysis </a:t>
            </a:r>
            <a:r>
              <a:rPr lang="en-US" sz="3600" dirty="0"/>
              <a:t>(Runs)</a:t>
            </a:r>
            <a:endParaRPr lang="en-US" dirty="0"/>
          </a:p>
        </p:txBody>
      </p:sp>
      <p:pic>
        <p:nvPicPr>
          <p:cNvPr id="5" name="Content Placeholder 4">
            <a:extLst>
              <a:ext uri="{FF2B5EF4-FFF2-40B4-BE49-F238E27FC236}">
                <a16:creationId xmlns:a16="http://schemas.microsoft.com/office/drawing/2014/main" id="{F5345304-A7CE-4541-AB57-590A4CC0C75F}"/>
              </a:ext>
            </a:extLst>
          </p:cNvPr>
          <p:cNvPicPr>
            <a:picLocks noGrp="1" noChangeAspect="1"/>
          </p:cNvPicPr>
          <p:nvPr>
            <p:ph sz="half" idx="1"/>
          </p:nvPr>
        </p:nvPicPr>
        <p:blipFill>
          <a:blip r:embed="rId2"/>
          <a:stretch>
            <a:fillRect/>
          </a:stretch>
        </p:blipFill>
        <p:spPr>
          <a:xfrm>
            <a:off x="1096963" y="2541896"/>
            <a:ext cx="4938712" cy="2631458"/>
          </a:xfrm>
          <a:prstGeom prst="rect">
            <a:avLst/>
          </a:prstGeom>
        </p:spPr>
      </p:pic>
      <p:pic>
        <p:nvPicPr>
          <p:cNvPr id="6" name="Content Placeholder 5">
            <a:extLst>
              <a:ext uri="{FF2B5EF4-FFF2-40B4-BE49-F238E27FC236}">
                <a16:creationId xmlns:a16="http://schemas.microsoft.com/office/drawing/2014/main" id="{B823D9AC-B46D-4CDA-B253-66CDC1D26A82}"/>
              </a:ext>
            </a:extLst>
          </p:cNvPr>
          <p:cNvPicPr>
            <a:picLocks noGrp="1" noChangeAspect="1"/>
          </p:cNvPicPr>
          <p:nvPr>
            <p:ph sz="half" idx="2"/>
          </p:nvPr>
        </p:nvPicPr>
        <p:blipFill>
          <a:blip r:embed="rId3"/>
          <a:stretch>
            <a:fillRect/>
          </a:stretch>
        </p:blipFill>
        <p:spPr>
          <a:xfrm>
            <a:off x="6218238" y="2535750"/>
            <a:ext cx="4937125" cy="2643750"/>
          </a:xfrm>
          <a:prstGeom prst="rect">
            <a:avLst/>
          </a:prstGeom>
        </p:spPr>
      </p:pic>
      <p:pic>
        <p:nvPicPr>
          <p:cNvPr id="10" name="Picture 9">
            <a:extLst>
              <a:ext uri="{FF2B5EF4-FFF2-40B4-BE49-F238E27FC236}">
                <a16:creationId xmlns:a16="http://schemas.microsoft.com/office/drawing/2014/main" id="{61029F41-4EAD-4F3E-9D8C-D72E3389B819}"/>
              </a:ext>
            </a:extLst>
          </p:cNvPr>
          <p:cNvPicPr>
            <a:picLocks noChangeAspect="1"/>
          </p:cNvPicPr>
          <p:nvPr/>
        </p:nvPicPr>
        <p:blipFill>
          <a:blip r:embed="rId4"/>
          <a:stretch>
            <a:fillRect/>
          </a:stretch>
        </p:blipFill>
        <p:spPr>
          <a:xfrm>
            <a:off x="10780730" y="419218"/>
            <a:ext cx="957262" cy="1139375"/>
          </a:xfrm>
          <a:prstGeom prst="rect">
            <a:avLst/>
          </a:prstGeom>
          <a:effectLst>
            <a:glow rad="127000">
              <a:schemeClr val="accent1"/>
            </a:glow>
            <a:outerShdw dist="50800" sx="1000" sy="1000" algn="ctr" rotWithShape="0">
              <a:srgbClr val="000000"/>
            </a:outerShdw>
          </a:effectLst>
        </p:spPr>
      </p:pic>
    </p:spTree>
    <p:extLst>
      <p:ext uri="{BB962C8B-B14F-4D97-AF65-F5344CB8AC3E}">
        <p14:creationId xmlns:p14="http://schemas.microsoft.com/office/powerpoint/2010/main" val="163397796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178</TotalTime>
  <Words>774</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Tw Cen MT</vt:lpstr>
      <vt:lpstr>Retrospect</vt:lpstr>
      <vt:lpstr>Big Mountain Resort</vt:lpstr>
      <vt:lpstr>Problem Identification</vt:lpstr>
      <vt:lpstr>Recommendations and Key Findings</vt:lpstr>
      <vt:lpstr>Recommendations and Key Findings</vt:lpstr>
      <vt:lpstr>Recommendations and Key Findings</vt:lpstr>
      <vt:lpstr>Modeling and Analysis (Ticket Prices)</vt:lpstr>
      <vt:lpstr>Modeling and Analysis (Vertical Drop &amp; Snow Making Area)</vt:lpstr>
      <vt:lpstr>Modeling and Analysis (No. of Chairs &amp; Fast Quads)</vt:lpstr>
      <vt:lpstr>Modeling and Analysis (Runs)</vt:lpstr>
      <vt:lpstr>Modeling and Analysis (Trams &amp; Skiable Terrain area)</vt:lpstr>
      <vt:lpstr>Summary &amp;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Abhiram Muktineni</dc:creator>
  <cp:lastModifiedBy>Abhiram Muktineni</cp:lastModifiedBy>
  <cp:revision>17</cp:revision>
  <dcterms:created xsi:type="dcterms:W3CDTF">2020-11-07T06:01:36Z</dcterms:created>
  <dcterms:modified xsi:type="dcterms:W3CDTF">2020-11-09T01:49:25Z</dcterms:modified>
</cp:coreProperties>
</file>