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5" r:id="rId3"/>
    <p:sldId id="258" r:id="rId4"/>
    <p:sldId id="276" r:id="rId5"/>
    <p:sldId id="261" r:id="rId6"/>
    <p:sldId id="272" r:id="rId7"/>
    <p:sldId id="260" r:id="rId8"/>
    <p:sldId id="266" r:id="rId9"/>
    <p:sldId id="268" r:id="rId10"/>
    <p:sldId id="264" r:id="rId11"/>
    <p:sldId id="27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4AC9-EF37-4106-9753-2B2B71F6BE1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2D62-52C8-4BB4-AB7D-FF1838F1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0569-F5C9-C7AA-07D6-6F5BFAC10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136F0-C346-A241-1197-51E6498E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69B5-9862-6343-4E41-0B3EA91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045B-68F4-4A05-AD31-5D654AA8AE7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F7F3-44C6-DE2B-905E-2F9B1AE9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E811-9B7F-7D59-2109-C705444E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7A7-41C7-6010-1E3E-540930D2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6C2F-9E42-2AB1-A910-895AE371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0055-9C37-AAD5-70B5-D4534D38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AC32-E8FE-4CD6-8314-31CDD2B605C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8525-05CE-4F5E-D3F5-4FF5AFC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D5F8-9B49-BD31-EA78-3F794E9C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D7746-34AF-DE01-6906-D64AA463C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BB70B-DDC3-0DAD-12A5-10410C65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426-C8D9-97FC-B18D-6D16AA3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7938-22F7-4DC2-8A1B-54AFE201C16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1CFE-53A8-775F-4380-8DA58F08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379C-41A5-B1B3-4079-E34DA117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D701-7DA6-CD7C-6775-D54F817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169C-ADB6-F510-56D0-EEA4D6DF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4631-458D-2B62-65CF-ABF8CABF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0455-A0B6-444C-89B1-AA77689C5F6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07DE-E86B-57CA-4F36-6AA46A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68CF-CEA6-B5DE-32FE-8D11005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8C06-8CCB-A2C3-C7F8-91AAB9A1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2C3A-F699-0000-8E5E-76588636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BD54-1B86-2D49-A14A-F345AE2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B551-83BA-49A8-B66B-4E3E48A774A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0379-A06B-09FC-A089-FCCA7112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445D-BABD-E2B3-768B-2AC5E36B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BEA4-B476-4A25-E577-F903B048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8A94-542E-E455-1853-7F9CC3EB1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EB98-C7BE-7D1B-16B7-DDA7A2A8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68C2-794F-AE96-B358-308A855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551C-E13D-4A97-8071-64D344E481BC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F4C2-A05D-5149-D94F-D6FE3908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A24F-3B76-E499-546F-5C6E7ADF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1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1BF6-5D34-B214-9836-EF83EA00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5F5E-FCB0-52D6-D6DC-50020C59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AF67-4ED1-A022-1932-C15520B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A541E-926B-20CE-9D4F-38A398E0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8299E-091F-1C46-68AB-280BC0D6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44D0-C4D4-DBA1-7CED-D799A629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EEA3-3F2D-4530-A211-9EB2CE55D695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06179-CB65-7662-859F-E61C6BD7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F9A72-E8A1-9CFF-D301-6067AD35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C91-9228-AECF-796D-33D05366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E7145-0B05-75CC-4BD0-EDFBADBF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871D-7FC1-46BC-9876-D40721BA5A59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03415-178A-D3B4-6710-99123798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1B47-22A6-1FD5-FA72-B9D399D9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A3E7-0240-9853-2243-1FBCCC5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CB19-B190-4D5D-9A69-B0107641F79B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45091-250B-A883-D462-AD40F512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4D5E-FB68-B09B-C4AF-1D5AA59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5DEF-9428-000E-CF06-306935C5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AD66-8F58-00E4-3996-C4E07131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CBE6-7C59-899A-E653-10EA9BBB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4518-C13C-8D74-0250-CC9AC42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FA0-DB2B-4059-BE1B-317232DD5D5B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A29EE-128D-7728-F037-A2ADB36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9BF0-7529-7E82-772F-35A9D60E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BAC7-CABF-B62C-5F31-B88CFCBF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0DCA-91BF-F3EB-571B-242F15A8A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7059C-8179-0B6B-1CE7-98709B18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736F-C2C7-8BBD-E1A9-44960A30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248F-B2EA-46F9-8BA4-88A7C6530737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6CEE-D6DA-F62A-BD72-89F8151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8EEA-FDC2-A1FE-E144-9A69363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05600-681B-E6AF-CAA1-9B945CA8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1F2A-9E3E-D2DE-5C71-D149EDB5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1A4F-EF9A-6748-5E5B-128663B6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7E2F-D495-4FE0-8773-00AE1DC477E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9578-8FD6-13BE-E717-BCB2C8F7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3CDE-7445-4F05-4622-B29C330E2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F87C-5B9E-4848-A243-611B47B8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PBD06EFMf8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D218B-0D01-863F-63EA-23E01337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1</a:t>
            </a:fld>
            <a:endParaRPr lang="en-US"/>
          </a:p>
        </p:txBody>
      </p:sp>
      <p:pic>
        <p:nvPicPr>
          <p:cNvPr id="11270" name="Picture 6" descr="Scary Hurricane Picture Background Images, HD Pictures and Wallpaper For  Free Download | Pngtree">
            <a:extLst>
              <a:ext uri="{FF2B5EF4-FFF2-40B4-BE49-F238E27FC236}">
                <a16:creationId xmlns:a16="http://schemas.microsoft.com/office/drawing/2014/main" id="{2F0074AE-4017-965B-90A4-4A4855C2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81" y="0"/>
            <a:ext cx="1222595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Scary Hurricane Picture Background Images, HD Pictures and Wallpaper For  Free Download | Pngtree">
            <a:extLst>
              <a:ext uri="{FF2B5EF4-FFF2-40B4-BE49-F238E27FC236}">
                <a16:creationId xmlns:a16="http://schemas.microsoft.com/office/drawing/2014/main" id="{9CF2E7FC-8CE7-70B1-4BAD-C1492982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81" y="0"/>
            <a:ext cx="1222595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DC1982-FF30-D918-F1EF-3F7ACDA552F8}"/>
              </a:ext>
            </a:extLst>
          </p:cNvPr>
          <p:cNvSpPr txBox="1">
            <a:spLocks/>
          </p:cNvSpPr>
          <p:nvPr/>
        </p:nvSpPr>
        <p:spPr>
          <a:xfrm>
            <a:off x="1550504" y="1258957"/>
            <a:ext cx="8918713" cy="40538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1"/>
                </a:solidFill>
                <a:latin typeface="Quicksand"/>
              </a:rPr>
              <a:t>A new ML model can provide more accurate assessments of hurricane damage for responders</a:t>
            </a:r>
            <a:r>
              <a:rPr lang="en-US" sz="5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32EE4-876B-F4A8-B7E9-32E827F3D678}"/>
              </a:ext>
            </a:extLst>
          </p:cNvPr>
          <p:cNvSpPr txBox="1"/>
          <p:nvPr/>
        </p:nvSpPr>
        <p:spPr>
          <a:xfrm>
            <a:off x="8610600" y="5637522"/>
            <a:ext cx="32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- Sai Abhiram Eeda</a:t>
            </a:r>
          </a:p>
        </p:txBody>
      </p:sp>
    </p:spTree>
    <p:extLst>
      <p:ext uri="{BB962C8B-B14F-4D97-AF65-F5344CB8AC3E}">
        <p14:creationId xmlns:p14="http://schemas.microsoft.com/office/powerpoint/2010/main" val="220616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93D4-B138-C6F1-ADC3-D35BD65D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B7B7-7ABA-7185-73AE-B78EC1EA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4" y="1544467"/>
            <a:ext cx="5658678" cy="4652963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212438"/>
                </a:solidFill>
                <a:effectLst/>
              </a:rPr>
              <a:t>     Damage </a:t>
            </a:r>
            <a:r>
              <a:rPr lang="en-US" b="0" i="0" dirty="0">
                <a:solidFill>
                  <a:srgbClr val="212438"/>
                </a:solidFill>
                <a:effectLst/>
              </a:rPr>
              <a:t>sustained by buildings</a:t>
            </a:r>
          </a:p>
          <a:p>
            <a:pPr marL="0" indent="0">
              <a:buNone/>
            </a:pPr>
            <a:endParaRPr lang="en-US" b="0" i="0" dirty="0">
              <a:solidFill>
                <a:srgbClr val="212438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212438"/>
              </a:solidFill>
              <a:effectLst/>
              <a:latin typeface="Quicksand"/>
            </a:endParaRPr>
          </a:p>
          <a:p>
            <a:pPr marL="0" indent="0">
              <a:buNone/>
            </a:pPr>
            <a:endParaRPr lang="en-US" b="0" i="0" dirty="0">
              <a:solidFill>
                <a:srgbClr val="212438"/>
              </a:solidFill>
              <a:effectLst/>
              <a:latin typeface="Quicksa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FCD1-D473-DCD0-7593-E5FBF69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E7F84-4E89-A433-7A83-E2CEA3FA870C}"/>
              </a:ext>
            </a:extLst>
          </p:cNvPr>
          <p:cNvSpPr txBox="1"/>
          <p:nvPr/>
        </p:nvSpPr>
        <p:spPr>
          <a:xfrm>
            <a:off x="6102626" y="1505158"/>
            <a:ext cx="5473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12438"/>
                </a:solidFill>
              </a:rPr>
              <a:t>K</a:t>
            </a:r>
            <a:r>
              <a:rPr lang="en-US" sz="2800" b="0" i="0" dirty="0">
                <a:solidFill>
                  <a:srgbClr val="212438"/>
                </a:solidFill>
                <a:effectLst/>
              </a:rPr>
              <a:t>ey information for emergency responders</a:t>
            </a:r>
            <a:endParaRPr lang="en-US" sz="2800" dirty="0"/>
          </a:p>
        </p:txBody>
      </p:sp>
      <p:pic>
        <p:nvPicPr>
          <p:cNvPr id="7" name="Picture 8" descr="Lifesaving innovation in disaster response – because seconds count">
            <a:extLst>
              <a:ext uri="{FF2B5EF4-FFF2-40B4-BE49-F238E27FC236}">
                <a16:creationId xmlns:a16="http://schemas.microsoft.com/office/drawing/2014/main" id="{5ABE5B7F-A754-A4F1-9D26-D332073F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5894"/>
            <a:ext cx="5473148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pact Glass 101: Preventing Hurricane Damage to Your Home">
            <a:extLst>
              <a:ext uri="{FF2B5EF4-FFF2-40B4-BE49-F238E27FC236}">
                <a16:creationId xmlns:a16="http://schemas.microsoft.com/office/drawing/2014/main" id="{0F459310-86FC-281A-4CF6-7E029ADF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6117"/>
            <a:ext cx="4910209" cy="32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4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6F98-8A8D-C50C-E74D-B78B637E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134E-E7FF-8D43-50C9-954F917F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Accuracy of </a:t>
            </a:r>
            <a:r>
              <a:rPr lang="en-US" dirty="0">
                <a:solidFill>
                  <a:srgbClr val="00B050"/>
                </a:solidFill>
              </a:rPr>
              <a:t>CNN model </a:t>
            </a:r>
            <a:r>
              <a:rPr lang="en-US" dirty="0"/>
              <a:t>&gt; </a:t>
            </a:r>
            <a:r>
              <a:rPr lang="en-US" dirty="0">
                <a:solidFill>
                  <a:schemeClr val="accent4"/>
                </a:solidFill>
              </a:rPr>
              <a:t>SVM model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				 </a:t>
            </a:r>
            <a:r>
              <a:rPr lang="en-US" b="0" i="0" dirty="0">
                <a:solidFill>
                  <a:srgbClr val="00B050"/>
                </a:solidFill>
                <a:effectLst/>
                <a:latin typeface="Quicksand"/>
              </a:rPr>
              <a:t>(86.3%)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            </a:t>
            </a:r>
            <a:r>
              <a:rPr lang="en-US" b="0" i="0" dirty="0">
                <a:solidFill>
                  <a:schemeClr val="accent4"/>
                </a:solidFill>
                <a:effectLst/>
                <a:latin typeface="Quicksand"/>
              </a:rPr>
              <a:t>(75.3% )</a:t>
            </a:r>
          </a:p>
          <a:p>
            <a:pPr marL="0" indent="0">
              <a:buNone/>
            </a:pPr>
            <a:endParaRPr lang="en-US" b="0" i="0" dirty="0">
              <a:solidFill>
                <a:schemeClr val="accent4"/>
              </a:solidFill>
              <a:effectLst/>
              <a:latin typeface="Quicksand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The SVM struggled to distinguish between minor and major damage, which can be a major issue for teams responding after a hurricane.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8C2A-62CB-5CEA-B4B2-239D5CB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A0B77-C097-D4F4-89CE-1AC7888E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12</a:t>
            </a:fld>
            <a:endParaRPr lang="en-US"/>
          </a:p>
        </p:txBody>
      </p:sp>
      <p:sp>
        <p:nvSpPr>
          <p:cNvPr id="3" name="AutoShape 2" descr="500+ Hurricane Pictures [HD] | Download Free Images on Unsplash">
            <a:extLst>
              <a:ext uri="{FF2B5EF4-FFF2-40B4-BE49-F238E27FC236}">
                <a16:creationId xmlns:a16="http://schemas.microsoft.com/office/drawing/2014/main" id="{3FCF045C-4911-A263-43EB-EA1D808D8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500+ Hurricane Pictures [HD] | Download Free Images on Unsplash">
            <a:extLst>
              <a:ext uri="{FF2B5EF4-FFF2-40B4-BE49-F238E27FC236}">
                <a16:creationId xmlns:a16="http://schemas.microsoft.com/office/drawing/2014/main" id="{7AEED2B5-D7DF-8344-CFFA-8F763E9E0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Satellite View Of The Eye Of The Storm Tropical Storm Formation Of  Hurricanes Atmospheric Pressure Earth Globe Stock Photo - Download Image  Now - iStock">
            <a:extLst>
              <a:ext uri="{FF2B5EF4-FFF2-40B4-BE49-F238E27FC236}">
                <a16:creationId xmlns:a16="http://schemas.microsoft.com/office/drawing/2014/main" id="{593C6406-7A3F-5DD1-7DF2-CA999F12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"/>
            <a:ext cx="12192000" cy="68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3B624-5D41-633E-659D-E29F0C92BBC3}"/>
              </a:ext>
            </a:extLst>
          </p:cNvPr>
          <p:cNvSpPr txBox="1"/>
          <p:nvPr/>
        </p:nvSpPr>
        <p:spPr>
          <a:xfrm>
            <a:off x="3823251" y="1367642"/>
            <a:ext cx="5751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446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01A6-5798-3E65-DC61-E5421EBE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D73-F433-FFB7-7B50-02183DD9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12438"/>
              </a:solidFill>
              <a:latin typeface="Quicksand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	The goal is to be able to provide near real-time information about building damage caused by hurricanes that can help emergency crews respond to disasters.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C400-D264-73BC-4367-99402699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F833-3661-7F3D-E11B-60E61D9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What is a hurricane?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0C4A-9299-0CC8-F554-18CABB47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	When the maximum sustained winds of a tropical storm reach 74 miles per hour, it’s called a hurricane.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1C49-A4AC-3DEE-FCDC-DE9F548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4E659-55A1-64E8-F60C-468D8CD2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4</a:t>
            </a:fld>
            <a:endParaRPr lang="en-US"/>
          </a:p>
        </p:txBody>
      </p:sp>
      <p:pic>
        <p:nvPicPr>
          <p:cNvPr id="3" name="Online Media 2" title="Hurricane Michael pounds Florida">
            <a:hlinkClick r:id="" action="ppaction://media"/>
            <a:extLst>
              <a:ext uri="{FF2B5EF4-FFF2-40B4-BE49-F238E27FC236}">
                <a16:creationId xmlns:a16="http://schemas.microsoft.com/office/drawing/2014/main" id="{2CF97130-9FD9-2F7A-9873-097FA9822E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806" y="102735"/>
            <a:ext cx="11774388" cy="66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D8C-8AFB-2FBD-8A5A-7DD151E1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Affects of hurricane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A3F-F7E4-3A2F-06E9-BF6C1324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life (Human and animal)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conomic</a:t>
            </a:r>
            <a:r>
              <a:rPr lang="en-US" dirty="0"/>
              <a:t> loss (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$25 billion by Micheal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Emotional and psychological damages </a:t>
            </a:r>
          </a:p>
          <a:p>
            <a:r>
              <a:rPr lang="en-US" dirty="0"/>
              <a:t>Damage to crops </a:t>
            </a:r>
          </a:p>
          <a:p>
            <a:r>
              <a:rPr lang="en-US" dirty="0"/>
              <a:t>Communication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E2F9-647B-2648-A2AE-5C4EC16A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A358-5EBB-C408-7E11-7E9C7093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CA6E-C6CB-6B84-A868-39FB3B5F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CE9E-6A32-67F3-4516-B5E103DA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Know The Top Use-Cases of Satellite Imagery Across Sectors">
            <a:extLst>
              <a:ext uri="{FF2B5EF4-FFF2-40B4-BE49-F238E27FC236}">
                <a16:creationId xmlns:a16="http://schemas.microsoft.com/office/drawing/2014/main" id="{1C382C04-9BA9-B850-F2E2-C68FD53D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528E8-8237-9241-D1AE-49185C90ECE2}"/>
              </a:ext>
            </a:extLst>
          </p:cNvPr>
          <p:cNvSpPr txBox="1">
            <a:spLocks/>
          </p:cNvSpPr>
          <p:nvPr/>
        </p:nvSpPr>
        <p:spPr>
          <a:xfrm>
            <a:off x="0" y="101461"/>
            <a:ext cx="10552043" cy="128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How ML model can help?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9ABB36-DF7F-3B55-D234-B1052104FF4B}"/>
              </a:ext>
            </a:extLst>
          </p:cNvPr>
          <p:cNvSpPr txBox="1">
            <a:spLocks/>
          </p:cNvSpPr>
          <p:nvPr/>
        </p:nvSpPr>
        <p:spPr>
          <a:xfrm>
            <a:off x="119269" y="1387958"/>
            <a:ext cx="5486401" cy="353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Quicksand"/>
              </a:rPr>
              <a:t>The model uses remote sensing from satellites that can generate building footprints from pre-hurricane images and then compare them with images taken after the storm.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9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1EF8-6176-F266-94D3-D5A2702C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5876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Before 			                and			After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6F21-8368-6CFF-420E-1F2DAEE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Before and after images of Hurricane Michael destruction - Washington Post">
            <a:extLst>
              <a:ext uri="{FF2B5EF4-FFF2-40B4-BE49-F238E27FC236}">
                <a16:creationId xmlns:a16="http://schemas.microsoft.com/office/drawing/2014/main" id="{538B22A4-627C-45F6-359A-52E7030AA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954" cy="63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4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46DC-B0F9-2378-889E-81EEB374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66DA-447A-B119-07D2-23E2F9B7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Pre-hurricane images - October or November 2017.</a:t>
            </a:r>
          </a:p>
          <a:p>
            <a:r>
              <a:rPr lang="en-US" b="0" i="0" dirty="0">
                <a:effectLst/>
              </a:rPr>
              <a:t>Post-event imagery - October. 13, 2018 of 22,686 buildings.</a:t>
            </a:r>
          </a:p>
          <a:p>
            <a:r>
              <a:rPr lang="en-US" dirty="0"/>
              <a:t>The CNN model is used </a:t>
            </a:r>
            <a:r>
              <a:rPr lang="en-US" b="0" i="0" dirty="0">
                <a:effectLst/>
              </a:rPr>
              <a:t>to first generate building footprints from the pre-hurricane satellite imagery and then classify the amount of damage after the storm.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E6A2-E5C1-4447-7C11-EA40CB25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CB9-43D4-160C-89D4-4E3984ED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Their model classified buildings 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A4AD-F3B9-AD8F-FC50-0955D439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12438"/>
                </a:solidFill>
                <a:latin typeface="Quicksand"/>
              </a:rPr>
              <a:t>U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ndamaged </a:t>
            </a:r>
          </a:p>
          <a:p>
            <a:r>
              <a:rPr lang="en-US" dirty="0">
                <a:solidFill>
                  <a:srgbClr val="212438"/>
                </a:solidFill>
                <a:latin typeface="Quicksand"/>
              </a:rPr>
              <a:t>M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inor damage </a:t>
            </a:r>
          </a:p>
          <a:p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Major damage</a:t>
            </a:r>
          </a:p>
          <a:p>
            <a:pPr marL="0" indent="0">
              <a:buNone/>
            </a:pPr>
            <a:r>
              <a:rPr lang="en-US" dirty="0">
                <a:solidFill>
                  <a:srgbClr val="212438"/>
                </a:solidFill>
                <a:latin typeface="Quicksand"/>
              </a:rPr>
              <a:t>          or</a:t>
            </a:r>
            <a:endParaRPr lang="en-US" b="0" i="0" dirty="0">
              <a:solidFill>
                <a:srgbClr val="212438"/>
              </a:solidFill>
              <a:effectLst/>
              <a:latin typeface="Quicksand"/>
            </a:endParaRPr>
          </a:p>
          <a:p>
            <a:r>
              <a:rPr lang="en-US" dirty="0">
                <a:solidFill>
                  <a:srgbClr val="212438"/>
                </a:solidFill>
                <a:latin typeface="Quicksand"/>
              </a:rPr>
              <a:t>D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estroyed.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E74A-DB7B-65CE-9C09-B59818F5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F87C-5B9E-4848-A243-611B47B8032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Building damage levels and the &quot;collapsed&quot; condition considered in this...  | Download Scientific Diagram">
            <a:extLst>
              <a:ext uri="{FF2B5EF4-FFF2-40B4-BE49-F238E27FC236}">
                <a16:creationId xmlns:a16="http://schemas.microsoft.com/office/drawing/2014/main" id="{C87A19FC-C720-55FB-FBCE-379AC3238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36251"/>
          <a:stretch/>
        </p:blipFill>
        <p:spPr bwMode="auto">
          <a:xfrm>
            <a:off x="3504946" y="1649792"/>
            <a:ext cx="8074140" cy="47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276</Words>
  <Application>Microsoft Office PowerPoint</Application>
  <PresentationFormat>Widescreen</PresentationFormat>
  <Paragraphs>48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Quicksand</vt:lpstr>
      <vt:lpstr>Office Theme</vt:lpstr>
      <vt:lpstr>PowerPoint Presentation</vt:lpstr>
      <vt:lpstr>Agenda</vt:lpstr>
      <vt:lpstr>What is a hurricane?</vt:lpstr>
      <vt:lpstr>PowerPoint Presentation</vt:lpstr>
      <vt:lpstr>Affects of hurricane</vt:lpstr>
      <vt:lpstr>PowerPoint Presentation</vt:lpstr>
      <vt:lpstr>Before                    and   After </vt:lpstr>
      <vt:lpstr>About the Model</vt:lpstr>
      <vt:lpstr>Their model classified buildings as</vt:lpstr>
      <vt:lpstr>Model usage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Abhiram</dc:creator>
  <cp:lastModifiedBy>Sai Abhiram</cp:lastModifiedBy>
  <cp:revision>4</cp:revision>
  <dcterms:created xsi:type="dcterms:W3CDTF">2023-09-17T19:52:57Z</dcterms:created>
  <dcterms:modified xsi:type="dcterms:W3CDTF">2023-09-19T12:13:52Z</dcterms:modified>
</cp:coreProperties>
</file>