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Type a quote here.”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Image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s.wsj.com/indiarealtime/2013/08/28/photos-indias-opposition-sells-onion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issan seva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Kissan sevak</a:t>
            </a:r>
          </a:p>
        </p:txBody>
      </p:sp>
      <p:sp>
        <p:nvSpPr>
          <p:cNvPr id="132" name="An application developed by : Abhishek K, Abhishek R, Santosh, Lokesh 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application developed by : Abhishek K, Abhishek R, Santosh, Lokesh 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ther apps in the mark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apps in the market </a:t>
            </a:r>
          </a:p>
        </p:txBody>
      </p:sp>
      <p:sp>
        <p:nvSpPr>
          <p:cNvPr id="164" name="Mandi app (leaning toward wholesaler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Mandi app (leaning toward wholesalers)</a:t>
            </a:r>
          </a:p>
          <a:p>
            <a:pPr>
              <a:buBlip>
                <a:blip r:embed="rId2"/>
              </a:buBlip>
            </a:pPr>
            <a:r>
              <a:t>Digital Mandi India (can only check the prices)</a:t>
            </a:r>
          </a:p>
          <a:p>
            <a:pPr>
              <a:buBlip>
                <a:blip r:embed="rId2"/>
              </a:buBlip>
            </a:pPr>
            <a:r>
              <a:t>Mandi Trades (only buying and selling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are we differ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different? </a:t>
            </a:r>
          </a:p>
        </p:txBody>
      </p:sp>
      <p:sp>
        <p:nvSpPr>
          <p:cNvPr id="167" name="We provide one of the revolutionary - a bidding feature that will make the wholesalers fight in competition towards farmers advantage…"/>
          <p:cNvSpPr txBox="1"/>
          <p:nvPr>
            <p:ph type="body" idx="1"/>
          </p:nvPr>
        </p:nvSpPr>
        <p:spPr>
          <a:xfrm>
            <a:off x="774700" y="2990848"/>
            <a:ext cx="11988800" cy="5727701"/>
          </a:xfrm>
          <a:prstGeom prst="rect">
            <a:avLst/>
          </a:prstGeom>
        </p:spPr>
        <p:txBody>
          <a:bodyPr/>
          <a:lstStyle/>
          <a:p>
            <a:pPr marL="135591" indent="-135591" defTabSz="457200">
              <a:spcBef>
                <a:spcPts val="0"/>
              </a:spcBef>
              <a:buClr>
                <a:srgbClr val="BEBEBE"/>
              </a:buClr>
              <a:buSzPct val="125000"/>
              <a:buChar char="•"/>
              <a:defRPr>
                <a:solidFill>
                  <a:srgbClr val="505050"/>
                </a:solidFill>
              </a:defRPr>
            </a:pPr>
            <a:r>
              <a:t>We provide one of the revolutionary - a bidding feature that will make the wholesalers fight in competition towards farmers advantage</a:t>
            </a:r>
          </a:p>
          <a:p>
            <a:pPr marL="135591" indent="-135591" defTabSz="457200">
              <a:spcBef>
                <a:spcPts val="0"/>
              </a:spcBef>
              <a:buClr>
                <a:srgbClr val="BEBEBE"/>
              </a:buClr>
              <a:buSzPct val="125000"/>
              <a:buChar char="•"/>
              <a:defRPr>
                <a:solidFill>
                  <a:srgbClr val="505050"/>
                </a:solidFill>
              </a:defRPr>
            </a:pPr>
          </a:p>
          <a:p>
            <a:pPr marL="135591" indent="-135591" defTabSz="457200">
              <a:spcBef>
                <a:spcPts val="0"/>
              </a:spcBef>
              <a:buClr>
                <a:srgbClr val="BEBEBE"/>
              </a:buClr>
              <a:buSzPct val="125000"/>
              <a:buChar char="•"/>
              <a:defRPr>
                <a:solidFill>
                  <a:srgbClr val="505050"/>
                </a:solidFill>
              </a:defRPr>
            </a:pPr>
            <a:r>
              <a:t>Everything is real time and hence there is no necessity go the godowns for the farmer to store his produce as his harvest will be sold in real time</a:t>
            </a:r>
          </a:p>
          <a:p>
            <a:pPr marL="135591" indent="-135591" defTabSz="457200">
              <a:spcBef>
                <a:spcPts val="0"/>
              </a:spcBef>
              <a:buClr>
                <a:srgbClr val="BEBEBE"/>
              </a:buClr>
              <a:buSzPct val="125000"/>
              <a:buChar char="•"/>
              <a:defRPr>
                <a:solidFill>
                  <a:srgbClr val="505050"/>
                </a:solidFill>
              </a:defRPr>
            </a:pPr>
          </a:p>
          <a:p>
            <a:pPr marL="135591" indent="-135591" defTabSz="457200">
              <a:spcBef>
                <a:spcPts val="0"/>
              </a:spcBef>
              <a:buClr>
                <a:srgbClr val="BEBEBE"/>
              </a:buClr>
              <a:buSzPct val="125000"/>
              <a:buChar char="•"/>
              <a:defRPr>
                <a:solidFill>
                  <a:srgbClr val="505050"/>
                </a:solidFill>
              </a:defRPr>
            </a:pPr>
            <a:r>
              <a:t>The exact location of the farmer is recored by our map interface and this can be used for the future survey and to track farmers activity by the government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uture for 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for improvements </a:t>
            </a:r>
          </a:p>
        </p:txBody>
      </p:sp>
      <p:sp>
        <p:nvSpPr>
          <p:cNvPr id="170" name="A real time market with commodity prices shown in a separate t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real time market with commodity prices shown in a separate tab</a:t>
            </a:r>
          </a:p>
          <a:p>
            <a:pPr>
              <a:buBlip>
                <a:blip r:embed="rId2"/>
              </a:buBlip>
            </a:pPr>
            <a:r>
              <a:t>Using the map interface to automatically send a goods vehicle with best prices</a:t>
            </a:r>
          </a:p>
          <a:p>
            <a:pPr>
              <a:buBlip>
                <a:blip r:embed="rId2"/>
              </a:buBlip>
            </a:pPr>
            <a:r>
              <a:t>A master account for the government to have access to the entire data recorded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 </a:t>
            </a:r>
          </a:p>
        </p:txBody>
      </p:sp>
      <p:sp>
        <p:nvSpPr>
          <p:cNvPr id="135" name="The rising cost of food that has hurt both Indian pockets is often blamed on a multi-layered system of middlemen involved in the distribution of produce from farm to fork.…"/>
          <p:cNvSpPr txBox="1"/>
          <p:nvPr>
            <p:ph type="body" idx="1"/>
          </p:nvPr>
        </p:nvSpPr>
        <p:spPr>
          <a:xfrm>
            <a:off x="508000" y="2883345"/>
            <a:ext cx="11988800" cy="5727701"/>
          </a:xfrm>
          <a:prstGeom prst="rect">
            <a:avLst/>
          </a:prstGeom>
        </p:spPr>
        <p:txBody>
          <a:bodyPr/>
          <a:lstStyle/>
          <a:p>
            <a:pPr marL="176645" indent="-176645" defTabSz="457200">
              <a:lnSpc>
                <a:spcPts val="6700"/>
              </a:lnSpc>
              <a:spcBef>
                <a:spcPts val="1700"/>
              </a:spcBef>
              <a:buSzPct val="100000"/>
              <a:buChar char="•"/>
              <a:defRPr>
                <a:solidFill>
                  <a:srgbClr val="4A4A4A"/>
                </a:solidFill>
              </a:defRPr>
            </a:pPr>
            <a:r>
              <a:t>The </a:t>
            </a:r>
            <a:r>
              <a:rPr u="sng"/>
              <a:t>rising cost of food that has hurt both Indian pockets</a:t>
            </a:r>
            <a:r>
              <a:t> is often blamed on a multi-layered system of </a:t>
            </a:r>
            <a:r>
              <a:rPr>
                <a:hlinkClick r:id="rId2" invalidUrl="" action="" tgtFrame="" tooltip="" history="1" highlightClick="0" endSnd="0"/>
              </a:rPr>
              <a:t>middlemen involved in the distribution of produce from farm to fork</a:t>
            </a:r>
            <a:r>
              <a:t>.</a:t>
            </a:r>
          </a:p>
          <a:p>
            <a:pPr marL="176645" indent="-176645" defTabSz="457200">
              <a:lnSpc>
                <a:spcPts val="6700"/>
              </a:lnSpc>
              <a:spcBef>
                <a:spcPts val="1700"/>
              </a:spcBef>
              <a:buSzPct val="100000"/>
              <a:buChar char="•"/>
              <a:defRPr>
                <a:solidFill>
                  <a:srgbClr val="4A4A4A"/>
                </a:solidFill>
              </a:defRPr>
            </a:pPr>
            <a:r>
              <a:t>The </a:t>
            </a:r>
            <a:r>
              <a:rPr u="sng"/>
              <a:t>middle men over the years have created several layers of intermediaries</a:t>
            </a:r>
            <a:r>
              <a:t>, lengthening the supply chain, which in turn drive prices down for farmers and up for consumers.</a:t>
            </a:r>
          </a:p>
          <a:p>
            <a:pPr marL="176645" indent="-176645" defTabSz="457200">
              <a:lnSpc>
                <a:spcPts val="6700"/>
              </a:lnSpc>
              <a:spcBef>
                <a:spcPts val="1700"/>
              </a:spcBef>
              <a:buSzPct val="100000"/>
              <a:buChar char="•"/>
              <a:defRPr>
                <a:solidFill>
                  <a:srgbClr val="4A4A4A"/>
                </a:solidFill>
              </a:defRPr>
            </a:pPr>
            <a:r>
              <a:rPr u="sng"/>
              <a:t>Hyper inflation</a:t>
            </a:r>
            <a:r>
              <a:t> are caused by these middleman trying to buy produce from farmers for cheap and selling it at high price</a:t>
            </a:r>
          </a:p>
          <a:p>
            <a:pPr marL="176645" indent="-176645" defTabSz="457200">
              <a:lnSpc>
                <a:spcPts val="6700"/>
              </a:lnSpc>
              <a:spcBef>
                <a:spcPts val="1700"/>
              </a:spcBef>
              <a:buSzPct val="100000"/>
              <a:buChar char="•"/>
              <a:defRPr>
                <a:solidFill>
                  <a:srgbClr val="4A4A4A"/>
                </a:solidFill>
              </a:defRPr>
            </a:pPr>
            <a:r>
              <a:t>A self employed farmer/labourer dies every 30 min in India as they are unable to pay the loan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ow we solve the proble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we solve the problem?</a:t>
            </a:r>
          </a:p>
        </p:txBody>
      </p:sp>
      <p:sp>
        <p:nvSpPr>
          <p:cNvPr id="138" name="Make the supply chain more transparent, so that it easy for government to monitor and collect data about the crop rotation and pricing…"/>
          <p:cNvSpPr txBox="1"/>
          <p:nvPr>
            <p:ph type="body" idx="1"/>
          </p:nvPr>
        </p:nvSpPr>
        <p:spPr>
          <a:xfrm>
            <a:off x="508000" y="2990848"/>
            <a:ext cx="11988800" cy="5727701"/>
          </a:xfrm>
          <a:prstGeom prst="rect">
            <a:avLst/>
          </a:prstGeom>
        </p:spPr>
        <p:txBody>
          <a:bodyPr/>
          <a:lstStyle/>
          <a:p>
            <a:pPr marL="157214" indent="-157214" defTabSz="406908">
              <a:lnSpc>
                <a:spcPts val="4200"/>
              </a:lnSpc>
              <a:spcBef>
                <a:spcPts val="1500"/>
              </a:spcBef>
              <a:buSzPct val="100000"/>
              <a:buChar char="•"/>
              <a:defRPr sz="1513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57214" indent="-157214" defTabSz="406908">
              <a:lnSpc>
                <a:spcPts val="6000"/>
              </a:lnSpc>
              <a:spcBef>
                <a:spcPts val="1500"/>
              </a:spcBef>
              <a:buSzPct val="100000"/>
              <a:buChar char="•"/>
              <a:defRPr sz="3026">
                <a:solidFill>
                  <a:srgbClr val="5A5A5A"/>
                </a:solidFill>
              </a:defRPr>
            </a:pPr>
            <a:r>
              <a:t>Make the supply chain more transparent, so that it easy for government to monitor and collect data about the crop rotation and pricing </a:t>
            </a:r>
          </a:p>
          <a:p>
            <a:pPr marL="157214" indent="-157214" defTabSz="406908">
              <a:lnSpc>
                <a:spcPts val="6000"/>
              </a:lnSpc>
              <a:spcBef>
                <a:spcPts val="1500"/>
              </a:spcBef>
              <a:buSzPct val="100000"/>
              <a:buChar char="•"/>
              <a:defRPr sz="3026">
                <a:solidFill>
                  <a:srgbClr val="5A5A5A"/>
                </a:solidFill>
              </a:defRPr>
            </a:pPr>
          </a:p>
          <a:p>
            <a:pPr marL="157214" indent="-157214" defTabSz="406908">
              <a:lnSpc>
                <a:spcPts val="6000"/>
              </a:lnSpc>
              <a:spcBef>
                <a:spcPts val="1500"/>
              </a:spcBef>
              <a:buSzPct val="100000"/>
              <a:buChar char="•"/>
              <a:defRPr sz="3026">
                <a:solidFill>
                  <a:srgbClr val="5A5A5A"/>
                </a:solidFill>
              </a:defRPr>
            </a:pPr>
            <a:r>
              <a:t>Removing fruit and vegetables from the control of these middle man would allow the produce to find its true market value and damp down inflation</a:t>
            </a:r>
          </a:p>
          <a:p>
            <a:pPr marL="157214" indent="-157214" defTabSz="406908">
              <a:lnSpc>
                <a:spcPts val="6000"/>
              </a:lnSpc>
              <a:spcBef>
                <a:spcPts val="1500"/>
              </a:spcBef>
              <a:buSzPct val="100000"/>
              <a:buChar char="•"/>
              <a:defRPr sz="3026">
                <a:solidFill>
                  <a:srgbClr val="5A5A5A"/>
                </a:solidFill>
              </a:defRPr>
            </a:pPr>
          </a:p>
          <a:p>
            <a:pPr marL="157214" indent="-157214" defTabSz="406908">
              <a:lnSpc>
                <a:spcPts val="6000"/>
              </a:lnSpc>
              <a:spcBef>
                <a:spcPts val="1500"/>
              </a:spcBef>
              <a:buSzPct val="100000"/>
              <a:buChar char="•"/>
              <a:defRPr sz="3026">
                <a:solidFill>
                  <a:srgbClr val="5A5A5A"/>
                </a:solidFill>
              </a:defRPr>
            </a:pPr>
            <a:r>
              <a:t>According to the wholesalers model the farmer gets around 70% of the market value of the produce compared to 25% which he gets from selling it to the middle men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 Shot 2018-03-20 at 3.02.46 PM.png" descr="Screen Shot 2018-03-20 at 3.02.46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41" name="ACTIVITY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DIAGRAM</a:t>
            </a:r>
          </a:p>
        </p:txBody>
      </p:sp>
      <p:sp>
        <p:nvSpPr>
          <p:cNvPr id="142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88950" y="876300"/>
            <a:ext cx="5829300" cy="8001001"/>
          </a:xfrm>
          <a:prstGeom prst="rect">
            <a:avLst/>
          </a:prstGeom>
        </p:spPr>
      </p:pic>
      <p:sp>
        <p:nvSpPr>
          <p:cNvPr id="145" name="THE LOGIN PAGE"/>
          <p:cNvSpPr txBox="1"/>
          <p:nvPr/>
        </p:nvSpPr>
        <p:spPr>
          <a:xfrm>
            <a:off x="7277581" y="4565649"/>
            <a:ext cx="36667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55EC"/>
                </a:solidFill>
              </a:defRPr>
            </a:lvl1pPr>
          </a:lstStyle>
          <a:p>
            <a:pPr/>
            <a:r>
              <a:t>THE LOGIN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3619" y="886599"/>
            <a:ext cx="5829301" cy="8001001"/>
          </a:xfrm>
          <a:prstGeom prst="rect">
            <a:avLst/>
          </a:prstGeom>
        </p:spPr>
      </p:pic>
      <p:sp>
        <p:nvSpPr>
          <p:cNvPr id="148" name="Farmer uploading the details of the harvest"/>
          <p:cNvSpPr txBox="1"/>
          <p:nvPr/>
        </p:nvSpPr>
        <p:spPr>
          <a:xfrm>
            <a:off x="8039603" y="3721099"/>
            <a:ext cx="294539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Farmer uploading the details of the harvest</a:t>
            </a:r>
          </a:p>
        </p:txBody>
      </p:sp>
      <p:sp>
        <p:nvSpPr>
          <p:cNvPr id="149" name="FARMER SIDE"/>
          <p:cNvSpPr txBox="1"/>
          <p:nvPr/>
        </p:nvSpPr>
        <p:spPr>
          <a:xfrm>
            <a:off x="7649427" y="1463239"/>
            <a:ext cx="27711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9801E"/>
                </a:solidFill>
              </a:defRPr>
            </a:lvl1pPr>
          </a:lstStyle>
          <a:p>
            <a:pPr/>
            <a:r>
              <a:t>FARMER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3619" y="886599"/>
            <a:ext cx="5829301" cy="8001001"/>
          </a:xfrm>
          <a:prstGeom prst="rect">
            <a:avLst/>
          </a:prstGeom>
        </p:spPr>
      </p:pic>
      <p:sp>
        <p:nvSpPr>
          <p:cNvPr id="152" name="The list of harvest available for bidding"/>
          <p:cNvSpPr txBox="1"/>
          <p:nvPr/>
        </p:nvSpPr>
        <p:spPr>
          <a:xfrm>
            <a:off x="7170811" y="4125574"/>
            <a:ext cx="446071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The list of harvest available for bidding</a:t>
            </a:r>
          </a:p>
        </p:txBody>
      </p:sp>
      <p:sp>
        <p:nvSpPr>
          <p:cNvPr id="153" name="WHOLESALER SIDE"/>
          <p:cNvSpPr txBox="1"/>
          <p:nvPr/>
        </p:nvSpPr>
        <p:spPr>
          <a:xfrm>
            <a:off x="7503008" y="1602531"/>
            <a:ext cx="40185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F45F5"/>
                </a:solidFill>
              </a:defRPr>
            </a:lvl1pPr>
          </a:lstStyle>
          <a:p>
            <a:pPr/>
            <a:r>
              <a:t>WHOLESALER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3619" y="886599"/>
            <a:ext cx="5829301" cy="8001001"/>
          </a:xfrm>
          <a:prstGeom prst="rect">
            <a:avLst/>
          </a:prstGeom>
        </p:spPr>
      </p:pic>
      <p:sp>
        <p:nvSpPr>
          <p:cNvPr id="156" name="The dialogue box where the wholesaler bids"/>
          <p:cNvSpPr txBox="1"/>
          <p:nvPr/>
        </p:nvSpPr>
        <p:spPr>
          <a:xfrm>
            <a:off x="7119497" y="4241800"/>
            <a:ext cx="478560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The dialogue box where the wholesaler bids</a:t>
            </a:r>
          </a:p>
        </p:txBody>
      </p:sp>
      <p:sp>
        <p:nvSpPr>
          <p:cNvPr id="157" name="Wholesaler side"/>
          <p:cNvSpPr txBox="1"/>
          <p:nvPr/>
        </p:nvSpPr>
        <p:spPr>
          <a:xfrm>
            <a:off x="7953623" y="1564979"/>
            <a:ext cx="31173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746F6"/>
                </a:solidFill>
              </a:defRPr>
            </a:lvl1pPr>
          </a:lstStyle>
          <a:p>
            <a:pPr/>
            <a:r>
              <a:t>Wholesaler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88950" y="876300"/>
            <a:ext cx="5829300" cy="8001001"/>
          </a:xfrm>
          <a:prstGeom prst="rect">
            <a:avLst/>
          </a:prstGeom>
        </p:spPr>
      </p:pic>
      <p:sp>
        <p:nvSpPr>
          <p:cNvPr id="160" name="Bids displayed in descending order"/>
          <p:cNvSpPr txBox="1"/>
          <p:nvPr/>
        </p:nvSpPr>
        <p:spPr>
          <a:xfrm>
            <a:off x="7785294" y="4241800"/>
            <a:ext cx="345401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8060C"/>
                </a:solidFill>
              </a:defRPr>
            </a:lvl1pPr>
          </a:lstStyle>
          <a:p>
            <a:pPr/>
            <a:r>
              <a:t>Bids displayed in descending order</a:t>
            </a:r>
          </a:p>
        </p:txBody>
      </p:sp>
      <p:sp>
        <p:nvSpPr>
          <p:cNvPr id="161" name="Farmer side"/>
          <p:cNvSpPr txBox="1"/>
          <p:nvPr/>
        </p:nvSpPr>
        <p:spPr>
          <a:xfrm>
            <a:off x="8355905" y="2268676"/>
            <a:ext cx="23127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37419"/>
                </a:solidFill>
              </a:defRPr>
            </a:lvl1pPr>
          </a:lstStyle>
          <a:p>
            <a:pPr/>
            <a:r>
              <a:t>Farmer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