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Lato Black"/>
      <p:bold r:id="rId15"/>
      <p:boldItalic r:id="rId16"/>
    </p:embeddedFont>
    <p:embeddedFont>
      <p:font typeface="Libre Baskerville"/>
      <p:regular r:id="rId17"/>
      <p:bold r:id="rId18"/>
      <p: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atoBlack-bold.fntdata"/><Relationship Id="rId14" Type="http://schemas.openxmlformats.org/officeDocument/2006/relationships/slide" Target="slides/slide10.xml"/><Relationship Id="rId17" Type="http://schemas.openxmlformats.org/officeDocument/2006/relationships/font" Target="fonts/LibreBaskerville-regular.fntdata"/><Relationship Id="rId16" Type="http://schemas.openxmlformats.org/officeDocument/2006/relationships/font" Target="fonts/LatoBlack-boldItalic.fntdata"/><Relationship Id="rId5" Type="http://schemas.openxmlformats.org/officeDocument/2006/relationships/slide" Target="slides/slide1.xml"/><Relationship Id="rId19" Type="http://schemas.openxmlformats.org/officeDocument/2006/relationships/font" Target="fonts/LibreBaskerville-italic.fntdata"/><Relationship Id="rId6" Type="http://schemas.openxmlformats.org/officeDocument/2006/relationships/slide" Target="slides/slide2.xml"/><Relationship Id="rId18" Type="http://schemas.openxmlformats.org/officeDocument/2006/relationships/font" Target="fonts/LibreBaskerville-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96" name="Google Shape;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44" name="Google Shape;14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ba46c43807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g2ba46c43807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ba46c43807_0_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g2ba46c43807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bacc7f61e2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g2bacc7f61e2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bacc7f61e2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g2bacc7f61e2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bacc7f61e2_0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g2bacc7f61e2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bacc7f61e2_0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g2bacc7f61e2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0" name="Google Shape;20;p2"/>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87" name="Google Shape;87;p11"/>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5" name="Google Shape;25;p3"/>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32" name="Google Shape;32;p4"/>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39" name="Google Shape;39;p5"/>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46" name="Google Shape;46;p6"/>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54" name="Google Shape;54;p7"/>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64" name="Google Shape;64;p8"/>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8" name="Google Shape;68;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72" name="Google Shape;72;p9"/>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0"/>
          <p:cNvSpPr/>
          <p:nvPr>
            <p:ph idx="2" type="pic"/>
          </p:nvPr>
        </p:nvSpPr>
        <p:spPr>
          <a:xfrm>
            <a:off x="5183188" y="987425"/>
            <a:ext cx="6172200" cy="4873625"/>
          </a:xfrm>
          <a:prstGeom prst="rect">
            <a:avLst/>
          </a:prstGeom>
          <a:noFill/>
          <a:ln>
            <a:noFill/>
          </a:ln>
        </p:spPr>
      </p:sp>
      <p:sp>
        <p:nvSpPr>
          <p:cNvPr id="76" name="Google Shape;76;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80" name="Google Shape;80;p10"/>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3"/>
          <p:cNvPicPr preferRelativeResize="0"/>
          <p:nvPr/>
        </p:nvPicPr>
        <p:blipFill rotWithShape="1">
          <a:blip r:embed="rId3">
            <a:alphaModFix/>
          </a:blip>
          <a:srcRect b="0" l="0" r="0" t="0"/>
          <a:stretch/>
        </p:blipFill>
        <p:spPr>
          <a:xfrm>
            <a:off x="592" y="0"/>
            <a:ext cx="12190815" cy="6694098"/>
          </a:xfrm>
          <a:prstGeom prst="rect">
            <a:avLst/>
          </a:prstGeom>
          <a:noFill/>
          <a:ln>
            <a:noFill/>
          </a:ln>
        </p:spPr>
      </p:pic>
      <p:sp>
        <p:nvSpPr>
          <p:cNvPr id="99" name="Google Shape;99;p13"/>
          <p:cNvSpPr txBox="1"/>
          <p:nvPr/>
        </p:nvSpPr>
        <p:spPr>
          <a:xfrm>
            <a:off x="2472904" y="3717986"/>
            <a:ext cx="7246200" cy="738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br>
              <a:rPr b="0" i="0" lang="en-IN" sz="1800" u="none" cap="none" strike="noStrike">
                <a:solidFill>
                  <a:schemeClr val="dk1"/>
                </a:solidFill>
                <a:latin typeface="Calibri"/>
                <a:ea typeface="Calibri"/>
                <a:cs typeface="Calibri"/>
                <a:sym typeface="Calibri"/>
              </a:rPr>
            </a:br>
            <a:r>
              <a:rPr b="0" i="0" lang="en-IN" sz="1800" u="none" cap="none" strike="noStrike">
                <a:solidFill>
                  <a:schemeClr val="dk1"/>
                </a:solidFill>
                <a:latin typeface="Calibri"/>
                <a:ea typeface="Calibri"/>
                <a:cs typeface="Calibri"/>
                <a:sym typeface="Calibri"/>
              </a:rPr>
              <a:t> </a:t>
            </a:r>
            <a:r>
              <a:rPr b="1" lang="en-IN" sz="2400">
                <a:solidFill>
                  <a:srgbClr val="202124"/>
                </a:solidFill>
                <a:highlight>
                  <a:srgbClr val="FFFFFF"/>
                </a:highlight>
              </a:rPr>
              <a:t>AMCAT EDA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2"/>
          <p:cNvPicPr preferRelativeResize="0"/>
          <p:nvPr/>
        </p:nvPicPr>
        <p:blipFill rotWithShape="1">
          <a:blip r:embed="rId3">
            <a:alphaModFix/>
          </a:blip>
          <a:srcRect b="0" l="0" r="0" t="0"/>
          <a:stretch/>
        </p:blipFill>
        <p:spPr>
          <a:xfrm>
            <a:off x="6466516" y="1850749"/>
            <a:ext cx="4465643" cy="2834317"/>
          </a:xfrm>
          <a:prstGeom prst="rect">
            <a:avLst/>
          </a:prstGeom>
          <a:noFill/>
          <a:ln>
            <a:noFill/>
          </a:ln>
        </p:spPr>
      </p:pic>
      <p:sp>
        <p:nvSpPr>
          <p:cNvPr id="147" name="Google Shape;147;p22"/>
          <p:cNvSpPr txBox="1"/>
          <p:nvPr/>
        </p:nvSpPr>
        <p:spPr>
          <a:xfrm>
            <a:off x="1244600" y="2997200"/>
            <a:ext cx="3661836"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00000"/>
              </a:buClr>
              <a:buSzPts val="4400"/>
              <a:buFont typeface="Libre Baskerville"/>
              <a:buNone/>
            </a:pPr>
            <a:r>
              <a:rPr b="0" i="0" lang="en-IN" sz="4400" u="none" cap="none" strike="noStrike">
                <a:solidFill>
                  <a:srgbClr val="C00000"/>
                </a:solidFill>
                <a:latin typeface="Libre Baskerville"/>
                <a:ea typeface="Libre Baskerville"/>
                <a:cs typeface="Libre Baskerville"/>
                <a:sym typeface="Libre Baskerville"/>
              </a:rPr>
              <a:t>THANK YOU</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4"/>
          <p:cNvSpPr txBox="1"/>
          <p:nvPr/>
        </p:nvSpPr>
        <p:spPr>
          <a:xfrm>
            <a:off x="496625" y="969575"/>
            <a:ext cx="10641600" cy="47331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1" lang="en-IN" sz="1800">
                <a:solidFill>
                  <a:schemeClr val="dk1"/>
                </a:solidFill>
                <a:latin typeface="Calibri"/>
                <a:ea typeface="Calibri"/>
                <a:cs typeface="Calibri"/>
                <a:sym typeface="Calibri"/>
              </a:rPr>
              <a:t>B. Abhiram</a:t>
            </a:r>
            <a:endParaRPr b="1" sz="1800">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1" i="0" lang="en-IN" sz="1800" u="none" cap="none" strike="noStrike">
                <a:solidFill>
                  <a:schemeClr val="dk1"/>
                </a:solidFill>
                <a:latin typeface="Calibri"/>
                <a:ea typeface="Calibri"/>
                <a:cs typeface="Calibri"/>
                <a:sym typeface="Calibri"/>
              </a:rPr>
              <a:t>B-tech </a:t>
            </a:r>
            <a:r>
              <a:rPr b="1" lang="en-IN" sz="1800">
                <a:solidFill>
                  <a:schemeClr val="dk1"/>
                </a:solidFill>
                <a:latin typeface="Calibri"/>
                <a:ea typeface="Calibri"/>
                <a:cs typeface="Calibri"/>
                <a:sym typeface="Calibri"/>
              </a:rPr>
              <a:t>in Artificial Intelligence in Mahindra University</a:t>
            </a:r>
            <a:endParaRPr b="1"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sz="1800">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1" lang="en-IN" sz="1800">
                <a:solidFill>
                  <a:schemeClr val="dk1"/>
                </a:solidFill>
                <a:latin typeface="Calibri"/>
                <a:ea typeface="Calibri"/>
                <a:cs typeface="Calibri"/>
                <a:sym typeface="Calibri"/>
              </a:rPr>
              <a:t>I</a:t>
            </a:r>
            <a:r>
              <a:rPr b="1" i="0" lang="en-IN" sz="1800" u="none" cap="none" strike="noStrike">
                <a:solidFill>
                  <a:schemeClr val="dk1"/>
                </a:solidFill>
                <a:latin typeface="Calibri"/>
                <a:ea typeface="Calibri"/>
                <a:cs typeface="Calibri"/>
                <a:sym typeface="Calibri"/>
              </a:rPr>
              <a:t> want to learn Data Science because:</a:t>
            </a:r>
            <a:endParaRPr b="1"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b="1" lang="en-IN" sz="1800">
                <a:solidFill>
                  <a:schemeClr val="dk1"/>
                </a:solidFill>
                <a:latin typeface="Calibri"/>
                <a:ea typeface="Calibri"/>
                <a:cs typeface="Calibri"/>
                <a:sym typeface="Calibri"/>
              </a:rPr>
              <a:t>Problem Solving: </a:t>
            </a:r>
            <a:r>
              <a:rPr lang="en-IN" sz="1800">
                <a:solidFill>
                  <a:schemeClr val="dk1"/>
                </a:solidFill>
                <a:latin typeface="Calibri"/>
                <a:ea typeface="Calibri"/>
                <a:cs typeface="Calibri"/>
                <a:sym typeface="Calibri"/>
              </a:rPr>
              <a:t>Data science provides powerful tools and techniques for solving complex problems. Individuals may be drawn to data science to tackle real-world challenges and find data-driven solutions</a:t>
            </a:r>
            <a:r>
              <a:rPr b="1" lang="en-IN" sz="1800">
                <a:solidFill>
                  <a:schemeClr val="dk1"/>
                </a:solidFill>
                <a:latin typeface="Calibri"/>
                <a:ea typeface="Calibri"/>
                <a:cs typeface="Calibri"/>
                <a:sym typeface="Calibri"/>
              </a:rPr>
              <a:t>.</a:t>
            </a:r>
            <a:endParaRPr b="1"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b="1" lang="en-IN" sz="1800">
                <a:solidFill>
                  <a:schemeClr val="dk1"/>
                </a:solidFill>
                <a:latin typeface="Calibri"/>
                <a:ea typeface="Calibri"/>
                <a:cs typeface="Calibri"/>
                <a:sym typeface="Calibri"/>
              </a:rPr>
              <a:t>Informed Decision-Making: </a:t>
            </a:r>
            <a:r>
              <a:rPr lang="en-IN" sz="1800">
                <a:solidFill>
                  <a:schemeClr val="dk1"/>
                </a:solidFill>
                <a:latin typeface="Calibri"/>
                <a:ea typeface="Calibri"/>
                <a:cs typeface="Calibri"/>
                <a:sym typeface="Calibri"/>
              </a:rPr>
              <a:t>Data science enables individuals to make informed decisions based on evidence and insights extracted from data. This can be appealing to those who want to enhance decision-making processes in various domains.</a:t>
            </a:r>
            <a:endParaRPr sz="1800">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1" lang="en-IN" sz="1800">
                <a:solidFill>
                  <a:schemeClr val="dk1"/>
                </a:solidFill>
                <a:latin typeface="Calibri"/>
                <a:ea typeface="Calibri"/>
                <a:cs typeface="Calibri"/>
                <a:sym typeface="Calibri"/>
              </a:rPr>
              <a:t>W</a:t>
            </a:r>
            <a:r>
              <a:rPr b="1" i="0" lang="en-IN" sz="1800" u="none" cap="none" strike="noStrike">
                <a:solidFill>
                  <a:schemeClr val="dk1"/>
                </a:solidFill>
                <a:latin typeface="Calibri"/>
                <a:ea typeface="Calibri"/>
                <a:cs typeface="Calibri"/>
                <a:sym typeface="Calibri"/>
              </a:rPr>
              <a:t>ork experience:</a:t>
            </a:r>
            <a:r>
              <a:rPr b="1" i="0" lang="en-IN" sz="1800" u="none" cap="none" strike="noStrike">
                <a:solidFill>
                  <a:schemeClr val="dk1"/>
                </a:solidFill>
                <a:latin typeface="Calibri"/>
                <a:ea typeface="Calibri"/>
                <a:cs typeface="Calibri"/>
                <a:sym typeface="Calibri"/>
              </a:rPr>
              <a:t> </a:t>
            </a:r>
            <a:endParaRPr b="1"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lang="en-IN" sz="1800">
                <a:solidFill>
                  <a:schemeClr val="dk1"/>
                </a:solidFill>
                <a:latin typeface="Calibri"/>
                <a:ea typeface="Calibri"/>
                <a:cs typeface="Calibri"/>
                <a:sym typeface="Calibri"/>
              </a:rPr>
              <a:t>   </a:t>
            </a:r>
            <a:r>
              <a:rPr b="1" i="0" lang="en-IN" sz="1800" u="none" cap="none" strike="noStrike">
                <a:solidFill>
                  <a:schemeClr val="dk1"/>
                </a:solidFill>
                <a:latin typeface="Calibri"/>
                <a:ea typeface="Calibri"/>
                <a:cs typeface="Calibri"/>
                <a:sym typeface="Calibri"/>
              </a:rPr>
              <a:t>Internship </a:t>
            </a:r>
            <a:r>
              <a:rPr b="1" lang="en-IN" sz="1800">
                <a:solidFill>
                  <a:schemeClr val="dk1"/>
                </a:solidFill>
                <a:latin typeface="Calibri"/>
                <a:ea typeface="Calibri"/>
                <a:cs typeface="Calibri"/>
                <a:sym typeface="Calibri"/>
              </a:rPr>
              <a:t>in </a:t>
            </a:r>
            <a:r>
              <a:rPr b="1" i="0" lang="en-IN" sz="1800" u="none" cap="none" strike="noStrike">
                <a:solidFill>
                  <a:schemeClr val="dk1"/>
                </a:solidFill>
                <a:latin typeface="Calibri"/>
                <a:ea typeface="Calibri"/>
                <a:cs typeface="Calibri"/>
                <a:sym typeface="Calibri"/>
              </a:rPr>
              <a:t>MeriSKILL</a:t>
            </a:r>
            <a:r>
              <a:rPr b="1" lang="en-IN" sz="1800">
                <a:solidFill>
                  <a:schemeClr val="dk1"/>
                </a:solidFill>
                <a:latin typeface="Calibri"/>
                <a:ea typeface="Calibri"/>
                <a:cs typeface="Calibri"/>
                <a:sym typeface="Calibri"/>
              </a:rPr>
              <a:t> </a:t>
            </a:r>
            <a:r>
              <a:rPr b="1" i="0" lang="en-IN" sz="1800" u="none" cap="none" strike="noStrike">
                <a:solidFill>
                  <a:schemeClr val="dk1"/>
                </a:solidFill>
                <a:latin typeface="Calibri"/>
                <a:ea typeface="Calibri"/>
                <a:cs typeface="Calibri"/>
                <a:sym typeface="Calibri"/>
              </a:rPr>
              <a:t>(Data Science Intern)</a:t>
            </a:r>
            <a:endParaRPr b="1" i="0" sz="1800" u="none" cap="none" strike="noStrike">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Char char="•"/>
            </a:pPr>
            <a:r>
              <a:rPr i="0" lang="en-IN" sz="1800" u="none" cap="none" strike="noStrike">
                <a:solidFill>
                  <a:schemeClr val="dk1"/>
                </a:solidFill>
                <a:latin typeface="Calibri"/>
                <a:ea typeface="Calibri"/>
                <a:cs typeface="Calibri"/>
                <a:sym typeface="Calibri"/>
              </a:rPr>
              <a:t>Aug 2023 - Sep 2023</a:t>
            </a:r>
            <a:endParaRPr i="0" sz="1800" u="none" cap="none" strike="noStrike">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Char char="•"/>
            </a:pPr>
            <a:r>
              <a:rPr i="0" lang="en-IN" sz="1800" u="none" cap="none" strike="noStrike">
                <a:solidFill>
                  <a:schemeClr val="dk1"/>
                </a:solidFill>
                <a:latin typeface="Calibri"/>
                <a:ea typeface="Calibri"/>
                <a:cs typeface="Calibri"/>
                <a:sym typeface="Calibri"/>
              </a:rPr>
              <a:t>During my internship at MeriSkill. I gained hands-on </a:t>
            </a:r>
            <a:r>
              <a:rPr lang="en-IN" sz="1800">
                <a:solidFill>
                  <a:schemeClr val="dk1"/>
                </a:solidFill>
                <a:latin typeface="Calibri"/>
                <a:ea typeface="Calibri"/>
                <a:cs typeface="Calibri"/>
                <a:sym typeface="Calibri"/>
              </a:rPr>
              <a:t>experience</a:t>
            </a:r>
            <a:r>
              <a:rPr i="0" lang="en-IN" sz="1800" u="none" cap="none" strike="noStrike">
                <a:solidFill>
                  <a:schemeClr val="dk1"/>
                </a:solidFill>
                <a:latin typeface="Calibri"/>
                <a:ea typeface="Calibri"/>
                <a:cs typeface="Calibri"/>
                <a:sym typeface="Calibri"/>
              </a:rPr>
              <a:t> </a:t>
            </a:r>
            <a:r>
              <a:rPr lang="en-IN" sz="1800">
                <a:solidFill>
                  <a:schemeClr val="dk1"/>
                </a:solidFill>
                <a:latin typeface="Calibri"/>
                <a:ea typeface="Calibri"/>
                <a:cs typeface="Calibri"/>
                <a:sym typeface="Calibri"/>
              </a:rPr>
              <a:t>in</a:t>
            </a:r>
            <a:r>
              <a:rPr i="0" lang="en-IN" sz="1800" u="none" cap="none" strike="noStrike">
                <a:solidFill>
                  <a:schemeClr val="dk1"/>
                </a:solidFill>
                <a:latin typeface="Calibri"/>
                <a:ea typeface="Calibri"/>
                <a:cs typeface="Calibri"/>
                <a:sym typeface="Calibri"/>
              </a:rPr>
              <a:t> numpy, Pandas, Machine Learning projects and Power Bi tools.</a:t>
            </a:r>
            <a:endParaRPr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Calibri"/>
              <a:buChar char="•"/>
            </a:pPr>
            <a:r>
              <a:rPr b="1" lang="en-IN" sz="1800">
                <a:solidFill>
                  <a:schemeClr val="dk1"/>
                </a:solidFill>
                <a:latin typeface="Calibri"/>
                <a:ea typeface="Calibri"/>
                <a:cs typeface="Calibri"/>
                <a:sym typeface="Calibri"/>
              </a:rPr>
              <a:t>Linkedin - </a:t>
            </a:r>
            <a:r>
              <a:rPr b="1" lang="en-IN" sz="1800">
                <a:solidFill>
                  <a:schemeClr val="accent1"/>
                </a:solidFill>
                <a:latin typeface="Calibri"/>
                <a:ea typeface="Calibri"/>
                <a:cs typeface="Calibri"/>
                <a:sym typeface="Calibri"/>
              </a:rPr>
              <a:t>https://www.linkedin.com/in/abhirambussa/</a:t>
            </a:r>
            <a:endParaRPr b="1" sz="1800">
              <a:solidFill>
                <a:schemeClr val="accent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Calibri"/>
              <a:buChar char="•"/>
            </a:pPr>
            <a:r>
              <a:rPr b="1" i="0" lang="en-IN" sz="1800" u="none" cap="none" strike="noStrike">
                <a:solidFill>
                  <a:schemeClr val="dk1"/>
                </a:solidFill>
                <a:latin typeface="Calibri"/>
                <a:ea typeface="Calibri"/>
                <a:cs typeface="Calibri"/>
                <a:sym typeface="Calibri"/>
              </a:rPr>
              <a:t>github profile url</a:t>
            </a:r>
            <a:r>
              <a:rPr b="1" lang="en-IN" sz="1800">
                <a:solidFill>
                  <a:schemeClr val="dk1"/>
                </a:solidFill>
                <a:latin typeface="Calibri"/>
                <a:ea typeface="Calibri"/>
                <a:cs typeface="Calibri"/>
                <a:sym typeface="Calibri"/>
              </a:rPr>
              <a:t> - </a:t>
            </a:r>
            <a:r>
              <a:rPr b="1" lang="en-IN" sz="1800">
                <a:solidFill>
                  <a:schemeClr val="accent1"/>
                </a:solidFill>
                <a:latin typeface="Calibri"/>
                <a:ea typeface="Calibri"/>
                <a:cs typeface="Calibri"/>
                <a:sym typeface="Calibri"/>
              </a:rPr>
              <a:t>https://github.com/abhirambussa</a:t>
            </a:r>
            <a:endParaRPr b="1" sz="1800">
              <a:solidFill>
                <a:schemeClr val="accent1"/>
              </a:solidFill>
              <a:latin typeface="Calibri"/>
              <a:ea typeface="Calibri"/>
              <a:cs typeface="Calibri"/>
              <a:sym typeface="Calibri"/>
            </a:endParaRPr>
          </a:p>
        </p:txBody>
      </p:sp>
      <p:sp>
        <p:nvSpPr>
          <p:cNvPr id="105" name="Google Shape;105;p14"/>
          <p:cNvSpPr txBox="1"/>
          <p:nvPr/>
        </p:nvSpPr>
        <p:spPr>
          <a:xfrm>
            <a:off x="427656" y="416554"/>
            <a:ext cx="6099463" cy="495905"/>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b="0" i="0" lang="en-IN" sz="3200" u="none" cap="none" strike="noStrike">
                <a:solidFill>
                  <a:srgbClr val="FF0000"/>
                </a:solidFill>
                <a:latin typeface="Lato Black"/>
                <a:ea typeface="Lato Black"/>
                <a:cs typeface="Lato Black"/>
                <a:sym typeface="Lato Black"/>
              </a:rPr>
              <a:t>About me</a:t>
            </a:r>
            <a:endParaRPr b="0" i="0" sz="1800" u="none" cap="none" strike="noStrike">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208472" y="1825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Agenda (This should be the PPT flow)  </a:t>
            </a:r>
            <a:endParaRPr b="1">
              <a:solidFill>
                <a:srgbClr val="FF0000"/>
              </a:solidFill>
            </a:endParaRPr>
          </a:p>
        </p:txBody>
      </p:sp>
      <p:sp>
        <p:nvSpPr>
          <p:cNvPr id="111" name="Google Shape;111;p15"/>
          <p:cNvSpPr txBox="1"/>
          <p:nvPr>
            <p:ph idx="1" type="body"/>
          </p:nvPr>
        </p:nvSpPr>
        <p:spPr>
          <a:xfrm>
            <a:off x="696700" y="1135126"/>
            <a:ext cx="10515600" cy="5194500"/>
          </a:xfrm>
          <a:prstGeom prst="rect">
            <a:avLst/>
          </a:prstGeom>
          <a:noFill/>
          <a:ln>
            <a:noFill/>
          </a:ln>
        </p:spPr>
        <p:txBody>
          <a:bodyPr anchorCtr="0" anchor="t" bIns="45700" lIns="91425" spcFirstLastPara="1" rIns="91425" wrap="square" tIns="45700">
            <a:noAutofit/>
          </a:bodyPr>
          <a:lstStyle/>
          <a:p>
            <a:pPr indent="-257809" lvl="0" marL="228600" rtl="0" algn="l">
              <a:lnSpc>
                <a:spcPct val="115000"/>
              </a:lnSpc>
              <a:spcBef>
                <a:spcPts val="1000"/>
              </a:spcBef>
              <a:spcAft>
                <a:spcPts val="0"/>
              </a:spcAft>
              <a:buClr>
                <a:schemeClr val="dk1"/>
              </a:buClr>
              <a:buSzPts val="2000"/>
              <a:buChar char="•"/>
            </a:pPr>
            <a:r>
              <a:rPr b="1" lang="en-IN" sz="2000"/>
              <a:t>The specific objective of the project utilizing the Aspiring Mind Employment Outcome 2015 (AMEO) dataset is not explicitly provided in the information. </a:t>
            </a:r>
            <a:endParaRPr sz="2000"/>
          </a:p>
          <a:p>
            <a:pPr indent="-257809" lvl="0" marL="228600" rtl="0" algn="l">
              <a:lnSpc>
                <a:spcPct val="115000"/>
              </a:lnSpc>
              <a:spcBef>
                <a:spcPts val="1000"/>
              </a:spcBef>
              <a:spcAft>
                <a:spcPts val="0"/>
              </a:spcAft>
              <a:buClr>
                <a:schemeClr val="dk1"/>
              </a:buClr>
              <a:buSzPts val="2000"/>
              <a:buChar char="•"/>
            </a:pPr>
            <a:r>
              <a:rPr b="1" lang="en-IN" sz="2000"/>
              <a:t>The Aspiring Mind Employment Outcome 2015 (AMEO) dataset focuses on engineering graduates' employment outcomes. With approximately 40 variables and 4000 data points, the dataset covers diverse aspects, including academic performance, demographic details, and standardized scores in cognitive, technical, and personality skills. Key variables include salary, job titles, job locations, and various educational and skill-related features. The dataset is valuable for exploring employment trends, predicting outcomes, and identifying influential factors affecting engineering graduates' career trajectories.</a:t>
            </a:r>
            <a:endParaRPr b="1" i="1" sz="2000"/>
          </a:p>
          <a:p>
            <a:pPr indent="0" lvl="0" marL="0" rtl="0" algn="just">
              <a:lnSpc>
                <a:spcPct val="90000"/>
              </a:lnSpc>
              <a:spcBef>
                <a:spcPts val="10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idx="1" type="body"/>
          </p:nvPr>
        </p:nvSpPr>
        <p:spPr>
          <a:xfrm>
            <a:off x="696700" y="795500"/>
            <a:ext cx="10515600" cy="553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000"/>
              </a:spcBef>
              <a:spcAft>
                <a:spcPts val="0"/>
              </a:spcAft>
              <a:buClr>
                <a:schemeClr val="dk1"/>
              </a:buClr>
              <a:buSzPts val="2800"/>
              <a:buNone/>
            </a:pPr>
            <a:r>
              <a:t/>
            </a:r>
            <a:endParaRPr b="1" sz="2000"/>
          </a:p>
          <a:p>
            <a:pPr indent="-257809" lvl="0" marL="228600" rtl="0" algn="l">
              <a:lnSpc>
                <a:spcPct val="115000"/>
              </a:lnSpc>
              <a:spcBef>
                <a:spcPts val="1000"/>
              </a:spcBef>
              <a:spcAft>
                <a:spcPts val="0"/>
              </a:spcAft>
              <a:buClr>
                <a:srgbClr val="FF0000"/>
              </a:buClr>
              <a:buSzPts val="2000"/>
              <a:buChar char="•"/>
            </a:pPr>
            <a:r>
              <a:rPr b="1" lang="en-IN" sz="2000" u="sng">
                <a:solidFill>
                  <a:srgbClr val="FF0000"/>
                </a:solidFill>
              </a:rPr>
              <a:t>Exploratory Data Analysis: </a:t>
            </a:r>
            <a:endParaRPr sz="2000"/>
          </a:p>
          <a:p>
            <a:pPr indent="-543560" lvl="0" marL="514350" rtl="0" algn="just">
              <a:lnSpc>
                <a:spcPct val="115000"/>
              </a:lnSpc>
              <a:spcBef>
                <a:spcPts val="1000"/>
              </a:spcBef>
              <a:spcAft>
                <a:spcPts val="0"/>
              </a:spcAft>
              <a:buClr>
                <a:schemeClr val="dk1"/>
              </a:buClr>
              <a:buSzPts val="2000"/>
              <a:buFont typeface="Calibri"/>
              <a:buAutoNum type="alphaLcPeriod"/>
            </a:pPr>
            <a:r>
              <a:rPr b="1" i="1" lang="en-IN" sz="2000"/>
              <a:t>Data Cleaning Steps</a:t>
            </a:r>
            <a:endParaRPr b="1" i="1" sz="2000"/>
          </a:p>
          <a:p>
            <a:pPr indent="-355600" lvl="1" marL="914400" rtl="0" algn="just">
              <a:lnSpc>
                <a:spcPct val="115000"/>
              </a:lnSpc>
              <a:spcBef>
                <a:spcPts val="0"/>
              </a:spcBef>
              <a:spcAft>
                <a:spcPts val="0"/>
              </a:spcAft>
              <a:buSzPts val="2000"/>
              <a:buChar char="•"/>
            </a:pPr>
            <a:r>
              <a:rPr b="1" i="1" lang="en-IN" sz="2000"/>
              <a:t>Replaced "-1" with NaN for object columns.</a:t>
            </a:r>
            <a:endParaRPr b="1" i="1" sz="2000"/>
          </a:p>
          <a:p>
            <a:pPr indent="-355600" lvl="1" marL="914400" rtl="0" algn="l">
              <a:lnSpc>
                <a:spcPct val="115000"/>
              </a:lnSpc>
              <a:spcBef>
                <a:spcPts val="0"/>
              </a:spcBef>
              <a:spcAft>
                <a:spcPts val="0"/>
              </a:spcAft>
              <a:buSzPts val="2000"/>
              <a:buChar char="•"/>
            </a:pPr>
            <a:r>
              <a:rPr b="1" i="1" lang="en-IN" sz="2000"/>
              <a:t>Replaced -1 with NaN for integer and float columns.</a:t>
            </a:r>
            <a:endParaRPr b="1" i="1" sz="2000"/>
          </a:p>
          <a:p>
            <a:pPr indent="-355600" lvl="1" marL="914400" rtl="0" algn="l">
              <a:lnSpc>
                <a:spcPct val="115000"/>
              </a:lnSpc>
              <a:spcBef>
                <a:spcPts val="0"/>
              </a:spcBef>
              <a:spcAft>
                <a:spcPts val="0"/>
              </a:spcAft>
              <a:buSzPts val="2000"/>
              <a:buChar char="•"/>
            </a:pPr>
            <a:r>
              <a:rPr b="1" i="1" lang="en-IN" sz="2000"/>
              <a:t>Counted and displayed missing values in each column.</a:t>
            </a:r>
            <a:endParaRPr b="1" i="1" sz="2000"/>
          </a:p>
          <a:p>
            <a:pPr indent="-543560" lvl="0" marL="514350" rtl="0" algn="just">
              <a:lnSpc>
                <a:spcPct val="115000"/>
              </a:lnSpc>
              <a:spcBef>
                <a:spcPts val="1000"/>
              </a:spcBef>
              <a:spcAft>
                <a:spcPts val="0"/>
              </a:spcAft>
              <a:buClr>
                <a:schemeClr val="dk1"/>
              </a:buClr>
              <a:buSzPts val="2000"/>
              <a:buFont typeface="Calibri"/>
              <a:buAutoNum type="alphaLcPeriod"/>
            </a:pPr>
            <a:r>
              <a:rPr b="1" i="1" lang="en-IN" sz="2000"/>
              <a:t>Data Manipulation Steps</a:t>
            </a:r>
            <a:endParaRPr b="1" i="1" sz="2000"/>
          </a:p>
          <a:p>
            <a:pPr indent="-355600" lvl="1" marL="914400" rtl="0" algn="just">
              <a:lnSpc>
                <a:spcPct val="115000"/>
              </a:lnSpc>
              <a:spcBef>
                <a:spcPts val="0"/>
              </a:spcBef>
              <a:spcAft>
                <a:spcPts val="0"/>
              </a:spcAft>
              <a:buSzPts val="2000"/>
              <a:buChar char="•"/>
            </a:pPr>
            <a:r>
              <a:rPr b="1" i="1" lang="en-IN" sz="2000"/>
              <a:t>Converted 'DOJ' and 'DOB' columns from object  to datetime format.</a:t>
            </a:r>
            <a:endParaRPr b="1" i="1" sz="2000"/>
          </a:p>
          <a:p>
            <a:pPr indent="-543560" lvl="0" marL="514350" rtl="0" algn="just">
              <a:lnSpc>
                <a:spcPct val="115000"/>
              </a:lnSpc>
              <a:spcBef>
                <a:spcPts val="1000"/>
              </a:spcBef>
              <a:spcAft>
                <a:spcPts val="0"/>
              </a:spcAft>
              <a:buClr>
                <a:schemeClr val="dk1"/>
              </a:buClr>
              <a:buSzPts val="2000"/>
              <a:buFont typeface="Calibri"/>
              <a:buAutoNum type="alphaLcPeriod"/>
            </a:pPr>
            <a:r>
              <a:rPr b="1" i="1" lang="en-IN" sz="2000"/>
              <a:t>Univariate Analysis:</a:t>
            </a:r>
            <a:endParaRPr b="1" i="1" sz="2000"/>
          </a:p>
          <a:p>
            <a:pPr indent="-355600" lvl="1" marL="914400" rtl="0" algn="l">
              <a:lnSpc>
                <a:spcPct val="115000"/>
              </a:lnSpc>
              <a:spcBef>
                <a:spcPts val="0"/>
              </a:spcBef>
              <a:spcAft>
                <a:spcPts val="0"/>
              </a:spcAft>
              <a:buSzPts val="2000"/>
              <a:buChar char="•"/>
            </a:pPr>
            <a:r>
              <a:rPr b="1" i="1" lang="en-IN" sz="2000"/>
              <a:t>Printed descriptive statistics for the dataset.</a:t>
            </a:r>
            <a:endParaRPr b="1" i="1" sz="2000"/>
          </a:p>
          <a:p>
            <a:pPr indent="-355600" lvl="1" marL="914400" rtl="0" algn="l">
              <a:lnSpc>
                <a:spcPct val="115000"/>
              </a:lnSpc>
              <a:spcBef>
                <a:spcPts val="0"/>
              </a:spcBef>
              <a:spcAft>
                <a:spcPts val="0"/>
              </a:spcAft>
              <a:buSzPts val="2000"/>
              <a:buChar char="•"/>
            </a:pPr>
            <a:r>
              <a:rPr b="1" i="1" lang="en-IN" sz="2000"/>
              <a:t>Calculated mean(307699.8499249625), minimum(35000), maximum(4000000), percentile, standard deviation(212737.49995685622), skewness(6.451081166224832), and kurtosis (80.92999627162538) of the 'Salary'.</a:t>
            </a:r>
            <a:endParaRPr b="1" i="1" sz="2000"/>
          </a:p>
          <a:p>
            <a:pPr indent="-355600" lvl="1" marL="914400" rtl="0" algn="l">
              <a:lnSpc>
                <a:spcPct val="115000"/>
              </a:lnSpc>
              <a:spcBef>
                <a:spcPts val="0"/>
              </a:spcBef>
              <a:spcAft>
                <a:spcPts val="0"/>
              </a:spcAft>
              <a:buSzPts val="2000"/>
              <a:buChar char="•"/>
            </a:pPr>
            <a:r>
              <a:rPr b="1" i="1" lang="en-IN" sz="2000"/>
              <a:t>value of skewness is positive,so the data is right skewed</a:t>
            </a:r>
            <a:endParaRPr b="1" i="1" sz="2000"/>
          </a:p>
          <a:p>
            <a:pPr indent="-130810" lvl="0" marL="228600" rtl="0" algn="l">
              <a:lnSpc>
                <a:spcPct val="115000"/>
              </a:lnSpc>
              <a:spcBef>
                <a:spcPts val="1200"/>
              </a:spcBef>
              <a:spcAft>
                <a:spcPts val="0"/>
              </a:spcAft>
              <a:buClr>
                <a:schemeClr val="dk1"/>
              </a:buClr>
              <a:buSzPts val="2800"/>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idx="1" type="body"/>
          </p:nvPr>
        </p:nvSpPr>
        <p:spPr>
          <a:xfrm>
            <a:off x="696700" y="795500"/>
            <a:ext cx="10515600" cy="553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000"/>
              </a:spcBef>
              <a:spcAft>
                <a:spcPts val="0"/>
              </a:spcAft>
              <a:buNone/>
            </a:pPr>
            <a:r>
              <a:t/>
            </a:r>
            <a:endParaRPr b="1" i="1" sz="2000"/>
          </a:p>
          <a:p>
            <a:pPr indent="-355600" lvl="1" marL="914400" rtl="0" algn="l">
              <a:lnSpc>
                <a:spcPct val="115000"/>
              </a:lnSpc>
              <a:spcBef>
                <a:spcPts val="1200"/>
              </a:spcBef>
              <a:spcAft>
                <a:spcPts val="0"/>
              </a:spcAft>
              <a:buSzPts val="2000"/>
              <a:buChar char="•"/>
            </a:pPr>
            <a:r>
              <a:rPr b="1" i="1" lang="en-IN" sz="2000"/>
              <a:t>Plotted a KDE (Kernel Density Estimate) and a box plot for the 'Salary' and observed that the graph has double peak and it is right skewed .</a:t>
            </a:r>
            <a:endParaRPr b="1" i="1" sz="2000"/>
          </a:p>
          <a:p>
            <a:pPr indent="-355600" lvl="1" marL="914400" rtl="0" algn="l">
              <a:lnSpc>
                <a:spcPct val="115000"/>
              </a:lnSpc>
              <a:spcBef>
                <a:spcPts val="0"/>
              </a:spcBef>
              <a:spcAft>
                <a:spcPts val="0"/>
              </a:spcAft>
              <a:buSzPts val="2000"/>
              <a:buChar char="•"/>
            </a:pPr>
            <a:r>
              <a:rPr b="1" i="1" lang="en-IN" sz="2000"/>
              <a:t>Generated a probability plot for 'Salary' and observed that the graph is not inclined to 45 degrees, so it is not in normal distribution.</a:t>
            </a:r>
            <a:endParaRPr b="1" i="1" sz="2000"/>
          </a:p>
          <a:p>
            <a:pPr indent="-355600" lvl="1" marL="914400" rtl="0" algn="l">
              <a:lnSpc>
                <a:spcPct val="115000"/>
              </a:lnSpc>
              <a:spcBef>
                <a:spcPts val="0"/>
              </a:spcBef>
              <a:spcAft>
                <a:spcPts val="0"/>
              </a:spcAft>
              <a:buSzPts val="2000"/>
              <a:buChar char="•"/>
            </a:pPr>
            <a:r>
              <a:rPr b="1" i="1" lang="en-IN" sz="2000"/>
              <a:t>Plots box plots for '10percentage', '12percentage', and 'collegeGPA' and we can see some out layers who got less than 50% grade in 10th percentage, not much out layers in 12percentage and many out layers in collegeGPA .</a:t>
            </a:r>
            <a:endParaRPr b="1" i="1" sz="2000"/>
          </a:p>
          <a:p>
            <a:pPr indent="0" lvl="0" marL="0" rtl="0" algn="just">
              <a:lnSpc>
                <a:spcPct val="115000"/>
              </a:lnSpc>
              <a:spcBef>
                <a:spcPts val="1200"/>
              </a:spcBef>
              <a:spcAft>
                <a:spcPts val="0"/>
              </a:spcAft>
              <a:buNone/>
            </a:pPr>
            <a:r>
              <a:rPr b="1" i="1" lang="en-IN" sz="2000"/>
              <a:t>d</a:t>
            </a:r>
            <a:r>
              <a:rPr b="1" i="1" lang="en-IN" sz="2000"/>
              <a:t>. 	B</a:t>
            </a:r>
            <a:r>
              <a:rPr b="1" i="1" lang="en-IN" sz="2000"/>
              <a:t>ivariate Analysis:</a:t>
            </a:r>
            <a:endParaRPr b="1" i="1" sz="2000"/>
          </a:p>
          <a:p>
            <a:pPr indent="-355600" lvl="1" marL="914400" rtl="0" algn="l">
              <a:lnSpc>
                <a:spcPct val="115000"/>
              </a:lnSpc>
              <a:spcBef>
                <a:spcPts val="1200"/>
              </a:spcBef>
              <a:spcAft>
                <a:spcPts val="0"/>
              </a:spcAft>
              <a:buSzPts val="2000"/>
              <a:buChar char="•"/>
            </a:pPr>
            <a:r>
              <a:rPr b="1" i="1" lang="en-IN" sz="2000"/>
              <a:t>Plotted scatter plots and hexbin plots for 'collegeGPA' vs. 'Salary'.</a:t>
            </a:r>
            <a:endParaRPr b="1" i="1" sz="2000"/>
          </a:p>
          <a:p>
            <a:pPr indent="-355600" lvl="1" marL="914400" rtl="0" algn="l">
              <a:lnSpc>
                <a:spcPct val="115000"/>
              </a:lnSpc>
              <a:spcBef>
                <a:spcPts val="0"/>
              </a:spcBef>
              <a:spcAft>
                <a:spcPts val="0"/>
              </a:spcAft>
              <a:buSzPts val="2000"/>
              <a:buChar char="•"/>
            </a:pPr>
            <a:r>
              <a:rPr b="1" i="1" lang="en-IN" sz="2000"/>
              <a:t>Created a pair plot between 'collegeGPA' vs. 'Salary'.</a:t>
            </a:r>
            <a:endParaRPr b="1" i="1" sz="2000"/>
          </a:p>
          <a:p>
            <a:pPr indent="-355600" lvl="1" marL="914400" rtl="0" algn="l">
              <a:lnSpc>
                <a:spcPct val="115000"/>
              </a:lnSpc>
              <a:spcBef>
                <a:spcPts val="0"/>
              </a:spcBef>
              <a:spcAft>
                <a:spcPts val="0"/>
              </a:spcAft>
              <a:buSzPts val="2000"/>
              <a:buChar char="•"/>
            </a:pPr>
            <a:r>
              <a:rPr b="1" i="1" lang="en-IN" sz="2000"/>
              <a:t>from the graphs we can observe that many of the people who got grade between 50 percentage and 100 percentage got a job.</a:t>
            </a:r>
            <a:endParaRPr b="1" i="1" sz="2000"/>
          </a:p>
          <a:p>
            <a:pPr indent="-130810" lvl="0" marL="228600" rtl="0" algn="l">
              <a:lnSpc>
                <a:spcPct val="115000"/>
              </a:lnSpc>
              <a:spcBef>
                <a:spcPts val="1200"/>
              </a:spcBef>
              <a:spcAft>
                <a:spcPts val="0"/>
              </a:spcAft>
              <a:buClr>
                <a:schemeClr val="dk1"/>
              </a:buClr>
              <a:buSzPts val="2800"/>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idx="1" type="body"/>
          </p:nvPr>
        </p:nvSpPr>
        <p:spPr>
          <a:xfrm>
            <a:off x="696700" y="795500"/>
            <a:ext cx="10515600" cy="553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000"/>
              </a:spcBef>
              <a:spcAft>
                <a:spcPts val="0"/>
              </a:spcAft>
              <a:buNone/>
            </a:pPr>
            <a:r>
              <a:t/>
            </a:r>
            <a:endParaRPr b="1" i="1" sz="2000"/>
          </a:p>
          <a:p>
            <a:pPr indent="-355600" lvl="1" marL="914400" rtl="0" algn="l">
              <a:lnSpc>
                <a:spcPct val="115000"/>
              </a:lnSpc>
              <a:spcBef>
                <a:spcPts val="1200"/>
              </a:spcBef>
              <a:spcAft>
                <a:spcPts val="0"/>
              </a:spcAft>
              <a:buSzPts val="2000"/>
              <a:buChar char="•"/>
            </a:pPr>
            <a:r>
              <a:rPr b="1" i="1" lang="en-IN" sz="2000"/>
              <a:t>many of the people have salary between 10000 and 1000000.</a:t>
            </a:r>
            <a:endParaRPr b="1" i="1" sz="2000"/>
          </a:p>
          <a:p>
            <a:pPr indent="-355600" lvl="1" marL="914400" rtl="0" algn="l">
              <a:lnSpc>
                <a:spcPct val="115000"/>
              </a:lnSpc>
              <a:spcBef>
                <a:spcPts val="0"/>
              </a:spcBef>
              <a:spcAft>
                <a:spcPts val="0"/>
              </a:spcAft>
              <a:buSzPts val="2000"/>
              <a:buChar char="•"/>
            </a:pPr>
            <a:r>
              <a:rPr b="1" i="1" lang="en-IN" sz="2000"/>
              <a:t>we can see very few people who got less than 20 percentage grade also got a job with a salary of 30000 to 500000</a:t>
            </a:r>
            <a:endParaRPr b="1" i="1" sz="2000"/>
          </a:p>
          <a:p>
            <a:pPr indent="-355600" lvl="1" marL="914400" rtl="0" algn="l">
              <a:lnSpc>
                <a:spcPct val="115000"/>
              </a:lnSpc>
              <a:spcBef>
                <a:spcPts val="0"/>
              </a:spcBef>
              <a:spcAft>
                <a:spcPts val="0"/>
              </a:spcAft>
              <a:buSzPts val="2000"/>
              <a:buChar char="•"/>
            </a:pPr>
            <a:r>
              <a:rPr b="1" i="1" lang="en-IN" sz="2000"/>
              <a:t>Utilized seaborn to create swarm, box, and bar plots to explore the relationship between 'Gender' and 'Salary' and observed that there are some outliers in the dataset.</a:t>
            </a:r>
            <a:endParaRPr b="1" i="1" sz="2000"/>
          </a:p>
          <a:p>
            <a:pPr indent="-355600" lvl="1" marL="914400" rtl="0" algn="l">
              <a:lnSpc>
                <a:spcPct val="115000"/>
              </a:lnSpc>
              <a:spcBef>
                <a:spcPts val="0"/>
              </a:spcBef>
              <a:spcAft>
                <a:spcPts val="0"/>
              </a:spcAft>
              <a:buSzPts val="2000"/>
              <a:buChar char="•"/>
            </a:pPr>
            <a:r>
              <a:rPr b="1" i="1" lang="en-IN" sz="2000"/>
              <a:t>Removed outliers (the people who have salary more than 2000000) and created a box plot for 'Gender' vs. 'Salary' and observed that the median of salary of both male and female was almost same.</a:t>
            </a:r>
            <a:endParaRPr b="1" i="1" sz="2000"/>
          </a:p>
          <a:p>
            <a:pPr indent="-355600" lvl="1" marL="914400" rtl="0" algn="l">
              <a:lnSpc>
                <a:spcPct val="115000"/>
              </a:lnSpc>
              <a:spcBef>
                <a:spcPts val="0"/>
              </a:spcBef>
              <a:spcAft>
                <a:spcPts val="0"/>
              </a:spcAft>
              <a:buSzPts val="2000"/>
              <a:buChar char="•"/>
            </a:pPr>
            <a:r>
              <a:rPr b="1" i="1" lang="en-IN" sz="2000"/>
              <a:t>Generated a stacked bar plot to show the relationship between 'Gender' and 'Specialization' and observed that the highest salary fo men is around 4000000 and highest salary of female is around 3500000.</a:t>
            </a:r>
            <a:endParaRPr b="1" i="1" sz="2000"/>
          </a:p>
          <a:p>
            <a:pPr indent="0" lvl="0" marL="0" rtl="0" algn="l">
              <a:lnSpc>
                <a:spcPct val="115000"/>
              </a:lnSpc>
              <a:spcBef>
                <a:spcPts val="1200"/>
              </a:spcBef>
              <a:spcAft>
                <a:spcPts val="0"/>
              </a:spcAft>
              <a:buClr>
                <a:schemeClr val="dk1"/>
              </a:buClr>
              <a:buSzPts val="2800"/>
              <a:buNone/>
            </a:pPr>
            <a:r>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idx="1" type="body"/>
          </p:nvPr>
        </p:nvSpPr>
        <p:spPr>
          <a:xfrm>
            <a:off x="696700" y="795500"/>
            <a:ext cx="10515600" cy="553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t/>
            </a:r>
            <a:endParaRPr b="1" i="1" sz="2000"/>
          </a:p>
          <a:p>
            <a:pPr indent="0" lvl="0" marL="914400" rtl="0" algn="l">
              <a:lnSpc>
                <a:spcPct val="115000"/>
              </a:lnSpc>
              <a:spcBef>
                <a:spcPts val="1200"/>
              </a:spcBef>
              <a:spcAft>
                <a:spcPts val="0"/>
              </a:spcAft>
              <a:buNone/>
            </a:pPr>
            <a:r>
              <a:t/>
            </a:r>
            <a:endParaRPr b="1" i="1" sz="2000"/>
          </a:p>
          <a:p>
            <a:pPr indent="-355600" lvl="1" marL="914400" rtl="0" algn="l">
              <a:lnSpc>
                <a:spcPct val="115000"/>
              </a:lnSpc>
              <a:spcBef>
                <a:spcPts val="1200"/>
              </a:spcBef>
              <a:spcAft>
                <a:spcPts val="0"/>
              </a:spcAft>
              <a:buSzPts val="2000"/>
              <a:buChar char="•"/>
            </a:pPr>
            <a:r>
              <a:rPr b="1" i="1" lang="en-IN" sz="2000"/>
              <a:t>we had observed that the average salary of male is more than the average salary of female.</a:t>
            </a:r>
            <a:endParaRPr b="1" i="1" sz="2000"/>
          </a:p>
          <a:p>
            <a:pPr indent="-355600" lvl="1" marL="914400" rtl="0" algn="l">
              <a:lnSpc>
                <a:spcPct val="115000"/>
              </a:lnSpc>
              <a:spcBef>
                <a:spcPts val="0"/>
              </a:spcBef>
              <a:spcAft>
                <a:spcPts val="0"/>
              </a:spcAft>
              <a:buSzPts val="2000"/>
              <a:buChar char="•"/>
            </a:pPr>
            <a:r>
              <a:rPr b="1" i="1" lang="en-IN" sz="2000"/>
              <a:t>Created a stacked bar plot between ‘Specialization’ and ‘Gender’ and observed that majority of the men and women are doing Specialization in role electronics and communication engineering</a:t>
            </a:r>
            <a:endParaRPr b="1" i="1" sz="2000"/>
          </a:p>
          <a:p>
            <a:pPr indent="-355600" lvl="1" marL="914400" rtl="0" algn="l">
              <a:lnSpc>
                <a:spcPct val="115000"/>
              </a:lnSpc>
              <a:spcBef>
                <a:spcPts val="0"/>
              </a:spcBef>
              <a:spcAft>
                <a:spcPts val="0"/>
              </a:spcAft>
              <a:buSzPts val="2000"/>
              <a:buChar char="•"/>
            </a:pPr>
            <a:r>
              <a:rPr b="1" i="1" lang="en-IN" sz="2000"/>
              <a:t>count of computer science and engineering in men and women is the second highest among all other branches.</a:t>
            </a:r>
            <a:endParaRPr b="1" i="1" sz="2000"/>
          </a:p>
          <a:p>
            <a:pPr indent="0" lvl="0" marL="1371600" rtl="0" algn="l">
              <a:lnSpc>
                <a:spcPct val="115000"/>
              </a:lnSpc>
              <a:spcBef>
                <a:spcPts val="1200"/>
              </a:spcBef>
              <a:spcAft>
                <a:spcPts val="0"/>
              </a:spcAft>
              <a:buNone/>
            </a:pPr>
            <a:r>
              <a:t/>
            </a:r>
            <a:endParaRPr b="1"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idx="1" type="body"/>
          </p:nvPr>
        </p:nvSpPr>
        <p:spPr>
          <a:xfrm>
            <a:off x="696700" y="795500"/>
            <a:ext cx="10515600" cy="5534100"/>
          </a:xfrm>
          <a:prstGeom prst="rect">
            <a:avLst/>
          </a:prstGeom>
          <a:noFill/>
          <a:ln>
            <a:noFill/>
          </a:ln>
        </p:spPr>
        <p:txBody>
          <a:bodyPr anchorCtr="0" anchor="t" bIns="45700" lIns="91425" spcFirstLastPara="1" rIns="91425" wrap="square" tIns="45700">
            <a:noAutofit/>
          </a:bodyPr>
          <a:lstStyle/>
          <a:p>
            <a:pPr indent="-130810" lvl="0" marL="228600" rtl="0" algn="l">
              <a:lnSpc>
                <a:spcPct val="115000"/>
              </a:lnSpc>
              <a:spcBef>
                <a:spcPts val="1000"/>
              </a:spcBef>
              <a:spcAft>
                <a:spcPts val="0"/>
              </a:spcAft>
              <a:buNone/>
            </a:pPr>
            <a:r>
              <a:rPr b="1" lang="en-IN" sz="2000"/>
              <a:t>e.	  Key Business Question (After doing your Computer Science Engineering if you take up jobs as                                                                                  Programming Analyst, Software Engineer, Hardware Engineer and Associate Engineer you can earn up to 2.5-3 lakhs as a fresh graduate):</a:t>
            </a:r>
            <a:endParaRPr b="1" sz="2000"/>
          </a:p>
          <a:p>
            <a:pPr indent="-355600" lvl="0" marL="1371600" rtl="0" algn="l">
              <a:lnSpc>
                <a:spcPct val="115000"/>
              </a:lnSpc>
              <a:spcBef>
                <a:spcPts val="1000"/>
              </a:spcBef>
              <a:spcAft>
                <a:spcPts val="0"/>
              </a:spcAft>
              <a:buSzPts val="2000"/>
              <a:buChar char="•"/>
            </a:pPr>
            <a:r>
              <a:rPr b="1" lang="en-IN" sz="2000"/>
              <a:t>We have Filters data for Computer Science Engineering graduates with specific job titles and calculated the average salary for each job title and observed that the average salary is more than 3 lakhs</a:t>
            </a:r>
            <a:endParaRPr b="1" sz="2000"/>
          </a:p>
          <a:p>
            <a:pPr indent="-355600" lvl="0" marL="1371600" rtl="0" algn="l">
              <a:lnSpc>
                <a:spcPct val="115000"/>
              </a:lnSpc>
              <a:spcBef>
                <a:spcPts val="0"/>
              </a:spcBef>
              <a:spcAft>
                <a:spcPts val="0"/>
              </a:spcAft>
              <a:buSzPts val="2000"/>
              <a:buChar char="•"/>
            </a:pPr>
            <a:r>
              <a:rPr b="1" lang="en-IN" sz="2000"/>
              <a:t>We can conclude that if you take up jobs as Programming Analyst, Software Engineer, Hardware Engineer and Associate Engineer you can earn more than 3 lakhs as a fresh graduate.</a:t>
            </a:r>
            <a:endParaRPr b="1" sz="2000"/>
          </a:p>
          <a:p>
            <a:pPr indent="0" lvl="0" marL="0" rtl="0" algn="l">
              <a:lnSpc>
                <a:spcPct val="115000"/>
              </a:lnSpc>
              <a:spcBef>
                <a:spcPts val="1000"/>
              </a:spcBef>
              <a:spcAft>
                <a:spcPts val="0"/>
              </a:spcAft>
              <a:buNone/>
            </a:pPr>
            <a:r>
              <a:rPr b="1" lang="en-IN" sz="2000"/>
              <a:t>e.	  Is there a relationship between gender and specialization? (i.e. Does the preference of Specialisation depend on the Gender?:</a:t>
            </a:r>
            <a:endParaRPr b="1" sz="2000"/>
          </a:p>
          <a:p>
            <a:pPr indent="-355600" lvl="0" marL="1080000" rtl="0" algn="l">
              <a:lnSpc>
                <a:spcPct val="115000"/>
              </a:lnSpc>
              <a:spcBef>
                <a:spcPts val="1000"/>
              </a:spcBef>
              <a:spcAft>
                <a:spcPts val="0"/>
              </a:spcAft>
              <a:buSzPts val="2000"/>
              <a:buChar char="•"/>
            </a:pPr>
            <a:r>
              <a:rPr b="1" lang="en-IN" sz="2000"/>
              <a:t>The count of female in all specialization is less compared to male but preferences are almost same.</a:t>
            </a:r>
            <a:endParaRPr b="1" sz="2000"/>
          </a:p>
          <a:p>
            <a:pPr indent="0" lvl="0" marL="0" rtl="0" algn="l">
              <a:lnSpc>
                <a:spcPct val="115000"/>
              </a:lnSpc>
              <a:spcBef>
                <a:spcPts val="1000"/>
              </a:spcBef>
              <a:spcAft>
                <a:spcPts val="0"/>
              </a:spcAft>
              <a:buNone/>
            </a:pPr>
            <a:r>
              <a:t/>
            </a:r>
            <a:endParaRPr b="1"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idx="1" type="body"/>
          </p:nvPr>
        </p:nvSpPr>
        <p:spPr>
          <a:xfrm>
            <a:off x="696700" y="795500"/>
            <a:ext cx="10515600" cy="553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000"/>
              </a:spcBef>
              <a:spcAft>
                <a:spcPts val="0"/>
              </a:spcAft>
              <a:buNone/>
            </a:pPr>
            <a:r>
              <a:t/>
            </a:r>
            <a:endParaRPr b="1" i="1" sz="2000"/>
          </a:p>
          <a:p>
            <a:pPr indent="0" lvl="0" marL="0" rtl="0" algn="l">
              <a:lnSpc>
                <a:spcPct val="115000"/>
              </a:lnSpc>
              <a:spcBef>
                <a:spcPts val="1200"/>
              </a:spcBef>
              <a:spcAft>
                <a:spcPts val="0"/>
              </a:spcAft>
              <a:buNone/>
            </a:pPr>
            <a:r>
              <a:t/>
            </a:r>
            <a:endParaRPr b="1" i="1" sz="2000"/>
          </a:p>
          <a:p>
            <a:pPr indent="0" lvl="0" marL="0" rtl="0" algn="just">
              <a:lnSpc>
                <a:spcPct val="115000"/>
              </a:lnSpc>
              <a:spcBef>
                <a:spcPts val="1200"/>
              </a:spcBef>
              <a:spcAft>
                <a:spcPts val="0"/>
              </a:spcAft>
              <a:buNone/>
            </a:pPr>
            <a:r>
              <a:rPr b="1" i="1" lang="en-IN" sz="2000"/>
              <a:t>d. 	Conclusion:</a:t>
            </a:r>
            <a:endParaRPr b="1" i="1" sz="2000"/>
          </a:p>
          <a:p>
            <a:pPr indent="-355600" lvl="1" marL="914400" rtl="0" algn="l">
              <a:lnSpc>
                <a:spcPct val="115000"/>
              </a:lnSpc>
              <a:spcBef>
                <a:spcPts val="1200"/>
              </a:spcBef>
              <a:spcAft>
                <a:spcPts val="0"/>
              </a:spcAft>
              <a:buSzPts val="2000"/>
              <a:buChar char="•"/>
            </a:pPr>
            <a:r>
              <a:rPr b="1" i="1" lang="en-IN" sz="2000"/>
              <a:t>Overall, the code performs a thorough analysis of the dataset, examining relationships, distributions, and potential outliers. The inclusion of both univariate and bivariate analyses enhances the understanding of the data's characteristics and relationships between variables.</a:t>
            </a:r>
            <a:endParaRPr b="1" i="1" sz="2000"/>
          </a:p>
          <a:p>
            <a:pPr indent="-130810" lvl="0" marL="228600" rtl="0" algn="l">
              <a:lnSpc>
                <a:spcPct val="115000"/>
              </a:lnSpc>
              <a:spcBef>
                <a:spcPts val="1200"/>
              </a:spcBef>
              <a:spcAft>
                <a:spcPts val="0"/>
              </a:spcAft>
              <a:buClr>
                <a:schemeClr val="dk1"/>
              </a:buClr>
              <a:buSzPts val="2800"/>
              <a:buNone/>
            </a:pPr>
            <a:r>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