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Playfair Displ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Inter"/>
      <p:regular r:id="rId39"/>
      <p:bold r:id="rId40"/>
    </p:embeddedFont>
    <p:embeddedFont>
      <p:font typeface="Libre Baskerville"/>
      <p:regular r:id="rId41"/>
      <p:bold r:id="rId42"/>
      <p: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bold.fntdata"/><Relationship Id="rId20" Type="http://schemas.openxmlformats.org/officeDocument/2006/relationships/slide" Target="slides/slide15.xml"/><Relationship Id="rId42" Type="http://schemas.openxmlformats.org/officeDocument/2006/relationships/font" Target="fonts/LibreBaskerville-bold.fntdata"/><Relationship Id="rId41" Type="http://schemas.openxmlformats.org/officeDocument/2006/relationships/font" Target="fonts/LibreBaskerville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ibreBaskerville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Inter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f646d960a_1_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4" name="Google Shape;64;g2cf646d960a_1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f6309b16f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cf6309b16f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f646d960a_1_1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cf646d960a_1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f6309b16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cf6309b16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f646d960a_1_1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cf646d960a_1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f6309b16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cf6309b16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f646d960a_1_1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cf646d960a_1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f646d960a_1_1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cf646d960a_1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f6309b16f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cf6309b16f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f646d960a_1_1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cf646d960a_1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f646d960a_1_1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cf646d960a_1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f646d960a_1_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cf646d960a_1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f646d960a_1_1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cf646d960a_1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f646d960a_1_1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8" name="Google Shape;178;g2cf646d960a_1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f646d960a_1_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cf646d960a_1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f646d960a_1_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cf646d960a_1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f646d960a_1_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cf646d960a_1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f646d960a_1_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cf646d960a_1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f646d960a_1_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cf646d960a_1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f6309b16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cf6309b16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f646d960a_1_1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cf646d960a_1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10674" y="4638738"/>
            <a:ext cx="2419048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" y="0"/>
            <a:ext cx="9143111" cy="50205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854678" y="2788489"/>
            <a:ext cx="5434642" cy="4385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Enhancing Search Engine Relevance for Video Subtitles</a:t>
            </a: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514850" y="3347357"/>
            <a:ext cx="38781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Submitted By - Harshit Punera  (IN1240881)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 </a:t>
            </a:r>
            <a:r>
              <a:rPr b="1" lang="en"/>
              <a:t>    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Abhiram Bussa (</a:t>
            </a:r>
            <a:r>
              <a:rPr b="1" lang="en"/>
              <a:t>IN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1240</a:t>
            </a:r>
            <a:r>
              <a:rPr b="1" lang="en"/>
              <a:t>515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Team ID -	</a:t>
            </a:r>
            <a:r>
              <a:rPr b="1" lang="en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T211095</a:t>
            </a:r>
            <a:endParaRPr b="1"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50" y="496500"/>
            <a:ext cx="8130299" cy="36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Noto Sans Symbols"/>
              <a:buChar char="➢"/>
            </a:pPr>
            <a:r>
              <a:rPr lang="en" sz="1800"/>
              <a:t>Experimenting with BOW/TFIDF and SentenceTransformers</a:t>
            </a:r>
            <a:endParaRPr sz="1800"/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" sz="1800"/>
              <a:t>After cleaning,the subtitle documents are prepared for analysis by converting them into numerical representations</a:t>
            </a:r>
            <a:endParaRPr sz="1800"/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" sz="1800"/>
              <a:t>We used BERT-based “Sentence Transformers” vectorization technique.</a:t>
            </a:r>
            <a:endParaRPr sz="1800"/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" sz="1800"/>
              <a:t>This Technique generate embeddings that encode semantic information,capturing the meaning and context of the text. They are suitable for building semantic search engines.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75" y="566150"/>
            <a:ext cx="8112374" cy="36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750"/>
              <a:buNone/>
            </a:pPr>
            <a:r>
              <a:rPr lang="en"/>
              <a:t>Storing Embeddings in a chromadb vectors database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342900" rtl="0" algn="l"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900"/>
              <a:buChar char="•"/>
            </a:pPr>
            <a:r>
              <a:rPr lang="en" sz="1800">
                <a:solidFill>
                  <a:srgbClr val="666666"/>
                </a:solidFill>
              </a:rPr>
              <a:t>Once the subtitles documents are processed and converted into embeddings,they need to be stored for efficient retrieval during the search process.</a:t>
            </a:r>
            <a:endParaRPr sz="1800">
              <a:solidFill>
                <a:srgbClr val="666666"/>
              </a:solidFill>
            </a:endParaRPr>
          </a:p>
          <a:p>
            <a:pPr indent="-285750" lvl="0" marL="342900" rtl="0" algn="l"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900"/>
              <a:buChar char="•"/>
            </a:pPr>
            <a:r>
              <a:rPr lang="en" sz="1800">
                <a:solidFill>
                  <a:srgbClr val="666666"/>
                </a:solidFill>
              </a:rPr>
              <a:t>Chromadb is efficient in handling large-scale vector data  and enabling fast retrieval</a:t>
            </a:r>
            <a:endParaRPr sz="1800">
              <a:solidFill>
                <a:srgbClr val="666666"/>
              </a:solidFill>
            </a:endParaRPr>
          </a:p>
          <a:p>
            <a:pPr indent="-285750" lvl="0" marL="342900" rtl="0" algn="l"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900"/>
              <a:buChar char="•"/>
            </a:pPr>
            <a:r>
              <a:rPr b="0" i="0" lang="en" sz="18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Chroma gives you the tools to:</a:t>
            </a:r>
            <a:endParaRPr sz="1800">
              <a:solidFill>
                <a:srgbClr val="666666"/>
              </a:solidFill>
            </a:endParaRPr>
          </a:p>
          <a:p>
            <a:pPr indent="-285750" lvl="0" marL="342900" rtl="0" algn="l"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Arial"/>
              <a:buChar char="•"/>
            </a:pPr>
            <a:r>
              <a:rPr b="0" i="0" lang="en" sz="18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store embeddings and their metadata</a:t>
            </a:r>
            <a:endParaRPr sz="1800">
              <a:solidFill>
                <a:srgbClr val="666666"/>
              </a:solidFill>
            </a:endParaRPr>
          </a:p>
          <a:p>
            <a:pPr indent="-285750" lvl="0" marL="342900" rtl="0" algn="l"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Arial"/>
              <a:buChar char="•"/>
            </a:pPr>
            <a:r>
              <a:rPr b="0" i="0" lang="en" sz="18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embed documents and queries</a:t>
            </a:r>
            <a:endParaRPr sz="1800">
              <a:solidFill>
                <a:srgbClr val="666666"/>
              </a:solidFill>
            </a:endParaRPr>
          </a:p>
          <a:p>
            <a:pPr indent="-285750" lvl="0" marL="342900" rtl="0" algn="l"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Arial"/>
              <a:buChar char="•"/>
            </a:pPr>
            <a:r>
              <a:rPr b="0" i="0" lang="en" sz="18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search embeddings on the basis of cosine similarity scores</a:t>
            </a:r>
            <a:endParaRPr sz="1800">
              <a:solidFill>
                <a:srgbClr val="666666"/>
              </a:solidFill>
            </a:endParaRPr>
          </a:p>
          <a:p>
            <a:pPr indent="-1651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07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Retrieving Documents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30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➢"/>
            </a:pPr>
            <a:r>
              <a:rPr lang="en" sz="1600"/>
              <a:t>Taking User query</a:t>
            </a:r>
            <a:endParaRPr sz="1600"/>
          </a:p>
          <a:p>
            <a:pPr indent="-2730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600"/>
              <a:t>The process begins with the user inputting a query into the search engine . This query represents the information the user is seeking from the  subtitle database.</a:t>
            </a:r>
            <a:endParaRPr sz="1600"/>
          </a:p>
          <a:p>
            <a:pPr indent="-2730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➢"/>
            </a:pPr>
            <a:r>
              <a:rPr lang="en" sz="1600"/>
              <a:t>Preprocessing User queries:</a:t>
            </a:r>
            <a:endParaRPr sz="1600"/>
          </a:p>
          <a:p>
            <a:pPr indent="-2730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600"/>
              <a:t>Before the query can be used for retrieval, it undergoes preprocessing steps to standardize and clean the text </a:t>
            </a:r>
            <a:endParaRPr sz="1600"/>
          </a:p>
          <a:p>
            <a:pPr indent="-2730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➢"/>
            </a:pPr>
            <a:r>
              <a:rPr lang="en" sz="1600"/>
              <a:t>Creating Query Embeddings:</a:t>
            </a:r>
            <a:endParaRPr sz="1600"/>
          </a:p>
          <a:p>
            <a:pPr indent="-2730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600"/>
              <a:t>After preprocessing, the user query is converted into a numerical representation,known as an embedding</a:t>
            </a:r>
            <a:endParaRPr sz="1600"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600"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667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400"/>
              <a:t>Bert-based Sentence Transformers is used to generate embeddings that encode the semantic information of the query.</a:t>
            </a:r>
            <a:endParaRPr sz="1400"/>
          </a:p>
          <a:p>
            <a:pPr indent="-2667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400"/>
              <a:t>This embedding captures the semantic meaning and context of the query,allowing it to be compared to the embeddings of subtitle documents</a:t>
            </a:r>
            <a:endParaRPr sz="1400"/>
          </a:p>
          <a:p>
            <a:pPr indent="-2667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oto Sans Symbols"/>
              <a:buChar char="➢"/>
            </a:pPr>
            <a:r>
              <a:rPr lang="en" sz="1400"/>
              <a:t>Calculating cosine similarity scores:</a:t>
            </a:r>
            <a:endParaRPr sz="1400"/>
          </a:p>
          <a:p>
            <a:pPr indent="-2667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400"/>
              <a:t>Now Connection is  created to the path of that chromadb database </a:t>
            </a:r>
            <a:endParaRPr sz="1400"/>
          </a:p>
          <a:p>
            <a:pPr indent="-2667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400"/>
              <a:t>Once the query has been embedded, the next step is to compare it to the embeddings of the subtitle documents in the database.</a:t>
            </a:r>
            <a:endParaRPr sz="1400"/>
          </a:p>
          <a:p>
            <a:pPr indent="-2667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400"/>
              <a:t>Cosine similarity  scores is calculated by chromadb between the query embedding and the embeddings of all subtitle documents.</a:t>
            </a:r>
            <a:endParaRPr sz="1400"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sz="1400"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00" y="232800"/>
            <a:ext cx="8156298" cy="446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Retrieving Relevant candidate Documents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Char char="➢"/>
            </a:pPr>
            <a:r>
              <a:rPr lang="en" sz="1700"/>
              <a:t>Finally ,based on the calculated cosine similarity scores , the search engine retrieves the most relevant  Top N candidate documents from the stored data in Chromadb database </a:t>
            </a:r>
            <a:endParaRPr sz="1700"/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79400" lvl="0" marL="342900" rtl="0" algn="l"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b="1" lang="en" sz="1700"/>
              <a:t>Web application.</a:t>
            </a:r>
            <a:endParaRPr b="1" sz="1700"/>
          </a:p>
          <a:p>
            <a:pPr indent="0" lvl="0" marL="685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We used Flask to build a web application that searches for a specific part of a subtitle and returns the top ten results. Linking each filename to the OpenSubtitles page allows for easy download of the subtitles.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075" y="152400"/>
            <a:ext cx="772984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➢"/>
            </a:pPr>
            <a:r>
              <a:rPr lang="en" sz="2400"/>
              <a:t>Developing an advanced search engine algorithm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➢"/>
            </a:pPr>
            <a:r>
              <a:rPr lang="en" sz="2400"/>
              <a:t>Leveraging Natural language processing and machine learning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➢"/>
            </a:pPr>
            <a:r>
              <a:rPr lang="en" sz="2400"/>
              <a:t>Enhancing relevance and accuracy of search results for </a:t>
            </a:r>
            <a:r>
              <a:rPr lang="en" sz="2400"/>
              <a:t>video</a:t>
            </a:r>
            <a:r>
              <a:rPr lang="en" sz="2400"/>
              <a:t> subtitles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00" y="152400"/>
            <a:ext cx="77117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9887" y="1388062"/>
            <a:ext cx="3349232" cy="212573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4"/>
          <p:cNvSpPr txBox="1"/>
          <p:nvPr/>
        </p:nvSpPr>
        <p:spPr>
          <a:xfrm>
            <a:off x="933450" y="2247900"/>
            <a:ext cx="2746377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Libre Baskerville"/>
              <a:buNone/>
            </a:pPr>
            <a:r>
              <a:rPr b="0" i="0" lang="en" sz="3300" u="none" cap="none" strike="noStrik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➢"/>
            </a:pPr>
            <a:r>
              <a:rPr b="0" i="0" lang="en" sz="2000" u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 the fast-evolving landscape of digital content, effective search engines play a pivotal role in connecting users with relevant information. For Google, providing a seamless and accurate search experience is paramount. This project focuses on improving the search relevance for video subtitles, enhancing the accessibility of video content.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Core logic of this project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100"/>
              <a:t>Preprocessing of Data</a:t>
            </a:r>
            <a:endParaRPr sz="2100"/>
          </a:p>
          <a:p>
            <a:pPr indent="-3048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100"/>
              <a:t>Cosine similarity calculation for relevance assessment</a:t>
            </a:r>
            <a:endParaRPr sz="2100"/>
          </a:p>
          <a:p>
            <a:pPr indent="-3048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100"/>
              <a:t>Importance of document chunking for large documents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Step by Step Process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Noto Sans Symbols"/>
              <a:buChar char="➢"/>
            </a:pPr>
            <a:r>
              <a:rPr lang="en" sz="1800"/>
              <a:t>Ingesting Documents</a:t>
            </a:r>
            <a:endParaRPr sz="1800"/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" sz="1800"/>
              <a:t>Reading and decoding the database file </a:t>
            </a:r>
            <a:endParaRPr sz="1800"/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" sz="1800"/>
              <a:t>Understand the encoding language</a:t>
            </a:r>
            <a:endParaRPr sz="1800"/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" sz="1800"/>
              <a:t>Cleaning and preprocessing steps</a:t>
            </a:r>
            <a:endParaRPr sz="1800"/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" sz="1800"/>
              <a:t>Experimenting with BOW/TFIDF and SentenceTransformers</a:t>
            </a:r>
            <a:endParaRPr sz="1800"/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" sz="1800"/>
              <a:t>Implementing document chunking</a:t>
            </a:r>
            <a:endParaRPr sz="1800"/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" sz="1800"/>
              <a:t>Storing embeddings in ChromaDB</a:t>
            </a:r>
            <a:endParaRPr sz="1800"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sz="1800"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628650" y="942151"/>
            <a:ext cx="78867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Noto Sans Symbols"/>
              <a:buChar char="➢"/>
            </a:pPr>
            <a:r>
              <a:rPr lang="en" sz="2000"/>
              <a:t>Retrieving Documents</a:t>
            </a:r>
            <a:endParaRPr sz="2000"/>
          </a:p>
          <a:p>
            <a:pPr indent="-2984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n" sz="2000"/>
              <a:t>Take User query</a:t>
            </a:r>
            <a:endParaRPr sz="2000"/>
          </a:p>
          <a:p>
            <a:pPr indent="-2984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n" sz="2000"/>
              <a:t>Preprocessing user queries</a:t>
            </a:r>
            <a:endParaRPr sz="2000"/>
          </a:p>
          <a:p>
            <a:pPr indent="-2984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n" sz="2000"/>
              <a:t>Creating query  embeddings</a:t>
            </a:r>
            <a:endParaRPr sz="2000"/>
          </a:p>
          <a:p>
            <a:pPr indent="-2984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n" sz="2000"/>
              <a:t>Calculating cosine similarity scores</a:t>
            </a:r>
            <a:endParaRPr sz="2000"/>
          </a:p>
          <a:p>
            <a:pPr indent="-2984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n" sz="2000"/>
              <a:t>Retrieving relevant candidate documents</a:t>
            </a:r>
            <a:endParaRPr sz="2000"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628650" y="675576"/>
            <a:ext cx="7886700" cy="3838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667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oto Sans Symbols"/>
              <a:buChar char="➢"/>
            </a:pPr>
            <a:r>
              <a:rPr lang="en" sz="1500"/>
              <a:t>Reading and Decoding the Database File:</a:t>
            </a:r>
            <a:endParaRPr sz="1500"/>
          </a:p>
          <a:p>
            <a:pPr indent="-2667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500"/>
              <a:t>The subtitle data is provided in a Database file format. Ingesting begins by reading this file and understanding its structure</a:t>
            </a:r>
            <a:endParaRPr sz="1500"/>
          </a:p>
          <a:p>
            <a:pPr indent="-2667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500"/>
              <a:t>Subtitles Data encoded with “Latin-1” and in a compressed format , so decoding is necessary to access the actual subtitle text </a:t>
            </a:r>
            <a:endParaRPr sz="1500"/>
          </a:p>
          <a:p>
            <a:pPr indent="-2667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oto Sans Symbols"/>
              <a:buChar char="➢"/>
            </a:pPr>
            <a:r>
              <a:rPr lang="en" sz="1500"/>
              <a:t>Cleaning and Preprocessing Steps:</a:t>
            </a:r>
            <a:endParaRPr sz="1500"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" sz="1800"/>
              <a:t>We </a:t>
            </a:r>
            <a:r>
              <a:rPr b="1" i="0" lang="en" sz="1800" u="none" strike="noStrike">
                <a:solidFill>
                  <a:schemeClr val="dk1"/>
                </a:solidFill>
              </a:rPr>
              <a:t>took a random sample  30% of the data for cleaning</a:t>
            </a:r>
            <a:endParaRPr b="1" sz="1800">
              <a:solidFill>
                <a:schemeClr val="dk1"/>
              </a:solidFill>
            </a:endParaRPr>
          </a:p>
          <a:p>
            <a:pPr indent="-2730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" sz="1600"/>
              <a:t>Before analysis The subtitles text require cleaning to remove irrerelevant elements include removing Timestamps,Special characters,stopwords ,apply lemmetaization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73850"/>
            <a:ext cx="7886700" cy="4363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Document Chunking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800"/>
              <a:t>Document chunking involves dividing large subtitle documents into smaller,more manageable chunks</a:t>
            </a:r>
            <a:endParaRPr sz="1800"/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800"/>
              <a:t>This is important because embedding entire documents as single vectors may lead to information loss,especially with long documents</a:t>
            </a:r>
            <a:endParaRPr sz="1800"/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800"/>
              <a:t>Overlapping windows with a specified number of tokens can be used to ensure continuity and context preservation across chunks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