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58" r:id="rId5"/>
    <p:sldId id="259" r:id="rId6"/>
    <p:sldId id="265" r:id="rId7"/>
    <p:sldId id="263" r:id="rId8"/>
    <p:sldId id="264" r:id="rId9"/>
    <p:sldId id="262" r:id="rId10"/>
    <p:sldId id="267" r:id="rId11"/>
    <p:sldId id="266" r:id="rId12"/>
    <p:sldId id="268" r:id="rId13"/>
    <p:sldId id="271" r:id="rId14"/>
    <p:sldId id="269" r:id="rId15"/>
    <p:sldId id="272" r:id="rId16"/>
    <p:sldId id="270" r:id="rId17"/>
    <p:sldId id="261"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2" d="100"/>
          <a:sy n="102" d="100"/>
        </p:scale>
        <p:origin x="-1832"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8E85E3-A7C9-914E-A275-0565330DBAE4}" type="datetimeFigureOut">
              <a:rPr lang="en-US" smtClean="0"/>
              <a:t>21/12/19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AB2E3F-B00E-F446-AB05-91F181BD5C7A}" type="slidenum">
              <a:rPr lang="en-US" smtClean="0"/>
              <a:t>‹#›</a:t>
            </a:fld>
            <a:endParaRPr lang="en-US"/>
          </a:p>
        </p:txBody>
      </p:sp>
    </p:spTree>
    <p:extLst>
      <p:ext uri="{BB962C8B-B14F-4D97-AF65-F5344CB8AC3E}">
        <p14:creationId xmlns:p14="http://schemas.microsoft.com/office/powerpoint/2010/main" val="1773163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8E85E3-A7C9-914E-A275-0565330DBAE4}" type="datetimeFigureOut">
              <a:rPr lang="en-US" smtClean="0"/>
              <a:t>21/12/19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AB2E3F-B00E-F446-AB05-91F181BD5C7A}" type="slidenum">
              <a:rPr lang="en-US" smtClean="0"/>
              <a:t>‹#›</a:t>
            </a:fld>
            <a:endParaRPr lang="en-US"/>
          </a:p>
        </p:txBody>
      </p:sp>
    </p:spTree>
    <p:extLst>
      <p:ext uri="{BB962C8B-B14F-4D97-AF65-F5344CB8AC3E}">
        <p14:creationId xmlns:p14="http://schemas.microsoft.com/office/powerpoint/2010/main" val="916189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8E85E3-A7C9-914E-A275-0565330DBAE4}" type="datetimeFigureOut">
              <a:rPr lang="en-US" smtClean="0"/>
              <a:t>21/12/19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AB2E3F-B00E-F446-AB05-91F181BD5C7A}" type="slidenum">
              <a:rPr lang="en-US" smtClean="0"/>
              <a:t>‹#›</a:t>
            </a:fld>
            <a:endParaRPr lang="en-US"/>
          </a:p>
        </p:txBody>
      </p:sp>
    </p:spTree>
    <p:extLst>
      <p:ext uri="{BB962C8B-B14F-4D97-AF65-F5344CB8AC3E}">
        <p14:creationId xmlns:p14="http://schemas.microsoft.com/office/powerpoint/2010/main" val="511618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8E85E3-A7C9-914E-A275-0565330DBAE4}" type="datetimeFigureOut">
              <a:rPr lang="en-US" smtClean="0"/>
              <a:t>21/12/19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AB2E3F-B00E-F446-AB05-91F181BD5C7A}" type="slidenum">
              <a:rPr lang="en-US" smtClean="0"/>
              <a:t>‹#›</a:t>
            </a:fld>
            <a:endParaRPr lang="en-US"/>
          </a:p>
        </p:txBody>
      </p:sp>
    </p:spTree>
    <p:extLst>
      <p:ext uri="{BB962C8B-B14F-4D97-AF65-F5344CB8AC3E}">
        <p14:creationId xmlns:p14="http://schemas.microsoft.com/office/powerpoint/2010/main" val="3011625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8E85E3-A7C9-914E-A275-0565330DBAE4}" type="datetimeFigureOut">
              <a:rPr lang="en-US" smtClean="0"/>
              <a:t>21/12/19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AB2E3F-B00E-F446-AB05-91F181BD5C7A}" type="slidenum">
              <a:rPr lang="en-US" smtClean="0"/>
              <a:t>‹#›</a:t>
            </a:fld>
            <a:endParaRPr lang="en-US"/>
          </a:p>
        </p:txBody>
      </p:sp>
    </p:spTree>
    <p:extLst>
      <p:ext uri="{BB962C8B-B14F-4D97-AF65-F5344CB8AC3E}">
        <p14:creationId xmlns:p14="http://schemas.microsoft.com/office/powerpoint/2010/main" val="3186552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8E85E3-A7C9-914E-A275-0565330DBAE4}" type="datetimeFigureOut">
              <a:rPr lang="en-US" smtClean="0"/>
              <a:t>21/12/19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AB2E3F-B00E-F446-AB05-91F181BD5C7A}" type="slidenum">
              <a:rPr lang="en-US" smtClean="0"/>
              <a:t>‹#›</a:t>
            </a:fld>
            <a:endParaRPr lang="en-US"/>
          </a:p>
        </p:txBody>
      </p:sp>
    </p:spTree>
    <p:extLst>
      <p:ext uri="{BB962C8B-B14F-4D97-AF65-F5344CB8AC3E}">
        <p14:creationId xmlns:p14="http://schemas.microsoft.com/office/powerpoint/2010/main" val="2347108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8E85E3-A7C9-914E-A275-0565330DBAE4}" type="datetimeFigureOut">
              <a:rPr lang="en-US" smtClean="0"/>
              <a:t>21/12/19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AB2E3F-B00E-F446-AB05-91F181BD5C7A}" type="slidenum">
              <a:rPr lang="en-US" smtClean="0"/>
              <a:t>‹#›</a:t>
            </a:fld>
            <a:endParaRPr lang="en-US"/>
          </a:p>
        </p:txBody>
      </p:sp>
    </p:spTree>
    <p:extLst>
      <p:ext uri="{BB962C8B-B14F-4D97-AF65-F5344CB8AC3E}">
        <p14:creationId xmlns:p14="http://schemas.microsoft.com/office/powerpoint/2010/main" val="4110934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8E85E3-A7C9-914E-A275-0565330DBAE4}" type="datetimeFigureOut">
              <a:rPr lang="en-US" smtClean="0"/>
              <a:t>21/12/19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AB2E3F-B00E-F446-AB05-91F181BD5C7A}" type="slidenum">
              <a:rPr lang="en-US" smtClean="0"/>
              <a:t>‹#›</a:t>
            </a:fld>
            <a:endParaRPr lang="en-US"/>
          </a:p>
        </p:txBody>
      </p:sp>
    </p:spTree>
    <p:extLst>
      <p:ext uri="{BB962C8B-B14F-4D97-AF65-F5344CB8AC3E}">
        <p14:creationId xmlns:p14="http://schemas.microsoft.com/office/powerpoint/2010/main" val="2871793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8E85E3-A7C9-914E-A275-0565330DBAE4}" type="datetimeFigureOut">
              <a:rPr lang="en-US" smtClean="0"/>
              <a:t>21/12/19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AB2E3F-B00E-F446-AB05-91F181BD5C7A}" type="slidenum">
              <a:rPr lang="en-US" smtClean="0"/>
              <a:t>‹#›</a:t>
            </a:fld>
            <a:endParaRPr lang="en-US"/>
          </a:p>
        </p:txBody>
      </p:sp>
    </p:spTree>
    <p:extLst>
      <p:ext uri="{BB962C8B-B14F-4D97-AF65-F5344CB8AC3E}">
        <p14:creationId xmlns:p14="http://schemas.microsoft.com/office/powerpoint/2010/main" val="393732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8E85E3-A7C9-914E-A275-0565330DBAE4}" type="datetimeFigureOut">
              <a:rPr lang="en-US" smtClean="0"/>
              <a:t>21/12/19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AB2E3F-B00E-F446-AB05-91F181BD5C7A}" type="slidenum">
              <a:rPr lang="en-US" smtClean="0"/>
              <a:t>‹#›</a:t>
            </a:fld>
            <a:endParaRPr lang="en-US"/>
          </a:p>
        </p:txBody>
      </p:sp>
    </p:spTree>
    <p:extLst>
      <p:ext uri="{BB962C8B-B14F-4D97-AF65-F5344CB8AC3E}">
        <p14:creationId xmlns:p14="http://schemas.microsoft.com/office/powerpoint/2010/main" val="582588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8E85E3-A7C9-914E-A275-0565330DBAE4}" type="datetimeFigureOut">
              <a:rPr lang="en-US" smtClean="0"/>
              <a:t>21/12/19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AB2E3F-B00E-F446-AB05-91F181BD5C7A}" type="slidenum">
              <a:rPr lang="en-US" smtClean="0"/>
              <a:t>‹#›</a:t>
            </a:fld>
            <a:endParaRPr lang="en-US"/>
          </a:p>
        </p:txBody>
      </p:sp>
    </p:spTree>
    <p:extLst>
      <p:ext uri="{BB962C8B-B14F-4D97-AF65-F5344CB8AC3E}">
        <p14:creationId xmlns:p14="http://schemas.microsoft.com/office/powerpoint/2010/main" val="27320386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8E85E3-A7C9-914E-A275-0565330DBAE4}" type="datetimeFigureOut">
              <a:rPr lang="en-US" smtClean="0"/>
              <a:t>21/12/19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AB2E3F-B00E-F446-AB05-91F181BD5C7A}" type="slidenum">
              <a:rPr lang="en-US" smtClean="0"/>
              <a:t>‹#›</a:t>
            </a:fld>
            <a:endParaRPr lang="en-US"/>
          </a:p>
        </p:txBody>
      </p:sp>
    </p:spTree>
    <p:extLst>
      <p:ext uri="{BB962C8B-B14F-4D97-AF65-F5344CB8AC3E}">
        <p14:creationId xmlns:p14="http://schemas.microsoft.com/office/powerpoint/2010/main" val="133360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7yZ5xxdkTb8" TargetMode="External"/><Relationship Id="rId4" Type="http://schemas.openxmlformats.org/officeDocument/2006/relationships/hyperlink" Target="https://plato.stanford.edu/entries/game-theory/" TargetMode="External"/><Relationship Id="rId1" Type="http://schemas.openxmlformats.org/officeDocument/2006/relationships/slideLayout" Target="../slideLayouts/slideLayout2.xml"/><Relationship Id="rId2" Type="http://schemas.openxmlformats.org/officeDocument/2006/relationships/hyperlink" Target="https://www.jstor.org/stable/170920?seq=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Operations Research </a:t>
            </a:r>
            <a:r>
              <a:rPr lang="en-US" dirty="0" smtClean="0"/>
              <a:t>Using </a:t>
            </a:r>
            <a:r>
              <a:rPr lang="en-US" dirty="0" smtClean="0"/>
              <a:t>Python</a:t>
            </a:r>
            <a:endParaRPr lang="en-US" dirty="0"/>
          </a:p>
        </p:txBody>
      </p:sp>
      <p:sp>
        <p:nvSpPr>
          <p:cNvPr id="3" name="Subtitle 2"/>
          <p:cNvSpPr>
            <a:spLocks noGrp="1"/>
          </p:cNvSpPr>
          <p:nvPr>
            <p:ph type="subTitle" idx="1"/>
          </p:nvPr>
        </p:nvSpPr>
        <p:spPr/>
        <p:txBody>
          <a:bodyPr/>
          <a:lstStyle/>
          <a:p>
            <a:r>
              <a:rPr lang="en-US" dirty="0" smtClean="0"/>
              <a:t>Abhiram </a:t>
            </a:r>
            <a:r>
              <a:rPr lang="en-US" dirty="0" smtClean="0"/>
              <a:t>R</a:t>
            </a:r>
          </a:p>
          <a:p>
            <a:r>
              <a:rPr lang="en-US" dirty="0" smtClean="0"/>
              <a:t>ML Engineer</a:t>
            </a:r>
          </a:p>
          <a:p>
            <a:r>
              <a:rPr lang="en-US" dirty="0" smtClean="0"/>
              <a:t>Scribble Data</a:t>
            </a:r>
            <a:endParaRPr lang="en-US" dirty="0"/>
          </a:p>
        </p:txBody>
      </p:sp>
    </p:spTree>
    <p:extLst>
      <p:ext uri="{BB962C8B-B14F-4D97-AF65-F5344CB8AC3E}">
        <p14:creationId xmlns:p14="http://schemas.microsoft.com/office/powerpoint/2010/main" val="165605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Implementations</a:t>
            </a:r>
            <a:endParaRPr lang="en-US" dirty="0"/>
          </a:p>
        </p:txBody>
      </p:sp>
      <p:sp>
        <p:nvSpPr>
          <p:cNvPr id="3" name="Content Placeholder 2"/>
          <p:cNvSpPr>
            <a:spLocks noGrp="1"/>
          </p:cNvSpPr>
          <p:nvPr>
            <p:ph idx="1"/>
          </p:nvPr>
        </p:nvSpPr>
        <p:spPr/>
        <p:txBody>
          <a:bodyPr/>
          <a:lstStyle/>
          <a:p>
            <a:r>
              <a:rPr lang="en-US" dirty="0" err="1" smtClean="0"/>
              <a:t>scipy.optimize</a:t>
            </a:r>
            <a:endParaRPr lang="en-US" dirty="0" smtClean="0"/>
          </a:p>
          <a:p>
            <a:r>
              <a:rPr lang="en-US" dirty="0" err="1" smtClean="0"/>
              <a:t>cvxopt</a:t>
            </a:r>
            <a:endParaRPr lang="en-US" dirty="0" smtClean="0"/>
          </a:p>
          <a:p>
            <a:r>
              <a:rPr lang="hu-HU" dirty="0" smtClean="0"/>
              <a:t>pyomo</a:t>
            </a:r>
          </a:p>
          <a:p>
            <a:r>
              <a:rPr lang="hu-HU" dirty="0" smtClean="0">
                <a:solidFill>
                  <a:srgbClr val="FF0000"/>
                </a:solidFill>
              </a:rPr>
              <a:t>pulp</a:t>
            </a:r>
            <a:endParaRPr lang="en-US" dirty="0" smtClean="0">
              <a:solidFill>
                <a:srgbClr val="FF0000"/>
              </a:solidFill>
            </a:endParaRPr>
          </a:p>
          <a:p>
            <a:endParaRPr lang="en-US" dirty="0"/>
          </a:p>
        </p:txBody>
      </p:sp>
    </p:spTree>
    <p:extLst>
      <p:ext uri="{BB962C8B-B14F-4D97-AF65-F5344CB8AC3E}">
        <p14:creationId xmlns:p14="http://schemas.microsoft.com/office/powerpoint/2010/main" val="4200796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time</a:t>
            </a:r>
            <a:endParaRPr lang="en-US" dirty="0"/>
          </a:p>
        </p:txBody>
      </p:sp>
      <p:sp>
        <p:nvSpPr>
          <p:cNvPr id="3" name="Content Placeholder 2"/>
          <p:cNvSpPr>
            <a:spLocks noGrp="1"/>
          </p:cNvSpPr>
          <p:nvPr>
            <p:ph idx="1"/>
          </p:nvPr>
        </p:nvSpPr>
        <p:spPr/>
        <p:txBody>
          <a:bodyPr/>
          <a:lstStyle/>
          <a:p>
            <a:r>
              <a:rPr lang="en-US" dirty="0" err="1" smtClean="0"/>
              <a:t>Brb</a:t>
            </a:r>
            <a:r>
              <a:rPr lang="en-US" dirty="0" smtClean="0"/>
              <a:t>. Demoing demo.</a:t>
            </a:r>
            <a:endParaRPr lang="en-US" dirty="0"/>
          </a:p>
        </p:txBody>
      </p:sp>
    </p:spTree>
    <p:extLst>
      <p:ext uri="{BB962C8B-B14F-4D97-AF65-F5344CB8AC3E}">
        <p14:creationId xmlns:p14="http://schemas.microsoft.com/office/powerpoint/2010/main" val="2866975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Theory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subset of operations research</a:t>
            </a:r>
          </a:p>
          <a:p>
            <a:r>
              <a:rPr lang="en-US" dirty="0" smtClean="0"/>
              <a:t>“Game </a:t>
            </a:r>
            <a:r>
              <a:rPr lang="en-US" dirty="0"/>
              <a:t>theory is the study of the ways in which interacting choices of economic agents produce outcomes with respect to the preferences (or utilities) of those agents, where the outcomes in question might have been intended by none of the agents</a:t>
            </a:r>
            <a:r>
              <a:rPr lang="en-US" dirty="0" smtClean="0"/>
              <a:t>.”</a:t>
            </a:r>
          </a:p>
          <a:p>
            <a:r>
              <a:rPr lang="en-US" dirty="0" smtClean="0"/>
              <a:t>Nash Equilibrium </a:t>
            </a:r>
            <a:r>
              <a:rPr lang="mr-IN" dirty="0" smtClean="0"/>
              <a:t>–</a:t>
            </a:r>
            <a:r>
              <a:rPr lang="en-US" dirty="0" smtClean="0"/>
              <a:t> Stable state where no further moves by any player will return any favorable outcome</a:t>
            </a:r>
          </a:p>
        </p:txBody>
      </p:sp>
    </p:spTree>
    <p:extLst>
      <p:ext uri="{BB962C8B-B14F-4D97-AF65-F5344CB8AC3E}">
        <p14:creationId xmlns:p14="http://schemas.microsoft.com/office/powerpoint/2010/main" val="2110831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lip_image00246.jpg"/>
          <p:cNvPicPr>
            <a:picLocks noGrp="1" noChangeAspect="1"/>
          </p:cNvPicPr>
          <p:nvPr>
            <p:ph idx="1"/>
          </p:nvPr>
        </p:nvPicPr>
        <p:blipFill rotWithShape="1">
          <a:blip r:embed="rId2">
            <a:extLst>
              <a:ext uri="{28A0092B-C50C-407E-A947-70E740481C1C}">
                <a14:useLocalDpi xmlns:a14="http://schemas.microsoft.com/office/drawing/2010/main" val="0"/>
              </a:ext>
            </a:extLst>
          </a:blip>
          <a:srcRect t="-42957" b="12947"/>
          <a:stretch/>
        </p:blipFill>
        <p:spPr>
          <a:xfrm>
            <a:off x="1045917" y="1469349"/>
            <a:ext cx="7284072" cy="3000960"/>
          </a:xfrm>
        </p:spPr>
      </p:pic>
      <p:sp>
        <p:nvSpPr>
          <p:cNvPr id="7" name="TextBox 6"/>
          <p:cNvSpPr txBox="1"/>
          <p:nvPr/>
        </p:nvSpPr>
        <p:spPr>
          <a:xfrm>
            <a:off x="946306" y="884100"/>
            <a:ext cx="3399234" cy="646331"/>
          </a:xfrm>
          <a:prstGeom prst="rect">
            <a:avLst/>
          </a:prstGeom>
          <a:noFill/>
        </p:spPr>
        <p:txBody>
          <a:bodyPr wrap="square" rtlCol="0">
            <a:spAutoFit/>
          </a:bodyPr>
          <a:lstStyle/>
          <a:p>
            <a:pPr marL="285750" indent="-285750">
              <a:buFont typeface="Arial"/>
              <a:buChar char="•"/>
            </a:pPr>
            <a:r>
              <a:rPr lang="en-US" dirty="0" smtClean="0"/>
              <a:t>Utility </a:t>
            </a:r>
            <a:r>
              <a:rPr lang="en-US" dirty="0"/>
              <a:t>function</a:t>
            </a:r>
          </a:p>
          <a:p>
            <a:endParaRPr lang="en-US" dirty="0"/>
          </a:p>
        </p:txBody>
      </p:sp>
    </p:spTree>
    <p:extLst>
      <p:ext uri="{BB962C8B-B14F-4D97-AF65-F5344CB8AC3E}">
        <p14:creationId xmlns:p14="http://schemas.microsoft.com/office/powerpoint/2010/main" val="782685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Prisoner’s Dilemma</a:t>
            </a:r>
            <a:endParaRPr lang="en-US" dirty="0"/>
          </a:p>
        </p:txBody>
      </p:sp>
      <p:pic>
        <p:nvPicPr>
          <p:cNvPr id="4" name="Content Placeholder 3" descr="Screenshot 2019-12-21 at 9.54.01 AM.png"/>
          <p:cNvPicPr>
            <a:picLocks noGrp="1" noChangeAspect="1"/>
          </p:cNvPicPr>
          <p:nvPr>
            <p:ph idx="1"/>
          </p:nvPr>
        </p:nvPicPr>
        <p:blipFill>
          <a:blip r:embed="rId2">
            <a:extLst>
              <a:ext uri="{28A0092B-C50C-407E-A947-70E740481C1C}">
                <a14:useLocalDpi xmlns:a14="http://schemas.microsoft.com/office/drawing/2010/main" val="0"/>
              </a:ext>
            </a:extLst>
          </a:blip>
          <a:srcRect t="-35150" b="-35150"/>
          <a:stretch>
            <a:fillRect/>
          </a:stretch>
        </p:blipFill>
        <p:spPr/>
      </p:pic>
    </p:spTree>
    <p:extLst>
      <p:ext uri="{BB962C8B-B14F-4D97-AF65-F5344CB8AC3E}">
        <p14:creationId xmlns:p14="http://schemas.microsoft.com/office/powerpoint/2010/main" val="1646586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a:t>
            </a:r>
            <a:endParaRPr lang="en-US" dirty="0"/>
          </a:p>
        </p:txBody>
      </p:sp>
      <p:sp>
        <p:nvSpPr>
          <p:cNvPr id="3" name="Content Placeholder 2"/>
          <p:cNvSpPr>
            <a:spLocks noGrp="1"/>
          </p:cNvSpPr>
          <p:nvPr>
            <p:ph idx="1"/>
          </p:nvPr>
        </p:nvSpPr>
        <p:spPr/>
        <p:txBody>
          <a:bodyPr/>
          <a:lstStyle/>
          <a:p>
            <a:r>
              <a:rPr lang="en-US" dirty="0" smtClean="0"/>
              <a:t>Cooperators</a:t>
            </a:r>
          </a:p>
          <a:p>
            <a:r>
              <a:rPr lang="en-US" dirty="0" smtClean="0"/>
              <a:t>Defectors</a:t>
            </a:r>
          </a:p>
          <a:p>
            <a:r>
              <a:rPr lang="en-US" dirty="0" smtClean="0"/>
              <a:t>Tit-for-tat</a:t>
            </a:r>
            <a:endParaRPr lang="en-US" dirty="0"/>
          </a:p>
          <a:p>
            <a:endParaRPr lang="en-US" dirty="0" smtClean="0"/>
          </a:p>
        </p:txBody>
      </p:sp>
    </p:spTree>
    <p:extLst>
      <p:ext uri="{BB962C8B-B14F-4D97-AF65-F5344CB8AC3E}">
        <p14:creationId xmlns:p14="http://schemas.microsoft.com/office/powerpoint/2010/main" val="1224969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Libraries</a:t>
            </a:r>
            <a:endParaRPr lang="en-US" dirty="0"/>
          </a:p>
        </p:txBody>
      </p:sp>
      <p:sp>
        <p:nvSpPr>
          <p:cNvPr id="3" name="Content Placeholder 2"/>
          <p:cNvSpPr>
            <a:spLocks noGrp="1"/>
          </p:cNvSpPr>
          <p:nvPr>
            <p:ph idx="1"/>
          </p:nvPr>
        </p:nvSpPr>
        <p:spPr/>
        <p:txBody>
          <a:bodyPr/>
          <a:lstStyle/>
          <a:p>
            <a:r>
              <a:rPr lang="en-US" dirty="0" err="1" smtClean="0"/>
              <a:t>Nashpy</a:t>
            </a:r>
            <a:endParaRPr lang="en-US" dirty="0" smtClean="0"/>
          </a:p>
          <a:p>
            <a:r>
              <a:rPr lang="en-US" dirty="0" smtClean="0"/>
              <a:t>Axelrod</a:t>
            </a:r>
          </a:p>
          <a:p>
            <a:r>
              <a:rPr lang="en-US" dirty="0" smtClean="0"/>
              <a:t>Demo next time. Notebooks available.</a:t>
            </a:r>
          </a:p>
          <a:p>
            <a:endParaRPr lang="en-US" dirty="0"/>
          </a:p>
        </p:txBody>
      </p:sp>
    </p:spTree>
    <p:extLst>
      <p:ext uri="{BB962C8B-B14F-4D97-AF65-F5344CB8AC3E}">
        <p14:creationId xmlns:p14="http://schemas.microsoft.com/office/powerpoint/2010/main" val="2635985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&amp; References</a:t>
            </a:r>
            <a:endParaRPr lang="en-US" dirty="0"/>
          </a:p>
        </p:txBody>
      </p:sp>
      <p:sp>
        <p:nvSpPr>
          <p:cNvPr id="3" name="Content Placeholder 2"/>
          <p:cNvSpPr>
            <a:spLocks noGrp="1"/>
          </p:cNvSpPr>
          <p:nvPr>
            <p:ph idx="1"/>
          </p:nvPr>
        </p:nvSpPr>
        <p:spPr/>
        <p:txBody>
          <a:bodyPr/>
          <a:lstStyle/>
          <a:p>
            <a:r>
              <a:rPr lang="en-US" dirty="0" smtClean="0">
                <a:hlinkClick r:id="rId2"/>
              </a:rPr>
              <a:t>https://www.jstor.org/stable/170920?seq=1</a:t>
            </a:r>
            <a:endParaRPr lang="en-US" dirty="0" smtClean="0"/>
          </a:p>
          <a:p>
            <a:r>
              <a:rPr lang="en-US" dirty="0" smtClean="0">
                <a:hlinkClick r:id="rId3"/>
              </a:rPr>
              <a:t>https://www.youtube.com/watch?v=7yZ5xxdkTb8</a:t>
            </a:r>
            <a:endParaRPr lang="en-US" dirty="0" smtClean="0"/>
          </a:p>
          <a:p>
            <a:r>
              <a:rPr lang="en-US" dirty="0">
                <a:hlinkClick r:id="rId4"/>
              </a:rPr>
              <a:t>https://plato.stanford.edu/entries/game-theory</a:t>
            </a:r>
            <a:r>
              <a:rPr lang="en-US" dirty="0" smtClean="0">
                <a:hlinkClick r:id="rId4"/>
              </a:rPr>
              <a:t>/</a:t>
            </a:r>
            <a:endParaRPr lang="en-US" dirty="0" smtClean="0"/>
          </a:p>
          <a:p>
            <a:r>
              <a:rPr lang="en-US" dirty="0" err="1" smtClean="0"/>
              <a:t>abhiramr</a:t>
            </a:r>
            <a:r>
              <a:rPr lang="en-US" dirty="0" smtClean="0"/>
              <a:t> (</a:t>
            </a:r>
            <a:r>
              <a:rPr lang="en-US" dirty="0" err="1" smtClean="0"/>
              <a:t>Github</a:t>
            </a:r>
            <a:r>
              <a:rPr lang="en-US" dirty="0" smtClean="0"/>
              <a:t>) / </a:t>
            </a:r>
            <a:r>
              <a:rPr lang="en-US" dirty="0" err="1" smtClean="0"/>
              <a:t>abhiramr.com</a:t>
            </a:r>
            <a:endParaRPr lang="en-US" dirty="0" smtClean="0"/>
          </a:p>
          <a:p>
            <a:r>
              <a:rPr lang="en-US" dirty="0" err="1" smtClean="0"/>
              <a:t>abhicantdraw</a:t>
            </a:r>
            <a:r>
              <a:rPr lang="en-US" dirty="0" smtClean="0"/>
              <a:t> (Twitter)</a:t>
            </a:r>
            <a:endParaRPr lang="en-US" dirty="0"/>
          </a:p>
        </p:txBody>
      </p:sp>
    </p:spTree>
    <p:extLst>
      <p:ext uri="{BB962C8B-B14F-4D97-AF65-F5344CB8AC3E}">
        <p14:creationId xmlns:p14="http://schemas.microsoft.com/office/powerpoint/2010/main" val="1560850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Operations Research?</a:t>
            </a:r>
            <a:endParaRPr lang="en-US" dirty="0"/>
          </a:p>
        </p:txBody>
      </p:sp>
      <p:sp>
        <p:nvSpPr>
          <p:cNvPr id="3" name="Content Placeholder 2"/>
          <p:cNvSpPr>
            <a:spLocks noGrp="1"/>
          </p:cNvSpPr>
          <p:nvPr>
            <p:ph idx="1"/>
          </p:nvPr>
        </p:nvSpPr>
        <p:spPr/>
        <p:txBody>
          <a:bodyPr/>
          <a:lstStyle/>
          <a:p>
            <a:r>
              <a:rPr lang="en-US" dirty="0" smtClean="0"/>
              <a:t>It’s a subject in Undergrad in CS (and Industrial Production)</a:t>
            </a:r>
          </a:p>
          <a:p>
            <a:r>
              <a:rPr lang="en-US" dirty="0"/>
              <a:t> </a:t>
            </a:r>
            <a:r>
              <a:rPr lang="en-US" dirty="0" smtClean="0"/>
              <a:t>It’s the study of mathematical models for complex organizational systems</a:t>
            </a:r>
          </a:p>
          <a:p>
            <a:r>
              <a:rPr lang="en-US" dirty="0"/>
              <a:t> </a:t>
            </a:r>
            <a:r>
              <a:rPr lang="en-US" dirty="0" smtClean="0"/>
              <a:t>Optimization </a:t>
            </a:r>
            <a:r>
              <a:rPr lang="mr-IN" dirty="0" smtClean="0"/>
              <a:t>–</a:t>
            </a:r>
            <a:r>
              <a:rPr lang="en-US" dirty="0" smtClean="0"/>
              <a:t> A subset of OR</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792837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Origins</a:t>
            </a:r>
            <a:endParaRPr lang="en-US" dirty="0"/>
          </a:p>
        </p:txBody>
      </p:sp>
      <p:sp>
        <p:nvSpPr>
          <p:cNvPr id="3" name="Content Placeholder 2"/>
          <p:cNvSpPr>
            <a:spLocks noGrp="1"/>
          </p:cNvSpPr>
          <p:nvPr>
            <p:ph idx="1"/>
          </p:nvPr>
        </p:nvSpPr>
        <p:spPr/>
        <p:txBody>
          <a:bodyPr/>
          <a:lstStyle/>
          <a:p>
            <a:r>
              <a:rPr lang="en-US" dirty="0" smtClean="0"/>
              <a:t>Around the World War I &amp; II time</a:t>
            </a:r>
          </a:p>
          <a:p>
            <a:r>
              <a:rPr lang="en-US" dirty="0"/>
              <a:t> </a:t>
            </a:r>
            <a:r>
              <a:rPr lang="en-US" dirty="0" smtClean="0"/>
              <a:t>Invention of the dreadnought, airplane and the submarine </a:t>
            </a:r>
          </a:p>
          <a:p>
            <a:r>
              <a:rPr lang="en-US" dirty="0"/>
              <a:t> </a:t>
            </a:r>
            <a:r>
              <a:rPr lang="en-US" dirty="0" smtClean="0"/>
              <a:t>Battleships </a:t>
            </a:r>
          </a:p>
          <a:p>
            <a:endParaRPr lang="en-US" dirty="0"/>
          </a:p>
        </p:txBody>
      </p:sp>
    </p:spTree>
    <p:extLst>
      <p:ext uri="{BB962C8B-B14F-4D97-AF65-F5344CB8AC3E}">
        <p14:creationId xmlns:p14="http://schemas.microsoft.com/office/powerpoint/2010/main" val="208105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is the </a:t>
            </a:r>
            <a:endParaRPr lang="en-US" dirty="0"/>
          </a:p>
        </p:txBody>
      </p:sp>
      <p:pic>
        <p:nvPicPr>
          <p:cNvPr id="4" name="Content Placeholder 3" descr="Screenshot 2019-12-21 at 9.05.39 AM.png"/>
          <p:cNvPicPr>
            <a:picLocks noGrp="1" noChangeAspect="1"/>
          </p:cNvPicPr>
          <p:nvPr>
            <p:ph idx="1"/>
          </p:nvPr>
        </p:nvPicPr>
        <p:blipFill>
          <a:blip r:embed="rId2">
            <a:extLst>
              <a:ext uri="{28A0092B-C50C-407E-A947-70E740481C1C}">
                <a14:useLocalDpi xmlns:a14="http://schemas.microsoft.com/office/drawing/2010/main" val="0"/>
              </a:ext>
            </a:extLst>
          </a:blip>
          <a:srcRect l="-62623" r="-62623"/>
          <a:stretch>
            <a:fillRect/>
          </a:stretch>
        </p:blipFill>
        <p:spPr/>
      </p:pic>
    </p:spTree>
    <p:extLst>
      <p:ext uri="{BB962C8B-B14F-4D97-AF65-F5344CB8AC3E}">
        <p14:creationId xmlns:p14="http://schemas.microsoft.com/office/powerpoint/2010/main" val="3501006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a:t>
            </a:r>
          </a:p>
          <a:p>
            <a:r>
              <a:rPr lang="en-US" dirty="0" smtClean="0"/>
              <a:t>☝️🤑</a:t>
            </a:r>
          </a:p>
          <a:p>
            <a:r>
              <a:rPr lang="en-US" dirty="0" smtClean="0"/>
              <a:t>👇🔨😓</a:t>
            </a:r>
          </a:p>
          <a:p>
            <a:endParaRPr lang="en-US" dirty="0"/>
          </a:p>
        </p:txBody>
      </p:sp>
    </p:spTree>
    <p:extLst>
      <p:ext uri="{BB962C8B-B14F-4D97-AF65-F5344CB8AC3E}">
        <p14:creationId xmlns:p14="http://schemas.microsoft.com/office/powerpoint/2010/main" val="2094775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a:t>
            </a:r>
            <a:endParaRPr lang="en-US" dirty="0"/>
          </a:p>
        </p:txBody>
      </p:sp>
      <p:sp>
        <p:nvSpPr>
          <p:cNvPr id="3" name="Content Placeholder 2"/>
          <p:cNvSpPr>
            <a:spLocks noGrp="1"/>
          </p:cNvSpPr>
          <p:nvPr>
            <p:ph idx="1"/>
          </p:nvPr>
        </p:nvSpPr>
        <p:spPr/>
        <p:txBody>
          <a:bodyPr/>
          <a:lstStyle/>
          <a:p>
            <a:r>
              <a:rPr lang="en-US" dirty="0" smtClean="0"/>
              <a:t>⌛</a:t>
            </a:r>
          </a:p>
          <a:p>
            <a:r>
              <a:rPr lang="en-US" dirty="0" smtClean="0"/>
              <a:t>💰</a:t>
            </a:r>
          </a:p>
          <a:p>
            <a:r>
              <a:rPr lang="en-US" dirty="0" smtClean="0"/>
              <a:t>👷👷👷👷👷👷</a:t>
            </a:r>
          </a:p>
          <a:p>
            <a:endParaRPr lang="en-US" dirty="0" smtClean="0"/>
          </a:p>
          <a:p>
            <a:endParaRPr lang="en-US" dirty="0" smtClean="0"/>
          </a:p>
          <a:p>
            <a:endParaRPr lang="en-US" dirty="0"/>
          </a:p>
        </p:txBody>
      </p:sp>
    </p:spTree>
    <p:extLst>
      <p:ext uri="{BB962C8B-B14F-4D97-AF65-F5344CB8AC3E}">
        <p14:creationId xmlns:p14="http://schemas.microsoft.com/office/powerpoint/2010/main" val="2045470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p:txBody>
          <a:bodyPr/>
          <a:lstStyle/>
          <a:p>
            <a:r>
              <a:rPr lang="en-US" dirty="0" smtClean="0"/>
              <a:t>Supply Chain Management</a:t>
            </a:r>
          </a:p>
          <a:p>
            <a:r>
              <a:rPr lang="en-US" dirty="0" smtClean="0"/>
              <a:t>Oil and Petroleum companies</a:t>
            </a:r>
          </a:p>
          <a:p>
            <a:r>
              <a:rPr lang="en-US" dirty="0" smtClean="0"/>
              <a:t>Retail</a:t>
            </a:r>
          </a:p>
          <a:p>
            <a:r>
              <a:rPr lang="en-US" dirty="0" smtClean="0"/>
              <a:t>Transportation &amp; Logistics</a:t>
            </a:r>
          </a:p>
          <a:p>
            <a:r>
              <a:rPr lang="en-US" dirty="0" smtClean="0"/>
              <a:t>Natural calamities relief</a:t>
            </a:r>
          </a:p>
          <a:p>
            <a:r>
              <a:rPr lang="en-US" dirty="0" smtClean="0"/>
              <a:t>Day-to-day activities</a:t>
            </a:r>
          </a:p>
          <a:p>
            <a:endParaRPr lang="en-US" dirty="0" smtClean="0"/>
          </a:p>
          <a:p>
            <a:endParaRPr lang="en-US" dirty="0"/>
          </a:p>
        </p:txBody>
      </p:sp>
    </p:spTree>
    <p:extLst>
      <p:ext uri="{BB962C8B-B14F-4D97-AF65-F5344CB8AC3E}">
        <p14:creationId xmlns:p14="http://schemas.microsoft.com/office/powerpoint/2010/main" val="2257709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Programming</a:t>
            </a:r>
            <a:endParaRPr lang="en-US" dirty="0"/>
          </a:p>
        </p:txBody>
      </p:sp>
      <p:sp>
        <p:nvSpPr>
          <p:cNvPr id="3" name="Content Placeholder 2"/>
          <p:cNvSpPr>
            <a:spLocks noGrp="1"/>
          </p:cNvSpPr>
          <p:nvPr>
            <p:ph idx="1"/>
          </p:nvPr>
        </p:nvSpPr>
        <p:spPr>
          <a:xfrm>
            <a:off x="457200" y="1693333"/>
            <a:ext cx="5490633" cy="4432830"/>
          </a:xfrm>
        </p:spPr>
        <p:txBody>
          <a:bodyPr/>
          <a:lstStyle/>
          <a:p>
            <a:r>
              <a:rPr lang="en-US" dirty="0" smtClean="0"/>
              <a:t>Set of equations representing constraints</a:t>
            </a:r>
            <a:r>
              <a:rPr lang="en-US" dirty="0"/>
              <a:t> </a:t>
            </a:r>
            <a:r>
              <a:rPr lang="en-US" dirty="0" smtClean="0"/>
              <a:t>and objectives</a:t>
            </a:r>
          </a:p>
          <a:p>
            <a:r>
              <a:rPr lang="en-US" dirty="0" smtClean="0"/>
              <a:t>Obtain a solution that satisfies these conditions</a:t>
            </a:r>
          </a:p>
          <a:p>
            <a:r>
              <a:rPr lang="en-US" dirty="0" smtClean="0"/>
              <a:t>Invented by 👉</a:t>
            </a:r>
          </a:p>
          <a:p>
            <a:endParaRPr lang="en-US" dirty="0" smtClean="0"/>
          </a:p>
        </p:txBody>
      </p:sp>
      <p:pic>
        <p:nvPicPr>
          <p:cNvPr id="4" name="Picture 3" descr="Screenshot 2019-12-21 at 9.23.2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033" y="1902741"/>
            <a:ext cx="2535767" cy="4223422"/>
          </a:xfrm>
          <a:prstGeom prst="rect">
            <a:avLst/>
          </a:prstGeom>
        </p:spPr>
      </p:pic>
    </p:spTree>
    <p:extLst>
      <p:ext uri="{BB962C8B-B14F-4D97-AF65-F5344CB8AC3E}">
        <p14:creationId xmlns:p14="http://schemas.microsoft.com/office/powerpoint/2010/main" val="3614627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Simplex Method</a:t>
            </a:r>
            <a:endParaRPr lang="en-US" dirty="0"/>
          </a:p>
        </p:txBody>
      </p:sp>
      <p:pic>
        <p:nvPicPr>
          <p:cNvPr id="5" name="Content Placeholder 4" descr="Screenshot 2019-12-21 at 9.35.21 AM.png"/>
          <p:cNvPicPr>
            <a:picLocks noGrp="1" noChangeAspect="1"/>
          </p:cNvPicPr>
          <p:nvPr>
            <p:ph idx="1"/>
          </p:nvPr>
        </p:nvPicPr>
        <p:blipFill>
          <a:blip r:embed="rId2">
            <a:extLst>
              <a:ext uri="{28A0092B-C50C-407E-A947-70E740481C1C}">
                <a14:useLocalDpi xmlns:a14="http://schemas.microsoft.com/office/drawing/2010/main" val="0"/>
              </a:ext>
            </a:extLst>
          </a:blip>
          <a:srcRect l="-18093" r="-18093"/>
          <a:stretch>
            <a:fillRect/>
          </a:stretch>
        </p:blipFill>
        <p:spPr>
          <a:xfrm>
            <a:off x="457199" y="1600200"/>
            <a:ext cx="3905575" cy="2658421"/>
          </a:xfrm>
        </p:spPr>
      </p:pic>
      <p:pic>
        <p:nvPicPr>
          <p:cNvPr id="6" name="Picture 5" descr="Screenshot 2019-12-21 at 9.35.2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193" y="1600201"/>
            <a:ext cx="3748518" cy="3387389"/>
          </a:xfrm>
          <a:prstGeom prst="rect">
            <a:avLst/>
          </a:prstGeom>
        </p:spPr>
      </p:pic>
    </p:spTree>
    <p:extLst>
      <p:ext uri="{BB962C8B-B14F-4D97-AF65-F5344CB8AC3E}">
        <p14:creationId xmlns:p14="http://schemas.microsoft.com/office/powerpoint/2010/main" val="3712889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613</TotalTime>
  <Words>285</Words>
  <Application>Microsoft Macintosh PowerPoint</Application>
  <PresentationFormat>On-screen Show (4:3)</PresentationFormat>
  <Paragraphs>63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Operations Research Using Python</vt:lpstr>
      <vt:lpstr>What is Operations Research?</vt:lpstr>
      <vt:lpstr>Origins</vt:lpstr>
      <vt:lpstr>So, what is the </vt:lpstr>
      <vt:lpstr>Objectives</vt:lpstr>
      <vt:lpstr>Constraints</vt:lpstr>
      <vt:lpstr>Applications</vt:lpstr>
      <vt:lpstr>Linear Programming</vt:lpstr>
      <vt:lpstr>The Simplex Method</vt:lpstr>
      <vt:lpstr>Implementations</vt:lpstr>
      <vt:lpstr>Demo time</vt:lpstr>
      <vt:lpstr>Game Theory</vt:lpstr>
      <vt:lpstr>PowerPoint Presentation</vt:lpstr>
      <vt:lpstr>Prisoner’s Dilemma</vt:lpstr>
      <vt:lpstr>Elements</vt:lpstr>
      <vt:lpstr>Libraries</vt:lpstr>
      <vt:lpstr>Sources &amp; 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Operations Research &amp; Game Theory Using Python</dc:title>
  <dc:creator>Abhiram</dc:creator>
  <cp:lastModifiedBy>Abhiram</cp:lastModifiedBy>
  <cp:revision>14</cp:revision>
  <dcterms:created xsi:type="dcterms:W3CDTF">2019-12-20T20:04:57Z</dcterms:created>
  <dcterms:modified xsi:type="dcterms:W3CDTF">2019-12-21T07:12:52Z</dcterms:modified>
</cp:coreProperties>
</file>