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59"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D22C-7AE7-4EA1-94F7-FE42D6B72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95BDEDB-756F-42C5-94EE-BADEB9CC3E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E1B4A7-17AF-45B2-A02D-99CA6CB548DE}"/>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5" name="Footer Placeholder 4">
            <a:extLst>
              <a:ext uri="{FF2B5EF4-FFF2-40B4-BE49-F238E27FC236}">
                <a16:creationId xmlns:a16="http://schemas.microsoft.com/office/drawing/2014/main" id="{CC8BC0A4-D9F1-47BB-9680-F4E5E0C67AE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8E2DC85-04B3-48F1-8DCB-DF84CBCDBCA5}"/>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219085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35678-125A-4D2C-9B58-69812EB1234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D60D1D-8CA6-444D-8EB9-2B770B892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293D80-1D06-423A-955C-38011ED9335F}"/>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5" name="Footer Placeholder 4">
            <a:extLst>
              <a:ext uri="{FF2B5EF4-FFF2-40B4-BE49-F238E27FC236}">
                <a16:creationId xmlns:a16="http://schemas.microsoft.com/office/drawing/2014/main" id="{6F525A73-0145-47F3-AC1A-88B7689302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641F2C-D896-436D-A9DF-F05379D4B38D}"/>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153250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F375DE-9439-4C04-ACF7-A0DBCE7B1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3664CC-2F39-4FD2-AFD3-033567A58C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AE5E34-921F-44C6-9899-71017E92FD5B}"/>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5" name="Footer Placeholder 4">
            <a:extLst>
              <a:ext uri="{FF2B5EF4-FFF2-40B4-BE49-F238E27FC236}">
                <a16:creationId xmlns:a16="http://schemas.microsoft.com/office/drawing/2014/main" id="{F2AA00E9-242A-4305-9755-480A066F64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BC8A9F3-CFAA-47BE-973D-C83DC48F80BF}"/>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268867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B616-E19C-40B8-9192-C9E776EF01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8FE5E6-4CF0-4282-BAD1-E261D604E9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4CCCBC-5CE5-4A11-9BD2-5B4EDACCB341}"/>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5" name="Footer Placeholder 4">
            <a:extLst>
              <a:ext uri="{FF2B5EF4-FFF2-40B4-BE49-F238E27FC236}">
                <a16:creationId xmlns:a16="http://schemas.microsoft.com/office/drawing/2014/main" id="{1F75636B-9182-491F-BBC5-44388F47B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91EA83-AC4C-4E56-8A03-692FC001DA77}"/>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387216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B176-057F-4F9A-898B-4B76C4A2DC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0CE53F8-2621-4EFC-AF04-B1F1BA1E7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FAF73A-2230-4083-86E8-29B66061F61F}"/>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5" name="Footer Placeholder 4">
            <a:extLst>
              <a:ext uri="{FF2B5EF4-FFF2-40B4-BE49-F238E27FC236}">
                <a16:creationId xmlns:a16="http://schemas.microsoft.com/office/drawing/2014/main" id="{25794E9C-F9E9-4B7E-AFE0-E9DDD3AF32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46A020-1F2D-4E43-83F2-F7CE921CFB0E}"/>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69253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B597-5ACF-4B7D-9F5B-CB3CD90E9D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DFECF9-7ED2-4146-9FA8-98D52D4E7E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D5B8EA3-D388-4EFB-AA87-822FC841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001DF8B-CAE8-4E0C-8F1E-1DF7559449F0}"/>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6" name="Footer Placeholder 5">
            <a:extLst>
              <a:ext uri="{FF2B5EF4-FFF2-40B4-BE49-F238E27FC236}">
                <a16:creationId xmlns:a16="http://schemas.microsoft.com/office/drawing/2014/main" id="{C40BA9C6-D6F1-4C25-9CA1-58401FB40E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016263-8F2B-444B-91C5-9AE0E023FA48}"/>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365249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66FE-C4CD-4FD6-B496-3ED6F4BF07A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73C1A8F-8279-4D13-98AD-C3595313F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084B2-B800-426C-AAD3-A099583FBC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03D385D-C0A7-4243-9347-DB940A5F62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BA9A33-764D-4613-AEFE-C190F9378C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6011EA1-6B89-4F6C-A710-3513748D2053}"/>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8" name="Footer Placeholder 7">
            <a:extLst>
              <a:ext uri="{FF2B5EF4-FFF2-40B4-BE49-F238E27FC236}">
                <a16:creationId xmlns:a16="http://schemas.microsoft.com/office/drawing/2014/main" id="{0BF984FC-1887-4C55-9D7D-40DE3C28DDA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830DAE1-DA1C-409E-A134-DAEC9ADB3D2A}"/>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185627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DA39-5098-4671-BD3E-667224210DD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A189974-4ACE-4DA0-BA2D-A7AAC5241AF4}"/>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4" name="Footer Placeholder 3">
            <a:extLst>
              <a:ext uri="{FF2B5EF4-FFF2-40B4-BE49-F238E27FC236}">
                <a16:creationId xmlns:a16="http://schemas.microsoft.com/office/drawing/2014/main" id="{C99F1745-0690-40AA-979F-4324D5416FF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9EDC45-4E50-49C2-80F9-98CAED53DF2F}"/>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2692730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191E0F-0EF7-42DF-B5DF-333EDF40F098}"/>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3" name="Footer Placeholder 2">
            <a:extLst>
              <a:ext uri="{FF2B5EF4-FFF2-40B4-BE49-F238E27FC236}">
                <a16:creationId xmlns:a16="http://schemas.microsoft.com/office/drawing/2014/main" id="{02119962-08FA-4A5A-950B-C55BFD063D2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48404BE-79D0-4B96-A7EE-FDB704C26A98}"/>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186915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FD4C-5DE9-46C5-B1D1-002E98519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A6B8D7A-1C13-4424-8258-036F61B7A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7D51E53-FDC2-4644-B4AB-FFF96C29D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46401-9D90-45E5-9BE0-411067D49302}"/>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6" name="Footer Placeholder 5">
            <a:extLst>
              <a:ext uri="{FF2B5EF4-FFF2-40B4-BE49-F238E27FC236}">
                <a16:creationId xmlns:a16="http://schemas.microsoft.com/office/drawing/2014/main" id="{F28263D7-C837-4806-8650-ED5F708200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379261-239B-42F0-9A22-6749F74615A6}"/>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1561034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7EC1-3D46-4EB1-91E7-0E65CA7AE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909E44-A1D7-4600-985D-BE738FA565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84A36D-FB2B-4A56-A6C2-6C56548A4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973D3-E691-4650-BD06-A0AE7FDDF62F}"/>
              </a:ext>
            </a:extLst>
          </p:cNvPr>
          <p:cNvSpPr>
            <a:spLocks noGrp="1"/>
          </p:cNvSpPr>
          <p:nvPr>
            <p:ph type="dt" sz="half" idx="10"/>
          </p:nvPr>
        </p:nvSpPr>
        <p:spPr/>
        <p:txBody>
          <a:bodyPr/>
          <a:lstStyle/>
          <a:p>
            <a:fld id="{73F26ECC-364F-46E7-ADC6-0D841D48D9CA}" type="datetimeFigureOut">
              <a:rPr lang="en-GB" smtClean="0"/>
              <a:t>12/08/2020</a:t>
            </a:fld>
            <a:endParaRPr lang="en-GB"/>
          </a:p>
        </p:txBody>
      </p:sp>
      <p:sp>
        <p:nvSpPr>
          <p:cNvPr id="6" name="Footer Placeholder 5">
            <a:extLst>
              <a:ext uri="{FF2B5EF4-FFF2-40B4-BE49-F238E27FC236}">
                <a16:creationId xmlns:a16="http://schemas.microsoft.com/office/drawing/2014/main" id="{4774DDF4-82D9-4788-99A1-9508270C732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5D5EBC-02E1-44D1-AFA8-9C77360FFD46}"/>
              </a:ext>
            </a:extLst>
          </p:cNvPr>
          <p:cNvSpPr>
            <a:spLocks noGrp="1"/>
          </p:cNvSpPr>
          <p:nvPr>
            <p:ph type="sldNum" sz="quarter" idx="12"/>
          </p:nvPr>
        </p:nvSpPr>
        <p:spPr/>
        <p:txBody>
          <a:bodyPr/>
          <a:lstStyle/>
          <a:p>
            <a:fld id="{9003D514-D58C-4D6A-9921-0FCEC41F3170}" type="slidenum">
              <a:rPr lang="en-GB" smtClean="0"/>
              <a:t>‹#›</a:t>
            </a:fld>
            <a:endParaRPr lang="en-GB"/>
          </a:p>
        </p:txBody>
      </p:sp>
    </p:spTree>
    <p:extLst>
      <p:ext uri="{BB962C8B-B14F-4D97-AF65-F5344CB8AC3E}">
        <p14:creationId xmlns:p14="http://schemas.microsoft.com/office/powerpoint/2010/main" val="354184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2C840E8-56B7-4F0A-92A5-0677FD6D8042}"/>
              </a:ext>
            </a:extLst>
          </p:cNvPr>
          <p:cNvSpPr/>
          <p:nvPr userDrawn="1"/>
        </p:nvSpPr>
        <p:spPr>
          <a:xfrm>
            <a:off x="104503" y="104503"/>
            <a:ext cx="11978640" cy="6616972"/>
          </a:xfrm>
          <a:prstGeom prst="roundRect">
            <a:avLst>
              <a:gd name="adj" fmla="val 304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B4B23E8B-E9CB-4785-BC08-7EF1D1E906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6742E8-3FC1-49BA-A9E2-8E8F5DA1E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814BE-FB28-4730-B68D-2A8E938D1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F26ECC-364F-46E7-ADC6-0D841D48D9CA}" type="datetimeFigureOut">
              <a:rPr lang="en-GB" smtClean="0"/>
              <a:t>12/08/2020</a:t>
            </a:fld>
            <a:endParaRPr lang="en-GB"/>
          </a:p>
        </p:txBody>
      </p:sp>
      <p:sp>
        <p:nvSpPr>
          <p:cNvPr id="5" name="Footer Placeholder 4">
            <a:extLst>
              <a:ext uri="{FF2B5EF4-FFF2-40B4-BE49-F238E27FC236}">
                <a16:creationId xmlns:a16="http://schemas.microsoft.com/office/drawing/2014/main" id="{A8E96066-2537-45C6-8C5F-4C74FA069E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B6D8DEB-FA22-4589-9774-9A461D6C6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3D514-D58C-4D6A-9921-0FCEC41F3170}" type="slidenum">
              <a:rPr lang="en-GB" smtClean="0"/>
              <a:t>‹#›</a:t>
            </a:fld>
            <a:endParaRPr lang="en-GB"/>
          </a:p>
        </p:txBody>
      </p:sp>
    </p:spTree>
    <p:extLst>
      <p:ext uri="{BB962C8B-B14F-4D97-AF65-F5344CB8AC3E}">
        <p14:creationId xmlns:p14="http://schemas.microsoft.com/office/powerpoint/2010/main" val="1580004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2FA1-78E8-4299-A042-8BEA2AA0D7C1}"/>
              </a:ext>
            </a:extLst>
          </p:cNvPr>
          <p:cNvSpPr>
            <a:spLocks noGrp="1"/>
          </p:cNvSpPr>
          <p:nvPr>
            <p:ph type="ctrTitle"/>
          </p:nvPr>
        </p:nvSpPr>
        <p:spPr/>
        <p:txBody>
          <a:bodyPr/>
          <a:lstStyle/>
          <a:p>
            <a:r>
              <a:rPr lang="en-US" sz="5400" dirty="0"/>
              <a:t>CAPSTONE Project</a:t>
            </a:r>
            <a:br>
              <a:rPr lang="en-US" sz="5400" dirty="0"/>
            </a:br>
            <a:br>
              <a:rPr lang="en-US" dirty="0"/>
            </a:br>
            <a:r>
              <a:rPr lang="en-US" sz="2400" b="1" dirty="0">
                <a:effectLst/>
                <a:latin typeface="Arial" panose="020B0604020202020204" pitchFamily="34" charset="0"/>
                <a:ea typeface="Calibri" panose="020F0502020204030204" pitchFamily="34" charset="0"/>
                <a:cs typeface="Times New Roman" panose="02020603050405020304" pitchFamily="18" charset="0"/>
              </a:rPr>
              <a:t>Assessing the attractiveness of opening an Italian restaurant in India</a:t>
            </a:r>
            <a:endParaRPr lang="en-GB" sz="7200" dirty="0"/>
          </a:p>
        </p:txBody>
      </p:sp>
      <p:sp>
        <p:nvSpPr>
          <p:cNvPr id="3" name="Subtitle 2">
            <a:extLst>
              <a:ext uri="{FF2B5EF4-FFF2-40B4-BE49-F238E27FC236}">
                <a16:creationId xmlns:a16="http://schemas.microsoft.com/office/drawing/2014/main" id="{C47E022D-D1AC-41E4-93E1-8723330204D9}"/>
              </a:ext>
            </a:extLst>
          </p:cNvPr>
          <p:cNvSpPr>
            <a:spLocks noGrp="1"/>
          </p:cNvSpPr>
          <p:nvPr>
            <p:ph type="subTitle" idx="1"/>
          </p:nvPr>
        </p:nvSpPr>
        <p:spPr/>
        <p:txBody>
          <a:bodyPr/>
          <a:lstStyle/>
          <a:p>
            <a:r>
              <a:rPr lang="en-US" dirty="0"/>
              <a:t>Abhiram R Devesh</a:t>
            </a:r>
          </a:p>
          <a:p>
            <a:r>
              <a:rPr lang="en-US" dirty="0"/>
              <a:t>12</a:t>
            </a:r>
            <a:r>
              <a:rPr lang="en-US" baseline="30000" dirty="0"/>
              <a:t>th</a:t>
            </a:r>
            <a:r>
              <a:rPr lang="en-US" dirty="0"/>
              <a:t> August 2020</a:t>
            </a:r>
            <a:endParaRPr lang="en-GB" dirty="0"/>
          </a:p>
        </p:txBody>
      </p:sp>
    </p:spTree>
    <p:extLst>
      <p:ext uri="{BB962C8B-B14F-4D97-AF65-F5344CB8AC3E}">
        <p14:creationId xmlns:p14="http://schemas.microsoft.com/office/powerpoint/2010/main" val="387028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7FAB-108E-4100-891C-74B25191D5C9}"/>
              </a:ext>
            </a:extLst>
          </p:cNvPr>
          <p:cNvSpPr>
            <a:spLocks noGrp="1"/>
          </p:cNvSpPr>
          <p:nvPr>
            <p:ph type="title"/>
          </p:nvPr>
        </p:nvSpPr>
        <p:spPr/>
        <p:txBody>
          <a:bodyPr/>
          <a:lstStyle/>
          <a:p>
            <a:r>
              <a:rPr lang="en-US" dirty="0"/>
              <a:t>Deep Dive - Mumbai</a:t>
            </a:r>
            <a:endParaRPr lang="en-GB" dirty="0"/>
          </a:p>
        </p:txBody>
      </p:sp>
      <p:pic>
        <p:nvPicPr>
          <p:cNvPr id="4" name="Picture 3">
            <a:extLst>
              <a:ext uri="{FF2B5EF4-FFF2-40B4-BE49-F238E27FC236}">
                <a16:creationId xmlns:a16="http://schemas.microsoft.com/office/drawing/2014/main" id="{4234A366-877F-4598-90DB-668AB6546DAF}"/>
              </a:ext>
            </a:extLst>
          </p:cNvPr>
          <p:cNvPicPr/>
          <p:nvPr/>
        </p:nvPicPr>
        <p:blipFill>
          <a:blip r:embed="rId2"/>
          <a:stretch>
            <a:fillRect/>
          </a:stretch>
        </p:blipFill>
        <p:spPr>
          <a:xfrm>
            <a:off x="6624546" y="1358265"/>
            <a:ext cx="5291683" cy="5134610"/>
          </a:xfrm>
          <a:prstGeom prst="rect">
            <a:avLst/>
          </a:prstGeom>
        </p:spPr>
      </p:pic>
      <p:pic>
        <p:nvPicPr>
          <p:cNvPr id="5" name="Picture 4">
            <a:extLst>
              <a:ext uri="{FF2B5EF4-FFF2-40B4-BE49-F238E27FC236}">
                <a16:creationId xmlns:a16="http://schemas.microsoft.com/office/drawing/2014/main" id="{9BD02069-53DC-4730-B446-52BF4402D30E}"/>
              </a:ext>
            </a:extLst>
          </p:cNvPr>
          <p:cNvPicPr/>
          <p:nvPr/>
        </p:nvPicPr>
        <p:blipFill>
          <a:blip r:embed="rId3"/>
          <a:stretch>
            <a:fillRect/>
          </a:stretch>
        </p:blipFill>
        <p:spPr>
          <a:xfrm>
            <a:off x="581614" y="1318351"/>
            <a:ext cx="5658485" cy="5134610"/>
          </a:xfrm>
          <a:prstGeom prst="rect">
            <a:avLst/>
          </a:prstGeom>
        </p:spPr>
      </p:pic>
    </p:spTree>
    <p:extLst>
      <p:ext uri="{BB962C8B-B14F-4D97-AF65-F5344CB8AC3E}">
        <p14:creationId xmlns:p14="http://schemas.microsoft.com/office/powerpoint/2010/main" val="211967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687B-F6FD-40F5-9E9B-9FF02309027C}"/>
              </a:ext>
            </a:extLst>
          </p:cNvPr>
          <p:cNvSpPr>
            <a:spLocks noGrp="1"/>
          </p:cNvSpPr>
          <p:nvPr>
            <p:ph type="title"/>
          </p:nvPr>
        </p:nvSpPr>
        <p:spPr/>
        <p:txBody>
          <a:bodyPr/>
          <a:lstStyle/>
          <a:p>
            <a:r>
              <a:rPr lang="en-US" dirty="0"/>
              <a:t>Deep Dive - Bangalore</a:t>
            </a:r>
            <a:endParaRPr lang="en-GB" dirty="0"/>
          </a:p>
        </p:txBody>
      </p:sp>
      <p:pic>
        <p:nvPicPr>
          <p:cNvPr id="4" name="Picture 3">
            <a:extLst>
              <a:ext uri="{FF2B5EF4-FFF2-40B4-BE49-F238E27FC236}">
                <a16:creationId xmlns:a16="http://schemas.microsoft.com/office/drawing/2014/main" id="{CAA942A3-0905-4D1D-AB67-A19546E2F2B9}"/>
              </a:ext>
            </a:extLst>
          </p:cNvPr>
          <p:cNvPicPr/>
          <p:nvPr/>
        </p:nvPicPr>
        <p:blipFill>
          <a:blip r:embed="rId2"/>
          <a:stretch>
            <a:fillRect/>
          </a:stretch>
        </p:blipFill>
        <p:spPr>
          <a:xfrm>
            <a:off x="7208225" y="1690689"/>
            <a:ext cx="4417718" cy="4511040"/>
          </a:xfrm>
          <a:prstGeom prst="rect">
            <a:avLst/>
          </a:prstGeom>
        </p:spPr>
      </p:pic>
      <p:pic>
        <p:nvPicPr>
          <p:cNvPr id="5" name="Picture 4">
            <a:extLst>
              <a:ext uri="{FF2B5EF4-FFF2-40B4-BE49-F238E27FC236}">
                <a16:creationId xmlns:a16="http://schemas.microsoft.com/office/drawing/2014/main" id="{3870DBD5-06CE-48DF-95AD-5ABEDA78AEE9}"/>
              </a:ext>
            </a:extLst>
          </p:cNvPr>
          <p:cNvPicPr/>
          <p:nvPr/>
        </p:nvPicPr>
        <p:blipFill>
          <a:blip r:embed="rId3"/>
          <a:stretch>
            <a:fillRect/>
          </a:stretch>
        </p:blipFill>
        <p:spPr>
          <a:xfrm>
            <a:off x="838200" y="1690688"/>
            <a:ext cx="6057900" cy="4511040"/>
          </a:xfrm>
          <a:prstGeom prst="rect">
            <a:avLst/>
          </a:prstGeom>
        </p:spPr>
      </p:pic>
    </p:spTree>
    <p:extLst>
      <p:ext uri="{BB962C8B-B14F-4D97-AF65-F5344CB8AC3E}">
        <p14:creationId xmlns:p14="http://schemas.microsoft.com/office/powerpoint/2010/main" val="126006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870F-EE93-4D2E-8FFB-FC272187B802}"/>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A03B4279-73D0-47D9-A50B-74C1EB407960}"/>
              </a:ext>
            </a:extLst>
          </p:cNvPr>
          <p:cNvSpPr>
            <a:spLocks noGrp="1"/>
          </p:cNvSpPr>
          <p:nvPr>
            <p:ph idx="1"/>
          </p:nvPr>
        </p:nvSpPr>
        <p:spPr/>
        <p:txBody>
          <a:bodyPr/>
          <a:lstStyle/>
          <a:p>
            <a:pPr marL="0" marR="0" indent="0">
              <a:lnSpc>
                <a:spcPct val="150000"/>
              </a:lnSpc>
              <a:spcBef>
                <a:spcPts val="0"/>
              </a:spcBef>
              <a:spcAft>
                <a:spcPts val="600"/>
              </a:spcAft>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From this analysis, we can infer that Italian restaurants for the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600"/>
              </a:spcAft>
              <a:buFont typeface="+mj-lt"/>
              <a:buAutoNum type="alphaL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City of Chennai with All Day Dining options, Free parking and which serves alcohol have good potential in Chennai.</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600"/>
              </a:spcAft>
              <a:buFont typeface="+mj-lt"/>
              <a:buAutoNum type="alphaL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City of Mumbai with only Breakfast and Dinner, and which serves alcohol have good potential.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600"/>
              </a:spcAft>
              <a:buFont typeface="+mj-lt"/>
              <a:buAutoNum type="alphaL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City of Bangalore with All Day Dining options, and which serves alcohol have good potential,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606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5C04-E2CD-430D-8B79-10C21103542D}"/>
              </a:ext>
            </a:extLst>
          </p:cNvPr>
          <p:cNvSpPr>
            <a:spLocks noGrp="1"/>
          </p:cNvSpPr>
          <p:nvPr>
            <p:ph type="title"/>
          </p:nvPr>
        </p:nvSpPr>
        <p:spPr/>
        <p:txBody>
          <a:bodyPr/>
          <a:lstStyle/>
          <a:p>
            <a:r>
              <a:rPr lang="en-US" dirty="0"/>
              <a:t>Background</a:t>
            </a:r>
            <a:endParaRPr lang="en-GB" dirty="0"/>
          </a:p>
        </p:txBody>
      </p:sp>
      <p:sp>
        <p:nvSpPr>
          <p:cNvPr id="3" name="Content Placeholder 2">
            <a:extLst>
              <a:ext uri="{FF2B5EF4-FFF2-40B4-BE49-F238E27FC236}">
                <a16:creationId xmlns:a16="http://schemas.microsoft.com/office/drawing/2014/main" id="{C48CFD18-B89E-41A9-9965-F0AFFC0D7728}"/>
              </a:ext>
            </a:extLst>
          </p:cNvPr>
          <p:cNvSpPr>
            <a:spLocks noGrp="1"/>
          </p:cNvSpPr>
          <p:nvPr>
            <p:ph idx="1"/>
          </p:nvPr>
        </p:nvSpPr>
        <p:spPr/>
        <p:txBody>
          <a:bodyPr/>
          <a:lstStyle/>
          <a:p>
            <a:r>
              <a:rPr lang="en-US" sz="1800" dirty="0">
                <a:effectLst/>
                <a:latin typeface="Arial" panose="020B0604020202020204" pitchFamily="34" charset="0"/>
                <a:ea typeface="Calibri" panose="020F0502020204030204" pitchFamily="34" charset="0"/>
                <a:cs typeface="Times New Roman" panose="02020603050405020304" pitchFamily="18" charset="0"/>
              </a:rPr>
              <a:t>The year is 2021, the year after the deadly pandemic that brought the world to a standstill. The pandemic had made every business across the world to rethink their strategy in terms of their expansion plans and market entry. </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It was the similar story at Pasta Tales Inc., a leading chain of Italian cuisine restaurants based out of the United Kingdom. </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In early 2020, the top management had decided to enter the Indian market and wanted to open at least </a:t>
            </a:r>
            <a:r>
              <a:rPr lang="en-US" sz="1800" b="1" dirty="0">
                <a:effectLst/>
                <a:latin typeface="Arial" panose="020B0604020202020204" pitchFamily="34" charset="0"/>
                <a:ea typeface="Calibri" panose="020F0502020204030204" pitchFamily="34" charset="0"/>
                <a:cs typeface="Times New Roman" panose="02020603050405020304" pitchFamily="18" charset="0"/>
              </a:rPr>
              <a:t>3 restaurants </a:t>
            </a:r>
            <a:r>
              <a:rPr lang="en-US" sz="1800" dirty="0">
                <a:effectLst/>
                <a:latin typeface="Arial" panose="020B0604020202020204" pitchFamily="34" charset="0"/>
                <a:ea typeface="Calibri" panose="020F0502020204030204" pitchFamily="34" charset="0"/>
                <a:cs typeface="Times New Roman" panose="02020603050405020304" pitchFamily="18" charset="0"/>
              </a:rPr>
              <a:t>across the country. </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The company had decided all the locations and as they were about to roll-out the plan to enter the market, the pandemic hit the world. </a:t>
            </a:r>
          </a:p>
          <a:p>
            <a:r>
              <a:rPr lang="en-US" sz="1800" dirty="0">
                <a:effectLst/>
                <a:latin typeface="Arial" panose="020B0604020202020204" pitchFamily="34" charset="0"/>
                <a:ea typeface="Calibri" panose="020F0502020204030204" pitchFamily="34" charset="0"/>
                <a:cs typeface="Times New Roman" panose="02020603050405020304" pitchFamily="18" charset="0"/>
              </a:rPr>
              <a:t>Because of the pandemic, the board of directors at Pasta Tales Inc. decided to revisit their Indian market entry strategy and had asked the COO to come up with an analysis of relevant data points to back their decision of entering the Indian market with </a:t>
            </a:r>
            <a:r>
              <a:rPr lang="en-US" sz="1800" b="1" dirty="0">
                <a:effectLst/>
                <a:latin typeface="Arial" panose="020B0604020202020204" pitchFamily="34" charset="0"/>
                <a:ea typeface="Calibri" panose="020F0502020204030204" pitchFamily="34" charset="0"/>
                <a:cs typeface="Times New Roman" panose="02020603050405020304" pitchFamily="18" charset="0"/>
              </a:rPr>
              <a:t>3 restaurants</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36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0411-2C91-4B31-BF5B-16D77F07A4B3}"/>
              </a:ext>
            </a:extLst>
          </p:cNvPr>
          <p:cNvSpPr>
            <a:spLocks noGrp="1"/>
          </p:cNvSpPr>
          <p:nvPr>
            <p:ph type="title"/>
          </p:nvPr>
        </p:nvSpPr>
        <p:spPr/>
        <p:txBody>
          <a:bodyPr/>
          <a:lstStyle/>
          <a:p>
            <a:r>
              <a:rPr lang="en-US" dirty="0"/>
              <a:t>Breakdown of the problem</a:t>
            </a:r>
            <a:endParaRPr lang="en-GB" dirty="0"/>
          </a:p>
        </p:txBody>
      </p:sp>
      <p:sp>
        <p:nvSpPr>
          <p:cNvPr id="3" name="Content Placeholder 2">
            <a:extLst>
              <a:ext uri="{FF2B5EF4-FFF2-40B4-BE49-F238E27FC236}">
                <a16:creationId xmlns:a16="http://schemas.microsoft.com/office/drawing/2014/main" id="{E0268012-CE2F-46A3-A7D2-97AEB6EACEB8}"/>
              </a:ext>
            </a:extLst>
          </p:cNvPr>
          <p:cNvSpPr>
            <a:spLocks noGrp="1"/>
          </p:cNvSpPr>
          <p:nvPr>
            <p:ph idx="1"/>
          </p:nvPr>
        </p:nvSpPr>
        <p:spPr/>
        <p:txBody>
          <a:bodyPr/>
          <a:lstStyle/>
          <a:p>
            <a:pPr marL="342900" marR="0" lvl="0" indent="-342900" algn="just">
              <a:lnSpc>
                <a:spcPct val="150000"/>
              </a:lnSpc>
              <a:spcBef>
                <a:spcPts val="0"/>
              </a:spcBef>
              <a:spcAft>
                <a:spcPts val="600"/>
              </a:spcAft>
              <a:buFont typeface="+mj-lt"/>
              <a:buAutoNum type="arabi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Identify the number of restaurants in each city followed by number of restaurants catering to Italian cuisine across India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mj-lt"/>
              <a:buAutoNum type="arabi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Understand the distribution of restaurants across various localities based on the cuisine in the cities of focus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mj-lt"/>
              <a:buAutoNum type="arabi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Identify the number of establishments that are catering to the Italian cuisine along with alcohol and plot the same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mj-lt"/>
              <a:buAutoNum type="arabi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Understand the cost distribution of the restaurants catering to Italian cuisine in a particular city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mj-lt"/>
              <a:buAutoNum type="arabicPeriod"/>
            </a:pPr>
            <a:r>
              <a:rPr lang="en-US" sz="1800" dirty="0">
                <a:effectLst/>
                <a:latin typeface="Arial" panose="020B0604020202020204" pitchFamily="34" charset="0"/>
                <a:ea typeface="Calibri" panose="020F0502020204030204" pitchFamily="34" charset="0"/>
                <a:cs typeface="Times New Roman" panose="02020603050405020304" pitchFamily="18" charset="0"/>
              </a:rPr>
              <a:t>Key features that have to be part of the restaurant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116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E471-BDF0-4051-A2F5-D05A39545457}"/>
              </a:ext>
            </a:extLst>
          </p:cNvPr>
          <p:cNvSpPr>
            <a:spLocks noGrp="1"/>
          </p:cNvSpPr>
          <p:nvPr>
            <p:ph type="title"/>
          </p:nvPr>
        </p:nvSpPr>
        <p:spPr/>
        <p:txBody>
          <a:bodyPr/>
          <a:lstStyle/>
          <a:p>
            <a:r>
              <a:rPr lang="en-US" dirty="0"/>
              <a:t>Data Source</a:t>
            </a:r>
            <a:endParaRPr lang="en-GB" dirty="0"/>
          </a:p>
        </p:txBody>
      </p:sp>
      <p:sp>
        <p:nvSpPr>
          <p:cNvPr id="3" name="Content Placeholder 2">
            <a:extLst>
              <a:ext uri="{FF2B5EF4-FFF2-40B4-BE49-F238E27FC236}">
                <a16:creationId xmlns:a16="http://schemas.microsoft.com/office/drawing/2014/main" id="{DFC8FC27-DCA2-4078-AE33-FA8A63AFDD00}"/>
              </a:ext>
            </a:extLst>
          </p:cNvPr>
          <p:cNvSpPr>
            <a:spLocks noGrp="1"/>
          </p:cNvSpPr>
          <p:nvPr>
            <p:ph idx="1"/>
          </p:nvPr>
        </p:nvSpPr>
        <p:spPr/>
        <p:txBody>
          <a:bodyPr/>
          <a:lstStyle/>
          <a:p>
            <a:pPr marL="0" indent="0">
              <a:buNone/>
            </a:pPr>
            <a:r>
              <a:rPr lang="en-US" sz="1800" dirty="0">
                <a:effectLst/>
                <a:latin typeface="Arial" panose="020B0604020202020204" pitchFamily="34" charset="0"/>
                <a:ea typeface="Calibri" panose="020F0502020204030204" pitchFamily="34" charset="0"/>
                <a:cs typeface="Times New Roman" panose="02020603050405020304" pitchFamily="18" charset="0"/>
              </a:rPr>
              <a:t>Dataset relating to the restaurants/eateries in India was accessed from Kaggle. The dataset was scraped from Zomato, a leading restaurant/food delivery aggregator in based in India. The dataset was last updated in the year 2019.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5" name="Picture 4">
            <a:extLst>
              <a:ext uri="{FF2B5EF4-FFF2-40B4-BE49-F238E27FC236}">
                <a16:creationId xmlns:a16="http://schemas.microsoft.com/office/drawing/2014/main" id="{EBC91976-29A5-422F-8593-0B2A6D0BF45D}"/>
              </a:ext>
            </a:extLst>
          </p:cNvPr>
          <p:cNvPicPr>
            <a:picLocks noChangeAspect="1"/>
          </p:cNvPicPr>
          <p:nvPr/>
        </p:nvPicPr>
        <p:blipFill>
          <a:blip r:embed="rId2"/>
          <a:stretch>
            <a:fillRect/>
          </a:stretch>
        </p:blipFill>
        <p:spPr>
          <a:xfrm>
            <a:off x="1309019" y="2847957"/>
            <a:ext cx="9573961" cy="3229426"/>
          </a:xfrm>
          <a:prstGeom prst="rect">
            <a:avLst/>
          </a:prstGeom>
        </p:spPr>
      </p:pic>
    </p:spTree>
    <p:extLst>
      <p:ext uri="{BB962C8B-B14F-4D97-AF65-F5344CB8AC3E}">
        <p14:creationId xmlns:p14="http://schemas.microsoft.com/office/powerpoint/2010/main" val="79316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FED9-D6CC-468A-BC94-EC1F6EE9CFB7}"/>
              </a:ext>
            </a:extLst>
          </p:cNvPr>
          <p:cNvSpPr>
            <a:spLocks noGrp="1"/>
          </p:cNvSpPr>
          <p:nvPr>
            <p:ph type="title"/>
          </p:nvPr>
        </p:nvSpPr>
        <p:spPr/>
        <p:txBody>
          <a:bodyPr/>
          <a:lstStyle/>
          <a:p>
            <a:r>
              <a:rPr lang="en-US" dirty="0"/>
              <a:t>Data Description</a:t>
            </a:r>
            <a:endParaRPr lang="en-GB" dirty="0"/>
          </a:p>
        </p:txBody>
      </p:sp>
      <p:sp>
        <p:nvSpPr>
          <p:cNvPr id="3" name="Content Placeholder 2">
            <a:extLst>
              <a:ext uri="{FF2B5EF4-FFF2-40B4-BE49-F238E27FC236}">
                <a16:creationId xmlns:a16="http://schemas.microsoft.com/office/drawing/2014/main" id="{947653ED-986C-424A-8D42-EBECED9871F6}"/>
              </a:ext>
            </a:extLst>
          </p:cNvPr>
          <p:cNvSpPr>
            <a:spLocks noGrp="1"/>
          </p:cNvSpPr>
          <p:nvPr>
            <p:ph idx="1"/>
          </p:nvPr>
        </p:nvSpPr>
        <p:spPr/>
        <p:txBody>
          <a:bodyPr>
            <a:normAutofit fontScale="77500" lnSpcReduction="20000"/>
          </a:bodyPr>
          <a:lstStyle/>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Name – Name of the establishment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Establishment – Type of establishment (26 various types of establishments viz. Bakery, Casual dining, Bar, Pub, Quick Bites)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City – Location of the restaurant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Locality – Details of the area within the city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Latitude – Co-ordinates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Longitude – Co-ordinates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Cuisines – Type of cuisine catered to by the establishment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Average Cost For Two</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Highlights – Key tags for the establishment (E.g. Takeaway, Valet available, Non-Smoking, Serves Alcohol etc.)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Aggregate Rating – Rating for the establishment; Rated out of 5 (1 being “Poor”, 5 being “Excellent”)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Rating Text – Text attributed based on the rating (1 being “Poor”, 5 being “Excellent”)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Votes – Total number of votes for that establishment given by the users of Zomato</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7671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0AF2-8E41-40E4-ABDF-D8D3B1EBBA44}"/>
              </a:ext>
            </a:extLst>
          </p:cNvPr>
          <p:cNvSpPr>
            <a:spLocks noGrp="1"/>
          </p:cNvSpPr>
          <p:nvPr>
            <p:ph type="title"/>
          </p:nvPr>
        </p:nvSpPr>
        <p:spPr/>
        <p:txBody>
          <a:bodyPr/>
          <a:lstStyle/>
          <a:p>
            <a:r>
              <a:rPr lang="en-US" dirty="0"/>
              <a:t>Data Cleanup</a:t>
            </a:r>
            <a:endParaRPr lang="en-GB" dirty="0"/>
          </a:p>
        </p:txBody>
      </p:sp>
      <p:sp>
        <p:nvSpPr>
          <p:cNvPr id="3" name="Content Placeholder 2">
            <a:extLst>
              <a:ext uri="{FF2B5EF4-FFF2-40B4-BE49-F238E27FC236}">
                <a16:creationId xmlns:a16="http://schemas.microsoft.com/office/drawing/2014/main" id="{D03F3473-3345-4CC3-8AA6-BAE30AB48F56}"/>
              </a:ext>
            </a:extLst>
          </p:cNvPr>
          <p:cNvSpPr>
            <a:spLocks noGrp="1"/>
          </p:cNvSpPr>
          <p:nvPr>
            <p:ph idx="1"/>
          </p:nvPr>
        </p:nvSpPr>
        <p:spPr/>
        <p:txBody>
          <a:bodyPr>
            <a:noAutofit/>
          </a:bodyPr>
          <a:lstStyle/>
          <a:p>
            <a:pPr marL="280988" marR="0" lvl="0" indent="-280988"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Converted the data types for select variables such as Latitudes, Longitudes, Average Cost for Two and Aggregate Rating</a:t>
            </a:r>
          </a:p>
          <a:p>
            <a:pPr marL="280988" marR="0" lvl="0" indent="-280988" algn="l" defTabSz="914400" rtl="0" eaLnBrk="0" fontAlgn="base" latinLnBrk="0" hangingPunct="0">
              <a:lnSpc>
                <a:spcPct val="100000"/>
              </a:lnSpc>
              <a:spcBef>
                <a:spcPct val="0"/>
              </a:spcBef>
              <a:spcAft>
                <a:spcPct val="0"/>
              </a:spcAft>
              <a:buClrTx/>
              <a:buSzTx/>
              <a:buFontTx/>
              <a:buChar char="•"/>
              <a:tabLst/>
            </a:pPr>
            <a:endParaRPr lang="en-US" altLang="en-US" sz="2000" dirty="0">
              <a:ea typeface="Calibri" panose="020F0502020204030204" pitchFamily="34" charset="0"/>
              <a:cs typeface="Arial" panose="020B0604020202020204" pitchFamily="34" charset="0"/>
            </a:endParaRPr>
          </a:p>
          <a:p>
            <a:pPr marL="280988" marR="0" lvl="0" indent="-280988"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endParaRPr>
          </a:p>
          <a:p>
            <a:pPr marL="280988" marR="0" lvl="0" indent="-280988" algn="l" defTabSz="914400" rtl="0" eaLnBrk="0" fontAlgn="base" latinLnBrk="0" hangingPunct="0">
              <a:lnSpc>
                <a:spcPct val="100000"/>
              </a:lnSpc>
              <a:spcBef>
                <a:spcPct val="0"/>
              </a:spcBef>
              <a:spcAft>
                <a:spcPct val="0"/>
              </a:spcAft>
              <a:buClrTx/>
              <a:buSzTx/>
              <a:buFontTx/>
              <a:buChar char="•"/>
              <a:tabLst/>
            </a:pPr>
            <a:endParaRPr lang="en-US" altLang="en-US" sz="2000" dirty="0">
              <a:cs typeface="Arial" panose="020B0604020202020204" pitchFamily="34" charset="0"/>
            </a:endParaRPr>
          </a:p>
          <a:p>
            <a:pPr marL="280988" marR="0" lvl="0" indent="-280988"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cs typeface="Arial" panose="020B0604020202020204" pitchFamily="34" charset="0"/>
            </a:endParaRPr>
          </a:p>
          <a:p>
            <a:pPr marL="280988" marR="0" lvl="0" indent="-280988" algn="l" defTabSz="914400" rtl="0" eaLnBrk="0" fontAlgn="base" latinLnBrk="0" hangingPunct="0">
              <a:lnSpc>
                <a:spcPct val="100000"/>
              </a:lnSpc>
              <a:spcBef>
                <a:spcPct val="0"/>
              </a:spcBef>
              <a:spcAft>
                <a:spcPct val="0"/>
              </a:spcAft>
              <a:buClrTx/>
              <a:buSzTx/>
              <a:buFontTx/>
              <a:buChar char="•"/>
              <a:tabLst/>
            </a:pPr>
            <a:endParaRPr lang="en-US" altLang="en-US" sz="2000" dirty="0">
              <a:cs typeface="Arial" panose="020B0604020202020204" pitchFamily="34" charset="0"/>
            </a:endParaRPr>
          </a:p>
          <a:p>
            <a:pPr marL="280988" marR="0" lvl="0" indent="-280988"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cs typeface="Arial" panose="020B0604020202020204" pitchFamily="34" charset="0"/>
            </a:endParaRPr>
          </a:p>
          <a:p>
            <a:pPr marL="280988" marR="0" lvl="0" indent="-280988" algn="l" defTabSz="914400" rtl="0" eaLnBrk="0" fontAlgn="base" latinLnBrk="0" hangingPunct="0">
              <a:lnSpc>
                <a:spcPct val="100000"/>
              </a:lnSpc>
              <a:spcBef>
                <a:spcPct val="0"/>
              </a:spcBef>
              <a:spcAft>
                <a:spcPct val="0"/>
              </a:spcAft>
              <a:buClrTx/>
              <a:buSzTx/>
              <a:buFontTx/>
              <a:buChar char="•"/>
              <a:tabLst/>
            </a:pPr>
            <a:endParaRPr lang="en-US" altLang="en-US" sz="2000" dirty="0">
              <a:cs typeface="Arial" panose="020B0604020202020204" pitchFamily="34" charset="0"/>
            </a:endParaRPr>
          </a:p>
          <a:p>
            <a:pPr marL="280988" marR="0" lvl="0" indent="-280988" algn="l" defTabSz="914400" rtl="0" eaLnBrk="0" fontAlgn="base" latinLnBrk="0" hangingPunct="0">
              <a:lnSpc>
                <a:spcPct val="100000"/>
              </a:lnSpc>
              <a:spcBef>
                <a:spcPct val="0"/>
              </a:spcBef>
              <a:spcAft>
                <a:spcPct val="0"/>
              </a:spcAft>
              <a:buClrTx/>
              <a:buSzTx/>
              <a:buFontTx/>
              <a:buChar char="•"/>
              <a:tabLst/>
            </a:pPr>
            <a:endParaRPr kumimoji="0" lang="en-GB" altLang="en-US" sz="2000" b="0" i="0" u="none" strike="noStrike" cap="none" normalizeH="0" baseline="0" dirty="0">
              <a:ln>
                <a:noFill/>
              </a:ln>
              <a:solidFill>
                <a:schemeClr val="tx1"/>
              </a:solidFill>
              <a:effectLst/>
            </a:endParaRPr>
          </a:p>
          <a:p>
            <a:pPr marL="280988" marR="0" lvl="0" indent="-280988"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There were duplicate entries of many restaurants (Having the same location coordinates). These were removed to avoid bias in any of the analysis</a:t>
            </a:r>
            <a:endParaRPr kumimoji="0" lang="en-GB" altLang="en-US" sz="2000" b="0" i="0" u="none" strike="noStrike" cap="none" normalizeH="0" baseline="0" dirty="0">
              <a:ln>
                <a:noFill/>
              </a:ln>
              <a:solidFill>
                <a:schemeClr val="tx1"/>
              </a:solidFill>
              <a:effectLst/>
            </a:endParaRPr>
          </a:p>
          <a:p>
            <a:pPr marL="280988" marR="0" lvl="0" indent="-280988"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Data under the columns “Rating Text” and “Votes” were not used for the current analysis</a:t>
            </a:r>
            <a:endParaRPr kumimoji="0" lang="en-GB" altLang="en-US" sz="2000" b="0" i="0" u="none" strike="noStrike" cap="none" normalizeH="0" baseline="0" dirty="0">
              <a:ln>
                <a:noFill/>
              </a:ln>
              <a:solidFill>
                <a:schemeClr val="tx1"/>
              </a:solidFill>
              <a:effectLst/>
            </a:endParaRPr>
          </a:p>
          <a:p>
            <a:pPr marL="280988" marR="0" lvl="0" indent="-280988"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ea typeface="Calibri" panose="020F0502020204030204" pitchFamily="34" charset="0"/>
                <a:cs typeface="Arial" panose="020B0604020202020204" pitchFamily="34" charset="0"/>
              </a:rPr>
              <a:t>Data with empty fields were dropped from the data frame</a:t>
            </a:r>
            <a:endParaRPr kumimoji="0" lang="en-US" altLang="en-US" sz="2000" b="0" i="0" u="none" strike="noStrike" cap="none" normalizeH="0" baseline="0" dirty="0">
              <a:ln>
                <a:noFill/>
              </a:ln>
              <a:solidFill>
                <a:schemeClr val="tx1"/>
              </a:solidFill>
              <a:effectLst/>
            </a:endParaRPr>
          </a:p>
          <a:p>
            <a:endParaRPr lang="en-GB" sz="2000" dirty="0"/>
          </a:p>
        </p:txBody>
      </p:sp>
      <p:graphicFrame>
        <p:nvGraphicFramePr>
          <p:cNvPr id="4" name="Content Placeholder 3">
            <a:extLst>
              <a:ext uri="{FF2B5EF4-FFF2-40B4-BE49-F238E27FC236}">
                <a16:creationId xmlns:a16="http://schemas.microsoft.com/office/drawing/2014/main" id="{AC08E085-B088-4EC3-B25D-507C9414E8C5}"/>
              </a:ext>
            </a:extLst>
          </p:cNvPr>
          <p:cNvGraphicFramePr>
            <a:graphicFrameLocks/>
          </p:cNvGraphicFramePr>
          <p:nvPr>
            <p:extLst>
              <p:ext uri="{D42A27DB-BD31-4B8C-83A1-F6EECF244321}">
                <p14:modId xmlns:p14="http://schemas.microsoft.com/office/powerpoint/2010/main" val="2103092157"/>
              </p:ext>
            </p:extLst>
          </p:nvPr>
        </p:nvGraphicFramePr>
        <p:xfrm>
          <a:off x="3467417" y="2567929"/>
          <a:ext cx="5257165" cy="2112010"/>
        </p:xfrm>
        <a:graphic>
          <a:graphicData uri="http://schemas.openxmlformats.org/drawingml/2006/table">
            <a:tbl>
              <a:tblPr firstRow="1" firstCol="1" bandRow="1">
                <a:tableStyleId>{5C22544A-7EE6-4342-B048-85BDC9FD1C3A}</a:tableStyleId>
              </a:tblPr>
              <a:tblGrid>
                <a:gridCol w="1268730">
                  <a:extLst>
                    <a:ext uri="{9D8B030D-6E8A-4147-A177-3AD203B41FA5}">
                      <a16:colId xmlns:a16="http://schemas.microsoft.com/office/drawing/2014/main" val="2286237532"/>
                    </a:ext>
                  </a:extLst>
                </a:gridCol>
                <a:gridCol w="1368425">
                  <a:extLst>
                    <a:ext uri="{9D8B030D-6E8A-4147-A177-3AD203B41FA5}">
                      <a16:colId xmlns:a16="http://schemas.microsoft.com/office/drawing/2014/main" val="2719376395"/>
                    </a:ext>
                  </a:extLst>
                </a:gridCol>
                <a:gridCol w="1419860">
                  <a:extLst>
                    <a:ext uri="{9D8B030D-6E8A-4147-A177-3AD203B41FA5}">
                      <a16:colId xmlns:a16="http://schemas.microsoft.com/office/drawing/2014/main" val="525313600"/>
                    </a:ext>
                  </a:extLst>
                </a:gridCol>
                <a:gridCol w="1200150">
                  <a:extLst>
                    <a:ext uri="{9D8B030D-6E8A-4147-A177-3AD203B41FA5}">
                      <a16:colId xmlns:a16="http://schemas.microsoft.com/office/drawing/2014/main" val="3405803909"/>
                    </a:ext>
                  </a:extLst>
                </a:gridCol>
              </a:tblGrid>
              <a:tr h="425450">
                <a:tc>
                  <a:txBody>
                    <a:bodyPr/>
                    <a:lstStyle/>
                    <a:p>
                      <a:pPr marL="228600" marR="0" algn="ctr">
                        <a:lnSpc>
                          <a:spcPct val="107000"/>
                        </a:lnSpc>
                        <a:spcBef>
                          <a:spcPts val="0"/>
                        </a:spcBef>
                        <a:spcAft>
                          <a:spcPts val="0"/>
                        </a:spcAft>
                      </a:pPr>
                      <a:r>
                        <a:rPr lang="en-US" sz="1000">
                          <a:effectLst/>
                        </a:rPr>
                        <a:t>Variable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Raw Datatype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Converted Datatype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Reason for conversion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35356637"/>
                  </a:ext>
                </a:extLst>
              </a:tr>
              <a:tr h="417830">
                <a:tc>
                  <a:txBody>
                    <a:bodyPr/>
                    <a:lstStyle/>
                    <a:p>
                      <a:pPr marL="228600" marR="0" algn="ctr">
                        <a:lnSpc>
                          <a:spcPct val="107000"/>
                        </a:lnSpc>
                        <a:spcBef>
                          <a:spcPts val="0"/>
                        </a:spcBef>
                        <a:spcAft>
                          <a:spcPts val="0"/>
                        </a:spcAft>
                      </a:pPr>
                      <a:r>
                        <a:rPr lang="en-US" sz="1000">
                          <a:effectLst/>
                        </a:rPr>
                        <a:t>Latitude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String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Float with 6 decimal places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For precise plotting on map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5967805"/>
                  </a:ext>
                </a:extLst>
              </a:tr>
              <a:tr h="425450">
                <a:tc>
                  <a:txBody>
                    <a:bodyPr/>
                    <a:lstStyle/>
                    <a:p>
                      <a:pPr marL="228600" marR="0" algn="ctr">
                        <a:lnSpc>
                          <a:spcPct val="107000"/>
                        </a:lnSpc>
                        <a:spcBef>
                          <a:spcPts val="0"/>
                        </a:spcBef>
                        <a:spcAft>
                          <a:spcPts val="0"/>
                        </a:spcAft>
                      </a:pPr>
                      <a:r>
                        <a:rPr lang="en-US" sz="1000">
                          <a:effectLst/>
                        </a:rPr>
                        <a:t>Longitude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String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Float with 6 decimal places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For precise plotting on map</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1291148"/>
                  </a:ext>
                </a:extLst>
              </a:tr>
              <a:tr h="425450">
                <a:tc>
                  <a:txBody>
                    <a:bodyPr/>
                    <a:lstStyle/>
                    <a:p>
                      <a:pPr marL="228600" marR="0" algn="ctr">
                        <a:lnSpc>
                          <a:spcPct val="107000"/>
                        </a:lnSpc>
                        <a:spcBef>
                          <a:spcPts val="0"/>
                        </a:spcBef>
                        <a:spcAft>
                          <a:spcPts val="0"/>
                        </a:spcAft>
                      </a:pPr>
                      <a:r>
                        <a:rPr lang="en-US" sz="1000">
                          <a:effectLst/>
                        </a:rPr>
                        <a:t>Average Cost For Two</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String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Integer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For correlation analysis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9110794"/>
                  </a:ext>
                </a:extLst>
              </a:tr>
              <a:tr h="417830">
                <a:tc>
                  <a:txBody>
                    <a:bodyPr/>
                    <a:lstStyle/>
                    <a:p>
                      <a:pPr marL="228600" marR="0" algn="ctr">
                        <a:lnSpc>
                          <a:spcPct val="107000"/>
                        </a:lnSpc>
                        <a:spcBef>
                          <a:spcPts val="0"/>
                        </a:spcBef>
                        <a:spcAft>
                          <a:spcPts val="0"/>
                        </a:spcAft>
                      </a:pPr>
                      <a:r>
                        <a:rPr lang="en-US" sz="1000">
                          <a:effectLst/>
                        </a:rPr>
                        <a:t>Aggregate Rating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String</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a:effectLst/>
                        </a:rPr>
                        <a:t>Float with 1 decimal place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8600" marR="0" algn="ctr">
                        <a:lnSpc>
                          <a:spcPct val="107000"/>
                        </a:lnSpc>
                        <a:spcBef>
                          <a:spcPts val="0"/>
                        </a:spcBef>
                        <a:spcAft>
                          <a:spcPts val="0"/>
                        </a:spcAft>
                      </a:pPr>
                      <a:r>
                        <a:rPr lang="en-US" sz="1000" dirty="0">
                          <a:effectLst/>
                        </a:rPr>
                        <a:t>For correlation analysis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8775576"/>
                  </a:ext>
                </a:extLst>
              </a:tr>
            </a:tbl>
          </a:graphicData>
        </a:graphic>
      </p:graphicFrame>
    </p:spTree>
    <p:extLst>
      <p:ext uri="{BB962C8B-B14F-4D97-AF65-F5344CB8AC3E}">
        <p14:creationId xmlns:p14="http://schemas.microsoft.com/office/powerpoint/2010/main" val="267895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F578-3DD2-4065-B248-95338F2B644E}"/>
              </a:ext>
            </a:extLst>
          </p:cNvPr>
          <p:cNvSpPr>
            <a:spLocks noGrp="1"/>
          </p:cNvSpPr>
          <p:nvPr>
            <p:ph type="title"/>
          </p:nvPr>
        </p:nvSpPr>
        <p:spPr/>
        <p:txBody>
          <a:bodyPr/>
          <a:lstStyle/>
          <a:p>
            <a:r>
              <a:rPr lang="en-US" dirty="0"/>
              <a:t>Distribution of Restaurants across India</a:t>
            </a:r>
            <a:endParaRPr lang="en-GB" dirty="0"/>
          </a:p>
        </p:txBody>
      </p:sp>
      <p:pic>
        <p:nvPicPr>
          <p:cNvPr id="4" name="Picture 3">
            <a:extLst>
              <a:ext uri="{FF2B5EF4-FFF2-40B4-BE49-F238E27FC236}">
                <a16:creationId xmlns:a16="http://schemas.microsoft.com/office/drawing/2014/main" id="{8A34B2C8-A60F-444C-95C2-3EB407E1A912}"/>
              </a:ext>
            </a:extLst>
          </p:cNvPr>
          <p:cNvPicPr/>
          <p:nvPr/>
        </p:nvPicPr>
        <p:blipFill>
          <a:blip r:embed="rId2"/>
          <a:stretch>
            <a:fillRect/>
          </a:stretch>
        </p:blipFill>
        <p:spPr>
          <a:xfrm>
            <a:off x="641789" y="1818810"/>
            <a:ext cx="5731510" cy="4092575"/>
          </a:xfrm>
          <a:prstGeom prst="rect">
            <a:avLst/>
          </a:prstGeom>
        </p:spPr>
      </p:pic>
      <p:pic>
        <p:nvPicPr>
          <p:cNvPr id="5" name="Picture 4">
            <a:extLst>
              <a:ext uri="{FF2B5EF4-FFF2-40B4-BE49-F238E27FC236}">
                <a16:creationId xmlns:a16="http://schemas.microsoft.com/office/drawing/2014/main" id="{390DBC38-788D-495E-A744-5DE85D2AA0F6}"/>
              </a:ext>
            </a:extLst>
          </p:cNvPr>
          <p:cNvPicPr/>
          <p:nvPr/>
        </p:nvPicPr>
        <p:blipFill>
          <a:blip r:embed="rId3"/>
          <a:stretch>
            <a:fillRect/>
          </a:stretch>
        </p:blipFill>
        <p:spPr>
          <a:xfrm>
            <a:off x="6670131" y="1690688"/>
            <a:ext cx="4683669" cy="4220697"/>
          </a:xfrm>
          <a:prstGeom prst="rect">
            <a:avLst/>
          </a:prstGeom>
        </p:spPr>
      </p:pic>
      <p:sp>
        <p:nvSpPr>
          <p:cNvPr id="6" name="TextBox 5">
            <a:extLst>
              <a:ext uri="{FF2B5EF4-FFF2-40B4-BE49-F238E27FC236}">
                <a16:creationId xmlns:a16="http://schemas.microsoft.com/office/drawing/2014/main" id="{C1A41DDE-90FF-419A-9E38-E90E1A155AEB}"/>
              </a:ext>
            </a:extLst>
          </p:cNvPr>
          <p:cNvSpPr txBox="1"/>
          <p:nvPr/>
        </p:nvSpPr>
        <p:spPr>
          <a:xfrm>
            <a:off x="2858969" y="6039507"/>
            <a:ext cx="1297150" cy="369332"/>
          </a:xfrm>
          <a:prstGeom prst="rect">
            <a:avLst/>
          </a:prstGeom>
          <a:noFill/>
        </p:spPr>
        <p:txBody>
          <a:bodyPr wrap="none" rtlCol="0">
            <a:spAutoFit/>
          </a:bodyPr>
          <a:lstStyle/>
          <a:p>
            <a:r>
              <a:rPr lang="en-US" dirty="0"/>
              <a:t>All Cuisines </a:t>
            </a:r>
            <a:endParaRPr lang="en-GB" dirty="0"/>
          </a:p>
        </p:txBody>
      </p:sp>
      <p:sp>
        <p:nvSpPr>
          <p:cNvPr id="7" name="TextBox 6">
            <a:extLst>
              <a:ext uri="{FF2B5EF4-FFF2-40B4-BE49-F238E27FC236}">
                <a16:creationId xmlns:a16="http://schemas.microsoft.com/office/drawing/2014/main" id="{160DFE52-5246-4DB6-93BA-AECEBCF0E3AA}"/>
              </a:ext>
            </a:extLst>
          </p:cNvPr>
          <p:cNvSpPr txBox="1"/>
          <p:nvPr/>
        </p:nvSpPr>
        <p:spPr>
          <a:xfrm>
            <a:off x="8050131" y="6039507"/>
            <a:ext cx="1923668" cy="369332"/>
          </a:xfrm>
          <a:prstGeom prst="rect">
            <a:avLst/>
          </a:prstGeom>
          <a:noFill/>
        </p:spPr>
        <p:txBody>
          <a:bodyPr wrap="none" rtlCol="0">
            <a:spAutoFit/>
          </a:bodyPr>
          <a:lstStyle/>
          <a:p>
            <a:r>
              <a:rPr lang="en-US" dirty="0"/>
              <a:t>Italian Restaurants</a:t>
            </a:r>
            <a:endParaRPr lang="en-GB" dirty="0"/>
          </a:p>
        </p:txBody>
      </p:sp>
    </p:spTree>
    <p:extLst>
      <p:ext uri="{BB962C8B-B14F-4D97-AF65-F5344CB8AC3E}">
        <p14:creationId xmlns:p14="http://schemas.microsoft.com/office/powerpoint/2010/main" val="312587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F5AE-1D3A-4BE7-B25F-18D5DDC2DEB9}"/>
              </a:ext>
            </a:extLst>
          </p:cNvPr>
          <p:cNvSpPr>
            <a:spLocks noGrp="1"/>
          </p:cNvSpPr>
          <p:nvPr>
            <p:ph type="title"/>
          </p:nvPr>
        </p:nvSpPr>
        <p:spPr/>
        <p:txBody>
          <a:bodyPr/>
          <a:lstStyle/>
          <a:p>
            <a:r>
              <a:rPr lang="en-US"/>
              <a:t>Top 5 Cities with Italian Cuisines</a:t>
            </a:r>
            <a:endParaRPr lang="en-GB" dirty="0"/>
          </a:p>
        </p:txBody>
      </p:sp>
      <p:sp>
        <p:nvSpPr>
          <p:cNvPr id="3" name="Content Placeholder 2">
            <a:extLst>
              <a:ext uri="{FF2B5EF4-FFF2-40B4-BE49-F238E27FC236}">
                <a16:creationId xmlns:a16="http://schemas.microsoft.com/office/drawing/2014/main" id="{F37F9526-EC94-4B03-9DB2-AA60660548DE}"/>
              </a:ext>
            </a:extLst>
          </p:cNvPr>
          <p:cNvSpPr>
            <a:spLocks noGrp="1"/>
          </p:cNvSpPr>
          <p:nvPr>
            <p:ph idx="1"/>
          </p:nvPr>
        </p:nvSpPr>
        <p:spPr/>
        <p:txBody>
          <a:bodyPr/>
          <a:lstStyle/>
          <a:p>
            <a:r>
              <a:rPr lang="en-US"/>
              <a:t>From the data we have found the top 5 restaurants in the country</a:t>
            </a:r>
            <a:endParaRPr lang="en-GB" dirty="0"/>
          </a:p>
        </p:txBody>
      </p:sp>
      <p:graphicFrame>
        <p:nvGraphicFramePr>
          <p:cNvPr id="4" name="Table 3">
            <a:extLst>
              <a:ext uri="{FF2B5EF4-FFF2-40B4-BE49-F238E27FC236}">
                <a16:creationId xmlns:a16="http://schemas.microsoft.com/office/drawing/2014/main" id="{38D43BF8-9CB2-4E95-8CEB-57A2C00AFF99}"/>
              </a:ext>
            </a:extLst>
          </p:cNvPr>
          <p:cNvGraphicFramePr>
            <a:graphicFrameLocks noGrp="1"/>
          </p:cNvGraphicFramePr>
          <p:nvPr>
            <p:extLst>
              <p:ext uri="{D42A27DB-BD31-4B8C-83A1-F6EECF244321}">
                <p14:modId xmlns:p14="http://schemas.microsoft.com/office/powerpoint/2010/main" val="460869648"/>
              </p:ext>
            </p:extLst>
          </p:nvPr>
        </p:nvGraphicFramePr>
        <p:xfrm>
          <a:off x="2336800" y="2656114"/>
          <a:ext cx="7518400" cy="2696456"/>
        </p:xfrm>
        <a:graphic>
          <a:graphicData uri="http://schemas.openxmlformats.org/drawingml/2006/table">
            <a:tbl>
              <a:tblPr firstRow="1" firstCol="1" bandRow="1">
                <a:tableStyleId>{5C22544A-7EE6-4342-B048-85BDC9FD1C3A}</a:tableStyleId>
              </a:tblPr>
              <a:tblGrid>
                <a:gridCol w="2301086">
                  <a:extLst>
                    <a:ext uri="{9D8B030D-6E8A-4147-A177-3AD203B41FA5}">
                      <a16:colId xmlns:a16="http://schemas.microsoft.com/office/drawing/2014/main" val="2442101289"/>
                    </a:ext>
                  </a:extLst>
                </a:gridCol>
                <a:gridCol w="5217314">
                  <a:extLst>
                    <a:ext uri="{9D8B030D-6E8A-4147-A177-3AD203B41FA5}">
                      <a16:colId xmlns:a16="http://schemas.microsoft.com/office/drawing/2014/main" val="1260897962"/>
                    </a:ext>
                  </a:extLst>
                </a:gridCol>
              </a:tblGrid>
              <a:tr h="801611">
                <a:tc>
                  <a:txBody>
                    <a:bodyPr/>
                    <a:lstStyle/>
                    <a:p>
                      <a:pPr marL="0" marR="0" algn="ctr">
                        <a:lnSpc>
                          <a:spcPct val="150000"/>
                        </a:lnSpc>
                        <a:spcBef>
                          <a:spcPts val="0"/>
                        </a:spcBef>
                        <a:spcAft>
                          <a:spcPts val="0"/>
                        </a:spcAft>
                      </a:pPr>
                      <a:r>
                        <a:rPr lang="en-US" sz="1800" dirty="0">
                          <a:effectLst/>
                        </a:rPr>
                        <a:t>City</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dirty="0">
                          <a:effectLst/>
                        </a:rPr>
                        <a:t>No. of restaurants catering to</a:t>
                      </a:r>
                      <a:endParaRPr lang="en-GB" sz="2400" dirty="0">
                        <a:effectLst/>
                      </a:endParaRPr>
                    </a:p>
                    <a:p>
                      <a:pPr marL="0" marR="0" algn="ctr">
                        <a:lnSpc>
                          <a:spcPct val="150000"/>
                        </a:lnSpc>
                        <a:spcBef>
                          <a:spcPts val="0"/>
                        </a:spcBef>
                        <a:spcAft>
                          <a:spcPts val="0"/>
                        </a:spcAft>
                      </a:pPr>
                      <a:r>
                        <a:rPr lang="en-US" sz="1800" dirty="0">
                          <a:effectLst/>
                        </a:rPr>
                        <a:t>“Italian cuisine” (Nos.)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0899108"/>
                  </a:ext>
                </a:extLst>
              </a:tr>
              <a:tr h="378969">
                <a:tc>
                  <a:txBody>
                    <a:bodyPr/>
                    <a:lstStyle/>
                    <a:p>
                      <a:pPr marL="0" marR="0" algn="ctr">
                        <a:lnSpc>
                          <a:spcPct val="150000"/>
                        </a:lnSpc>
                        <a:spcBef>
                          <a:spcPts val="0"/>
                        </a:spcBef>
                        <a:spcAft>
                          <a:spcPts val="0"/>
                        </a:spcAft>
                      </a:pPr>
                      <a:r>
                        <a:rPr lang="en-US" sz="1800">
                          <a:effectLst/>
                        </a:rPr>
                        <a:t>Chennai</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dirty="0">
                          <a:effectLst/>
                        </a:rPr>
                        <a:t>1871</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14063139"/>
                  </a:ext>
                </a:extLst>
              </a:tr>
              <a:tr h="378969">
                <a:tc>
                  <a:txBody>
                    <a:bodyPr/>
                    <a:lstStyle/>
                    <a:p>
                      <a:pPr marL="0" marR="0" algn="ctr">
                        <a:lnSpc>
                          <a:spcPct val="150000"/>
                        </a:lnSpc>
                        <a:spcBef>
                          <a:spcPts val="0"/>
                        </a:spcBef>
                        <a:spcAft>
                          <a:spcPts val="0"/>
                        </a:spcAft>
                      </a:pPr>
                      <a:r>
                        <a:rPr lang="en-US" sz="1800">
                          <a:effectLst/>
                        </a:rPr>
                        <a:t>Mumbai</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dirty="0">
                          <a:effectLst/>
                        </a:rPr>
                        <a:t>1588</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393417"/>
                  </a:ext>
                </a:extLst>
              </a:tr>
              <a:tr h="378969">
                <a:tc>
                  <a:txBody>
                    <a:bodyPr/>
                    <a:lstStyle/>
                    <a:p>
                      <a:pPr marL="0" marR="0" algn="ctr">
                        <a:lnSpc>
                          <a:spcPct val="150000"/>
                        </a:lnSpc>
                        <a:spcBef>
                          <a:spcPts val="0"/>
                        </a:spcBef>
                        <a:spcAft>
                          <a:spcPts val="0"/>
                        </a:spcAft>
                      </a:pPr>
                      <a:r>
                        <a:rPr lang="en-US" sz="1800">
                          <a:effectLst/>
                        </a:rPr>
                        <a:t>Bangalore</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dirty="0">
                          <a:effectLst/>
                        </a:rPr>
                        <a:t>1074</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706187"/>
                  </a:ext>
                </a:extLst>
              </a:tr>
              <a:tr h="378969">
                <a:tc>
                  <a:txBody>
                    <a:bodyPr/>
                    <a:lstStyle/>
                    <a:p>
                      <a:pPr marL="0" marR="0" algn="ctr">
                        <a:lnSpc>
                          <a:spcPct val="150000"/>
                        </a:lnSpc>
                        <a:spcBef>
                          <a:spcPts val="0"/>
                        </a:spcBef>
                        <a:spcAft>
                          <a:spcPts val="0"/>
                        </a:spcAft>
                      </a:pPr>
                      <a:r>
                        <a:rPr lang="en-US" sz="1800">
                          <a:effectLst/>
                        </a:rPr>
                        <a:t>Pune</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dirty="0">
                          <a:effectLst/>
                        </a:rPr>
                        <a:t>1004</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72581926"/>
                  </a:ext>
                </a:extLst>
              </a:tr>
              <a:tr h="378969">
                <a:tc>
                  <a:txBody>
                    <a:bodyPr/>
                    <a:lstStyle/>
                    <a:p>
                      <a:pPr marL="0" marR="0" algn="ctr">
                        <a:lnSpc>
                          <a:spcPct val="150000"/>
                        </a:lnSpc>
                        <a:spcBef>
                          <a:spcPts val="0"/>
                        </a:spcBef>
                        <a:spcAft>
                          <a:spcPts val="0"/>
                        </a:spcAft>
                      </a:pPr>
                      <a:r>
                        <a:rPr lang="en-US" sz="1800">
                          <a:effectLst/>
                        </a:rPr>
                        <a:t>New Delhi</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Bef>
                          <a:spcPts val="0"/>
                        </a:spcBef>
                        <a:spcAft>
                          <a:spcPts val="0"/>
                        </a:spcAft>
                      </a:pPr>
                      <a:r>
                        <a:rPr lang="en-US" sz="1800" dirty="0">
                          <a:effectLst/>
                        </a:rPr>
                        <a:t>972</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9981919"/>
                  </a:ext>
                </a:extLst>
              </a:tr>
            </a:tbl>
          </a:graphicData>
        </a:graphic>
      </p:graphicFrame>
    </p:spTree>
    <p:extLst>
      <p:ext uri="{BB962C8B-B14F-4D97-AF65-F5344CB8AC3E}">
        <p14:creationId xmlns:p14="http://schemas.microsoft.com/office/powerpoint/2010/main" val="7461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D3DE-DA98-4BE3-AA8B-9B4EF015204F}"/>
              </a:ext>
            </a:extLst>
          </p:cNvPr>
          <p:cNvSpPr>
            <a:spLocks noGrp="1"/>
          </p:cNvSpPr>
          <p:nvPr>
            <p:ph type="title"/>
          </p:nvPr>
        </p:nvSpPr>
        <p:spPr/>
        <p:txBody>
          <a:bodyPr/>
          <a:lstStyle/>
          <a:p>
            <a:r>
              <a:rPr lang="en-US" dirty="0"/>
              <a:t>Deep Dive - Chennai</a:t>
            </a:r>
            <a:endParaRPr lang="en-GB" dirty="0"/>
          </a:p>
        </p:txBody>
      </p:sp>
      <p:pic>
        <p:nvPicPr>
          <p:cNvPr id="4" name="Picture 3">
            <a:extLst>
              <a:ext uri="{FF2B5EF4-FFF2-40B4-BE49-F238E27FC236}">
                <a16:creationId xmlns:a16="http://schemas.microsoft.com/office/drawing/2014/main" id="{F928FE4A-D794-45AC-B2CE-D85B768BD2E1}"/>
              </a:ext>
            </a:extLst>
          </p:cNvPr>
          <p:cNvPicPr/>
          <p:nvPr/>
        </p:nvPicPr>
        <p:blipFill>
          <a:blip r:embed="rId2"/>
          <a:stretch>
            <a:fillRect/>
          </a:stretch>
        </p:blipFill>
        <p:spPr>
          <a:xfrm>
            <a:off x="597510" y="1471539"/>
            <a:ext cx="5229225" cy="4533900"/>
          </a:xfrm>
          <a:prstGeom prst="rect">
            <a:avLst/>
          </a:prstGeom>
        </p:spPr>
      </p:pic>
      <p:pic>
        <p:nvPicPr>
          <p:cNvPr id="5" name="Picture 4">
            <a:extLst>
              <a:ext uri="{FF2B5EF4-FFF2-40B4-BE49-F238E27FC236}">
                <a16:creationId xmlns:a16="http://schemas.microsoft.com/office/drawing/2014/main" id="{31BE0983-B45B-46E7-9611-1C214DE295A0}"/>
              </a:ext>
            </a:extLst>
          </p:cNvPr>
          <p:cNvPicPr/>
          <p:nvPr/>
        </p:nvPicPr>
        <p:blipFill>
          <a:blip r:embed="rId3"/>
          <a:stretch>
            <a:fillRect/>
          </a:stretch>
        </p:blipFill>
        <p:spPr>
          <a:xfrm>
            <a:off x="6494767" y="1436314"/>
            <a:ext cx="4245804" cy="4533900"/>
          </a:xfrm>
          <a:prstGeom prst="rect">
            <a:avLst/>
          </a:prstGeom>
        </p:spPr>
      </p:pic>
    </p:spTree>
    <p:extLst>
      <p:ext uri="{BB962C8B-B14F-4D97-AF65-F5344CB8AC3E}">
        <p14:creationId xmlns:p14="http://schemas.microsoft.com/office/powerpoint/2010/main" val="4151341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729</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CAPSTONE Project  Assessing the attractiveness of opening an Italian restaurant in India</vt:lpstr>
      <vt:lpstr>Background</vt:lpstr>
      <vt:lpstr>Breakdown of the problem</vt:lpstr>
      <vt:lpstr>Data Source</vt:lpstr>
      <vt:lpstr>Data Description</vt:lpstr>
      <vt:lpstr>Data Cleanup</vt:lpstr>
      <vt:lpstr>Distribution of Restaurants across India</vt:lpstr>
      <vt:lpstr>Top 5 Cities with Italian Cuisines</vt:lpstr>
      <vt:lpstr>Deep Dive - Chennai</vt:lpstr>
      <vt:lpstr>Deep Dive - Mumbai</vt:lpstr>
      <vt:lpstr>Deep Dive - Bangalore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Assessing the attractiveness of opening an Italian restaurant in India</dc:title>
  <dc:creator>Abhiram Devesh</dc:creator>
  <cp:lastModifiedBy>Abhiram Devesh</cp:lastModifiedBy>
  <cp:revision>3</cp:revision>
  <dcterms:created xsi:type="dcterms:W3CDTF">2020-08-12T04:49:00Z</dcterms:created>
  <dcterms:modified xsi:type="dcterms:W3CDTF">2020-08-12T05:04:33Z</dcterms:modified>
</cp:coreProperties>
</file>