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Proxima Nova"/>
      <p:regular r:id="rId17"/>
      <p:bold r:id="rId18"/>
      <p:italic r:id="rId19"/>
      <p:boldItalic r:id="rId20"/>
    </p:embeddedFont>
    <p:embeddedFont>
      <p:font typeface="Teko"/>
      <p:regular r:id="rId21"/>
      <p:bold r:id="rId22"/>
    </p:embeddedFont>
    <p:embeddedFont>
      <p:font typeface="Proxima Nova Semibold"/>
      <p:regular r:id="rId23"/>
      <p:bold r:id="rId24"/>
      <p:boldItalic r:id="rId25"/>
    </p:embeddedFont>
    <p:embeddedFont>
      <p:font typeface="Alfa Slab On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52351E-083C-42F2-A4F7-0C5A734CEE79}">
  <a:tblStyle styleId="{1252351E-083C-42F2-A4F7-0C5A734CEE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font" Target="fonts/AlfaSlabOne-regular.fntdata"/><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font" Target="fonts/ProximaNova-bold.fntdata"/><Relationship Id="rId21" Type="http://schemas.openxmlformats.org/officeDocument/2006/relationships/font" Target="fonts/Teko-regular.fntdata"/><Relationship Id="rId3" Type="http://schemas.openxmlformats.org/officeDocument/2006/relationships/presProps" Target="presProps.xml"/><Relationship Id="rId25" Type="http://schemas.openxmlformats.org/officeDocument/2006/relationships/font" Target="fonts/ProximaNovaSemibold-boldItalic.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font" Target="fonts/ProximaNova-regular.fntdata"/><Relationship Id="rId20" Type="http://schemas.openxmlformats.org/officeDocument/2006/relationships/font" Target="fonts/ProximaNova-boldItalic.fntdata"/><Relationship Id="rId2" Type="http://schemas.openxmlformats.org/officeDocument/2006/relationships/viewProps" Target="viewProps.xml"/><Relationship Id="rId16" Type="http://schemas.openxmlformats.org/officeDocument/2006/relationships/slide" Target="slides/slide10.xml"/><Relationship Id="rId29" Type="http://schemas.openxmlformats.org/officeDocument/2006/relationships/customXml" Target="../customXml/item3.xml"/><Relationship Id="rId24" Type="http://schemas.openxmlformats.org/officeDocument/2006/relationships/font" Target="fonts/ProximaNovaSemibold-bold.fntdata"/><Relationship Id="rId1" Type="http://schemas.openxmlformats.org/officeDocument/2006/relationships/theme" Target="theme/theme1.xml"/><Relationship Id="rId6" Type="http://schemas.openxmlformats.org/officeDocument/2006/relationships/notesMaster" Target="notesMasters/notesMaster1.xml"/><Relationship Id="rId11" Type="http://schemas.openxmlformats.org/officeDocument/2006/relationships/slide" Target="slides/slide5.xml"/><Relationship Id="rId23" Type="http://schemas.openxmlformats.org/officeDocument/2006/relationships/font" Target="fonts/ProximaNovaSemibold-regular.fntdata"/><Relationship Id="rId5" Type="http://schemas.openxmlformats.org/officeDocument/2006/relationships/slideMaster" Target="slideMasters/slideMaster1.xml"/><Relationship Id="rId15" Type="http://schemas.openxmlformats.org/officeDocument/2006/relationships/slide" Target="slides/slide9.xml"/><Relationship Id="rId28" Type="http://schemas.openxmlformats.org/officeDocument/2006/relationships/customXml" Target="../customXml/item2.xml"/><Relationship Id="rId10" Type="http://schemas.openxmlformats.org/officeDocument/2006/relationships/slide" Target="slides/slide4.xml"/><Relationship Id="rId19" Type="http://schemas.openxmlformats.org/officeDocument/2006/relationships/font" Target="fonts/ProximaNova-italic.fntdata"/><Relationship Id="rId22" Type="http://schemas.openxmlformats.org/officeDocument/2006/relationships/font" Target="fonts/Teko-bold.fntdata"/><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3c9514db3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3c9514db3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3c9514db3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3c9514db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3c9514db3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3c9514db3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3c9514db3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3c9514db3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3c9514db3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3c9514db3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3c9514db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3c9514db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3c9514db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3c9514db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3c9514db3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3c9514db3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3c9514db3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3c9514db3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3"/>
          <p:cNvPicPr preferRelativeResize="0"/>
          <p:nvPr/>
        </p:nvPicPr>
        <p:blipFill>
          <a:blip r:embed="rId3">
            <a:alphaModFix/>
          </a:blip>
          <a:stretch>
            <a:fillRect/>
          </a:stretch>
        </p:blipFill>
        <p:spPr>
          <a:xfrm>
            <a:off x="2882263" y="917775"/>
            <a:ext cx="2617171" cy="910908"/>
          </a:xfrm>
          <a:prstGeom prst="rect">
            <a:avLst/>
          </a:prstGeom>
          <a:noFill/>
          <a:ln>
            <a:noFill/>
          </a:ln>
        </p:spPr>
      </p:pic>
      <p:pic>
        <p:nvPicPr>
          <p:cNvPr id="57" name="Google Shape;57;p13"/>
          <p:cNvPicPr preferRelativeResize="0"/>
          <p:nvPr/>
        </p:nvPicPr>
        <p:blipFill>
          <a:blip r:embed="rId4">
            <a:alphaModFix/>
          </a:blip>
          <a:stretch>
            <a:fillRect/>
          </a:stretch>
        </p:blipFill>
        <p:spPr>
          <a:xfrm>
            <a:off x="3653378" y="1747974"/>
            <a:ext cx="2608359" cy="742876"/>
          </a:xfrm>
          <a:prstGeom prst="rect">
            <a:avLst/>
          </a:prstGeom>
          <a:noFill/>
          <a:ln>
            <a:noFill/>
          </a:ln>
        </p:spPr>
      </p:pic>
      <p:sp>
        <p:nvSpPr>
          <p:cNvPr id="58" name="Google Shape;58;p13"/>
          <p:cNvSpPr txBox="1"/>
          <p:nvPr/>
        </p:nvSpPr>
        <p:spPr>
          <a:xfrm>
            <a:off x="1190250" y="3049975"/>
            <a:ext cx="6763500" cy="12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700">
                <a:solidFill>
                  <a:srgbClr val="674EA7"/>
                </a:solidFill>
                <a:latin typeface="Teko"/>
                <a:ea typeface="Teko"/>
                <a:cs typeface="Teko"/>
                <a:sym typeface="Teko"/>
              </a:rPr>
              <a:t>                                            </a:t>
            </a:r>
            <a:r>
              <a:rPr lang="en-GB" sz="2700">
                <a:solidFill>
                  <a:srgbClr val="20124D"/>
                </a:solidFill>
                <a:latin typeface="Teko"/>
                <a:ea typeface="Teko"/>
                <a:cs typeface="Teko"/>
                <a:sym typeface="Teko"/>
              </a:rPr>
              <a:t>  </a:t>
            </a:r>
            <a:r>
              <a:rPr lang="en-GB" sz="2700">
                <a:solidFill>
                  <a:srgbClr val="000000"/>
                </a:solidFill>
                <a:latin typeface="Teko"/>
                <a:ea typeface="Teko"/>
                <a:cs typeface="Teko"/>
                <a:sym typeface="Teko"/>
              </a:rPr>
              <a:t>Player 1 :</a:t>
            </a:r>
            <a:r>
              <a:rPr lang="en-GB" sz="2100">
                <a:solidFill>
                  <a:srgbClr val="000000"/>
                </a:solidFill>
                <a:latin typeface="Calibri"/>
                <a:ea typeface="Calibri"/>
                <a:cs typeface="Calibri"/>
                <a:sym typeface="Calibri"/>
              </a:rPr>
              <a:t> </a:t>
            </a:r>
            <a:r>
              <a:rPr lang="en-GB" sz="2700">
                <a:solidFill>
                  <a:srgbClr val="000000"/>
                </a:solidFill>
                <a:latin typeface="Teko"/>
                <a:ea typeface="Teko"/>
                <a:cs typeface="Teko"/>
                <a:sym typeface="Teko"/>
              </a:rPr>
              <a:t>Ajay 058                         </a:t>
            </a:r>
            <a:endParaRPr sz="2700">
              <a:solidFill>
                <a:srgbClr val="000000"/>
              </a:solidFill>
              <a:latin typeface="Teko"/>
              <a:ea typeface="Teko"/>
              <a:cs typeface="Teko"/>
              <a:sym typeface="Teko"/>
            </a:endParaRPr>
          </a:p>
          <a:p>
            <a:pPr indent="0" lvl="0" marL="0" rtl="0" algn="l">
              <a:spcBef>
                <a:spcPts val="0"/>
              </a:spcBef>
              <a:spcAft>
                <a:spcPts val="0"/>
              </a:spcAft>
              <a:buNone/>
            </a:pPr>
            <a:r>
              <a:rPr lang="en-GB" sz="2700">
                <a:solidFill>
                  <a:srgbClr val="000000"/>
                </a:solidFill>
                <a:latin typeface="Teko"/>
                <a:ea typeface="Teko"/>
                <a:cs typeface="Teko"/>
                <a:sym typeface="Teko"/>
              </a:rPr>
              <a:t>                                              Player 2 : Abhiram 001                           </a:t>
            </a:r>
            <a:endParaRPr sz="2700">
              <a:solidFill>
                <a:srgbClr val="000000"/>
              </a:solidFill>
              <a:latin typeface="Teko"/>
              <a:ea typeface="Teko"/>
              <a:cs typeface="Teko"/>
              <a:sym typeface="Teko"/>
            </a:endParaRPr>
          </a:p>
          <a:p>
            <a:pPr indent="0" lvl="0" marL="0" rtl="0" algn="l">
              <a:spcBef>
                <a:spcPts val="0"/>
              </a:spcBef>
              <a:spcAft>
                <a:spcPts val="0"/>
              </a:spcAft>
              <a:buNone/>
            </a:pPr>
            <a:r>
              <a:rPr lang="en-GB" sz="2700">
                <a:solidFill>
                  <a:srgbClr val="000000"/>
                </a:solidFill>
                <a:latin typeface="Teko"/>
                <a:ea typeface="Teko"/>
                <a:cs typeface="Teko"/>
                <a:sym typeface="Teko"/>
              </a:rPr>
              <a:t>                                              Player 3 : Ganesh 012</a:t>
            </a:r>
            <a:endParaRPr sz="2700">
              <a:solidFill>
                <a:srgbClr val="000000"/>
              </a:solidFill>
              <a:latin typeface="Teko"/>
              <a:ea typeface="Teko"/>
              <a:cs typeface="Teko"/>
              <a:sym typeface="Tek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152400" y="152400"/>
            <a:ext cx="8860524"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Basic features of the project</a:t>
            </a:r>
            <a:endParaRPr/>
          </a:p>
        </p:txBody>
      </p:sp>
      <p:sp>
        <p:nvSpPr>
          <p:cNvPr id="64" name="Google Shape;64;p14"/>
          <p:cNvSpPr txBox="1"/>
          <p:nvPr>
            <p:ph idx="1" type="body"/>
          </p:nvPr>
        </p:nvSpPr>
        <p:spPr>
          <a:xfrm>
            <a:off x="311700" y="12536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highlight>
                  <a:srgbClr val="FFFFFF"/>
                </a:highlight>
                <a:latin typeface="Proxima Nova Semibold"/>
                <a:ea typeface="Proxima Nova Semibold"/>
                <a:cs typeface="Proxima Nova Semibold"/>
                <a:sym typeface="Proxima Nova Semibold"/>
              </a:rPr>
              <a:t>User:</a:t>
            </a:r>
            <a:endParaRPr>
              <a:highlight>
                <a:srgbClr val="FFFFFF"/>
              </a:highlight>
              <a:latin typeface="Proxima Nova Semibold"/>
              <a:ea typeface="Proxima Nova Semibold"/>
              <a:cs typeface="Proxima Nova Semibold"/>
              <a:sym typeface="Proxima Nova Semibold"/>
            </a:endParaRPr>
          </a:p>
          <a:p>
            <a:pPr indent="-342900" lvl="0" marL="457200" rtl="0" algn="l">
              <a:spcBef>
                <a:spcPts val="1200"/>
              </a:spcBef>
              <a:spcAft>
                <a:spcPts val="0"/>
              </a:spcAft>
              <a:buSzPts val="1800"/>
              <a:buFont typeface="Proxima Nova Semibold"/>
              <a:buAutoNum type="alphaLcPeriod"/>
            </a:pPr>
            <a:r>
              <a:rPr lang="en-GB">
                <a:highlight>
                  <a:srgbClr val="FFFFFF"/>
                </a:highlight>
                <a:latin typeface="Proxima Nova Semibold"/>
                <a:ea typeface="Proxima Nova Semibold"/>
                <a:cs typeface="Proxima Nova Semibold"/>
                <a:sym typeface="Proxima Nova Semibold"/>
              </a:rPr>
              <a:t>Enters their respective info</a:t>
            </a:r>
            <a:endParaRPr>
              <a:highlight>
                <a:srgbClr val="FFFFFF"/>
              </a:highlight>
              <a:latin typeface="Proxima Nova Semibold"/>
              <a:ea typeface="Proxima Nova Semibold"/>
              <a:cs typeface="Proxima Nova Semibold"/>
              <a:sym typeface="Proxima Nova Semibold"/>
            </a:endParaRPr>
          </a:p>
          <a:p>
            <a:pPr indent="-342900" lvl="0" marL="457200" rtl="0" algn="l">
              <a:spcBef>
                <a:spcPts val="0"/>
              </a:spcBef>
              <a:spcAft>
                <a:spcPts val="0"/>
              </a:spcAft>
              <a:buSzPts val="1800"/>
              <a:buFont typeface="Proxima Nova Semibold"/>
              <a:buAutoNum type="alphaLcPeriod"/>
            </a:pPr>
            <a:r>
              <a:rPr lang="en-GB">
                <a:highlight>
                  <a:srgbClr val="FFFFFF"/>
                </a:highlight>
                <a:latin typeface="Proxima Nova Semibold"/>
                <a:ea typeface="Proxima Nova Semibold"/>
                <a:cs typeface="Proxima Nova Semibold"/>
                <a:sym typeface="Proxima Nova Semibold"/>
              </a:rPr>
              <a:t>Round 1</a:t>
            </a:r>
            <a:endParaRPr>
              <a:highlight>
                <a:srgbClr val="FFFFFF"/>
              </a:highlight>
              <a:latin typeface="Proxima Nova Semibold"/>
              <a:ea typeface="Proxima Nova Semibold"/>
              <a:cs typeface="Proxima Nova Semibold"/>
              <a:sym typeface="Proxima Nova Semibold"/>
            </a:endParaRPr>
          </a:p>
          <a:p>
            <a:pPr indent="-342900" lvl="0" marL="457200" rtl="0" algn="l">
              <a:spcBef>
                <a:spcPts val="0"/>
              </a:spcBef>
              <a:spcAft>
                <a:spcPts val="0"/>
              </a:spcAft>
              <a:buSzPts val="1800"/>
              <a:buFont typeface="Proxima Nova Semibold"/>
              <a:buAutoNum type="alphaLcPeriod"/>
            </a:pPr>
            <a:r>
              <a:rPr lang="en-GB">
                <a:highlight>
                  <a:srgbClr val="FFFFFF"/>
                </a:highlight>
                <a:latin typeface="Proxima Nova Semibold"/>
                <a:ea typeface="Proxima Nova Semibold"/>
                <a:cs typeface="Proxima Nova Semibold"/>
                <a:sym typeface="Proxima Nova Semibold"/>
              </a:rPr>
              <a:t>Round 2 (if the user passes round 1)</a:t>
            </a:r>
            <a:endParaRPr>
              <a:highlight>
                <a:srgbClr val="FFFFFF"/>
              </a:highlight>
              <a:latin typeface="Proxima Nova Semibold"/>
              <a:ea typeface="Proxima Nova Semibold"/>
              <a:cs typeface="Proxima Nova Semibold"/>
              <a:sym typeface="Proxima Nova Semibold"/>
            </a:endParaRPr>
          </a:p>
          <a:p>
            <a:pPr indent="-342900" lvl="0" marL="457200" rtl="0" algn="l">
              <a:spcBef>
                <a:spcPts val="0"/>
              </a:spcBef>
              <a:spcAft>
                <a:spcPts val="0"/>
              </a:spcAft>
              <a:buSzPts val="1800"/>
              <a:buFont typeface="Proxima Nova Semibold"/>
              <a:buAutoNum type="alphaLcPeriod"/>
            </a:pPr>
            <a:r>
              <a:rPr lang="en-GB">
                <a:highlight>
                  <a:srgbClr val="FFFFFF"/>
                </a:highlight>
                <a:latin typeface="Proxima Nova Semibold"/>
                <a:ea typeface="Proxima Nova Semibold"/>
                <a:cs typeface="Proxima Nova Semibold"/>
                <a:sym typeface="Proxima Nova Semibold"/>
              </a:rPr>
              <a:t>Round 3 (if the user passes round 2)</a:t>
            </a:r>
            <a:endParaRPr>
              <a:highlight>
                <a:srgbClr val="FFFFFF"/>
              </a:highlight>
              <a:latin typeface="Proxima Nova Semibold"/>
              <a:ea typeface="Proxima Nova Semibold"/>
              <a:cs typeface="Proxima Nova Semibold"/>
              <a:sym typeface="Proxima Nova Semibold"/>
            </a:endParaRPr>
          </a:p>
          <a:p>
            <a:pPr indent="-342900" lvl="0" marL="457200" rtl="0" algn="l">
              <a:spcBef>
                <a:spcPts val="0"/>
              </a:spcBef>
              <a:spcAft>
                <a:spcPts val="0"/>
              </a:spcAft>
              <a:buSzPts val="1800"/>
              <a:buFont typeface="Proxima Nova Semibold"/>
              <a:buAutoNum type="alphaLcPeriod"/>
            </a:pPr>
            <a:r>
              <a:rPr lang="en-GB">
                <a:highlight>
                  <a:srgbClr val="FFFFFF"/>
                </a:highlight>
                <a:latin typeface="Proxima Nova Semibold"/>
                <a:ea typeface="Proxima Nova Semibold"/>
                <a:cs typeface="Proxima Nova Semibold"/>
                <a:sym typeface="Proxima Nova Semibold"/>
              </a:rPr>
              <a:t>Display the results</a:t>
            </a:r>
            <a:endParaRPr>
              <a:highlight>
                <a:srgbClr val="FFFFFF"/>
              </a:highlight>
              <a:latin typeface="Proxima Nova Semibold"/>
              <a:ea typeface="Proxima Nova Semibold"/>
              <a:cs typeface="Proxima Nova Semibold"/>
              <a:sym typeface="Proxima Nova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67400"/>
            <a:ext cx="8520600" cy="58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Case Diagram</a:t>
            </a:r>
            <a:endParaRPr/>
          </a:p>
        </p:txBody>
      </p:sp>
      <p:pic>
        <p:nvPicPr>
          <p:cNvPr id="70" name="Google Shape;70;p15"/>
          <p:cNvPicPr preferRelativeResize="0"/>
          <p:nvPr/>
        </p:nvPicPr>
        <p:blipFill>
          <a:blip r:embed="rId3">
            <a:alphaModFix/>
          </a:blip>
          <a:stretch>
            <a:fillRect/>
          </a:stretch>
        </p:blipFill>
        <p:spPr>
          <a:xfrm>
            <a:off x="1424724" y="786475"/>
            <a:ext cx="6137250" cy="4193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Entering their respective info</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Actors: User</a:t>
            </a:r>
            <a:endParaRPr sz="1400"/>
          </a:p>
          <a:p>
            <a:pPr indent="0" lvl="0" marL="0" rtl="0" algn="l">
              <a:spcBef>
                <a:spcPts val="1200"/>
              </a:spcBef>
              <a:spcAft>
                <a:spcPts val="0"/>
              </a:spcAft>
              <a:buNone/>
            </a:pPr>
            <a:r>
              <a:rPr lang="en-GB" sz="1400"/>
              <a:t>Description: </a:t>
            </a:r>
            <a:r>
              <a:rPr lang="en-GB" sz="1400"/>
              <a:t>Allows the user to create their identity for the game</a:t>
            </a:r>
            <a:endParaRPr sz="1400"/>
          </a:p>
          <a:p>
            <a:pPr indent="0" lvl="0" marL="0" rtl="0" algn="l">
              <a:spcBef>
                <a:spcPts val="1200"/>
              </a:spcBef>
              <a:spcAft>
                <a:spcPts val="0"/>
              </a:spcAft>
              <a:buNone/>
            </a:pPr>
            <a:r>
              <a:rPr lang="en-GB" sz="1400"/>
              <a:t>Main flow:</a:t>
            </a:r>
            <a:endParaRPr sz="1400"/>
          </a:p>
          <a:p>
            <a:pPr indent="0" lvl="0" marL="0" rtl="0" algn="l">
              <a:spcBef>
                <a:spcPts val="1200"/>
              </a:spcBef>
              <a:spcAft>
                <a:spcPts val="1200"/>
              </a:spcAft>
              <a:buNone/>
            </a:pPr>
            <a:r>
              <a:t/>
            </a:r>
            <a:endParaRPr sz="1400"/>
          </a:p>
        </p:txBody>
      </p:sp>
      <p:graphicFrame>
        <p:nvGraphicFramePr>
          <p:cNvPr id="77" name="Google Shape;77;p16"/>
          <p:cNvGraphicFramePr/>
          <p:nvPr/>
        </p:nvGraphicFramePr>
        <p:xfrm>
          <a:off x="480625" y="2571755"/>
          <a:ext cx="3000000" cy="3000000"/>
        </p:xfrm>
        <a:graphic>
          <a:graphicData uri="http://schemas.openxmlformats.org/drawingml/2006/table">
            <a:tbl>
              <a:tblPr>
                <a:noFill/>
                <a:tableStyleId>{1252351E-083C-42F2-A4F7-0C5A734CEE79}</a:tableStyleId>
              </a:tblPr>
              <a:tblGrid>
                <a:gridCol w="3981300"/>
                <a:gridCol w="3981300"/>
              </a:tblGrid>
              <a:tr h="418900">
                <a:tc>
                  <a:txBody>
                    <a:bodyPr/>
                    <a:lstStyle/>
                    <a:p>
                      <a:pPr indent="0" lvl="0" marL="0" rtl="0" algn="ctr">
                        <a:spcBef>
                          <a:spcPts val="0"/>
                        </a:spcBef>
                        <a:spcAft>
                          <a:spcPts val="0"/>
                        </a:spcAft>
                        <a:buNone/>
                      </a:pPr>
                      <a:r>
                        <a:rPr b="1" lang="en-GB"/>
                        <a:t>User</a:t>
                      </a:r>
                      <a:endParaRPr b="1"/>
                    </a:p>
                  </a:txBody>
                  <a:tcPr marT="91425" marB="91425" marR="91425" marL="91425"/>
                </a:tc>
                <a:tc>
                  <a:txBody>
                    <a:bodyPr/>
                    <a:lstStyle/>
                    <a:p>
                      <a:pPr indent="0" lvl="0" marL="0" rtl="0" algn="ctr">
                        <a:spcBef>
                          <a:spcPts val="0"/>
                        </a:spcBef>
                        <a:spcAft>
                          <a:spcPts val="0"/>
                        </a:spcAft>
                        <a:buNone/>
                      </a:pPr>
                      <a:r>
                        <a:rPr b="1" lang="en-GB"/>
                        <a:t>System</a:t>
                      </a:r>
                      <a:endParaRPr b="1"/>
                    </a:p>
                  </a:txBody>
                  <a:tcPr marT="91425" marB="91425" marR="91425" marL="91425"/>
                </a:tc>
              </a:tr>
              <a:tr h="418900">
                <a:tc>
                  <a:txBody>
                    <a:bodyPr/>
                    <a:lstStyle/>
                    <a:p>
                      <a:pPr indent="0" lvl="0" marL="0" rtl="0" algn="l">
                        <a:spcBef>
                          <a:spcPts val="0"/>
                        </a:spcBef>
                        <a:spcAft>
                          <a:spcPts val="0"/>
                        </a:spcAft>
                        <a:buNone/>
                      </a:pPr>
                      <a:r>
                        <a:rPr lang="en-GB"/>
                        <a:t>1.  </a:t>
                      </a:r>
                      <a:r>
                        <a:rPr lang="en-GB"/>
                        <a:t>Enters their credentials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229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2.  Creates a space for the user if new otherwise the old data will be </a:t>
                      </a:r>
                      <a:r>
                        <a:rPr lang="en-GB"/>
                        <a:t>overridden</a:t>
                      </a:r>
                      <a:r>
                        <a:rPr lang="en-GB"/>
                        <a:t> if the new score exceeds the old one</a:t>
                      </a:r>
                      <a:endParaRPr/>
                    </a:p>
                  </a:txBody>
                  <a:tcPr marT="91425" marB="91425" marR="91425" marL="91425"/>
                </a:tc>
              </a:tr>
              <a:tr h="418900">
                <a:tc>
                  <a:txBody>
                    <a:bodyPr/>
                    <a:lstStyle/>
                    <a:p>
                      <a:pPr indent="0" lvl="0" marL="0" rtl="0" algn="l">
                        <a:spcBef>
                          <a:spcPts val="0"/>
                        </a:spcBef>
                        <a:spcAft>
                          <a:spcPts val="0"/>
                        </a:spcAft>
                        <a:buNone/>
                      </a:pPr>
                      <a:r>
                        <a:rPr lang="en-GB"/>
                        <a:t>3. The user can then begin the game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Round 1</a:t>
            </a:r>
            <a:endParaRPr/>
          </a:p>
        </p:txBody>
      </p:sp>
      <p:graphicFrame>
        <p:nvGraphicFramePr>
          <p:cNvPr id="83" name="Google Shape;83;p17"/>
          <p:cNvGraphicFramePr/>
          <p:nvPr/>
        </p:nvGraphicFramePr>
        <p:xfrm>
          <a:off x="495450" y="2941420"/>
          <a:ext cx="3000000" cy="3000000"/>
        </p:xfrm>
        <a:graphic>
          <a:graphicData uri="http://schemas.openxmlformats.org/drawingml/2006/table">
            <a:tbl>
              <a:tblPr>
                <a:noFill/>
                <a:tableStyleId>{1252351E-083C-42F2-A4F7-0C5A734CEE79}</a:tableStyleId>
              </a:tblPr>
              <a:tblGrid>
                <a:gridCol w="4207325"/>
                <a:gridCol w="4207325"/>
              </a:tblGrid>
              <a:tr h="342475">
                <a:tc>
                  <a:txBody>
                    <a:bodyPr/>
                    <a:lstStyle/>
                    <a:p>
                      <a:pPr indent="0" lvl="0" marL="0" rtl="0" algn="ctr">
                        <a:spcBef>
                          <a:spcPts val="0"/>
                        </a:spcBef>
                        <a:spcAft>
                          <a:spcPts val="0"/>
                        </a:spcAft>
                        <a:buNone/>
                      </a:pPr>
                      <a:r>
                        <a:rPr b="1" lang="en-GB"/>
                        <a:t>User</a:t>
                      </a:r>
                      <a:endParaRPr b="1"/>
                    </a:p>
                  </a:txBody>
                  <a:tcPr marT="91425" marB="91425" marR="91425" marL="91425"/>
                </a:tc>
                <a:tc>
                  <a:txBody>
                    <a:bodyPr/>
                    <a:lstStyle/>
                    <a:p>
                      <a:pPr indent="0" lvl="0" marL="0" rtl="0" algn="ctr">
                        <a:spcBef>
                          <a:spcPts val="0"/>
                        </a:spcBef>
                        <a:spcAft>
                          <a:spcPts val="0"/>
                        </a:spcAft>
                        <a:buNone/>
                      </a:pPr>
                      <a:r>
                        <a:rPr b="1" lang="en-GB"/>
                        <a:t>System</a:t>
                      </a:r>
                      <a:endParaRPr b="1"/>
                    </a:p>
                  </a:txBody>
                  <a:tcPr marT="91425" marB="91425" marR="91425" marL="91425"/>
                </a:tc>
              </a:tr>
              <a:tr h="342475">
                <a:tc>
                  <a:txBody>
                    <a:bodyPr/>
                    <a:lstStyle/>
                    <a:p>
                      <a:pPr indent="0" lvl="0" marL="0" rtl="0" algn="l">
                        <a:spcBef>
                          <a:spcPts val="0"/>
                        </a:spcBef>
                        <a:spcAft>
                          <a:spcPts val="0"/>
                        </a:spcAft>
                        <a:buNone/>
                      </a:pPr>
                      <a:r>
                        <a:rPr lang="en-GB" sz="1200"/>
                        <a:t>1.  </a:t>
                      </a:r>
                      <a:r>
                        <a:rPr lang="en-GB" sz="1200"/>
                        <a:t>Begins the game by typing a letter</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08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sz="1200"/>
                        <a:t>2.  Displays all the positions of the letter is present otherwise the hangman starts </a:t>
                      </a:r>
                      <a:r>
                        <a:rPr lang="en-GB" sz="1200"/>
                        <a:t>getting displayed part by part</a:t>
                      </a:r>
                      <a:endParaRPr sz="1200"/>
                    </a:p>
                  </a:txBody>
                  <a:tcPr marT="91425" marB="91425" marR="91425" marL="91425"/>
                </a:tc>
              </a:tr>
              <a:tr h="562300">
                <a:tc>
                  <a:txBody>
                    <a:bodyPr/>
                    <a:lstStyle/>
                    <a:p>
                      <a:pPr indent="0" lvl="0" marL="0" rtl="0" algn="l">
                        <a:spcBef>
                          <a:spcPts val="0"/>
                        </a:spcBef>
                        <a:spcAft>
                          <a:spcPts val="0"/>
                        </a:spcAft>
                        <a:buNone/>
                      </a:pPr>
                      <a:r>
                        <a:rPr lang="en-GB" sz="1200"/>
                        <a:t>3. This loop continues until the user guesses the word within the given limit</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Actors: User</a:t>
            </a:r>
            <a:endParaRPr sz="1200"/>
          </a:p>
          <a:p>
            <a:pPr indent="0" lvl="0" marL="0" rtl="0" algn="l">
              <a:spcBef>
                <a:spcPts val="1200"/>
              </a:spcBef>
              <a:spcAft>
                <a:spcPts val="0"/>
              </a:spcAft>
              <a:buNone/>
            </a:pPr>
            <a:r>
              <a:rPr lang="en-GB" sz="1200"/>
              <a:t>Description: The Hangman game</a:t>
            </a:r>
            <a:endParaRPr sz="1200"/>
          </a:p>
          <a:p>
            <a:pPr indent="0" lvl="0" marL="0" rtl="0" algn="l">
              <a:spcBef>
                <a:spcPts val="1200"/>
              </a:spcBef>
              <a:spcAft>
                <a:spcPts val="0"/>
              </a:spcAft>
              <a:buNone/>
            </a:pPr>
            <a:r>
              <a:rPr lang="en-GB" sz="1200"/>
              <a:t>Pre- conditions: None</a:t>
            </a:r>
            <a:endParaRPr sz="1200"/>
          </a:p>
          <a:p>
            <a:pPr indent="0" lvl="0" marL="0" rtl="0" algn="l">
              <a:spcBef>
                <a:spcPts val="1200"/>
              </a:spcBef>
              <a:spcAft>
                <a:spcPts val="0"/>
              </a:spcAft>
              <a:buNone/>
            </a:pPr>
            <a:r>
              <a:rPr lang="en-GB" sz="1200"/>
              <a:t>Post- conditions: Proceeds to round 2 if he wins this round otherwise the game ends</a:t>
            </a:r>
            <a:endParaRPr sz="1200"/>
          </a:p>
          <a:p>
            <a:pPr indent="0" lvl="0" marL="0" rtl="0" algn="l">
              <a:spcBef>
                <a:spcPts val="1200"/>
              </a:spcBef>
              <a:spcAft>
                <a:spcPts val="0"/>
              </a:spcAft>
              <a:buNone/>
            </a:pPr>
            <a:r>
              <a:rPr lang="en-GB" sz="1200"/>
              <a:t>Main flow:</a:t>
            </a:r>
            <a:endParaRPr sz="1200"/>
          </a:p>
          <a:p>
            <a:pPr indent="0" lvl="0" marL="0" rtl="0" algn="l">
              <a:spcBef>
                <a:spcPts val="1200"/>
              </a:spcBef>
              <a:spcAft>
                <a:spcPts val="12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Round 2</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Actors: User</a:t>
            </a:r>
            <a:endParaRPr sz="1200"/>
          </a:p>
          <a:p>
            <a:pPr indent="0" lvl="0" marL="0" rtl="0" algn="l">
              <a:spcBef>
                <a:spcPts val="1200"/>
              </a:spcBef>
              <a:spcAft>
                <a:spcPts val="0"/>
              </a:spcAft>
              <a:buNone/>
            </a:pPr>
            <a:r>
              <a:rPr lang="en-GB" sz="1200"/>
              <a:t>Description: The Confusion game</a:t>
            </a:r>
            <a:endParaRPr sz="1200"/>
          </a:p>
          <a:p>
            <a:pPr indent="0" lvl="0" marL="0" rtl="0" algn="l">
              <a:spcBef>
                <a:spcPts val="1200"/>
              </a:spcBef>
              <a:spcAft>
                <a:spcPts val="0"/>
              </a:spcAft>
              <a:buNone/>
            </a:pPr>
            <a:r>
              <a:rPr lang="en-GB" sz="1200"/>
              <a:t>Pre- conditions: Must win round 1 </a:t>
            </a:r>
            <a:endParaRPr sz="1200"/>
          </a:p>
          <a:p>
            <a:pPr indent="0" lvl="0" marL="0" rtl="0" algn="l">
              <a:spcBef>
                <a:spcPts val="1200"/>
              </a:spcBef>
              <a:spcAft>
                <a:spcPts val="0"/>
              </a:spcAft>
              <a:buNone/>
            </a:pPr>
            <a:r>
              <a:rPr lang="en-GB" sz="1200"/>
              <a:t>Post- conditions: Proceeds to round 3 if he wins this round otherwise the game ends</a:t>
            </a:r>
            <a:endParaRPr sz="1200"/>
          </a:p>
          <a:p>
            <a:pPr indent="0" lvl="0" marL="0" rtl="0" algn="l">
              <a:spcBef>
                <a:spcPts val="1200"/>
              </a:spcBef>
              <a:spcAft>
                <a:spcPts val="0"/>
              </a:spcAft>
              <a:buNone/>
            </a:pPr>
            <a:r>
              <a:rPr lang="en-GB" sz="1200"/>
              <a:t>Main flow:</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graphicFrame>
        <p:nvGraphicFramePr>
          <p:cNvPr id="91" name="Google Shape;91;p18"/>
          <p:cNvGraphicFramePr/>
          <p:nvPr/>
        </p:nvGraphicFramePr>
        <p:xfrm>
          <a:off x="494400" y="2965000"/>
          <a:ext cx="3000000" cy="3000000"/>
        </p:xfrm>
        <a:graphic>
          <a:graphicData uri="http://schemas.openxmlformats.org/drawingml/2006/table">
            <a:tbl>
              <a:tblPr>
                <a:noFill/>
                <a:tableStyleId>{1252351E-083C-42F2-A4F7-0C5A734CEE79}</a:tableStyleId>
              </a:tblPr>
              <a:tblGrid>
                <a:gridCol w="4223075"/>
                <a:gridCol w="4223075"/>
              </a:tblGrid>
              <a:tr h="396200">
                <a:tc>
                  <a:txBody>
                    <a:bodyPr/>
                    <a:lstStyle/>
                    <a:p>
                      <a:pPr indent="0" lvl="0" marL="0" rtl="0" algn="ctr">
                        <a:spcBef>
                          <a:spcPts val="0"/>
                        </a:spcBef>
                        <a:spcAft>
                          <a:spcPts val="0"/>
                        </a:spcAft>
                        <a:buNone/>
                      </a:pPr>
                      <a:r>
                        <a:rPr b="1" lang="en-GB"/>
                        <a:t>User</a:t>
                      </a:r>
                      <a:endParaRPr b="1"/>
                    </a:p>
                  </a:txBody>
                  <a:tcPr marT="91425" marB="91425" marR="91425" marL="91425"/>
                </a:tc>
                <a:tc>
                  <a:txBody>
                    <a:bodyPr/>
                    <a:lstStyle/>
                    <a:p>
                      <a:pPr indent="0" lvl="0" marL="0" rtl="0" algn="ctr">
                        <a:spcBef>
                          <a:spcPts val="0"/>
                        </a:spcBef>
                        <a:spcAft>
                          <a:spcPts val="0"/>
                        </a:spcAft>
                        <a:buNone/>
                      </a:pPr>
                      <a:r>
                        <a:rPr b="1" lang="en-GB"/>
                        <a:t>System</a:t>
                      </a:r>
                      <a:endParaRPr b="1"/>
                    </a:p>
                  </a:txBody>
                  <a:tcPr marT="91425" marB="91425" marR="91425" marL="91425"/>
                </a:tc>
              </a:tr>
              <a:tr h="396200">
                <a:tc>
                  <a:txBody>
                    <a:bodyPr/>
                    <a:lstStyle/>
                    <a:p>
                      <a:pPr indent="0" lvl="0" marL="0" rtl="0" algn="l">
                        <a:spcBef>
                          <a:spcPts val="0"/>
                        </a:spcBef>
                        <a:spcAft>
                          <a:spcPts val="0"/>
                        </a:spcAft>
                        <a:buNone/>
                      </a:pPr>
                      <a:r>
                        <a:rPr lang="en-GB" sz="1200"/>
                        <a:t>1.  Begins the game by typing a word</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171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sz="1200"/>
                        <a:t>2.  The system responds by typing the same word with a new word and the screen vanishes after certain time</a:t>
                      </a:r>
                      <a:endParaRPr sz="1200"/>
                    </a:p>
                  </a:txBody>
                  <a:tcPr marT="91425" marB="91425" marR="91425" marL="91425"/>
                </a:tc>
              </a:tr>
              <a:tr h="617100">
                <a:tc>
                  <a:txBody>
                    <a:bodyPr/>
                    <a:lstStyle/>
                    <a:p>
                      <a:pPr indent="0" lvl="0" marL="0" rtl="0" algn="l">
                        <a:spcBef>
                          <a:spcPts val="0"/>
                        </a:spcBef>
                        <a:spcAft>
                          <a:spcPts val="0"/>
                        </a:spcAft>
                        <a:buNone/>
                      </a:pPr>
                      <a:r>
                        <a:rPr lang="en-GB" sz="1200"/>
                        <a:t>3. This loop continues until the limit is reached, if the user enters a wrong word or messes with the order, he/she loses</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Round 3</a:t>
            </a:r>
            <a:endParaRPr/>
          </a:p>
        </p:txBody>
      </p:sp>
      <p:sp>
        <p:nvSpPr>
          <p:cNvPr id="97" name="Google Shape;97;p19"/>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Actors: User</a:t>
            </a:r>
            <a:endParaRPr sz="1200"/>
          </a:p>
          <a:p>
            <a:pPr indent="0" lvl="0" marL="0" rtl="0" algn="l">
              <a:spcBef>
                <a:spcPts val="1200"/>
              </a:spcBef>
              <a:spcAft>
                <a:spcPts val="0"/>
              </a:spcAft>
              <a:buNone/>
            </a:pPr>
            <a:r>
              <a:rPr lang="en-GB" sz="1200"/>
              <a:t>Description: 4 pics 1 word</a:t>
            </a:r>
            <a:endParaRPr sz="1200"/>
          </a:p>
          <a:p>
            <a:pPr indent="0" lvl="0" marL="0" rtl="0" algn="l">
              <a:spcBef>
                <a:spcPts val="1200"/>
              </a:spcBef>
              <a:spcAft>
                <a:spcPts val="0"/>
              </a:spcAft>
              <a:buNone/>
            </a:pPr>
            <a:r>
              <a:rPr lang="en-GB" sz="1200"/>
              <a:t>Pre- conditions: Must win round 1 </a:t>
            </a:r>
            <a:endParaRPr sz="1200"/>
          </a:p>
          <a:p>
            <a:pPr indent="0" lvl="0" marL="0" rtl="0" algn="l">
              <a:spcBef>
                <a:spcPts val="1200"/>
              </a:spcBef>
              <a:spcAft>
                <a:spcPts val="0"/>
              </a:spcAft>
              <a:buNone/>
            </a:pPr>
            <a:r>
              <a:rPr lang="en-GB" sz="1200"/>
              <a:t>Post- conditions: Proceeds to round 3 if he wins this round otherwise the game ends</a:t>
            </a:r>
            <a:endParaRPr sz="1200"/>
          </a:p>
          <a:p>
            <a:pPr indent="0" lvl="0" marL="0" rtl="0" algn="l">
              <a:spcBef>
                <a:spcPts val="1200"/>
              </a:spcBef>
              <a:spcAft>
                <a:spcPts val="0"/>
              </a:spcAft>
              <a:buNone/>
            </a:pPr>
            <a:r>
              <a:rPr lang="en-GB" sz="1200"/>
              <a:t>Main flow:</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a:p>
        </p:txBody>
      </p:sp>
      <p:graphicFrame>
        <p:nvGraphicFramePr>
          <p:cNvPr id="98" name="Google Shape;98;p19"/>
          <p:cNvGraphicFramePr/>
          <p:nvPr/>
        </p:nvGraphicFramePr>
        <p:xfrm>
          <a:off x="421825" y="2792720"/>
          <a:ext cx="3000000" cy="3000000"/>
        </p:xfrm>
        <a:graphic>
          <a:graphicData uri="http://schemas.openxmlformats.org/drawingml/2006/table">
            <a:tbl>
              <a:tblPr>
                <a:noFill/>
                <a:tableStyleId>{1252351E-083C-42F2-A4F7-0C5A734CEE79}</a:tableStyleId>
              </a:tblPr>
              <a:tblGrid>
                <a:gridCol w="4260300"/>
                <a:gridCol w="4260300"/>
              </a:tblGrid>
              <a:tr h="394950">
                <a:tc>
                  <a:txBody>
                    <a:bodyPr/>
                    <a:lstStyle/>
                    <a:p>
                      <a:pPr indent="0" lvl="0" marL="0" rtl="0" algn="ctr">
                        <a:spcBef>
                          <a:spcPts val="0"/>
                        </a:spcBef>
                        <a:spcAft>
                          <a:spcPts val="0"/>
                        </a:spcAft>
                        <a:buNone/>
                      </a:pPr>
                      <a:r>
                        <a:rPr b="1" lang="en-GB"/>
                        <a:t>User</a:t>
                      </a:r>
                      <a:endParaRPr b="1"/>
                    </a:p>
                  </a:txBody>
                  <a:tcPr marT="91425" marB="91425" marR="91425" marL="91425"/>
                </a:tc>
                <a:tc>
                  <a:txBody>
                    <a:bodyPr/>
                    <a:lstStyle/>
                    <a:p>
                      <a:pPr indent="0" lvl="0" marL="0" rtl="0" algn="ctr">
                        <a:spcBef>
                          <a:spcPts val="0"/>
                        </a:spcBef>
                        <a:spcAft>
                          <a:spcPts val="0"/>
                        </a:spcAft>
                        <a:buNone/>
                      </a:pPr>
                      <a:r>
                        <a:rPr b="1" lang="en-GB"/>
                        <a:t>System</a:t>
                      </a:r>
                      <a:endParaRPr b="1"/>
                    </a:p>
                  </a:txBody>
                  <a:tcPr marT="91425" marB="91425" marR="91425" marL="91425"/>
                </a:tc>
              </a:tr>
              <a:tr h="546850">
                <a:tc>
                  <a:txBody>
                    <a:bodyPr/>
                    <a:lstStyle/>
                    <a:p>
                      <a:pPr indent="0" lvl="0" marL="0" rtl="0" algn="l">
                        <a:spcBef>
                          <a:spcPts val="0"/>
                        </a:spcBef>
                        <a:spcAft>
                          <a:spcPts val="0"/>
                        </a:spcAft>
                        <a:buNone/>
                      </a:pPr>
                      <a:r>
                        <a:rPr lang="en-GB" sz="1200"/>
                        <a:t>1.  The user must guess the word with the provided 4 images, in a limited number of chances</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468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sz="1200"/>
                        <a:t>2. If the user enters the correct word, the next set of pictures show up. If not, then the system reveals one letter </a:t>
                      </a:r>
                      <a:endParaRPr sz="1200"/>
                    </a:p>
                  </a:txBody>
                  <a:tcPr marT="91425" marB="91425" marR="91425" marL="91425"/>
                </a:tc>
              </a:tr>
              <a:tr h="729175">
                <a:tc>
                  <a:txBody>
                    <a:bodyPr/>
                    <a:lstStyle/>
                    <a:p>
                      <a:pPr indent="0" lvl="0" marL="0" rtl="0" algn="l">
                        <a:spcBef>
                          <a:spcPts val="0"/>
                        </a:spcBef>
                        <a:spcAft>
                          <a:spcPts val="0"/>
                        </a:spcAft>
                        <a:buNone/>
                      </a:pPr>
                      <a:r>
                        <a:rPr lang="en-GB" sz="1200"/>
                        <a:t>3. This loop continues until a certain number of words are guessed. The user wins the game if round 3 is completed successfully.</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Displaying the result</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200"/>
              <a:t>Actors: User</a:t>
            </a:r>
            <a:endParaRPr sz="1200"/>
          </a:p>
          <a:p>
            <a:pPr indent="0" lvl="0" marL="0" rtl="0" algn="l">
              <a:spcBef>
                <a:spcPts val="1200"/>
              </a:spcBef>
              <a:spcAft>
                <a:spcPts val="0"/>
              </a:spcAft>
              <a:buNone/>
            </a:pPr>
            <a:r>
              <a:rPr lang="en-GB" sz="1200"/>
              <a:t>Description: Displays the number of points the user scored</a:t>
            </a:r>
            <a:endParaRPr sz="1200"/>
          </a:p>
          <a:p>
            <a:pPr indent="0" lvl="0" marL="0" rtl="0" algn="l">
              <a:spcBef>
                <a:spcPts val="1200"/>
              </a:spcBef>
              <a:spcAft>
                <a:spcPts val="0"/>
              </a:spcAft>
              <a:buNone/>
            </a:pPr>
            <a:r>
              <a:rPr lang="en-GB" sz="1200"/>
              <a:t>Pre- conditions: Must complete any round( win or lose)</a:t>
            </a:r>
            <a:endParaRPr sz="1200"/>
          </a:p>
          <a:p>
            <a:pPr indent="0" lvl="0" marL="0" rtl="0" algn="l">
              <a:spcBef>
                <a:spcPts val="1200"/>
              </a:spcBef>
              <a:spcAft>
                <a:spcPts val="0"/>
              </a:spcAft>
              <a:buNone/>
            </a:pPr>
            <a:r>
              <a:rPr lang="en-GB" sz="1200"/>
              <a:t>Post- conditions: None</a:t>
            </a:r>
            <a:endParaRPr sz="1200"/>
          </a:p>
          <a:p>
            <a:pPr indent="0" lvl="0" marL="0" rtl="0" algn="l">
              <a:spcBef>
                <a:spcPts val="1200"/>
              </a:spcBef>
              <a:spcAft>
                <a:spcPts val="0"/>
              </a:spcAft>
              <a:buNone/>
            </a:pPr>
            <a:r>
              <a:rPr lang="en-GB" sz="1200"/>
              <a:t>Main flow:</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05" name="Google Shape;105;p20"/>
          <p:cNvGraphicFramePr/>
          <p:nvPr/>
        </p:nvGraphicFramePr>
        <p:xfrm>
          <a:off x="421825" y="2981495"/>
          <a:ext cx="3000000" cy="3000000"/>
        </p:xfrm>
        <a:graphic>
          <a:graphicData uri="http://schemas.openxmlformats.org/drawingml/2006/table">
            <a:tbl>
              <a:tblPr>
                <a:noFill/>
                <a:tableStyleId>{1252351E-083C-42F2-A4F7-0C5A734CEE79}</a:tableStyleId>
              </a:tblPr>
              <a:tblGrid>
                <a:gridCol w="4260300"/>
                <a:gridCol w="4260300"/>
              </a:tblGrid>
              <a:tr h="305025">
                <a:tc>
                  <a:txBody>
                    <a:bodyPr/>
                    <a:lstStyle/>
                    <a:p>
                      <a:pPr indent="0" lvl="0" marL="0" rtl="0" algn="ctr">
                        <a:spcBef>
                          <a:spcPts val="0"/>
                        </a:spcBef>
                        <a:spcAft>
                          <a:spcPts val="0"/>
                        </a:spcAft>
                        <a:buNone/>
                      </a:pPr>
                      <a:r>
                        <a:rPr b="1" lang="en-GB"/>
                        <a:t>User</a:t>
                      </a:r>
                      <a:endParaRPr b="1"/>
                    </a:p>
                  </a:txBody>
                  <a:tcPr marT="91425" marB="91425" marR="91425" marL="91425"/>
                </a:tc>
                <a:tc>
                  <a:txBody>
                    <a:bodyPr/>
                    <a:lstStyle/>
                    <a:p>
                      <a:pPr indent="0" lvl="0" marL="0" rtl="0" algn="ctr">
                        <a:spcBef>
                          <a:spcPts val="0"/>
                        </a:spcBef>
                        <a:spcAft>
                          <a:spcPts val="0"/>
                        </a:spcAft>
                        <a:buNone/>
                      </a:pPr>
                      <a:r>
                        <a:rPr b="1" lang="en-GB"/>
                        <a:t>System</a:t>
                      </a:r>
                      <a:endParaRPr b="1"/>
                    </a:p>
                  </a:txBody>
                  <a:tcPr marT="91425" marB="91425" marR="91425" marL="91425"/>
                </a:tc>
              </a:tr>
              <a:tr h="421000">
                <a:tc>
                  <a:txBody>
                    <a:bodyPr/>
                    <a:lstStyle/>
                    <a:p>
                      <a:pPr indent="0" lvl="0" marL="0" rtl="0" algn="l">
                        <a:spcBef>
                          <a:spcPts val="0"/>
                        </a:spcBef>
                        <a:spcAft>
                          <a:spcPts val="0"/>
                        </a:spcAft>
                        <a:buNone/>
                      </a:pPr>
                      <a:r>
                        <a:rPr lang="en-GB" sz="1200"/>
                        <a:t>1. Completes any round</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2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sz="1200"/>
                        <a:t>2. Computes the points of the user based on the performance</a:t>
                      </a:r>
                      <a:endParaRPr sz="1200"/>
                    </a:p>
                  </a:txBody>
                  <a:tcPr marT="91425" marB="91425" marR="91425" marL="91425"/>
                </a:tc>
              </a:tr>
              <a:tr h="56315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GB" sz="1200"/>
                        <a:t>3. Displays the overall result and stores it in a database for future use</a:t>
                      </a:r>
                      <a:endParaRPr sz="12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Activity diagram</a:t>
            </a:r>
            <a:endParaRPr/>
          </a:p>
        </p:txBody>
      </p:sp>
      <p:pic>
        <p:nvPicPr>
          <p:cNvPr id="111" name="Google Shape;111;p21"/>
          <p:cNvPicPr preferRelativeResize="0"/>
          <p:nvPr/>
        </p:nvPicPr>
        <p:blipFill>
          <a:blip r:embed="rId3">
            <a:alphaModFix/>
          </a:blip>
          <a:stretch>
            <a:fillRect/>
          </a:stretch>
        </p:blipFill>
        <p:spPr>
          <a:xfrm>
            <a:off x="4572000" y="363025"/>
            <a:ext cx="3429449" cy="4780476"/>
          </a:xfrm>
          <a:prstGeom prst="rect">
            <a:avLst/>
          </a:prstGeom>
          <a:noFill/>
          <a:ln>
            <a:noFill/>
          </a:ln>
        </p:spPr>
      </p:pic>
      <p:sp>
        <p:nvSpPr>
          <p:cNvPr id="112" name="Google Shape;112;p21"/>
          <p:cNvSpPr txBox="1"/>
          <p:nvPr/>
        </p:nvSpPr>
        <p:spPr>
          <a:xfrm>
            <a:off x="534800" y="1415650"/>
            <a:ext cx="3366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latin typeface="Proxima Nova"/>
                <a:ea typeface="Proxima Nova"/>
                <a:cs typeface="Proxima Nova"/>
                <a:sym typeface="Proxima Nova"/>
              </a:rPr>
              <a:t>Our program majorly implements the use of GUI (Graphical User Interface). The logic and the path of the program is pretty straight forward but we are making it look attractive and intuitive.</a:t>
            </a:r>
            <a:endParaRPr sz="16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407AAE0EDE5847AEAB859A28B3E04F" ma:contentTypeVersion="3" ma:contentTypeDescription="Create a new document." ma:contentTypeScope="" ma:versionID="d3f7db72af897c8e7842967aa0b13cc7">
  <xsd:schema xmlns:xsd="http://www.w3.org/2001/XMLSchema" xmlns:xs="http://www.w3.org/2001/XMLSchema" xmlns:p="http://schemas.microsoft.com/office/2006/metadata/properties" xmlns:ns2="1fd033a2-d7cc-4ca0-af93-cc7b66d1f3bc" targetNamespace="http://schemas.microsoft.com/office/2006/metadata/properties" ma:root="true" ma:fieldsID="42201ff1c3ea8f94cb19e10d1752c902" ns2:_="">
    <xsd:import namespace="1fd033a2-d7cc-4ca0-af93-cc7b66d1f3bc"/>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d033a2-d7cc-4ca0-af93-cc7b66d1f3bc"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1fd033a2-d7cc-4ca0-af93-cc7b66d1f3bc" xsi:nil="true"/>
  </documentManagement>
</p:properties>
</file>

<file path=customXml/itemProps1.xml><?xml version="1.0" encoding="utf-8"?>
<ds:datastoreItem xmlns:ds="http://schemas.openxmlformats.org/officeDocument/2006/customXml" ds:itemID="{2AFBD36E-88B4-4BBF-9C86-4D13DBF5C560}"/>
</file>

<file path=customXml/itemProps2.xml><?xml version="1.0" encoding="utf-8"?>
<ds:datastoreItem xmlns:ds="http://schemas.openxmlformats.org/officeDocument/2006/customXml" ds:itemID="{C80BFD06-C2A2-4F71-9059-4CD0146AFE94}"/>
</file>

<file path=customXml/itemProps3.xml><?xml version="1.0" encoding="utf-8"?>
<ds:datastoreItem xmlns:ds="http://schemas.openxmlformats.org/officeDocument/2006/customXml" ds:itemID="{59738CB9-4582-4F42-85E2-51B9BB0D7EA1}"/>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0x01010043407AAE0EDE5847AEAB859A28B3E04F</vt:lpwstr>
  </property>
</Properties>
</file>